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82" r:id="rId4"/>
    <p:sldId id="259" r:id="rId5"/>
    <p:sldId id="263" r:id="rId6"/>
    <p:sldId id="264" r:id="rId7"/>
    <p:sldId id="265" r:id="rId8"/>
    <p:sldId id="266" r:id="rId9"/>
    <p:sldId id="281" r:id="rId10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8" y="10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6378" y="2716148"/>
            <a:ext cx="4619243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F3A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693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59C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693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693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330" y="944702"/>
            <a:ext cx="11721338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1693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3024" y="1602689"/>
            <a:ext cx="9505950" cy="472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559C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0557" y="6395358"/>
            <a:ext cx="929640" cy="37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F3A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66459" y="6468719"/>
            <a:ext cx="259079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97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r.gomes@dei.uminho.p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0" y="944702"/>
            <a:ext cx="5853938" cy="145212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1950" marR="5080">
              <a:lnSpc>
                <a:spcPct val="100899"/>
              </a:lnSpc>
              <a:spcBef>
                <a:spcPts val="50"/>
              </a:spcBef>
            </a:pPr>
            <a:r>
              <a:rPr lang="pt-PT" spc="-90" dirty="0"/>
              <a:t>Osciloscópio baseado em FPGA</a:t>
            </a:r>
            <a:endParaRPr spc="-8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4664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4823" y="6184390"/>
            <a:ext cx="620268" cy="614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44592" y="6100570"/>
            <a:ext cx="3620770" cy="757555"/>
            <a:chOff x="8344592" y="6100570"/>
            <a:chExt cx="3620770" cy="757555"/>
          </a:xfrm>
        </p:grpSpPr>
        <p:sp>
          <p:nvSpPr>
            <p:cNvPr id="6" name="object 6"/>
            <p:cNvSpPr/>
            <p:nvPr/>
          </p:nvSpPr>
          <p:spPr>
            <a:xfrm>
              <a:off x="8344592" y="6248273"/>
              <a:ext cx="1055545" cy="526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2579" y="6100570"/>
              <a:ext cx="2752344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70320" y="6184390"/>
            <a:ext cx="627887" cy="626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5355" y="2655189"/>
            <a:ext cx="5719568" cy="340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sz="1800" b="1" spc="35" dirty="0">
                <a:solidFill>
                  <a:srgbClr val="2F3A3E"/>
                </a:solidFill>
                <a:latin typeface="Arial"/>
                <a:cs typeface="Arial"/>
              </a:rPr>
              <a:t>Diogo Miguel Cunha Fernandes, PG47150</a:t>
            </a: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b="1" spc="35" dirty="0">
                <a:solidFill>
                  <a:srgbClr val="2F3A3E"/>
                </a:solidFill>
                <a:latin typeface="Arial"/>
                <a:cs typeface="Arial"/>
              </a:rPr>
              <a:t>José Tomás Lima de Abreu, PG47386</a:t>
            </a:r>
          </a:p>
          <a:p>
            <a:pPr marR="941069" algn="just">
              <a:lnSpc>
                <a:spcPct val="100000"/>
              </a:lnSpc>
            </a:pPr>
            <a:endParaRPr lang="pt-PT" sz="2150" dirty="0">
              <a:latin typeface="Arial"/>
              <a:cs typeface="Arial"/>
            </a:endParaRPr>
          </a:p>
          <a:p>
            <a:pPr marR="941069" algn="just">
              <a:lnSpc>
                <a:spcPct val="100000"/>
              </a:lnSpc>
            </a:pPr>
            <a:endParaRPr lang="pt-PT" sz="2150" dirty="0">
              <a:latin typeface="Arial"/>
              <a:cs typeface="Arial"/>
            </a:endParaRPr>
          </a:p>
          <a:p>
            <a:pPr marR="941069" indent="12700">
              <a:spcBef>
                <a:spcPts val="100"/>
              </a:spcBef>
            </a:pPr>
            <a:r>
              <a:rPr lang="pt-PT" sz="1600" b="1" spc="35" dirty="0">
                <a:solidFill>
                  <a:srgbClr val="2F3A3E"/>
                </a:solidFill>
                <a:latin typeface="Arial"/>
                <a:cs typeface="Arial"/>
              </a:rPr>
              <a:t>Orientação: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b="1" spc="-5" dirty="0">
                <a:solidFill>
                  <a:srgbClr val="84979F"/>
                </a:solidFill>
                <a:latin typeface="Carlito"/>
                <a:cs typeface="Carlito"/>
              </a:rPr>
              <a:t>Professor Doutor Jorge Cabral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b="1" spc="-5" dirty="0">
                <a:solidFill>
                  <a:srgbClr val="84979F"/>
                </a:solidFill>
                <a:latin typeface="Carlito"/>
                <a:cs typeface="Carlito"/>
              </a:rPr>
              <a:t>Professor Doutor Rui Machado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b="1" spc="-5" dirty="0">
                <a:solidFill>
                  <a:srgbClr val="84979F"/>
                </a:solidFill>
                <a:latin typeface="Carlito"/>
                <a:cs typeface="Carlito"/>
              </a:rPr>
              <a:t>Professora Sofia Paiva</a:t>
            </a:r>
          </a:p>
          <a:p>
            <a:pPr indent="12700" algn="r">
              <a:lnSpc>
                <a:spcPct val="100000"/>
              </a:lnSpc>
            </a:pPr>
            <a:endParaRPr lang="pt-PT" dirty="0">
              <a:latin typeface="Carlito"/>
              <a:cs typeface="Carlito"/>
            </a:endParaRPr>
          </a:p>
          <a:p>
            <a:pPr indent="12700" algn="r">
              <a:lnSpc>
                <a:spcPct val="100000"/>
              </a:lnSpc>
            </a:pPr>
            <a:endParaRPr lang="pt-PT" dirty="0">
              <a:latin typeface="Carlito"/>
              <a:cs typeface="Carlito"/>
            </a:endParaRPr>
          </a:p>
          <a:p>
            <a:pPr indent="12700" algn="just">
              <a:lnSpc>
                <a:spcPct val="100000"/>
              </a:lnSpc>
            </a:pPr>
            <a:r>
              <a:rPr lang="pt-PT" b="1" spc="-5" dirty="0">
                <a:solidFill>
                  <a:srgbClr val="84979F"/>
                </a:solidFill>
                <a:latin typeface="Carlito"/>
                <a:cs typeface="Carlito"/>
              </a:rPr>
              <a:t>Projeto Integrador em Eletrónica Industrial e Computadores</a:t>
            </a:r>
          </a:p>
          <a:p>
            <a:pPr indent="12700" algn="ctr">
              <a:lnSpc>
                <a:spcPct val="100000"/>
              </a:lnSpc>
            </a:pPr>
            <a:r>
              <a:rPr lang="pt-PT" sz="1600" b="1" spc="-5" dirty="0">
                <a:solidFill>
                  <a:srgbClr val="84979F"/>
                </a:solidFill>
                <a:latin typeface="Carlito"/>
                <a:cs typeface="Carlito"/>
              </a:rPr>
              <a:t>Universidade do Minho 2021/2022</a:t>
            </a:r>
            <a:endParaRPr lang="en-US"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735" y="96088"/>
            <a:ext cx="59994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-90" dirty="0">
                <a:latin typeface="Arial"/>
                <a:cs typeface="Arial"/>
              </a:rPr>
              <a:t>ZYBO </a:t>
            </a:r>
            <a:r>
              <a:rPr sz="3900" b="0" spc="10" dirty="0">
                <a:latin typeface="Arial"/>
                <a:cs typeface="Arial"/>
              </a:rPr>
              <a:t>(Zynq </a:t>
            </a:r>
            <a:r>
              <a:rPr sz="3900" b="0" dirty="0">
                <a:latin typeface="Arial"/>
                <a:cs typeface="Arial"/>
              </a:rPr>
              <a:t>Board)</a:t>
            </a:r>
            <a:r>
              <a:rPr sz="3900" b="0" spc="-440" dirty="0">
                <a:latin typeface="Arial"/>
                <a:cs typeface="Arial"/>
              </a:rPr>
              <a:t> </a:t>
            </a:r>
            <a:r>
              <a:rPr sz="3900" b="0" spc="10" dirty="0">
                <a:latin typeface="Arial"/>
                <a:cs typeface="Arial"/>
              </a:rPr>
              <a:t>Project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3816"/>
            <a:ext cx="12189460" cy="83820"/>
          </a:xfrm>
          <a:custGeom>
            <a:avLst/>
            <a:gdLst/>
            <a:ahLst/>
            <a:cxnLst/>
            <a:rect l="l" t="t" r="r" b="b"/>
            <a:pathLst>
              <a:path w="12189460" h="83819">
                <a:moveTo>
                  <a:pt x="12188952" y="0"/>
                </a:moveTo>
                <a:lnTo>
                  <a:pt x="0" y="0"/>
                </a:lnTo>
                <a:lnTo>
                  <a:pt x="0" y="83820"/>
                </a:lnTo>
                <a:lnTo>
                  <a:pt x="12188952" y="83820"/>
                </a:lnTo>
                <a:lnTo>
                  <a:pt x="12188952" y="0"/>
                </a:lnTo>
                <a:close/>
              </a:path>
            </a:pathLst>
          </a:custGeom>
          <a:solidFill>
            <a:srgbClr val="849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451" y="2550378"/>
            <a:ext cx="8201025" cy="27222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project 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with</a:t>
            </a:r>
            <a:r>
              <a:rPr sz="2000" spc="25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Vivado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1600" spc="-5" dirty="0">
                <a:solidFill>
                  <a:srgbClr val="444444"/>
                </a:solidFill>
                <a:latin typeface="Carlito"/>
                <a:cs typeface="Carlito"/>
              </a:rPr>
              <a:t>the verilog file that </a:t>
            </a: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behaves </a:t>
            </a:r>
            <a:r>
              <a:rPr sz="1600" spc="-5" dirty="0">
                <a:solidFill>
                  <a:srgbClr val="444444"/>
                </a:solidFill>
                <a:latin typeface="Carlito"/>
                <a:cs typeface="Carlito"/>
              </a:rPr>
              <a:t>as</a:t>
            </a:r>
            <a:r>
              <a:rPr sz="1600" spc="30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expected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Simulate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44444"/>
                </a:solidFill>
                <a:latin typeface="Carlito"/>
                <a:cs typeface="Carlito"/>
              </a:rPr>
              <a:t>Add an AXI</a:t>
            </a: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 interface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rgbClr val="444444"/>
                </a:solidFill>
                <a:latin typeface="Carlito"/>
                <a:cs typeface="Carlito"/>
              </a:rPr>
              <a:t>Create</a:t>
            </a:r>
            <a:r>
              <a:rPr sz="1600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bitstream</a:t>
            </a:r>
            <a:endParaRPr sz="16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Linux Image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with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Petalinux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Use Vitis </a:t>
            </a: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hardware configuration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to create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software</a:t>
            </a:r>
            <a:r>
              <a:rPr sz="2000" spc="85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Run and </a:t>
            </a: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test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the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 application!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</a:t>
            </a:fld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714755" y="1362455"/>
            <a:ext cx="10628630" cy="792480"/>
          </a:xfrm>
          <a:prstGeom prst="rect">
            <a:avLst/>
          </a:prstGeom>
          <a:solidFill>
            <a:srgbClr val="84979F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sz="2400" i="1" dirty="0">
                <a:solidFill>
                  <a:srgbClr val="FFFFFF"/>
                </a:solidFill>
                <a:latin typeface="Carlito"/>
                <a:cs typeface="Carlito"/>
              </a:rPr>
              <a:t>Main</a:t>
            </a:r>
            <a:r>
              <a:rPr sz="2400" i="1" spc="-10" dirty="0">
                <a:solidFill>
                  <a:srgbClr val="FFFFFF"/>
                </a:solidFill>
                <a:latin typeface="Carlito"/>
                <a:cs typeface="Carlito"/>
              </a:rPr>
              <a:t> steps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735" y="96088"/>
            <a:ext cx="59994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-90" dirty="0">
                <a:latin typeface="Arial"/>
                <a:cs typeface="Arial"/>
              </a:rPr>
              <a:t>ZYBO </a:t>
            </a:r>
            <a:r>
              <a:rPr sz="3900" b="0" spc="10" dirty="0">
                <a:latin typeface="Arial"/>
                <a:cs typeface="Arial"/>
              </a:rPr>
              <a:t>(Zynq </a:t>
            </a:r>
            <a:r>
              <a:rPr sz="3900" b="0" dirty="0">
                <a:latin typeface="Arial"/>
                <a:cs typeface="Arial"/>
              </a:rPr>
              <a:t>Board)</a:t>
            </a:r>
            <a:r>
              <a:rPr sz="3900" b="0" spc="-440" dirty="0">
                <a:latin typeface="Arial"/>
                <a:cs typeface="Arial"/>
              </a:rPr>
              <a:t> </a:t>
            </a:r>
            <a:r>
              <a:rPr sz="3900" b="0" spc="10" dirty="0">
                <a:latin typeface="Arial"/>
                <a:cs typeface="Arial"/>
              </a:rPr>
              <a:t>Project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3816"/>
            <a:ext cx="12189460" cy="83820"/>
          </a:xfrm>
          <a:custGeom>
            <a:avLst/>
            <a:gdLst/>
            <a:ahLst/>
            <a:cxnLst/>
            <a:rect l="l" t="t" r="r" b="b"/>
            <a:pathLst>
              <a:path w="12189460" h="83819">
                <a:moveTo>
                  <a:pt x="12188952" y="0"/>
                </a:moveTo>
                <a:lnTo>
                  <a:pt x="0" y="0"/>
                </a:lnTo>
                <a:lnTo>
                  <a:pt x="0" y="83820"/>
                </a:lnTo>
                <a:lnTo>
                  <a:pt x="12188952" y="83820"/>
                </a:lnTo>
                <a:lnTo>
                  <a:pt x="12188952" y="0"/>
                </a:lnTo>
                <a:close/>
              </a:path>
            </a:pathLst>
          </a:custGeom>
          <a:solidFill>
            <a:srgbClr val="849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451" y="2550378"/>
            <a:ext cx="8201025" cy="27222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project 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with</a:t>
            </a:r>
            <a:r>
              <a:rPr sz="2000" spc="25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Vivado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1600" spc="-5" dirty="0">
                <a:solidFill>
                  <a:srgbClr val="444444"/>
                </a:solidFill>
                <a:latin typeface="Carlito"/>
                <a:cs typeface="Carlito"/>
              </a:rPr>
              <a:t>the verilog file that </a:t>
            </a: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behaves </a:t>
            </a:r>
            <a:r>
              <a:rPr sz="1600" spc="-5" dirty="0">
                <a:solidFill>
                  <a:srgbClr val="444444"/>
                </a:solidFill>
                <a:latin typeface="Carlito"/>
                <a:cs typeface="Carlito"/>
              </a:rPr>
              <a:t>as</a:t>
            </a:r>
            <a:r>
              <a:rPr sz="1600" spc="30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expected</a:t>
            </a:r>
            <a:endParaRPr sz="1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Simulate</a:t>
            </a:r>
            <a:endParaRPr sz="1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44444"/>
                </a:solidFill>
                <a:latin typeface="Carlito"/>
                <a:cs typeface="Carlito"/>
              </a:rPr>
              <a:t>Add an AXI</a:t>
            </a: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 interface</a:t>
            </a:r>
            <a:endParaRPr sz="1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rgbClr val="444444"/>
                </a:solidFill>
                <a:latin typeface="Carlito"/>
                <a:cs typeface="Carlito"/>
              </a:rPr>
              <a:t>Create</a:t>
            </a:r>
            <a:r>
              <a:rPr sz="1600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44444"/>
                </a:solidFill>
                <a:latin typeface="Carlito"/>
                <a:cs typeface="Carlito"/>
              </a:rPr>
              <a:t>bitstream</a:t>
            </a:r>
            <a:endParaRPr sz="16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Linux Image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with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Petalinux</a:t>
            </a:r>
            <a:endParaRPr sz="20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Use Vitis </a:t>
            </a: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hardware configuration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to create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44444"/>
                </a:solidFill>
                <a:latin typeface="Carlito"/>
                <a:cs typeface="Carlito"/>
              </a:rPr>
              <a:t>software</a:t>
            </a:r>
            <a:r>
              <a:rPr sz="2000" spc="85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application</a:t>
            </a:r>
            <a:endParaRPr sz="20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Run and </a:t>
            </a:r>
            <a:r>
              <a:rPr sz="2000" spc="-15" dirty="0">
                <a:solidFill>
                  <a:srgbClr val="444444"/>
                </a:solidFill>
                <a:latin typeface="Carlito"/>
                <a:cs typeface="Carlito"/>
              </a:rPr>
              <a:t>test </a:t>
            </a:r>
            <a:r>
              <a:rPr sz="2000" dirty="0">
                <a:solidFill>
                  <a:srgbClr val="444444"/>
                </a:solidFill>
                <a:latin typeface="Carlito"/>
                <a:cs typeface="Carlito"/>
              </a:rPr>
              <a:t>the</a:t>
            </a:r>
            <a:r>
              <a:rPr sz="2000" spc="-5" dirty="0">
                <a:solidFill>
                  <a:srgbClr val="444444"/>
                </a:solidFill>
                <a:latin typeface="Carlito"/>
                <a:cs typeface="Carlito"/>
              </a:rPr>
              <a:t> application!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3</a:t>
            </a:fld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714755" y="1362455"/>
            <a:ext cx="10628630" cy="792480"/>
          </a:xfrm>
          <a:prstGeom prst="rect">
            <a:avLst/>
          </a:prstGeom>
          <a:solidFill>
            <a:srgbClr val="84979F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sz="2400" i="1" dirty="0">
                <a:solidFill>
                  <a:srgbClr val="FFFFFF"/>
                </a:solidFill>
                <a:latin typeface="Carlito"/>
                <a:cs typeface="Carlito"/>
              </a:rPr>
              <a:t>Main</a:t>
            </a:r>
            <a:r>
              <a:rPr sz="2400" i="1" spc="-10" dirty="0">
                <a:solidFill>
                  <a:srgbClr val="FFFFFF"/>
                </a:solidFill>
                <a:latin typeface="Carlito"/>
                <a:cs typeface="Carlito"/>
              </a:rPr>
              <a:t> steps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4649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685" y="96088"/>
            <a:ext cx="32416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30" dirty="0">
                <a:latin typeface="Arial"/>
                <a:cs typeface="Arial"/>
              </a:rPr>
              <a:t>Vivado</a:t>
            </a:r>
            <a:r>
              <a:rPr sz="3900" b="0" spc="-170" dirty="0">
                <a:latin typeface="Arial"/>
                <a:cs typeface="Arial"/>
              </a:rPr>
              <a:t> </a:t>
            </a:r>
            <a:r>
              <a:rPr sz="3900" b="0" spc="10" dirty="0">
                <a:latin typeface="Arial"/>
                <a:cs typeface="Arial"/>
              </a:rPr>
              <a:t>Project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3816"/>
            <a:ext cx="12189460" cy="83820"/>
          </a:xfrm>
          <a:custGeom>
            <a:avLst/>
            <a:gdLst/>
            <a:ahLst/>
            <a:cxnLst/>
            <a:rect l="l" t="t" r="r" b="b"/>
            <a:pathLst>
              <a:path w="12189460" h="83819">
                <a:moveTo>
                  <a:pt x="12188952" y="0"/>
                </a:moveTo>
                <a:lnTo>
                  <a:pt x="0" y="0"/>
                </a:lnTo>
                <a:lnTo>
                  <a:pt x="0" y="83820"/>
                </a:lnTo>
                <a:lnTo>
                  <a:pt x="12188952" y="83820"/>
                </a:lnTo>
                <a:lnTo>
                  <a:pt x="12188952" y="0"/>
                </a:lnTo>
                <a:close/>
              </a:path>
            </a:pathLst>
          </a:custGeom>
          <a:solidFill>
            <a:srgbClr val="849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451" y="999489"/>
            <a:ext cx="3065780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a </a:t>
            </a:r>
            <a:r>
              <a:rPr sz="2000" b="1" spc="-5" dirty="0">
                <a:solidFill>
                  <a:srgbClr val="444444"/>
                </a:solidFill>
                <a:latin typeface="Carlito"/>
                <a:cs typeface="Carlito"/>
              </a:rPr>
              <a:t>new Vivado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44444"/>
                </a:solidFill>
                <a:latin typeface="Carlito"/>
                <a:cs typeface="Carlito"/>
              </a:rPr>
              <a:t>Project: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b="1" dirty="0">
                <a:solidFill>
                  <a:srgbClr val="2F3A3E"/>
                </a:solidFill>
                <a:latin typeface="Carlito"/>
                <a:cs typeface="Carlito"/>
              </a:rPr>
              <a:t>“File </a:t>
            </a:r>
            <a:r>
              <a:rPr sz="2000" b="1" spc="-5" dirty="0">
                <a:solidFill>
                  <a:srgbClr val="2F3A3E"/>
                </a:solidFill>
                <a:latin typeface="Carlito"/>
                <a:cs typeface="Carlito"/>
              </a:rPr>
              <a:t>-&gt; Project -&gt;</a:t>
            </a:r>
            <a:r>
              <a:rPr sz="2000" b="1" spc="-55" dirty="0">
                <a:solidFill>
                  <a:srgbClr val="2F3A3E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F3A3E"/>
                </a:solidFill>
                <a:latin typeface="Carlito"/>
                <a:cs typeface="Carlito"/>
              </a:rPr>
              <a:t>New…”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4544" y="1353311"/>
            <a:ext cx="6091428" cy="4579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4</a:t>
            </a:fld>
            <a:endParaRPr spc="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685" y="96088"/>
            <a:ext cx="32416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30" dirty="0">
                <a:latin typeface="Arial"/>
                <a:cs typeface="Arial"/>
              </a:rPr>
              <a:t>Vivado</a:t>
            </a:r>
            <a:r>
              <a:rPr sz="3900" b="0" spc="-170" dirty="0">
                <a:latin typeface="Arial"/>
                <a:cs typeface="Arial"/>
              </a:rPr>
              <a:t> </a:t>
            </a:r>
            <a:r>
              <a:rPr sz="3900" b="0" spc="10" dirty="0">
                <a:latin typeface="Arial"/>
                <a:cs typeface="Arial"/>
              </a:rPr>
              <a:t>Project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3816"/>
            <a:ext cx="12189460" cy="83820"/>
          </a:xfrm>
          <a:custGeom>
            <a:avLst/>
            <a:gdLst/>
            <a:ahLst/>
            <a:cxnLst/>
            <a:rect l="l" t="t" r="r" b="b"/>
            <a:pathLst>
              <a:path w="12189460" h="83819">
                <a:moveTo>
                  <a:pt x="12188952" y="0"/>
                </a:moveTo>
                <a:lnTo>
                  <a:pt x="0" y="0"/>
                </a:lnTo>
                <a:lnTo>
                  <a:pt x="0" y="83820"/>
                </a:lnTo>
                <a:lnTo>
                  <a:pt x="12188952" y="83820"/>
                </a:lnTo>
                <a:lnTo>
                  <a:pt x="12188952" y="0"/>
                </a:lnTo>
                <a:close/>
              </a:path>
            </a:pathLst>
          </a:custGeom>
          <a:solidFill>
            <a:srgbClr val="849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451" y="999489"/>
            <a:ext cx="3065780" cy="394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a </a:t>
            </a:r>
            <a:r>
              <a:rPr sz="2000" b="1" spc="-5" dirty="0">
                <a:solidFill>
                  <a:srgbClr val="444444"/>
                </a:solidFill>
                <a:latin typeface="Carlito"/>
                <a:cs typeface="Carlito"/>
              </a:rPr>
              <a:t>new Vivado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44444"/>
                </a:solidFill>
                <a:latin typeface="Carlito"/>
                <a:cs typeface="Carlito"/>
              </a:rPr>
              <a:t>Project: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b="1" dirty="0">
                <a:solidFill>
                  <a:srgbClr val="2F3A3E"/>
                </a:solidFill>
                <a:latin typeface="Carlito"/>
                <a:cs typeface="Carlito"/>
              </a:rPr>
              <a:t>Add </a:t>
            </a:r>
            <a:r>
              <a:rPr sz="2000" b="1" spc="-10" dirty="0">
                <a:solidFill>
                  <a:srgbClr val="2F3A3E"/>
                </a:solidFill>
                <a:latin typeface="Carlito"/>
                <a:cs typeface="Carlito"/>
              </a:rPr>
              <a:t>Constrains…</a:t>
            </a:r>
            <a:r>
              <a:rPr sz="2000" b="1" spc="-35" dirty="0">
                <a:solidFill>
                  <a:srgbClr val="2F3A3E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F3A3E"/>
                </a:solidFill>
                <a:latin typeface="Carlito"/>
                <a:cs typeface="Carlito"/>
              </a:rPr>
              <a:t>(optional)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solidFill>
                  <a:srgbClr val="2F3A3E"/>
                </a:solidFill>
                <a:latin typeface="Carlito"/>
                <a:cs typeface="Carlito"/>
              </a:rPr>
              <a:t>will </a:t>
            </a:r>
            <a:r>
              <a:rPr sz="2000" b="1" dirty="0">
                <a:solidFill>
                  <a:srgbClr val="2F3A3E"/>
                </a:solidFill>
                <a:latin typeface="Carlito"/>
                <a:cs typeface="Carlito"/>
              </a:rPr>
              <a:t>be added</a:t>
            </a:r>
            <a:r>
              <a:rPr sz="2000" b="1" spc="-20" dirty="0">
                <a:solidFill>
                  <a:srgbClr val="2F3A3E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2F3A3E"/>
                </a:solidFill>
                <a:latin typeface="Carlito"/>
                <a:cs typeface="Carlito"/>
              </a:rPr>
              <a:t>later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b="1" spc="-10" dirty="0">
                <a:solidFill>
                  <a:srgbClr val="2F3A3E"/>
                </a:solidFill>
                <a:latin typeface="Carlito"/>
                <a:cs typeface="Carlito"/>
              </a:rPr>
              <a:t>Default</a:t>
            </a:r>
            <a:r>
              <a:rPr sz="2000" b="1" spc="-15" dirty="0">
                <a:solidFill>
                  <a:srgbClr val="2F3A3E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2F3A3E"/>
                </a:solidFill>
                <a:latin typeface="Carlito"/>
                <a:cs typeface="Carlito"/>
              </a:rPr>
              <a:t>Part: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1693B1"/>
                </a:solidFill>
                <a:latin typeface="Carlito"/>
                <a:cs typeface="Carlito"/>
              </a:rPr>
              <a:t>Family:</a:t>
            </a:r>
            <a:r>
              <a:rPr sz="2000" b="1" spc="-30" dirty="0">
                <a:solidFill>
                  <a:srgbClr val="1693B1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1693B1"/>
                </a:solidFill>
                <a:latin typeface="Carlito"/>
                <a:cs typeface="Carlito"/>
              </a:rPr>
              <a:t>Zynq-7000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solidFill>
                  <a:srgbClr val="1693B1"/>
                </a:solidFill>
                <a:latin typeface="Carlito"/>
                <a:cs typeface="Carlito"/>
              </a:rPr>
              <a:t>Package:</a:t>
            </a:r>
            <a:r>
              <a:rPr sz="2000" b="1" spc="-10" dirty="0">
                <a:solidFill>
                  <a:srgbClr val="1693B1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1693B1"/>
                </a:solidFill>
                <a:latin typeface="Carlito"/>
                <a:cs typeface="Carlito"/>
              </a:rPr>
              <a:t>clg400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1693B1"/>
                </a:solidFill>
                <a:latin typeface="Carlito"/>
                <a:cs typeface="Carlito"/>
              </a:rPr>
              <a:t>Speed:</a:t>
            </a:r>
            <a:r>
              <a:rPr sz="2000" b="1" spc="-20" dirty="0">
                <a:solidFill>
                  <a:srgbClr val="1693B1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1693B1"/>
                </a:solidFill>
                <a:latin typeface="Carlito"/>
                <a:cs typeface="Carlito"/>
              </a:rPr>
              <a:t>-1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1693B1"/>
                </a:solidFill>
                <a:latin typeface="Carlito"/>
                <a:cs typeface="Carlito"/>
              </a:rPr>
              <a:t>Part:</a:t>
            </a:r>
            <a:r>
              <a:rPr sz="2000" b="1" spc="-20" dirty="0">
                <a:solidFill>
                  <a:srgbClr val="1693B1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1693B1"/>
                </a:solidFill>
                <a:latin typeface="Carlito"/>
                <a:cs typeface="Carlito"/>
              </a:rPr>
              <a:t>xc7z010clg400-1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9915" y="1203960"/>
            <a:ext cx="6990588" cy="5114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5</a:t>
            </a:fld>
            <a:endParaRPr spc="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2685" y="96088"/>
            <a:ext cx="32416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0" dirty="0">
                <a:solidFill>
                  <a:srgbClr val="1693B1"/>
                </a:solidFill>
                <a:latin typeface="Arial"/>
                <a:cs typeface="Arial"/>
              </a:rPr>
              <a:t>Vivado</a:t>
            </a:r>
            <a:r>
              <a:rPr sz="3900" spc="-170" dirty="0">
                <a:solidFill>
                  <a:srgbClr val="1693B1"/>
                </a:solidFill>
                <a:latin typeface="Arial"/>
                <a:cs typeface="Arial"/>
              </a:rPr>
              <a:t> </a:t>
            </a:r>
            <a:r>
              <a:rPr sz="3900" spc="10" dirty="0">
                <a:solidFill>
                  <a:srgbClr val="1693B1"/>
                </a:solidFill>
                <a:latin typeface="Arial"/>
                <a:cs typeface="Arial"/>
              </a:rPr>
              <a:t>Project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3816"/>
            <a:ext cx="12189460" cy="83820"/>
          </a:xfrm>
          <a:custGeom>
            <a:avLst/>
            <a:gdLst/>
            <a:ahLst/>
            <a:cxnLst/>
            <a:rect l="l" t="t" r="r" b="b"/>
            <a:pathLst>
              <a:path w="12189460" h="83819">
                <a:moveTo>
                  <a:pt x="12188952" y="0"/>
                </a:moveTo>
                <a:lnTo>
                  <a:pt x="0" y="0"/>
                </a:lnTo>
                <a:lnTo>
                  <a:pt x="0" y="83820"/>
                </a:lnTo>
                <a:lnTo>
                  <a:pt x="12188952" y="83820"/>
                </a:lnTo>
                <a:lnTo>
                  <a:pt x="12188952" y="0"/>
                </a:lnTo>
                <a:close/>
              </a:path>
            </a:pathLst>
          </a:custGeom>
          <a:solidFill>
            <a:srgbClr val="849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451" y="999489"/>
            <a:ext cx="3065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444444"/>
                </a:solidFill>
                <a:latin typeface="Carlito"/>
                <a:cs typeface="Carlito"/>
              </a:rPr>
              <a:t>Create 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a </a:t>
            </a:r>
            <a:r>
              <a:rPr sz="2000" b="1" spc="-5" dirty="0">
                <a:solidFill>
                  <a:srgbClr val="444444"/>
                </a:solidFill>
                <a:latin typeface="Carlito"/>
                <a:cs typeface="Carlito"/>
              </a:rPr>
              <a:t>new Vivado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44444"/>
                </a:solidFill>
                <a:latin typeface="Carlito"/>
                <a:cs typeface="Carlito"/>
              </a:rPr>
              <a:t>Project: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9504" y="1510605"/>
            <a:ext cx="6373368" cy="4647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6</a:t>
            </a:fld>
            <a:endParaRPr spc="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488" y="96088"/>
            <a:ext cx="7680959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30" dirty="0">
                <a:latin typeface="Arial"/>
                <a:cs typeface="Arial"/>
              </a:rPr>
              <a:t>Vivado </a:t>
            </a:r>
            <a:r>
              <a:rPr sz="3900" b="0" spc="10" dirty="0">
                <a:latin typeface="Arial"/>
                <a:cs typeface="Arial"/>
              </a:rPr>
              <a:t>Project </a:t>
            </a:r>
            <a:r>
              <a:rPr sz="3900" b="0" spc="-220" dirty="0">
                <a:latin typeface="Arial"/>
                <a:cs typeface="Arial"/>
              </a:rPr>
              <a:t>– </a:t>
            </a:r>
            <a:r>
              <a:rPr sz="3900" b="0" spc="30" dirty="0">
                <a:latin typeface="Arial"/>
                <a:cs typeface="Arial"/>
              </a:rPr>
              <a:t>Verilog </a:t>
            </a:r>
            <a:r>
              <a:rPr sz="3900" b="0" spc="-35" dirty="0">
                <a:latin typeface="Arial"/>
                <a:cs typeface="Arial"/>
              </a:rPr>
              <a:t>source</a:t>
            </a:r>
            <a:r>
              <a:rPr sz="3900" b="0" spc="-365" dirty="0">
                <a:latin typeface="Arial"/>
                <a:cs typeface="Arial"/>
              </a:rPr>
              <a:t> </a:t>
            </a:r>
            <a:r>
              <a:rPr sz="3900" b="0" spc="40" dirty="0">
                <a:latin typeface="Arial"/>
                <a:cs typeface="Arial"/>
              </a:rPr>
              <a:t>file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3816"/>
            <a:ext cx="12189460" cy="83820"/>
          </a:xfrm>
          <a:custGeom>
            <a:avLst/>
            <a:gdLst/>
            <a:ahLst/>
            <a:cxnLst/>
            <a:rect l="l" t="t" r="r" b="b"/>
            <a:pathLst>
              <a:path w="12189460" h="83819">
                <a:moveTo>
                  <a:pt x="12188952" y="0"/>
                </a:moveTo>
                <a:lnTo>
                  <a:pt x="0" y="0"/>
                </a:lnTo>
                <a:lnTo>
                  <a:pt x="0" y="83820"/>
                </a:lnTo>
                <a:lnTo>
                  <a:pt x="12188952" y="83820"/>
                </a:lnTo>
                <a:lnTo>
                  <a:pt x="12188952" y="0"/>
                </a:lnTo>
                <a:close/>
              </a:path>
            </a:pathLst>
          </a:custGeom>
          <a:solidFill>
            <a:srgbClr val="849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451" y="999489"/>
            <a:ext cx="1249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444444"/>
                </a:solidFill>
                <a:latin typeface="Carlito"/>
                <a:cs typeface="Carlito"/>
              </a:rPr>
              <a:t>m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y_</a:t>
            </a:r>
            <a:r>
              <a:rPr sz="2000" b="1" spc="-10" dirty="0">
                <a:solidFill>
                  <a:srgbClr val="444444"/>
                </a:solidFill>
                <a:latin typeface="Carlito"/>
                <a:cs typeface="Carlito"/>
              </a:rPr>
              <a:t>a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d</a:t>
            </a:r>
            <a:r>
              <a:rPr sz="2000" b="1" spc="5" dirty="0">
                <a:solidFill>
                  <a:srgbClr val="444444"/>
                </a:solidFill>
                <a:latin typeface="Carlito"/>
                <a:cs typeface="Carlito"/>
              </a:rPr>
              <a:t>d</a:t>
            </a:r>
            <a:r>
              <a:rPr sz="2000" b="1" spc="-5" dirty="0">
                <a:solidFill>
                  <a:srgbClr val="444444"/>
                </a:solidFill>
                <a:latin typeface="Carlito"/>
                <a:cs typeface="Carlito"/>
              </a:rPr>
              <a:t>e</a:t>
            </a:r>
            <a:r>
              <a:rPr sz="2000" b="1" spc="-190" dirty="0">
                <a:solidFill>
                  <a:srgbClr val="444444"/>
                </a:solidFill>
                <a:latin typeface="Carlito"/>
                <a:cs typeface="Carlito"/>
              </a:rPr>
              <a:t>r</a:t>
            </a:r>
            <a:r>
              <a:rPr sz="2000" b="1" spc="-70" dirty="0">
                <a:solidFill>
                  <a:srgbClr val="444444"/>
                </a:solidFill>
                <a:latin typeface="Carlito"/>
                <a:cs typeface="Carlito"/>
              </a:rPr>
              <a:t>.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v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7</a:t>
            </a:fld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206451" y="1803019"/>
            <a:ext cx="813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I</a:t>
            </a:r>
            <a:r>
              <a:rPr sz="2000" b="1" spc="5" dirty="0">
                <a:solidFill>
                  <a:srgbClr val="444444"/>
                </a:solidFill>
                <a:latin typeface="Carlito"/>
                <a:cs typeface="Carlito"/>
              </a:rPr>
              <a:t>n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p</a:t>
            </a:r>
            <a:r>
              <a:rPr sz="2000" b="1" spc="5" dirty="0">
                <a:solidFill>
                  <a:srgbClr val="444444"/>
                </a:solidFill>
                <a:latin typeface="Carlito"/>
                <a:cs typeface="Carlito"/>
              </a:rPr>
              <a:t>u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ts?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451" y="3007232"/>
            <a:ext cx="10045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44444"/>
                </a:solidFill>
                <a:latin typeface="Carlito"/>
                <a:cs typeface="Carlito"/>
              </a:rPr>
              <a:t>Out</a:t>
            </a:r>
            <a:r>
              <a:rPr sz="2000" b="1" spc="5" dirty="0">
                <a:solidFill>
                  <a:srgbClr val="444444"/>
                </a:solidFill>
                <a:latin typeface="Carlito"/>
                <a:cs typeface="Carlito"/>
              </a:rPr>
              <a:t>p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uts?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2198" y="2863469"/>
            <a:ext cx="568960" cy="2381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1600" b="1" spc="-90" dirty="0">
                <a:solidFill>
                  <a:srgbClr val="D3D3D3"/>
                </a:solidFill>
                <a:latin typeface="Courier New"/>
                <a:cs typeface="Courier New"/>
              </a:rPr>
              <a:t>(………)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6232" y="1592580"/>
            <a:ext cx="4150360" cy="3046730"/>
          </a:xfrm>
          <a:prstGeom prst="rect">
            <a:avLst/>
          </a:prstGeom>
          <a:solidFill>
            <a:srgbClr val="000000">
              <a:alpha val="74900"/>
            </a:srgbClr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600" b="1" spc="90" dirty="0">
                <a:solidFill>
                  <a:srgbClr val="559CD5"/>
                </a:solidFill>
                <a:latin typeface="Arial"/>
                <a:cs typeface="Arial"/>
              </a:rPr>
              <a:t>`timescale </a:t>
            </a:r>
            <a:r>
              <a:rPr sz="1600" b="1" spc="-45" dirty="0">
                <a:solidFill>
                  <a:srgbClr val="D3D3D3"/>
                </a:solidFill>
                <a:latin typeface="Arial"/>
                <a:cs typeface="Arial"/>
              </a:rPr>
              <a:t>1ns </a:t>
            </a:r>
            <a:r>
              <a:rPr sz="1600" b="1" spc="4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600" b="1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D3D3D3"/>
                </a:solidFill>
                <a:latin typeface="Arial"/>
                <a:cs typeface="Arial"/>
              </a:rPr>
              <a:t>1ps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75" dirty="0">
                <a:solidFill>
                  <a:srgbClr val="559CD5"/>
                </a:solidFill>
                <a:latin typeface="Arial"/>
                <a:cs typeface="Arial"/>
              </a:rPr>
              <a:t>module</a:t>
            </a:r>
            <a:r>
              <a:rPr sz="1600" b="1" spc="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4EC8AF"/>
                </a:solidFill>
                <a:latin typeface="Arial"/>
                <a:cs typeface="Arial"/>
              </a:rPr>
              <a:t>my_adder</a:t>
            </a:r>
            <a:r>
              <a:rPr sz="1600" b="1" spc="-3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</a:pPr>
            <a:r>
              <a:rPr sz="1600" b="1" spc="33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b="1" spc="-80" dirty="0">
                <a:solidFill>
                  <a:srgbClr val="559CD5"/>
                </a:solidFill>
                <a:latin typeface="Arial"/>
                <a:cs typeface="Arial"/>
              </a:rPr>
              <a:t>endmodule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488" y="96088"/>
            <a:ext cx="7680959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30" dirty="0">
                <a:latin typeface="Arial"/>
                <a:cs typeface="Arial"/>
              </a:rPr>
              <a:t>Vivado </a:t>
            </a:r>
            <a:r>
              <a:rPr sz="3900" b="0" spc="10" dirty="0">
                <a:latin typeface="Arial"/>
                <a:cs typeface="Arial"/>
              </a:rPr>
              <a:t>Project </a:t>
            </a:r>
            <a:r>
              <a:rPr sz="3900" b="0" spc="-220" dirty="0">
                <a:latin typeface="Arial"/>
                <a:cs typeface="Arial"/>
              </a:rPr>
              <a:t>– </a:t>
            </a:r>
            <a:r>
              <a:rPr sz="3900" b="0" spc="30" dirty="0">
                <a:latin typeface="Arial"/>
                <a:cs typeface="Arial"/>
              </a:rPr>
              <a:t>Verilog </a:t>
            </a:r>
            <a:r>
              <a:rPr sz="3900" b="0" spc="-35" dirty="0">
                <a:latin typeface="Arial"/>
                <a:cs typeface="Arial"/>
              </a:rPr>
              <a:t>source</a:t>
            </a:r>
            <a:r>
              <a:rPr sz="3900" b="0" spc="-365" dirty="0">
                <a:latin typeface="Arial"/>
                <a:cs typeface="Arial"/>
              </a:rPr>
              <a:t> </a:t>
            </a:r>
            <a:r>
              <a:rPr sz="3900" b="0" spc="40" dirty="0">
                <a:latin typeface="Arial"/>
                <a:cs typeface="Arial"/>
              </a:rPr>
              <a:t>file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3816"/>
            <a:ext cx="12189460" cy="83820"/>
          </a:xfrm>
          <a:custGeom>
            <a:avLst/>
            <a:gdLst/>
            <a:ahLst/>
            <a:cxnLst/>
            <a:rect l="l" t="t" r="r" b="b"/>
            <a:pathLst>
              <a:path w="12189460" h="83819">
                <a:moveTo>
                  <a:pt x="12188952" y="0"/>
                </a:moveTo>
                <a:lnTo>
                  <a:pt x="0" y="0"/>
                </a:lnTo>
                <a:lnTo>
                  <a:pt x="0" y="83820"/>
                </a:lnTo>
                <a:lnTo>
                  <a:pt x="12188952" y="83820"/>
                </a:lnTo>
                <a:lnTo>
                  <a:pt x="12188952" y="0"/>
                </a:lnTo>
                <a:close/>
              </a:path>
            </a:pathLst>
          </a:custGeom>
          <a:solidFill>
            <a:srgbClr val="849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451" y="999489"/>
            <a:ext cx="1249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444444"/>
                </a:solidFill>
                <a:latin typeface="Carlito"/>
                <a:cs typeface="Carlito"/>
              </a:rPr>
              <a:t>m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y_</a:t>
            </a:r>
            <a:r>
              <a:rPr sz="2000" b="1" spc="-10" dirty="0">
                <a:solidFill>
                  <a:srgbClr val="444444"/>
                </a:solidFill>
                <a:latin typeface="Carlito"/>
                <a:cs typeface="Carlito"/>
              </a:rPr>
              <a:t>a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d</a:t>
            </a:r>
            <a:r>
              <a:rPr sz="2000" b="1" spc="5" dirty="0">
                <a:solidFill>
                  <a:srgbClr val="444444"/>
                </a:solidFill>
                <a:latin typeface="Carlito"/>
                <a:cs typeface="Carlito"/>
              </a:rPr>
              <a:t>d</a:t>
            </a:r>
            <a:r>
              <a:rPr sz="2000" b="1" spc="-5" dirty="0">
                <a:solidFill>
                  <a:srgbClr val="444444"/>
                </a:solidFill>
                <a:latin typeface="Carlito"/>
                <a:cs typeface="Carlito"/>
              </a:rPr>
              <a:t>e</a:t>
            </a:r>
            <a:r>
              <a:rPr sz="2000" b="1" spc="-190" dirty="0">
                <a:solidFill>
                  <a:srgbClr val="444444"/>
                </a:solidFill>
                <a:latin typeface="Carlito"/>
                <a:cs typeface="Carlito"/>
              </a:rPr>
              <a:t>r</a:t>
            </a:r>
            <a:r>
              <a:rPr sz="2000" b="1" spc="-70" dirty="0">
                <a:solidFill>
                  <a:srgbClr val="444444"/>
                </a:solidFill>
                <a:latin typeface="Carlito"/>
                <a:cs typeface="Carlito"/>
              </a:rPr>
              <a:t>.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v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ESR</a:t>
            </a:r>
            <a:r>
              <a:rPr spc="-105" dirty="0"/>
              <a:t>G</a:t>
            </a:r>
            <a:r>
              <a:rPr sz="1600" spc="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8</a:t>
            </a:fld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206451" y="1803019"/>
            <a:ext cx="813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I</a:t>
            </a:r>
            <a:r>
              <a:rPr sz="2000" b="1" spc="5" dirty="0">
                <a:solidFill>
                  <a:srgbClr val="444444"/>
                </a:solidFill>
                <a:latin typeface="Carlito"/>
                <a:cs typeface="Carlito"/>
              </a:rPr>
              <a:t>n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p</a:t>
            </a:r>
            <a:r>
              <a:rPr sz="2000" b="1" spc="5" dirty="0">
                <a:solidFill>
                  <a:srgbClr val="444444"/>
                </a:solidFill>
                <a:latin typeface="Carlito"/>
                <a:cs typeface="Carlito"/>
              </a:rPr>
              <a:t>u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ts?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451" y="3007232"/>
            <a:ext cx="10045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44444"/>
                </a:solidFill>
                <a:latin typeface="Carlito"/>
                <a:cs typeface="Carlito"/>
              </a:rPr>
              <a:t>Out</a:t>
            </a:r>
            <a:r>
              <a:rPr sz="2000" b="1" spc="5" dirty="0">
                <a:solidFill>
                  <a:srgbClr val="444444"/>
                </a:solidFill>
                <a:latin typeface="Carlito"/>
                <a:cs typeface="Carlito"/>
              </a:rPr>
              <a:t>p</a:t>
            </a:r>
            <a:r>
              <a:rPr sz="2000" b="1" dirty="0">
                <a:solidFill>
                  <a:srgbClr val="444444"/>
                </a:solidFill>
                <a:latin typeface="Carlito"/>
                <a:cs typeface="Carlito"/>
              </a:rPr>
              <a:t>uts?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6232" y="1592580"/>
            <a:ext cx="4150360" cy="4030979"/>
          </a:xfrm>
          <a:prstGeom prst="rect">
            <a:avLst/>
          </a:prstGeom>
          <a:solidFill>
            <a:srgbClr val="000000">
              <a:alpha val="74900"/>
            </a:srgbClr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600" b="1" spc="90" dirty="0">
                <a:solidFill>
                  <a:srgbClr val="559CD5"/>
                </a:solidFill>
                <a:latin typeface="Arial"/>
                <a:cs typeface="Arial"/>
              </a:rPr>
              <a:t>`timescale </a:t>
            </a:r>
            <a:r>
              <a:rPr sz="1600" b="1" spc="-45" dirty="0">
                <a:solidFill>
                  <a:srgbClr val="D3D3D3"/>
                </a:solidFill>
                <a:latin typeface="Arial"/>
                <a:cs typeface="Arial"/>
              </a:rPr>
              <a:t>1ns </a:t>
            </a:r>
            <a:r>
              <a:rPr sz="1600" b="1" spc="4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600" b="1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D3D3D3"/>
                </a:solidFill>
                <a:latin typeface="Arial"/>
                <a:cs typeface="Arial"/>
              </a:rPr>
              <a:t>1ps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75" dirty="0">
                <a:solidFill>
                  <a:srgbClr val="559CD5"/>
                </a:solidFill>
                <a:latin typeface="Arial"/>
                <a:cs typeface="Arial"/>
              </a:rPr>
              <a:t>module</a:t>
            </a:r>
            <a:r>
              <a:rPr sz="1600" b="1" spc="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4EC8AF"/>
                </a:solidFill>
                <a:latin typeface="Arial"/>
                <a:cs typeface="Arial"/>
              </a:rPr>
              <a:t>my_adder</a:t>
            </a:r>
            <a:r>
              <a:rPr sz="1600" b="1" spc="-3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endParaRPr sz="1600" dirty="0">
              <a:latin typeface="Arial"/>
              <a:cs typeface="Arial"/>
            </a:endParaRPr>
          </a:p>
          <a:p>
            <a:pPr marL="536575" marR="603885">
              <a:lnSpc>
                <a:spcPct val="100000"/>
              </a:lnSpc>
            </a:pPr>
            <a:r>
              <a:rPr sz="1600" b="1" spc="90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600" b="1" spc="125" dirty="0">
                <a:solidFill>
                  <a:srgbClr val="559CD5"/>
                </a:solidFill>
                <a:latin typeface="Arial"/>
                <a:cs typeface="Arial"/>
              </a:rPr>
              <a:t>wire</a:t>
            </a:r>
            <a:r>
              <a:rPr sz="1600" b="1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600" b="1" spc="125" dirty="0">
                <a:solidFill>
                  <a:srgbClr val="B5CEA8"/>
                </a:solidFill>
                <a:latin typeface="Arial"/>
                <a:cs typeface="Arial"/>
              </a:rPr>
              <a:t>31</a:t>
            </a:r>
            <a:r>
              <a:rPr sz="1600" b="1" spc="12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600" b="1" spc="125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600" b="1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600" b="1" spc="100" dirty="0">
                <a:solidFill>
                  <a:srgbClr val="D3D3D3"/>
                </a:solidFill>
                <a:latin typeface="Arial"/>
                <a:cs typeface="Arial"/>
              </a:rPr>
              <a:t>i_add_axi,  </a:t>
            </a:r>
            <a:r>
              <a:rPr sz="1600" b="1" spc="90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600" b="1" spc="140" dirty="0">
                <a:solidFill>
                  <a:srgbClr val="559CD5"/>
                </a:solidFill>
                <a:latin typeface="Arial"/>
                <a:cs typeface="Arial"/>
              </a:rPr>
              <a:t>wire</a:t>
            </a:r>
            <a:r>
              <a:rPr sz="1600" b="1" spc="140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600" b="1" spc="140" dirty="0">
                <a:solidFill>
                  <a:srgbClr val="B5CEA8"/>
                </a:solidFill>
                <a:latin typeface="Arial"/>
                <a:cs typeface="Arial"/>
              </a:rPr>
              <a:t>3</a:t>
            </a:r>
            <a:r>
              <a:rPr sz="1600" b="1" spc="14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600" b="1" spc="14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600" b="1" spc="140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600" b="1" spc="60" dirty="0">
                <a:solidFill>
                  <a:srgbClr val="D3D3D3"/>
                </a:solidFill>
                <a:latin typeface="Arial"/>
                <a:cs typeface="Arial"/>
              </a:rPr>
              <a:t>i_add_gpio,  </a:t>
            </a:r>
            <a:r>
              <a:rPr sz="1600" b="1" spc="90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600" b="1" spc="70" dirty="0">
                <a:solidFill>
                  <a:srgbClr val="559CD5"/>
                </a:solidFill>
                <a:latin typeface="Arial"/>
                <a:cs typeface="Arial"/>
              </a:rPr>
              <a:t>wire </a:t>
            </a:r>
            <a:r>
              <a:rPr sz="1600" b="1" spc="150" dirty="0">
                <a:solidFill>
                  <a:srgbClr val="D3D3D3"/>
                </a:solidFill>
                <a:latin typeface="Arial"/>
                <a:cs typeface="Arial"/>
              </a:rPr>
              <a:t>i_clear_result,  </a:t>
            </a:r>
            <a:r>
              <a:rPr sz="1600" b="1" spc="90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600" b="1" spc="70" dirty="0">
                <a:solidFill>
                  <a:srgbClr val="559CD5"/>
                </a:solidFill>
                <a:latin typeface="Arial"/>
                <a:cs typeface="Arial"/>
              </a:rPr>
              <a:t>wire </a:t>
            </a:r>
            <a:r>
              <a:rPr sz="1600" b="1" spc="50" dirty="0">
                <a:solidFill>
                  <a:srgbClr val="D3D3D3"/>
                </a:solidFill>
                <a:latin typeface="Arial"/>
                <a:cs typeface="Arial"/>
              </a:rPr>
              <a:t>i_push_button,  </a:t>
            </a:r>
            <a:r>
              <a:rPr sz="1600" b="1" spc="90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600" b="1" spc="70" dirty="0">
                <a:solidFill>
                  <a:srgbClr val="559CD5"/>
                </a:solidFill>
                <a:latin typeface="Arial"/>
                <a:cs typeface="Arial"/>
              </a:rPr>
              <a:t>wire</a:t>
            </a:r>
            <a:r>
              <a:rPr sz="1600" b="1" spc="204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600" b="1" spc="204" dirty="0">
                <a:solidFill>
                  <a:srgbClr val="D3D3D3"/>
                </a:solidFill>
                <a:latin typeface="Arial"/>
                <a:cs typeface="Arial"/>
              </a:rPr>
              <a:t>clk,</a:t>
            </a:r>
            <a:endParaRPr sz="1600" dirty="0">
              <a:latin typeface="Arial"/>
              <a:cs typeface="Arial"/>
            </a:endParaRPr>
          </a:p>
          <a:p>
            <a:pPr marL="536575" marR="269240">
              <a:lnSpc>
                <a:spcPct val="100000"/>
              </a:lnSpc>
              <a:spcBef>
                <a:spcPts val="5"/>
              </a:spcBef>
            </a:pPr>
            <a:r>
              <a:rPr sz="1600" b="1" spc="40" dirty="0">
                <a:solidFill>
                  <a:srgbClr val="559CD5"/>
                </a:solidFill>
                <a:latin typeface="Arial"/>
                <a:cs typeface="Arial"/>
              </a:rPr>
              <a:t>output </a:t>
            </a:r>
            <a:r>
              <a:rPr sz="1600" b="1" spc="120" dirty="0">
                <a:solidFill>
                  <a:srgbClr val="559CD5"/>
                </a:solidFill>
                <a:latin typeface="Arial"/>
                <a:cs typeface="Arial"/>
              </a:rPr>
              <a:t>reg</a:t>
            </a:r>
            <a:r>
              <a:rPr sz="1600" b="1" spc="120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600" b="1" spc="120" dirty="0">
                <a:solidFill>
                  <a:srgbClr val="B5CEA8"/>
                </a:solidFill>
                <a:latin typeface="Arial"/>
                <a:cs typeface="Arial"/>
              </a:rPr>
              <a:t>31</a:t>
            </a:r>
            <a:r>
              <a:rPr sz="1600" b="1" spc="12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600" b="1" spc="12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600" b="1" spc="120" dirty="0">
                <a:solidFill>
                  <a:srgbClr val="D3D3D3"/>
                </a:solidFill>
                <a:latin typeface="Arial"/>
                <a:cs typeface="Arial"/>
              </a:rPr>
              <a:t>] o_result_axi,  </a:t>
            </a:r>
            <a:r>
              <a:rPr sz="1600" b="1" spc="40" dirty="0">
                <a:solidFill>
                  <a:srgbClr val="559CD5"/>
                </a:solidFill>
                <a:latin typeface="Arial"/>
                <a:cs typeface="Arial"/>
              </a:rPr>
              <a:t>output </a:t>
            </a:r>
            <a:r>
              <a:rPr sz="1600" b="1" spc="140" dirty="0">
                <a:solidFill>
                  <a:srgbClr val="559CD5"/>
                </a:solidFill>
                <a:latin typeface="Arial"/>
                <a:cs typeface="Arial"/>
              </a:rPr>
              <a:t>wire</a:t>
            </a:r>
            <a:r>
              <a:rPr sz="1600" b="1" spc="140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600" b="1" spc="140" dirty="0">
                <a:solidFill>
                  <a:srgbClr val="B5CEA8"/>
                </a:solidFill>
                <a:latin typeface="Arial"/>
                <a:cs typeface="Arial"/>
              </a:rPr>
              <a:t>3</a:t>
            </a:r>
            <a:r>
              <a:rPr sz="1600" b="1" spc="14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600" b="1" spc="14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600" b="1" spc="140" dirty="0">
                <a:solidFill>
                  <a:srgbClr val="D3D3D3"/>
                </a:solidFill>
                <a:latin typeface="Arial"/>
                <a:cs typeface="Arial"/>
              </a:rPr>
              <a:t>]</a:t>
            </a:r>
            <a:r>
              <a:rPr sz="1600" b="1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rgbClr val="D3D3D3"/>
                </a:solidFill>
                <a:latin typeface="Arial"/>
                <a:cs typeface="Arial"/>
              </a:rPr>
              <a:t>o_result_gpio</a:t>
            </a:r>
            <a:endParaRPr sz="1600" dirty="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</a:pPr>
            <a:r>
              <a:rPr sz="1600" b="1" spc="33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b="1" spc="-80" dirty="0">
                <a:solidFill>
                  <a:srgbClr val="559CD5"/>
                </a:solidFill>
                <a:latin typeface="Arial"/>
                <a:cs typeface="Arial"/>
              </a:rPr>
              <a:t>endmodule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125"/>
              </a:lnSpc>
              <a:spcBef>
                <a:spcPts val="100"/>
              </a:spcBef>
            </a:pPr>
            <a:r>
              <a:rPr spc="70" dirty="0"/>
              <a:t>THANK</a:t>
            </a:r>
            <a:r>
              <a:rPr spc="-185" dirty="0"/>
              <a:t> </a:t>
            </a:r>
            <a:r>
              <a:rPr spc="-195" dirty="0">
                <a:solidFill>
                  <a:srgbClr val="1693B1"/>
                </a:solidFill>
              </a:rPr>
              <a:t>YOU!</a:t>
            </a:r>
          </a:p>
          <a:p>
            <a:pPr marL="635" algn="ctr">
              <a:lnSpc>
                <a:spcPts val="3285"/>
              </a:lnSpc>
            </a:pPr>
            <a:r>
              <a:rPr sz="2800" dirty="0">
                <a:solidFill>
                  <a:srgbClr val="84979F"/>
                </a:solidFill>
              </a:rPr>
              <a:t>ANY</a:t>
            </a:r>
            <a:r>
              <a:rPr sz="2800" spc="-40" dirty="0">
                <a:solidFill>
                  <a:srgbClr val="84979F"/>
                </a:solidFill>
              </a:rPr>
              <a:t> </a:t>
            </a:r>
            <a:r>
              <a:rPr sz="2800" spc="-100" dirty="0">
                <a:solidFill>
                  <a:srgbClr val="84979F"/>
                </a:solidFill>
              </a:rPr>
              <a:t>QUESTIONS?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80026" y="4782057"/>
            <a:ext cx="263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84979F"/>
                </a:solidFill>
                <a:latin typeface="Arial"/>
                <a:cs typeface="Arial"/>
                <a:hlinkClick r:id="rId2"/>
              </a:rPr>
              <a:t>mr.gomes@dei.</a:t>
            </a:r>
            <a:r>
              <a:rPr sz="1800" dirty="0">
                <a:solidFill>
                  <a:srgbClr val="84979F"/>
                </a:solidFill>
                <a:latin typeface="Arial"/>
                <a:cs typeface="Arial"/>
                <a:hlinkClick r:id="rId2"/>
              </a:rPr>
              <a:t>uminho</a:t>
            </a:r>
            <a:r>
              <a:rPr sz="1800" spc="-10" dirty="0">
                <a:solidFill>
                  <a:srgbClr val="84979F"/>
                </a:solidFill>
                <a:latin typeface="Arial"/>
                <a:cs typeface="Arial"/>
                <a:hlinkClick r:id="rId2"/>
              </a:rPr>
              <a:t>.</a:t>
            </a:r>
            <a:r>
              <a:rPr sz="1800" spc="75" dirty="0">
                <a:solidFill>
                  <a:srgbClr val="84979F"/>
                </a:solidFill>
                <a:latin typeface="Arial"/>
                <a:cs typeface="Arial"/>
                <a:hlinkClick r:id="rId2"/>
              </a:rPr>
              <a:t>pt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345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Carlito</vt:lpstr>
      <vt:lpstr>Courier New</vt:lpstr>
      <vt:lpstr>Office Theme</vt:lpstr>
      <vt:lpstr>Osciloscópio baseado em FPGA</vt:lpstr>
      <vt:lpstr>ZYBO (Zynq Board) Project</vt:lpstr>
      <vt:lpstr>ZYBO (Zynq Board) Project</vt:lpstr>
      <vt:lpstr>Vivado Project</vt:lpstr>
      <vt:lpstr>Vivado Project</vt:lpstr>
      <vt:lpstr>PowerPoint Presentation</vt:lpstr>
      <vt:lpstr>Vivado Project – Verilog source file</vt:lpstr>
      <vt:lpstr>Vivado Project – Verilog source file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</dc:creator>
  <cp:lastModifiedBy>Tomás Abreu</cp:lastModifiedBy>
  <cp:revision>1</cp:revision>
  <dcterms:created xsi:type="dcterms:W3CDTF">2022-04-19T12:30:55Z</dcterms:created>
  <dcterms:modified xsi:type="dcterms:W3CDTF">2022-04-19T12:01:21Z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2022-04-19T00:00:00Z</vt:filetime>
  </property>
</Properties>
</file>