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embeddedFontLst>
    <p:embeddedFont>
      <p:font typeface="Corbel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Corbel-bold.fntdata"/><Relationship Id="rId10" Type="http://schemas.openxmlformats.org/officeDocument/2006/relationships/slide" Target="slides/slide5.xml"/><Relationship Id="rId32" Type="http://schemas.openxmlformats.org/officeDocument/2006/relationships/font" Target="fonts/Corbel-regular.fntdata"/><Relationship Id="rId13" Type="http://schemas.openxmlformats.org/officeDocument/2006/relationships/slide" Target="slides/slide8.xml"/><Relationship Id="rId35" Type="http://schemas.openxmlformats.org/officeDocument/2006/relationships/font" Target="fonts/Corbel-boldItalic.fntdata"/><Relationship Id="rId12" Type="http://schemas.openxmlformats.org/officeDocument/2006/relationships/slide" Target="slides/slide7.xml"/><Relationship Id="rId34" Type="http://schemas.openxmlformats.org/officeDocument/2006/relationships/font" Target="fonts/Corbel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2d5e831aa_0_1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2d5e831a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12d5e831aa_0_1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2d5e831aa_0_1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2d5e831a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12d5e831aa_0_17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2d5e831aa_0_1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2d5e831a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12d5e831aa_0_18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2d5e831aa_0_1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2d5e831aa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12d5e831aa_0_1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2d5e831aa_0_2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2d5e831aa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12d5e831aa_0_20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2d5e831aa_0_2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2d5e831aa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12d5e831aa_0_2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2d5e831a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12d5e831aa_0_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2d5e831aa_0_2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2d5e831aa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12d5e831aa_0_2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2d5e831aa_0_2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2d5e831aa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12d5e831aa_0_2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2d5e831aa_0_2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2d5e831aa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12d5e831aa_0_27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2d5e831aa_0_2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2d5e831aa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12d5e831aa_0_28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2d5e831aa_0_2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2d5e831aa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12d5e831aa_0_29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2d5e831aa_0_2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2d5e831a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12d5e831aa_0_2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2d5e831aa_0_2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2d5e831aa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12d5e831aa_0_2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2d5e831aa_0_3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2d5e831aa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12d5e831aa_0_3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2d5e831aa_0_3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2d5e831aa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12d5e831aa_0_3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2d5e831aa_0_1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12d5e831a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112d5e831aa_0_1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12d5e831a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g112d5e831aa_0_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12d5e831a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112d5e831aa_0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2d5e831aa_0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2d5e831a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112d5e831aa_0_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2d5e831a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112d5e831aa_0_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2d5e831aa_0_1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2d5e831a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112d5e831aa_0_1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2d5e831aa_0_1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2d5e831a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12d5e831aa_0_1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o de Título">
  <p:cSld name="Diapositivo de Títul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616" y="2708920"/>
            <a:ext cx="7580946" cy="345638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555776" y="2780929"/>
            <a:ext cx="612068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rbel"/>
              <a:buNone/>
              <a:defRPr b="1" sz="3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1115616" y="1196752"/>
            <a:ext cx="7577814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5400"/>
              <a:buFont typeface="Corbel"/>
              <a:buNone/>
              <a:defRPr b="0" sz="5400">
                <a:solidFill>
                  <a:srgbClr val="373E4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2" type="body"/>
          </p:nvPr>
        </p:nvSpPr>
        <p:spPr>
          <a:xfrm>
            <a:off x="4644008" y="5301208"/>
            <a:ext cx="4032250" cy="865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  <a:defRPr sz="2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4" name="Google Shape;2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6182245"/>
            <a:ext cx="6516217" cy="67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">
  <p:cSld name="Título e Text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idx="1" type="body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e Texto">
  <p:cSld name="1_Título e Texto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80589" l="16573" r="0" t="0"/>
          <a:stretch/>
        </p:blipFill>
        <p:spPr>
          <a:xfrm>
            <a:off x="-1" y="0"/>
            <a:ext cx="9144001" cy="1196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16573" r="0" t="19410"/>
          <a:stretch/>
        </p:blipFill>
        <p:spPr>
          <a:xfrm>
            <a:off x="0" y="1196752"/>
            <a:ext cx="9144001" cy="566124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0" y="1196752"/>
            <a:ext cx="9144000" cy="5661248"/>
          </a:xfrm>
          <a:prstGeom prst="rect">
            <a:avLst/>
          </a:prstGeom>
          <a:solidFill>
            <a:schemeClr val="lt1">
              <a:alpha val="7137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  <a:defRPr b="0" i="0" sz="2800" u="none" cap="none" strike="noStrike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  <a:defRPr b="0" i="0" sz="2400" u="none" cap="none" strike="noStrike">
                <a:solidFill>
                  <a:srgbClr val="00A2D3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400"/>
              <a:buFont typeface="Corbel"/>
              <a:buChar char="•"/>
              <a:defRPr b="0" i="0" sz="2400" u="none" cap="none" strike="noStrike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rbel"/>
              <a:buChar char="–"/>
              <a:defRPr b="0" i="0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rbel"/>
              <a:buChar char="»"/>
              <a:defRPr b="0" i="0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/>
        </p:nvSpPr>
        <p:spPr>
          <a:xfrm>
            <a:off x="0" y="116632"/>
            <a:ext cx="2555776" cy="1061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pt-PT" sz="2100" u="none" cap="none" strike="noStrike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rPr>
              <a:t>ESRG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PT" sz="2100" u="none" cap="none" strike="noStrike">
                <a:solidFill>
                  <a:srgbClr val="00A2D3"/>
                </a:solidFill>
                <a:latin typeface="Corbel"/>
                <a:ea typeface="Corbel"/>
                <a:cs typeface="Corbel"/>
                <a:sym typeface="Corbel"/>
              </a:rPr>
              <a:t>Embedded Systems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PT" sz="2100" u="none" cap="none" strike="noStrike">
                <a:solidFill>
                  <a:srgbClr val="00A2D3"/>
                </a:solidFill>
                <a:latin typeface="Corbel"/>
                <a:ea typeface="Corbel"/>
                <a:cs typeface="Corbel"/>
                <a:sym typeface="Corbel"/>
              </a:rPr>
              <a:t>Research Group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3">
            <a:alphaModFix/>
          </a:blip>
          <a:srcRect b="1448" l="3813" r="37959" t="0"/>
          <a:stretch/>
        </p:blipFill>
        <p:spPr>
          <a:xfrm>
            <a:off x="0" y="1196752"/>
            <a:ext cx="1115616" cy="566124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1115616" y="2708921"/>
            <a:ext cx="4104456" cy="648072"/>
          </a:xfrm>
          <a:prstGeom prst="rect">
            <a:avLst/>
          </a:prstGeom>
          <a:solidFill>
            <a:srgbClr val="373E48">
              <a:alpha val="4431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pt-PT" sz="3600"/>
              <a:t>Embedded Systems</a:t>
            </a:r>
            <a:endParaRPr sz="36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t/>
            </a:r>
            <a:endParaRPr sz="3600"/>
          </a:p>
        </p:txBody>
      </p:sp>
      <p:sp>
        <p:nvSpPr>
          <p:cNvPr id="37" name="Google Shape;37;p5"/>
          <p:cNvSpPr txBox="1"/>
          <p:nvPr>
            <p:ph type="ctrTitle"/>
          </p:nvPr>
        </p:nvSpPr>
        <p:spPr>
          <a:xfrm>
            <a:off x="1107129" y="3835854"/>
            <a:ext cx="7577814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</a:pPr>
            <a:r>
              <a:rPr b="1" i="1" lang="pt-PT" sz="4000">
                <a:solidFill>
                  <a:schemeClr val="lt1"/>
                </a:solidFill>
              </a:rPr>
              <a:t>SLiPaD</a:t>
            </a:r>
            <a:endParaRPr b="1" i="1" sz="4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</a:pPr>
            <a:r>
              <a:rPr b="1" i="1" lang="pt-PT" sz="3500">
                <a:solidFill>
                  <a:schemeClr val="lt1"/>
                </a:solidFill>
              </a:rPr>
              <a:t>Smart Lighting with Parking Detectio</a:t>
            </a:r>
            <a:r>
              <a:rPr b="1" i="1" lang="pt-PT" sz="3600">
                <a:solidFill>
                  <a:schemeClr val="lt1"/>
                </a:solidFill>
              </a:rPr>
              <a:t>n</a:t>
            </a:r>
            <a:endParaRPr b="1" i="1" sz="3600">
              <a:solidFill>
                <a:schemeClr val="lt1"/>
              </a:solidFill>
            </a:endParaRPr>
          </a:p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1125601" y="5301207"/>
            <a:ext cx="7577814" cy="865187"/>
          </a:xfrm>
          <a:prstGeom prst="rect">
            <a:avLst/>
          </a:prstGeom>
          <a:solidFill>
            <a:srgbClr val="FFFFFF">
              <a:alpha val="63137"/>
            </a:srgbClr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b="1" lang="pt-PT" sz="1800">
                <a:solidFill>
                  <a:schemeClr val="dk1"/>
                </a:solidFill>
              </a:rPr>
              <a:t>Group 9: Diogo Fernandes – A88262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b="1" lang="pt-PT" sz="1800">
                <a:solidFill>
                  <a:schemeClr val="dk1"/>
                </a:solidFill>
              </a:rPr>
              <a:t>	José Tomás Abreu – A88218</a:t>
            </a:r>
            <a:endParaRPr/>
          </a:p>
        </p:txBody>
      </p:sp>
      <p:sp>
        <p:nvSpPr>
          <p:cNvPr id="39" name="Google Shape;39;p5"/>
          <p:cNvSpPr txBox="1"/>
          <p:nvPr/>
        </p:nvSpPr>
        <p:spPr>
          <a:xfrm>
            <a:off x="1087175" y="2097350"/>
            <a:ext cx="4058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1" lang="pt-PT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1295128" y="1340768"/>
            <a:ext cx="7597500" cy="51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08" name="Google Shape;108;p14"/>
          <p:cNvSpPr txBox="1"/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Test Cases</a:t>
            </a:r>
            <a:endParaRPr/>
          </a:p>
        </p:txBody>
      </p:sp>
      <p:pic>
        <p:nvPicPr>
          <p:cNvPr id="109" name="Google Shape;10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650" y="1557700"/>
            <a:ext cx="741045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8175" y="3659963"/>
            <a:ext cx="739140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1295128" y="1340768"/>
            <a:ext cx="7597500" cy="51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18" name="Google Shape;118;p15"/>
          <p:cNvSpPr txBox="1"/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Test Cases</a:t>
            </a:r>
            <a:endParaRPr/>
          </a:p>
        </p:txBody>
      </p:sp>
      <p:pic>
        <p:nvPicPr>
          <p:cNvPr id="119" name="Google Shape;11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650" y="1340775"/>
            <a:ext cx="7410450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9125" y="3942575"/>
            <a:ext cx="742950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1295128" y="1340768"/>
            <a:ext cx="7597500" cy="51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28" name="Google Shape;128;p16"/>
          <p:cNvSpPr txBox="1"/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Test Cases</a:t>
            </a:r>
            <a:endParaRPr/>
          </a:p>
        </p:txBody>
      </p:sp>
      <p:pic>
        <p:nvPicPr>
          <p:cNvPr id="129" name="Google Shape;12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551" y="1253226"/>
            <a:ext cx="6822765" cy="188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6550" y="3195000"/>
            <a:ext cx="6822775" cy="3396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1295128" y="1340768"/>
            <a:ext cx="7597500" cy="51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 txBox="1"/>
          <p:nvPr>
            <p:ph idx="12" type="sldNum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38" name="Google Shape;138;p17"/>
          <p:cNvSpPr txBox="1"/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Test Cases</a:t>
            </a:r>
            <a:endParaRPr/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275" y="1389425"/>
            <a:ext cx="5591175" cy="45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6313" y="2889288"/>
            <a:ext cx="6715125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1295128" y="1340768"/>
            <a:ext cx="7597500" cy="51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 txBox="1"/>
          <p:nvPr>
            <p:ph idx="12" type="sldNum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48" name="Google Shape;148;p18"/>
          <p:cNvSpPr txBox="1"/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Test Cases</a:t>
            </a:r>
            <a:endParaRPr/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025" y="2370975"/>
            <a:ext cx="593407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1295128" y="1340768"/>
            <a:ext cx="7597500" cy="51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57" name="Google Shape;157;p19"/>
          <p:cNvSpPr txBox="1"/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Test Cases</a:t>
            </a:r>
            <a:endParaRPr/>
          </a:p>
        </p:txBody>
      </p:sp>
      <p:pic>
        <p:nvPicPr>
          <p:cNvPr id="158" name="Google Shape;15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163" y="2637500"/>
            <a:ext cx="6075425" cy="25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1467768" y="3429000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None/>
            </a:pPr>
            <a:r>
              <a:rPr lang="pt-PT"/>
              <a:t>Software</a:t>
            </a:r>
            <a:r>
              <a:rPr lang="pt-PT"/>
              <a:t> Implementation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1295128" y="1340768"/>
            <a:ext cx="7597500" cy="51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 txBox="1"/>
          <p:nvPr>
            <p:ph idx="12" type="sldNum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71" name="Google Shape;171;p21"/>
          <p:cNvSpPr txBox="1"/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Local System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Test Cases</a:t>
            </a:r>
            <a:endParaRPr/>
          </a:p>
        </p:txBody>
      </p:sp>
      <p:pic>
        <p:nvPicPr>
          <p:cNvPr id="172" name="Google Shape;17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975" y="2489425"/>
            <a:ext cx="658177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1295128" y="1340768"/>
            <a:ext cx="7597500" cy="51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 txBox="1"/>
          <p:nvPr>
            <p:ph idx="12" type="sldNum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80" name="Google Shape;180;p22"/>
          <p:cNvSpPr txBox="1"/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Local System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Test Cases</a:t>
            </a:r>
            <a:endParaRPr/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225" y="1835563"/>
            <a:ext cx="6591300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1295128" y="1340768"/>
            <a:ext cx="7597500" cy="51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"/>
          <p:cNvSpPr txBox="1"/>
          <p:nvPr>
            <p:ph idx="12" type="sldNum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89" name="Google Shape;189;p23"/>
          <p:cNvSpPr txBox="1"/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Remote System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Test Cases</a:t>
            </a:r>
            <a:endParaRPr/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175" y="2712363"/>
            <a:ext cx="66294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2465512" y="0"/>
            <a:ext cx="52566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/>
              <a:t>Agenda</a:t>
            </a:r>
            <a:endParaRPr/>
          </a:p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46" name="Google Shape;46;p6"/>
          <p:cNvSpPr txBox="1"/>
          <p:nvPr/>
        </p:nvSpPr>
        <p:spPr>
          <a:xfrm>
            <a:off x="1295128" y="1340768"/>
            <a:ext cx="7597500" cy="5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 sz="2800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rPr>
              <a:t>Problem Statement Review</a:t>
            </a:r>
            <a:endParaRPr sz="2800">
              <a:solidFill>
                <a:srgbClr val="373E48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 sz="2800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rPr>
              <a:t>Hardware Implementation</a:t>
            </a:r>
            <a:endParaRPr sz="2800">
              <a:solidFill>
                <a:srgbClr val="373E48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–"/>
            </a:pPr>
            <a:r>
              <a:rPr lang="pt-PT" sz="2800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rPr>
              <a:t>Test cases</a:t>
            </a:r>
            <a:endParaRPr sz="2800">
              <a:solidFill>
                <a:srgbClr val="373E48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 sz="2800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rPr>
              <a:t>Software Implementation</a:t>
            </a:r>
            <a:endParaRPr sz="2800">
              <a:solidFill>
                <a:srgbClr val="373E48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–"/>
            </a:pPr>
            <a:r>
              <a:rPr lang="pt-PT" sz="2800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rPr>
              <a:t>Test cases</a:t>
            </a:r>
            <a:endParaRPr sz="2800">
              <a:solidFill>
                <a:srgbClr val="373E48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 sz="2800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rPr>
              <a:t>Conclusion</a:t>
            </a:r>
            <a:endParaRPr sz="2800">
              <a:solidFill>
                <a:srgbClr val="373E48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–"/>
            </a:pPr>
            <a:r>
              <a:rPr lang="pt-PT" sz="2800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rPr>
              <a:t>Future Work</a:t>
            </a:r>
            <a:endParaRPr sz="2800">
              <a:solidFill>
                <a:srgbClr val="373E48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73E48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73E48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1295128" y="1340768"/>
            <a:ext cx="7597500" cy="51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 txBox="1"/>
          <p:nvPr>
            <p:ph idx="12" type="sldNum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98" name="Google Shape;198;p24"/>
          <p:cNvSpPr txBox="1"/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Remote System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Test Cases</a:t>
            </a:r>
            <a:endParaRPr/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125" y="1815775"/>
            <a:ext cx="6667500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1295128" y="1340768"/>
            <a:ext cx="7597500" cy="51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"/>
          <p:cNvSpPr txBox="1"/>
          <p:nvPr>
            <p:ph idx="12" type="sldNum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207" name="Google Shape;207;p25"/>
          <p:cNvSpPr txBox="1"/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Gateway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Test Cases</a:t>
            </a:r>
            <a:endParaRPr/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400" y="2062625"/>
            <a:ext cx="6638925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1295128" y="1340768"/>
            <a:ext cx="7597500" cy="51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216" name="Google Shape;216;p26"/>
          <p:cNvSpPr txBox="1"/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Test Cases</a:t>
            </a:r>
            <a:endParaRPr/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838" y="1291138"/>
            <a:ext cx="5324475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0413" y="4090688"/>
            <a:ext cx="526732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295128" y="1340768"/>
            <a:ext cx="7597500" cy="51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7"/>
          <p:cNvSpPr txBox="1"/>
          <p:nvPr>
            <p:ph idx="12" type="sldNum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226" name="Google Shape;226;p27"/>
          <p:cNvSpPr txBox="1"/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Test Cases</a:t>
            </a:r>
            <a:endParaRPr/>
          </a:p>
        </p:txBody>
      </p:sp>
      <p:pic>
        <p:nvPicPr>
          <p:cNvPr id="227" name="Google Shape;2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975" y="4182200"/>
            <a:ext cx="5972175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7975" y="1595875"/>
            <a:ext cx="5972175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1295128" y="1340768"/>
            <a:ext cx="7597500" cy="51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8"/>
          <p:cNvSpPr txBox="1"/>
          <p:nvPr>
            <p:ph idx="12" type="sldNum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236" name="Google Shape;236;p28"/>
          <p:cNvSpPr txBox="1"/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Test Cases</a:t>
            </a:r>
            <a:endParaRPr/>
          </a:p>
        </p:txBody>
      </p:sp>
      <p:pic>
        <p:nvPicPr>
          <p:cNvPr id="237" name="Google Shape;2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000" y="2499563"/>
            <a:ext cx="653415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1295128" y="1340768"/>
            <a:ext cx="7597500" cy="51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9"/>
          <p:cNvSpPr txBox="1"/>
          <p:nvPr>
            <p:ph idx="12" type="sldNum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245" name="Google Shape;245;p29"/>
          <p:cNvSpPr txBox="1"/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Test Cases</a:t>
            </a:r>
            <a:endParaRPr/>
          </a:p>
        </p:txBody>
      </p:sp>
      <p:pic>
        <p:nvPicPr>
          <p:cNvPr id="246" name="Google Shape;2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375" y="2143013"/>
            <a:ext cx="510540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1825" y="4228000"/>
            <a:ext cx="55245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1295128" y="1340768"/>
            <a:ext cx="7597500" cy="51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0"/>
          <p:cNvSpPr txBox="1"/>
          <p:nvPr>
            <p:ph idx="12" type="sldNum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255" name="Google Shape;255;p30"/>
          <p:cNvSpPr txBox="1"/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2465512" y="0"/>
            <a:ext cx="52566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/>
              <a:t>Agenda</a:t>
            </a:r>
            <a:endParaRPr/>
          </a:p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53" name="Google Shape;53;p7"/>
          <p:cNvSpPr txBox="1"/>
          <p:nvPr/>
        </p:nvSpPr>
        <p:spPr>
          <a:xfrm>
            <a:off x="1295128" y="1340768"/>
            <a:ext cx="7597500" cy="5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 sz="2800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rPr>
              <a:t>Problem Statement Review</a:t>
            </a:r>
            <a:endParaRPr sz="2800">
              <a:solidFill>
                <a:srgbClr val="373E48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 sz="2800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rPr>
              <a:t>Hardware Implementation</a:t>
            </a:r>
            <a:endParaRPr sz="2800">
              <a:solidFill>
                <a:srgbClr val="373E48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–"/>
            </a:pPr>
            <a:r>
              <a:rPr lang="pt-PT" sz="2800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rPr>
              <a:t>Test cases</a:t>
            </a:r>
            <a:endParaRPr sz="2800">
              <a:solidFill>
                <a:srgbClr val="373E48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 sz="2800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rPr>
              <a:t>Software Implementation</a:t>
            </a:r>
            <a:endParaRPr sz="2800">
              <a:solidFill>
                <a:srgbClr val="373E48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–"/>
            </a:pPr>
            <a:r>
              <a:rPr lang="pt-PT" sz="2800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rPr>
              <a:t>Test cases</a:t>
            </a:r>
            <a:endParaRPr sz="2800">
              <a:solidFill>
                <a:srgbClr val="373E48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 sz="2800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rPr>
              <a:t>Conclusion</a:t>
            </a:r>
            <a:endParaRPr sz="2800">
              <a:solidFill>
                <a:srgbClr val="373E48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–"/>
            </a:pPr>
            <a:r>
              <a:rPr lang="pt-PT" sz="2800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rPr>
              <a:t>Future Work</a:t>
            </a:r>
            <a:endParaRPr sz="2800">
              <a:solidFill>
                <a:srgbClr val="373E48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73E48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73E48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1467768" y="3429000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None/>
            </a:pPr>
            <a:r>
              <a:rPr lang="pt-PT"/>
              <a:t>Problem Statement Review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2465512" y="0"/>
            <a:ext cx="52566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/>
              <a:t>Network Architecture</a:t>
            </a:r>
            <a:endParaRPr/>
          </a:p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400" y="2005116"/>
            <a:ext cx="8015599" cy="3427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295128" y="1340768"/>
            <a:ext cx="7597500" cy="51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73" name="Google Shape;73;p10"/>
          <p:cNvSpPr txBox="1"/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Local system Overview</a:t>
            </a:r>
            <a:endParaRPr/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050" y="1199400"/>
            <a:ext cx="5651495" cy="565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1467768" y="3429000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None/>
            </a:pPr>
            <a:r>
              <a:rPr lang="pt-PT"/>
              <a:t>Hardware Implementation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1295128" y="1340768"/>
            <a:ext cx="7597500" cy="51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87" name="Google Shape;87;p12"/>
          <p:cNvSpPr txBox="1"/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Expenses Comparison</a:t>
            </a:r>
            <a:endParaRPr/>
          </a:p>
        </p:txBody>
      </p:sp>
      <p:pic>
        <p:nvPicPr>
          <p:cNvPr id="88" name="Google Shape;8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75" y="1898300"/>
            <a:ext cx="4306726" cy="41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650" y="1887450"/>
            <a:ext cx="4306726" cy="414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1295128" y="1340768"/>
            <a:ext cx="7597500" cy="51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97" name="Google Shape;97;p13"/>
          <p:cNvSpPr txBox="1"/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Test Cases</a:t>
            </a:r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350" y="1340763"/>
            <a:ext cx="743902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4350" y="2721900"/>
            <a:ext cx="7439025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8638" y="5133213"/>
            <a:ext cx="741045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Office Colors">
      <a:dk1>
        <a:srgbClr val="000000"/>
      </a:dk1>
      <a:lt1>
        <a:srgbClr val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sign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