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6" r:id="rId9"/>
    <p:sldId id="287" r:id="rId10"/>
    <p:sldId id="284" r:id="rId11"/>
    <p:sldId id="272" r:id="rId12"/>
    <p:sldId id="271" r:id="rId13"/>
    <p:sldId id="273" r:id="rId14"/>
    <p:sldId id="274" r:id="rId15"/>
    <p:sldId id="275" r:id="rId16"/>
    <p:sldId id="277" r:id="rId17"/>
    <p:sldId id="278" r:id="rId18"/>
    <p:sldId id="286" r:id="rId19"/>
    <p:sldId id="285" r:id="rId20"/>
    <p:sldId id="279" r:id="rId21"/>
    <p:sldId id="276" r:id="rId22"/>
    <p:sldId id="281" r:id="rId23"/>
    <p:sldId id="280" r:id="rId24"/>
    <p:sldId id="282" r:id="rId25"/>
    <p:sldId id="283" r:id="rId26"/>
    <p:sldId id="269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rbel" panose="020B05030202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sz="5400" b="0">
                <a:solidFill>
                  <a:srgbClr val="37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">
  <p:cSld name="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Texto">
  <p:cSld name="1_Título e Tex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l="16573" b="80589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l="16573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–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»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 l="3813" r="37961" b="1448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energy-overview?country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/>
              <a:t>Embedded Systems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endParaRPr sz="3600"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pt-PT" sz="4000" b="1" i="1" dirty="0" err="1">
                <a:solidFill>
                  <a:schemeClr val="lt1"/>
                </a:solidFill>
              </a:rPr>
              <a:t>Smart</a:t>
            </a:r>
            <a:r>
              <a:rPr lang="pt-PT" sz="4000" b="1" i="1" dirty="0">
                <a:solidFill>
                  <a:schemeClr val="lt1"/>
                </a:solidFill>
              </a:rPr>
              <a:t> </a:t>
            </a:r>
            <a:r>
              <a:rPr lang="pt-PT" sz="4000" b="1" i="1" dirty="0" err="1">
                <a:solidFill>
                  <a:schemeClr val="lt1"/>
                </a:solidFill>
              </a:rPr>
              <a:t>City</a:t>
            </a:r>
            <a:endParaRPr sz="4000" b="1" i="1" dirty="0">
              <a:solidFill>
                <a:schemeClr val="lt1"/>
              </a:solidFill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107129" y="5301207"/>
            <a:ext cx="7648944" cy="86518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Group 9: Diogo Fernandes – A88262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	José Tomás Abreu – A88218</a:t>
            </a:r>
            <a:endParaRPr lang="en-US" dirty="0"/>
          </a:p>
        </p:txBody>
      </p:sp>
      <p:sp>
        <p:nvSpPr>
          <p:cNvPr id="41" name="Google Shape;41;p6"/>
          <p:cNvSpPr txBox="1"/>
          <p:nvPr/>
        </p:nvSpPr>
        <p:spPr>
          <a:xfrm>
            <a:off x="1087166" y="2097357"/>
            <a:ext cx="2836761" cy="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pt-PT" sz="40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47EED37A-2CFB-4604-A013-58BB5837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12"/>
          <a:stretch/>
        </p:blipFill>
        <p:spPr>
          <a:xfrm>
            <a:off x="1295127" y="2890029"/>
            <a:ext cx="7597353" cy="20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8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339213-E030-4012-AD6D-7122FF19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04" y="2447156"/>
            <a:ext cx="7467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73D20-64A6-48D5-8527-023DD470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28" y="2685280"/>
            <a:ext cx="7605361" cy="25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03B2F6-0026-4BC5-B3FB-5B452C96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50" y="2003263"/>
            <a:ext cx="4716999" cy="46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5B13ED-DB0A-4D61-8A43-AA06BE90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6" y="2063174"/>
            <a:ext cx="3612383" cy="43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Sample </a:t>
            </a:r>
            <a:r>
              <a:rPr lang="pt-PT" dirty="0" err="1"/>
              <a:t>Sensors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309AA9-95E8-4BA4-B41A-7F433BA1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30" y="1340768"/>
            <a:ext cx="3611547" cy="52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Sequence</a:t>
            </a:r>
            <a:r>
              <a:rPr lang="pt-PT" sz="2400" dirty="0"/>
              <a:t> </a:t>
            </a:r>
            <a:r>
              <a:rPr lang="pt-PT" sz="2400" dirty="0" err="1"/>
              <a:t>Diagram</a:t>
            </a:r>
            <a:endParaRPr lang="pt-PT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6A661C-A205-4EE7-AD18-9BD5E450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55" y="1313060"/>
            <a:ext cx="4765965" cy="5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Sequence</a:t>
            </a:r>
            <a:r>
              <a:rPr lang="pt-PT" sz="2400" dirty="0"/>
              <a:t> </a:t>
            </a:r>
            <a:r>
              <a:rPr lang="pt-PT" sz="2400" dirty="0" err="1"/>
              <a:t>Diagram</a:t>
            </a:r>
            <a:endParaRPr lang="pt-PT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563292-490E-4FAF-B7BB-F458BE16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2" y="1731717"/>
            <a:ext cx="5043054" cy="50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8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898118-95CD-41E0-996B-675BECA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68" y="3429000"/>
            <a:ext cx="4680520" cy="1196752"/>
          </a:xfrm>
        </p:spPr>
        <p:txBody>
          <a:bodyPr/>
          <a:lstStyle/>
          <a:p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632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endParaRPr lang="pt-PT" sz="3200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36909EA5-1AB0-4610-AAD4-EF4BEDDF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56" y="2656648"/>
            <a:ext cx="7848872" cy="24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Network </a:t>
            </a:r>
            <a:r>
              <a:rPr lang="pt-PT" dirty="0" err="1"/>
              <a:t>Architecture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Hardware </a:t>
            </a:r>
            <a:r>
              <a:rPr lang="pt-PT" dirty="0" err="1"/>
              <a:t>Architecture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Base Station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 err="1"/>
              <a:t>Application</a:t>
            </a:r>
            <a:endParaRPr lang="pt-PT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E049C-03A9-4AB8-B600-654DAD3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07" y="2041237"/>
            <a:ext cx="6774453" cy="43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err="1"/>
              <a:t>Remote</a:t>
            </a:r>
            <a:r>
              <a:rPr lang="pt-PT" sz="3600" dirty="0"/>
              <a:t> </a:t>
            </a:r>
            <a:r>
              <a:rPr lang="pt-PT" sz="3600" dirty="0" err="1"/>
              <a:t>System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 err="1"/>
              <a:t>Application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1CDE49-89A1-41EB-9AA6-9373721E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24057"/>
            <a:ext cx="5365104" cy="48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Sequence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err="1"/>
              <a:t>Remote</a:t>
            </a:r>
            <a:r>
              <a:rPr lang="pt-PT" sz="3600" dirty="0"/>
              <a:t> </a:t>
            </a:r>
            <a:r>
              <a:rPr lang="pt-PT" sz="3600" dirty="0" err="1"/>
              <a:t>System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 err="1"/>
              <a:t>Application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02BE41-1B29-495E-884A-D1B24D4D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49" y="1196753"/>
            <a:ext cx="3791078" cy="56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E049C-03A9-4AB8-B600-654DAD3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07" y="2041237"/>
            <a:ext cx="6774453" cy="43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5B90F-1C0A-40A6-9DC4-815A1BBE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84" y="1447031"/>
            <a:ext cx="4362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Sequence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A61CA0-9669-4CC2-A501-697C5EA7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2345603"/>
            <a:ext cx="5130655" cy="37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Gantt Diagram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537" y="1988840"/>
            <a:ext cx="8025463" cy="396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400" dirty="0" err="1"/>
              <a:t>Energy</a:t>
            </a:r>
            <a:r>
              <a:rPr lang="pt-PT" sz="2400" dirty="0"/>
              <a:t> Crisis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400" dirty="0"/>
              <a:t>63,3 %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electrical</a:t>
            </a:r>
            <a:r>
              <a:rPr lang="pt-PT" sz="2400" dirty="0"/>
              <a:t> </a:t>
            </a:r>
            <a:r>
              <a:rPr lang="pt-PT" sz="2400" dirty="0" err="1"/>
              <a:t>energy</a:t>
            </a:r>
            <a:r>
              <a:rPr lang="pt-PT" sz="2400" dirty="0"/>
              <a:t> </a:t>
            </a:r>
            <a:r>
              <a:rPr lang="pt-PT" sz="2400" dirty="0" err="1"/>
              <a:t>production</a:t>
            </a:r>
            <a:r>
              <a:rPr lang="pt-PT" sz="2400" dirty="0"/>
              <a:t> comes </a:t>
            </a:r>
            <a:r>
              <a:rPr lang="pt-PT" sz="2400" dirty="0" err="1"/>
              <a:t>from</a:t>
            </a:r>
            <a:r>
              <a:rPr lang="pt-PT" sz="2400" dirty="0"/>
              <a:t> </a:t>
            </a:r>
            <a:r>
              <a:rPr lang="pt-PT" sz="2400" dirty="0" err="1"/>
              <a:t>fossil</a:t>
            </a:r>
            <a:r>
              <a:rPr lang="pt-PT" sz="2400" dirty="0"/>
              <a:t> </a:t>
            </a:r>
            <a:r>
              <a:rPr lang="pt-PT" sz="2400" dirty="0" err="1"/>
              <a:t>fuels</a:t>
            </a:r>
            <a:r>
              <a:rPr lang="pt-PT" sz="2400" dirty="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400" dirty="0"/>
              <a:t>An average car is parked 95 % of the time.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400" dirty="0"/>
              <a:t>Looking for parking spots increases the carbon dioxide production and fuel and energy consumption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Street </a:t>
            </a:r>
            <a:r>
              <a:rPr lang="pt-PT" dirty="0" err="1"/>
              <a:t>lamps</a:t>
            </a:r>
            <a:r>
              <a:rPr lang="pt-PT" dirty="0"/>
              <a:t>: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Huge</a:t>
            </a:r>
            <a:r>
              <a:rPr lang="pt-PT" dirty="0"/>
              <a:t> </a:t>
            </a:r>
            <a:r>
              <a:rPr lang="pt-PT" dirty="0" err="1"/>
              <a:t>energy</a:t>
            </a:r>
            <a:r>
              <a:rPr lang="pt-PT" dirty="0"/>
              <a:t> </a:t>
            </a:r>
            <a:r>
              <a:rPr lang="pt-PT" dirty="0" err="1"/>
              <a:t>consumption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Contribute</a:t>
            </a:r>
            <a:r>
              <a:rPr lang="pt-PT" dirty="0"/>
              <a:t> to light </a:t>
            </a:r>
            <a:r>
              <a:rPr lang="pt-PT" dirty="0" err="1"/>
              <a:t>pollution</a:t>
            </a: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  <p:pic>
        <p:nvPicPr>
          <p:cNvPr id="54" name="Google Shape;54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15127" b="6946"/>
          <a:stretch/>
        </p:blipFill>
        <p:spPr>
          <a:xfrm>
            <a:off x="3419872" y="4270410"/>
            <a:ext cx="5472608" cy="225493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3347864" y="6538554"/>
            <a:ext cx="5472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World Energy Production by Source, </a:t>
            </a:r>
            <a:r>
              <a:rPr lang="pt-PT" sz="1050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World in Data</a:t>
            </a:r>
            <a:endParaRPr sz="105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dirty="0"/>
              <a:t>Creation of a centralized system, composed by smart street poles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Intelligent</a:t>
            </a:r>
            <a:r>
              <a:rPr lang="pt-PT" dirty="0"/>
              <a:t> </a:t>
            </a:r>
            <a:r>
              <a:rPr lang="pt-PT" dirty="0" err="1"/>
              <a:t>streetpole</a:t>
            </a:r>
            <a:r>
              <a:rPr lang="pt-PT" dirty="0"/>
              <a:t>: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Turns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detected</a:t>
            </a:r>
            <a:endParaRPr dirty="0"/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en-US" dirty="0"/>
              <a:t>Adjusts the luminosity according to light conditions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Knows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lamp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should</a:t>
            </a:r>
            <a:endParaRPr lang="pt-PT"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Finds</a:t>
            </a:r>
            <a:r>
              <a:rPr lang="pt-PT" dirty="0"/>
              <a:t> </a:t>
            </a:r>
            <a:r>
              <a:rPr lang="pt-PT" dirty="0" err="1"/>
              <a:t>empty</a:t>
            </a:r>
            <a:r>
              <a:rPr lang="pt-PT" dirty="0"/>
              <a:t> parking spots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Communicates</a:t>
            </a:r>
            <a:r>
              <a:rPr lang="pt-PT" dirty="0"/>
              <a:t> </a:t>
            </a:r>
            <a:r>
              <a:rPr lang="pt-PT" dirty="0" err="1"/>
              <a:t>wirelessly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monitoring</a:t>
            </a:r>
            <a:r>
              <a:rPr lang="pt-PT" dirty="0"/>
              <a:t> </a:t>
            </a:r>
            <a:r>
              <a:rPr lang="pt-PT" dirty="0" err="1"/>
              <a:t>device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Monitoring</a:t>
            </a:r>
            <a:r>
              <a:rPr lang="pt-PT" dirty="0"/>
              <a:t> </a:t>
            </a:r>
            <a:r>
              <a:rPr lang="pt-PT" dirty="0" err="1"/>
              <a:t>device</a:t>
            </a:r>
            <a:r>
              <a:rPr lang="pt-PT" dirty="0"/>
              <a:t>: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Control</a:t>
            </a:r>
            <a:r>
              <a:rPr lang="pt-PT" dirty="0"/>
              <a:t> a network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smart</a:t>
            </a:r>
            <a:r>
              <a:rPr lang="pt-PT" dirty="0"/>
              <a:t> street </a:t>
            </a:r>
            <a:r>
              <a:rPr lang="pt-PT" dirty="0" err="1"/>
              <a:t>lamps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lamp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operating</a:t>
            </a:r>
            <a:r>
              <a:rPr lang="pt-PT" dirty="0"/>
              <a:t> </a:t>
            </a:r>
            <a:r>
              <a:rPr lang="pt-PT" dirty="0" err="1"/>
              <a:t>conditions</a:t>
            </a: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r>
              <a:rPr lang="pt-PT" dirty="0"/>
              <a:t> </a:t>
            </a: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174BF8B-1FBC-4FCB-B83F-F60A86000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DEC4F1A-DEB4-4D14-B67D-85D1FBDF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Network </a:t>
            </a:r>
            <a:r>
              <a:rPr lang="pt-PT" dirty="0" err="1"/>
              <a:t>Architecture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DAB538-1A93-4A84-A6BE-93F1D91E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71" y="1880746"/>
            <a:ext cx="8019329" cy="33047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A1D9CB-6ED9-41A4-9F2F-C4077467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22" y="5274236"/>
            <a:ext cx="2045025" cy="13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Overview</a:t>
            </a:r>
            <a:endParaRPr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6BE24F72-7636-41CC-85E4-5AA1C95B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11" y="1274618"/>
            <a:ext cx="5455935" cy="5497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b="1" dirty="0" err="1"/>
              <a:t>Functional</a:t>
            </a:r>
            <a:r>
              <a:rPr lang="pt-PT" b="1" dirty="0"/>
              <a:t> </a:t>
            </a:r>
            <a:r>
              <a:rPr lang="pt-PT" b="1" dirty="0" err="1"/>
              <a:t>Requirements</a:t>
            </a:r>
            <a:r>
              <a:rPr lang="pt-PT" b="1" dirty="0"/>
              <a:t>: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Sensors</a:t>
            </a:r>
            <a:r>
              <a:rPr lang="pt-PT" sz="2400" dirty="0"/>
              <a:t> data </a:t>
            </a:r>
            <a:r>
              <a:rPr lang="pt-PT" sz="2400" dirty="0" err="1"/>
              <a:t>acquisition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Motion</a:t>
            </a:r>
            <a:r>
              <a:rPr lang="pt-PT" sz="2400" dirty="0"/>
              <a:t> </a:t>
            </a:r>
            <a:r>
              <a:rPr lang="pt-PT" sz="2400" dirty="0" err="1"/>
              <a:t>detection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a street </a:t>
            </a:r>
            <a:r>
              <a:rPr lang="pt-PT" sz="2400" dirty="0" err="1"/>
              <a:t>lamp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Control</a:t>
            </a:r>
            <a:r>
              <a:rPr lang="pt-PT" sz="2400" dirty="0"/>
              <a:t> a network </a:t>
            </a:r>
            <a:r>
              <a:rPr lang="pt-PT" sz="2400" dirty="0" err="1"/>
              <a:t>of</a:t>
            </a:r>
            <a:r>
              <a:rPr lang="pt-PT" sz="2400" dirty="0"/>
              <a:t> street poles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/>
              <a:t>Wireless </a:t>
            </a:r>
            <a:r>
              <a:rPr lang="pt-PT" sz="2400" dirty="0" err="1"/>
              <a:t>communication</a:t>
            </a:r>
            <a:r>
              <a:rPr lang="pt-PT" sz="2400" dirty="0"/>
              <a:t> </a:t>
            </a:r>
            <a:r>
              <a:rPr lang="pt-PT" sz="2400" dirty="0" err="1"/>
              <a:t>between</a:t>
            </a:r>
            <a:r>
              <a:rPr lang="pt-PT" sz="2400" dirty="0"/>
              <a:t> local </a:t>
            </a:r>
            <a:r>
              <a:rPr lang="pt-PT" sz="2400" dirty="0" err="1"/>
              <a:t>systems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base station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/>
              <a:t>Access 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r>
              <a:rPr lang="pt-PT" sz="2400" dirty="0"/>
              <a:t> </a:t>
            </a:r>
            <a:r>
              <a:rPr lang="pt-PT" sz="2400" dirty="0" err="1"/>
              <a:t>through</a:t>
            </a:r>
            <a:r>
              <a:rPr lang="pt-PT" sz="2400" dirty="0"/>
              <a:t> a mobile </a:t>
            </a:r>
            <a:r>
              <a:rPr lang="pt-PT" sz="2400" dirty="0" err="1"/>
              <a:t>application</a:t>
            </a:r>
            <a:endParaRPr lang="pt-PT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Empty</a:t>
            </a:r>
            <a:r>
              <a:rPr lang="pt-PT" sz="2400" dirty="0"/>
              <a:t> parking spots </a:t>
            </a:r>
            <a:r>
              <a:rPr lang="pt-PT" sz="2400" dirty="0" err="1"/>
              <a:t>detection</a:t>
            </a:r>
            <a:endParaRPr lang="pt-PT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en-US" sz="2400" dirty="0"/>
              <a:t>Add lamp post location through a mobile application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en-US" sz="2400" dirty="0"/>
              <a:t>Access available parking spots location through a web site</a:t>
            </a:r>
            <a:endParaRPr sz="24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Hardware Architecture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C7B701-B7C2-42C3-9DD8-3BD68E95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36" y="1917190"/>
            <a:ext cx="8017164" cy="4151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898118-95CD-41E0-996B-675BECA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68" y="3429000"/>
            <a:ext cx="4680520" cy="1196752"/>
          </a:xfrm>
        </p:spPr>
        <p:txBody>
          <a:bodyPr/>
          <a:lstStyle/>
          <a:p>
            <a:r>
              <a:rPr lang="pt-PT" dirty="0"/>
              <a:t>Base Station </a:t>
            </a:r>
            <a:r>
              <a:rPr lang="pt-PT" dirty="0" err="1"/>
              <a:t>and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760863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Apresentação no Ecrã (4:3)</PresentationFormat>
  <Paragraphs>85</Paragraphs>
  <Slides>26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0" baseType="lpstr">
      <vt:lpstr>Arial</vt:lpstr>
      <vt:lpstr>Corbel</vt:lpstr>
      <vt:lpstr>Calibri</vt:lpstr>
      <vt:lpstr>DesignTemplate</vt:lpstr>
      <vt:lpstr>Smart City</vt:lpstr>
      <vt:lpstr>Agenda</vt:lpstr>
      <vt:lpstr>Problem Statement</vt:lpstr>
      <vt:lpstr>Problem Statement</vt:lpstr>
      <vt:lpstr>Network Architecture</vt:lpstr>
      <vt:lpstr>System Overview</vt:lpstr>
      <vt:lpstr>System Requirements</vt:lpstr>
      <vt:lpstr>Hardware Architecture</vt:lpstr>
      <vt:lpstr>Base Station and  Local System</vt:lpstr>
      <vt:lpstr>Base Station</vt:lpstr>
      <vt:lpstr>Base Station</vt:lpstr>
      <vt:lpstr>Local System</vt:lpstr>
      <vt:lpstr>Base Station</vt:lpstr>
      <vt:lpstr>Local System</vt:lpstr>
      <vt:lpstr>Sample Sensors</vt:lpstr>
      <vt:lpstr>Base Station</vt:lpstr>
      <vt:lpstr>Local System</vt:lpstr>
      <vt:lpstr>Remote System</vt:lpstr>
      <vt:lpstr>Remote System</vt:lpstr>
      <vt:lpstr>Remote System: Application</vt:lpstr>
      <vt:lpstr>Remote System: Application</vt:lpstr>
      <vt:lpstr>Remote System: Application</vt:lpstr>
      <vt:lpstr>Remote System: Web Site</vt:lpstr>
      <vt:lpstr>Remote System: Web Site</vt:lpstr>
      <vt:lpstr>Remote System: Web Site</vt:lpstr>
      <vt:lpstr>Gantt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cp:lastModifiedBy>Afonso Fernandes</cp:lastModifiedBy>
  <cp:revision>1</cp:revision>
  <dcterms:modified xsi:type="dcterms:W3CDTF">2021-11-17T20:11:47Z</dcterms:modified>
</cp:coreProperties>
</file>