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60" r:id="rId5"/>
    <p:sldId id="261" r:id="rId6"/>
    <p:sldId id="262" r:id="rId7"/>
    <p:sldId id="280" r:id="rId8"/>
    <p:sldId id="265" r:id="rId9"/>
    <p:sldId id="263" r:id="rId10"/>
    <p:sldId id="281" r:id="rId11"/>
    <p:sldId id="284" r:id="rId12"/>
    <p:sldId id="282" r:id="rId13"/>
    <p:sldId id="274" r:id="rId14"/>
    <p:sldId id="266" r:id="rId15"/>
    <p:sldId id="267" r:id="rId16"/>
    <p:sldId id="283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E48"/>
    <a:srgbClr val="00A2D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F1CE12-B100-0000-0000-000000000002}">
  <a:tblStyle styleId="{35758FB7-9AC5-4552-8A53-C91805E547FA}" styleName="Estilo com Tema 1 - Destaqu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2" autoAdjust="0"/>
    <p:restoredTop sz="93134" autoAdjust="0"/>
  </p:normalViewPr>
  <p:slideViewPr>
    <p:cSldViewPr>
      <p:cViewPr varScale="1">
        <p:scale>
          <a:sx n="114" d="100"/>
          <a:sy n="114" d="100"/>
        </p:scale>
        <p:origin x="1446" y="102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pt-PT" smtClean="0"/>
              <a:pPr/>
              <a:t>03/11/2021</a:t>
            </a:fld>
            <a:endParaRPr lang="pt-PT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5386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pt-PT"/>
              <a:pPr/>
              <a:t>03/11/2021</a:t>
            </a:fld>
            <a:endParaRPr lang="pt-PT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pt-PT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287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708920"/>
            <a:ext cx="7580946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31"/>
          <p:cNvSpPr>
            <a:spLocks noGrp="1"/>
          </p:cNvSpPr>
          <p:nvPr>
            <p:ph type="subTitle" idx="1" hasCustomPrompt="1"/>
          </p:nvPr>
        </p:nvSpPr>
        <p:spPr>
          <a:xfrm>
            <a:off x="2555776" y="2780929"/>
            <a:ext cx="6120680" cy="504056"/>
          </a:xfrm>
        </p:spPr>
        <p:txBody>
          <a:bodyPr>
            <a:noAutofit/>
          </a:bodyPr>
          <a:lstStyle>
            <a:lvl1pPr marL="0" indent="0" algn="r" latinLnBrk="0">
              <a:buNone/>
              <a:defRPr lang="pt-PT" sz="3200" b="1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PT" dirty="0"/>
              <a:t>Subtítulo, Conferência</a:t>
            </a:r>
          </a:p>
        </p:txBody>
      </p:sp>
      <p:sp>
        <p:nvSpPr>
          <p:cNvPr id="5" name="Rectangle 5"/>
          <p:cNvSpPr>
            <a:spLocks noGrp="1"/>
          </p:cNvSpPr>
          <p:nvPr>
            <p:ph type="ctrTitle" hasCustomPrompt="1"/>
          </p:nvPr>
        </p:nvSpPr>
        <p:spPr>
          <a:xfrm>
            <a:off x="1115616" y="1196752"/>
            <a:ext cx="7577814" cy="1470025"/>
          </a:xfrm>
        </p:spPr>
        <p:txBody>
          <a:bodyPr anchor="b" anchorCtr="0">
            <a:normAutofit/>
          </a:bodyPr>
          <a:lstStyle>
            <a:lvl1pPr algn="r" latinLnBrk="0">
              <a:defRPr lang="pt-PT" sz="5400" b="0" baseline="0">
                <a:solidFill>
                  <a:srgbClr val="373E48"/>
                </a:solidFill>
              </a:defRPr>
            </a:lvl1pPr>
          </a:lstStyle>
          <a:p>
            <a:r>
              <a:rPr lang="pt-PT" dirty="0"/>
              <a:t>Título da Apresentação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0" hasCustomPrompt="1"/>
          </p:nvPr>
        </p:nvSpPr>
        <p:spPr>
          <a:xfrm>
            <a:off x="4644008" y="5301208"/>
            <a:ext cx="4032250" cy="865187"/>
          </a:xfrm>
        </p:spPr>
        <p:txBody>
          <a:bodyPr/>
          <a:lstStyle>
            <a:lvl1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Autor1, Autor2, Autor 3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Mail1, mail2, mail3</a:t>
            </a:r>
            <a:endParaRPr lang="en-US" dirty="0"/>
          </a:p>
        </p:txBody>
      </p:sp>
      <p:sp>
        <p:nvSpPr>
          <p:cNvPr id="11" name="Marcador de Posição do Número do Diapositivo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pt-PT" smtClean="0"/>
              <a:pPr algn="r"/>
              <a:t>‹nº›</a:t>
            </a:fld>
            <a:endParaRPr lang="pt-PT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6182245"/>
            <a:ext cx="6516217" cy="675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</p:spPr>
        <p:txBody>
          <a:bodyPr/>
          <a:lstStyle/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PT"/>
          </a:p>
        </p:txBody>
      </p:sp>
      <p:sp>
        <p:nvSpPr>
          <p:cNvPr id="14" name="Rectangle 30"/>
          <p:cNvSpPr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l"/>
            <a:r>
              <a:rPr lang="pt-PT" dirty="0"/>
              <a:t>Título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PT"/>
          </a:p>
        </p:txBody>
      </p:sp>
      <p:sp>
        <p:nvSpPr>
          <p:cNvPr id="14" name="Rectangle 30"/>
          <p:cNvSpPr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l"/>
            <a:r>
              <a:rPr lang="pt-PT" dirty="0"/>
              <a:t>Título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 l="16573" b="80589"/>
          <a:stretch>
            <a:fillRect/>
          </a:stretch>
        </p:blipFill>
        <p:spPr bwMode="auto">
          <a:xfrm>
            <a:off x="-1" y="0"/>
            <a:ext cx="9144001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 l="16573" t="19411"/>
          <a:stretch>
            <a:fillRect/>
          </a:stretch>
        </p:blipFill>
        <p:spPr bwMode="auto">
          <a:xfrm>
            <a:off x="0" y="1196752"/>
            <a:ext cx="9144001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ângulo 12"/>
          <p:cNvSpPr/>
          <p:nvPr userDrawn="1"/>
        </p:nvSpPr>
        <p:spPr>
          <a:xfrm>
            <a:off x="0" y="1196752"/>
            <a:ext cx="9144000" cy="5661248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l"/>
            <a:r>
              <a:rPr lang="pt-PT" dirty="0"/>
              <a:t>Título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PT" dirty="0"/>
              <a:t>Clique para editar os estilos de texto do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15" name="CaixaDeTexto 14"/>
          <p:cNvSpPr txBox="1"/>
          <p:nvPr userDrawn="1"/>
        </p:nvSpPr>
        <p:spPr>
          <a:xfrm>
            <a:off x="0" y="116632"/>
            <a:ext cx="255577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373E48"/>
                </a:solidFill>
              </a:rPr>
              <a:t>ESRG</a:t>
            </a:r>
          </a:p>
          <a:p>
            <a:r>
              <a:rPr lang="en-US" sz="2100" b="1" dirty="0">
                <a:solidFill>
                  <a:srgbClr val="00A2D3"/>
                </a:solidFill>
              </a:rPr>
              <a:t>Embedded Systems</a:t>
            </a:r>
          </a:p>
          <a:p>
            <a:r>
              <a:rPr lang="en-US" sz="2100" b="1" dirty="0">
                <a:solidFill>
                  <a:srgbClr val="00A2D3"/>
                </a:solidFill>
              </a:rPr>
              <a:t>Research Group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7" cstate="print"/>
          <a:srcRect l="3813" r="37962" b="1449"/>
          <a:stretch>
            <a:fillRect/>
          </a:stretch>
        </p:blipFill>
        <p:spPr bwMode="auto">
          <a:xfrm>
            <a:off x="0" y="1196752"/>
            <a:ext cx="1115616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defPPr>
        <a:defRPr lang="pt-PT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PT" sz="3600">
          <a:solidFill>
            <a:srgbClr val="373E48"/>
          </a:solidFill>
          <a:latin typeface="+mj-lt"/>
        </a:defRPr>
      </a:lvl1pPr>
    </p:titleStyle>
    <p:bodyStyle>
      <a:defPPr>
        <a:defRPr lang="pt-PT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PT" sz="2800">
          <a:solidFill>
            <a:srgbClr val="373E48"/>
          </a:solidFill>
          <a:latin typeface="+mn-lt"/>
        </a:defRPr>
      </a:lvl1pPr>
      <a:lvl2pPr marL="742950" indent="-285750" eaLnBrk="1" hangingPunct="1">
        <a:buChar char="–"/>
        <a:defRPr lang="pt-PT" sz="2400">
          <a:solidFill>
            <a:srgbClr val="00A2D3"/>
          </a:solidFill>
          <a:latin typeface="+mn-lt"/>
        </a:defRPr>
      </a:lvl2pPr>
      <a:lvl3pPr marL="1143000" indent="-228600" eaLnBrk="1" hangingPunct="1">
        <a:buChar char="•"/>
        <a:defRPr lang="pt-PT" sz="2400">
          <a:solidFill>
            <a:srgbClr val="373E48"/>
          </a:solidFill>
          <a:latin typeface="+mn-lt"/>
        </a:defRPr>
      </a:lvl3pPr>
      <a:lvl4pPr marL="1600200" indent="-228600" eaLnBrk="1" hangingPunct="1">
        <a:buChar char="–"/>
        <a:defRPr lang="pt-PT" sz="2000">
          <a:latin typeface="+mn-lt"/>
        </a:defRPr>
      </a:lvl4pPr>
      <a:lvl5pPr marL="2057400" indent="-228600" eaLnBrk="1" hangingPunct="1">
        <a:buChar char="»"/>
        <a:defRPr lang="pt-PT" sz="2000">
          <a:latin typeface="+mn-lt"/>
        </a:defRPr>
      </a:lvl5pPr>
      <a:lvl6pPr marL="2514600" indent="-228600" eaLnBrk="1" hangingPunct="1">
        <a:buChar char="•"/>
        <a:defRPr lang="pt-PT" sz="2000"/>
      </a:lvl6pPr>
      <a:lvl7pPr marL="2971800" indent="-228600" eaLnBrk="1" hangingPunct="1">
        <a:buChar char="•"/>
        <a:defRPr lang="pt-PT" sz="2000"/>
      </a:lvl7pPr>
      <a:lvl8pPr marL="3429000" indent="-228600" eaLnBrk="1" hangingPunct="1">
        <a:buChar char="•"/>
        <a:defRPr lang="pt-PT" sz="2000"/>
      </a:lvl8pPr>
      <a:lvl9pPr marL="3886200" indent="-228600" eaLnBrk="1" hangingPunct="1">
        <a:buChar char="•"/>
        <a:defRPr lang="pt-PT" sz="2000"/>
      </a:lvl9pPr>
    </p:bodyStyle>
    <p:otherStyle>
      <a:defPPr>
        <a:defRPr lang="pt-PT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ourworldindata.org/energy-overview?country=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nationalgeographic.com/science/article/nights-are-getting-brighter-earth-paying-the-price-light-pollution-dark-ski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115616" y="2708921"/>
            <a:ext cx="4104456" cy="648072"/>
          </a:xfrm>
          <a:solidFill>
            <a:srgbClr val="373E48">
              <a:alpha val="46000"/>
            </a:srgbClr>
          </a:solidFill>
        </p:spPr>
        <p:txBody>
          <a:bodyPr/>
          <a:lstStyle/>
          <a:p>
            <a:r>
              <a:rPr lang="en-US" sz="3600" dirty="0"/>
              <a:t>Embedded Systems</a:t>
            </a:r>
            <a:endParaRPr lang="pt-PT" sz="3600" dirty="0"/>
          </a:p>
          <a:p>
            <a:endParaRPr lang="en-US" sz="3600" dirty="0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107129" y="3835854"/>
            <a:ext cx="7577814" cy="1470025"/>
          </a:xfrm>
        </p:spPr>
        <p:txBody>
          <a:bodyPr>
            <a:noAutofit/>
          </a:bodyPr>
          <a:lstStyle/>
          <a:p>
            <a:r>
              <a:rPr lang="pt-PT" sz="4000" b="1" i="1" dirty="0" err="1">
                <a:solidFill>
                  <a:schemeClr val="bg1"/>
                </a:solidFill>
              </a:rPr>
              <a:t>Smart</a:t>
            </a:r>
            <a:r>
              <a:rPr lang="pt-PT" sz="4000" b="1" i="1" dirty="0">
                <a:solidFill>
                  <a:schemeClr val="bg1"/>
                </a:solidFill>
              </a:rPr>
              <a:t> Street </a:t>
            </a:r>
            <a:r>
              <a:rPr lang="pt-PT" sz="4000" b="1" i="1" dirty="0" err="1">
                <a:solidFill>
                  <a:schemeClr val="bg1"/>
                </a:solidFill>
              </a:rPr>
              <a:t>Lighting</a:t>
            </a:r>
            <a:endParaRPr lang="en-US" sz="4000" b="1" i="1" dirty="0">
              <a:solidFill>
                <a:schemeClr val="bg1"/>
              </a:solidFill>
            </a:endParaRPr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quarter" idx="10"/>
          </p:nvPr>
        </p:nvSpPr>
        <p:spPr>
          <a:xfrm>
            <a:off x="1115616" y="5301208"/>
            <a:ext cx="7632848" cy="865187"/>
          </a:xfrm>
          <a:solidFill>
            <a:srgbClr val="FFFFFF">
              <a:alpha val="65000"/>
            </a:srgbClr>
          </a:solidFill>
        </p:spPr>
        <p:txBody>
          <a:bodyPr anchor="ctr" anchorCtr="1">
            <a:noAutofit/>
          </a:bodyPr>
          <a:lstStyle/>
          <a:p>
            <a:pPr algn="ctr"/>
            <a:r>
              <a:rPr lang="pt-PT" sz="1800" b="1" dirty="0">
                <a:solidFill>
                  <a:schemeClr val="tx1"/>
                </a:solidFill>
              </a:rPr>
              <a:t>Diogo Fernandes – A88262</a:t>
            </a:r>
          </a:p>
          <a:p>
            <a:pPr algn="ctr"/>
            <a:r>
              <a:rPr lang="pt-PT" sz="1800" b="1" dirty="0">
                <a:solidFill>
                  <a:schemeClr val="tx1"/>
                </a:solidFill>
              </a:rPr>
              <a:t>José Tomás Abreu – A88218</a:t>
            </a:r>
          </a:p>
        </p:txBody>
      </p:sp>
      <p:sp>
        <p:nvSpPr>
          <p:cNvPr id="9" name="Caixa de Texto 2"/>
          <p:cNvSpPr txBox="1">
            <a:spLocks noChangeArrowheads="1"/>
          </p:cNvSpPr>
          <p:nvPr/>
        </p:nvSpPr>
        <p:spPr bwMode="auto">
          <a:xfrm>
            <a:off x="1087166" y="2097357"/>
            <a:ext cx="2836761" cy="721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Plan</a:t>
            </a:r>
            <a:endParaRPr lang="pt-PT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E2DBC69A-FB71-47EC-9D8C-47BCF80F75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PT" dirty="0" err="1"/>
              <a:t>Buildroot</a:t>
            </a:r>
            <a:endParaRPr lang="pt-PT" dirty="0"/>
          </a:p>
          <a:p>
            <a:pPr lvl="0"/>
            <a:r>
              <a:rPr lang="pt-PT" dirty="0"/>
              <a:t>C/C++</a:t>
            </a:r>
          </a:p>
          <a:p>
            <a:pPr lvl="0"/>
            <a:r>
              <a:rPr lang="pt-PT" dirty="0" err="1"/>
              <a:t>Device</a:t>
            </a:r>
            <a:r>
              <a:rPr lang="pt-PT" dirty="0"/>
              <a:t> Drivers</a:t>
            </a:r>
          </a:p>
          <a:p>
            <a:pPr lvl="0"/>
            <a:r>
              <a:rPr lang="pt-PT" dirty="0" err="1"/>
              <a:t>Raspberry</a:t>
            </a:r>
            <a:r>
              <a:rPr lang="pt-PT" dirty="0"/>
              <a:t> Pi (Linux)</a:t>
            </a:r>
          </a:p>
          <a:p>
            <a:pPr lvl="0"/>
            <a:r>
              <a:rPr lang="pt-PT" dirty="0"/>
              <a:t>Cyber-</a:t>
            </a:r>
            <a:r>
              <a:rPr lang="pt-PT" dirty="0" err="1"/>
              <a:t>Physical</a:t>
            </a:r>
            <a:r>
              <a:rPr lang="pt-PT" dirty="0"/>
              <a:t> </a:t>
            </a:r>
            <a:r>
              <a:rPr lang="pt-PT" dirty="0" err="1"/>
              <a:t>System</a:t>
            </a:r>
            <a:r>
              <a:rPr lang="pt-PT" dirty="0"/>
              <a:t> (CPS)</a:t>
            </a:r>
          </a:p>
          <a:p>
            <a:pPr lvl="0"/>
            <a:r>
              <a:rPr lang="pt-PT" dirty="0" err="1"/>
              <a:t>Makefiles</a:t>
            </a:r>
            <a:r>
              <a:rPr lang="pt-PT" dirty="0"/>
              <a:t> </a:t>
            </a:r>
            <a:r>
              <a:rPr lang="pt-PT" dirty="0" err="1"/>
              <a:t>Pthreads</a:t>
            </a:r>
            <a:endParaRPr lang="pt-PT" dirty="0"/>
          </a:p>
          <a:p>
            <a:pPr lvl="0"/>
            <a:r>
              <a:rPr lang="pt-PT" dirty="0" err="1"/>
              <a:t>Two</a:t>
            </a:r>
            <a:r>
              <a:rPr lang="pt-PT" dirty="0"/>
              <a:t> </a:t>
            </a:r>
            <a:r>
              <a:rPr lang="pt-PT" dirty="0" err="1"/>
              <a:t>members</a:t>
            </a:r>
            <a:r>
              <a:rPr lang="pt-PT" dirty="0"/>
              <a:t> team</a:t>
            </a:r>
          </a:p>
          <a:p>
            <a:pPr lvl="0"/>
            <a:r>
              <a:rPr lang="pt-PT" dirty="0"/>
              <a:t>Project deadline </a:t>
            </a:r>
            <a:r>
              <a:rPr lang="pt-PT" dirty="0" err="1"/>
              <a:t>at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end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semester</a:t>
            </a:r>
            <a:endParaRPr lang="pt-PT" dirty="0"/>
          </a:p>
          <a:p>
            <a:pPr lvl="0"/>
            <a:r>
              <a:rPr lang="pt-PT" dirty="0" err="1"/>
              <a:t>Low</a:t>
            </a:r>
            <a:r>
              <a:rPr lang="pt-PT" dirty="0"/>
              <a:t> budget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DC086B7-DFE0-4BB5-BAE6-1BD0B986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System</a:t>
            </a:r>
            <a:r>
              <a:rPr lang="pt-PT" dirty="0"/>
              <a:t> </a:t>
            </a:r>
            <a:r>
              <a:rPr lang="pt-PT" dirty="0" err="1"/>
              <a:t>Constraints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22576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CA3FEEC1-DE40-4F34-ADD2-D5CEA86A3C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4E82692-35FA-463F-8AEF-B1832E63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Hardware </a:t>
            </a:r>
            <a:r>
              <a:rPr lang="pt-PT" dirty="0" err="1"/>
              <a:t>Architecture</a:t>
            </a:r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C2ED34-895E-4868-B35B-D0262DDC7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12" y="1196753"/>
            <a:ext cx="7521783" cy="566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49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7F07B28C-4127-4F69-B4B7-4835D7A2EB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Local System: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DC9625F-4A21-4F5E-98E6-419EB27B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Software </a:t>
            </a:r>
            <a:r>
              <a:rPr lang="pt-PT" dirty="0" err="1"/>
              <a:t>Architecture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46F1C2F-F846-4B5F-A4F8-4CB253938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944" y="2067495"/>
            <a:ext cx="7821719" cy="3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58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7F07B28C-4127-4F69-B4B7-4835D7A2EB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Monitoring System: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DC9625F-4A21-4F5E-98E6-419EB27B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Software </a:t>
            </a:r>
            <a:r>
              <a:rPr lang="pt-PT" dirty="0" err="1"/>
              <a:t>Architecture</a:t>
            </a:r>
            <a:endParaRPr lang="en-US" dirty="0"/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1BD94056-CDB6-4CC1-BAAA-5A8C0F074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200" y="2067494"/>
            <a:ext cx="7127205" cy="3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80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C6457E00-B6AD-4196-ABD4-0B38EB568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6CE8E89-C52F-4F91-A99C-C15D891F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Gantt</a:t>
            </a:r>
            <a:r>
              <a:rPr lang="pt-PT" dirty="0"/>
              <a:t> </a:t>
            </a:r>
            <a:r>
              <a:rPr lang="pt-PT" dirty="0" err="1"/>
              <a:t>Diagram</a:t>
            </a:r>
            <a:endParaRPr lang="en-US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C2C19B3-CBEE-4CAA-A252-975BF6EF2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537" y="1988840"/>
            <a:ext cx="8025463" cy="396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B12C2390-66C5-417A-A63E-9C0042C7E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Market Research</a:t>
            </a:r>
          </a:p>
          <a:p>
            <a:r>
              <a:rPr lang="en-US" dirty="0"/>
              <a:t>System Overview</a:t>
            </a:r>
          </a:p>
          <a:p>
            <a:r>
              <a:rPr lang="en-US" dirty="0"/>
              <a:t>Requirements</a:t>
            </a:r>
          </a:p>
          <a:p>
            <a:r>
              <a:rPr lang="en-US" dirty="0"/>
              <a:t>Constraints</a:t>
            </a:r>
          </a:p>
          <a:p>
            <a:r>
              <a:rPr lang="en-US" dirty="0"/>
              <a:t>Hardware Architecture</a:t>
            </a:r>
          </a:p>
          <a:p>
            <a:r>
              <a:rPr lang="en-US" dirty="0"/>
              <a:t>Software Architecture</a:t>
            </a:r>
          </a:p>
          <a:p>
            <a:r>
              <a:rPr lang="en-US" dirty="0"/>
              <a:t>Gantt Chart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AC8DC04-938A-4062-AEF9-2AF1933E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7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218E4369-F83D-40DD-A027-39E7F42D1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Energy Crisis</a:t>
            </a:r>
          </a:p>
          <a:p>
            <a:r>
              <a:rPr lang="en-US" dirty="0"/>
              <a:t>63,3 % of electrical energy production comes from fossil fuels</a:t>
            </a:r>
          </a:p>
          <a:p>
            <a:endParaRPr lang="en-US" dirty="0"/>
          </a:p>
          <a:p>
            <a:r>
              <a:rPr lang="en-US" dirty="0"/>
              <a:t>Street lamps:</a:t>
            </a:r>
          </a:p>
          <a:p>
            <a:pPr lvl="1"/>
            <a:r>
              <a:rPr lang="en-US" dirty="0"/>
              <a:t>Huge energy consumption</a:t>
            </a:r>
          </a:p>
          <a:p>
            <a:pPr lvl="1"/>
            <a:r>
              <a:rPr lang="en-US" dirty="0"/>
              <a:t>Contribute to light pollution</a:t>
            </a:r>
          </a:p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Statement</a:t>
            </a:r>
            <a:endParaRPr lang="en-US" dirty="0"/>
          </a:p>
        </p:txBody>
      </p:sp>
      <p:pic>
        <p:nvPicPr>
          <p:cNvPr id="7" name="Imagem 6">
            <a:hlinkClick r:id="rId2"/>
            <a:extLst>
              <a:ext uri="{FF2B5EF4-FFF2-40B4-BE49-F238E27FC236}">
                <a16:creationId xmlns:a16="http://schemas.microsoft.com/office/drawing/2014/main" id="{61EFA9C3-5002-45A4-B40C-ABFD732E2EB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7" b="6946"/>
          <a:stretch/>
        </p:blipFill>
        <p:spPr>
          <a:xfrm>
            <a:off x="3419872" y="4270410"/>
            <a:ext cx="5472608" cy="225493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A274F79-913B-4BC4-9FE2-2B852C668354}"/>
              </a:ext>
            </a:extLst>
          </p:cNvPr>
          <p:cNvSpPr txBox="1"/>
          <p:nvPr/>
        </p:nvSpPr>
        <p:spPr>
          <a:xfrm>
            <a:off x="3347864" y="6538554"/>
            <a:ext cx="5472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 err="1"/>
              <a:t>World</a:t>
            </a:r>
            <a:r>
              <a:rPr lang="pt-PT" sz="1050" dirty="0"/>
              <a:t> </a:t>
            </a:r>
            <a:r>
              <a:rPr lang="pt-PT" sz="1050" dirty="0" err="1"/>
              <a:t>Energy</a:t>
            </a:r>
            <a:r>
              <a:rPr lang="pt-PT" sz="1050" dirty="0"/>
              <a:t> </a:t>
            </a:r>
            <a:r>
              <a:rPr lang="pt-PT" sz="1050" dirty="0" err="1"/>
              <a:t>Production</a:t>
            </a:r>
            <a:r>
              <a:rPr lang="pt-PT" sz="1050" dirty="0"/>
              <a:t> </a:t>
            </a:r>
            <a:r>
              <a:rPr lang="pt-PT" sz="1050" dirty="0" err="1"/>
              <a:t>by</a:t>
            </a:r>
            <a:r>
              <a:rPr lang="pt-PT" sz="1050" dirty="0"/>
              <a:t> </a:t>
            </a:r>
            <a:r>
              <a:rPr lang="pt-PT" sz="1050" dirty="0" err="1"/>
              <a:t>Source</a:t>
            </a:r>
            <a:r>
              <a:rPr lang="pt-PT" sz="1050" dirty="0"/>
              <a:t>, </a:t>
            </a:r>
            <a:r>
              <a:rPr lang="pt-PT" sz="1050" i="1" dirty="0" err="1"/>
              <a:t>Our</a:t>
            </a:r>
            <a:r>
              <a:rPr lang="pt-PT" sz="1050" i="1" dirty="0"/>
              <a:t> </a:t>
            </a:r>
            <a:r>
              <a:rPr lang="pt-PT" sz="1050" i="1" dirty="0" err="1"/>
              <a:t>World</a:t>
            </a:r>
            <a:r>
              <a:rPr lang="pt-PT" sz="1050" i="1" dirty="0"/>
              <a:t> in Data</a:t>
            </a:r>
            <a:endParaRPr lang="pt-PT" sz="1050" dirty="0"/>
          </a:p>
        </p:txBody>
      </p:sp>
    </p:spTree>
    <p:extLst>
      <p:ext uri="{BB962C8B-B14F-4D97-AF65-F5344CB8AC3E}">
        <p14:creationId xmlns:p14="http://schemas.microsoft.com/office/powerpoint/2010/main" val="257247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218E4369-F83D-40DD-A027-39E7F42D1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Creation of a monitoring device, capable of controlling an intelligent street lamps network</a:t>
            </a:r>
          </a:p>
          <a:p>
            <a:r>
              <a:rPr lang="en-US" dirty="0"/>
              <a:t>Intelligent street lamp:</a:t>
            </a:r>
          </a:p>
          <a:p>
            <a:pPr lvl="1"/>
            <a:r>
              <a:rPr lang="en-US" dirty="0"/>
              <a:t>Turns on only when movement is detected</a:t>
            </a:r>
          </a:p>
          <a:p>
            <a:pPr lvl="1"/>
            <a:r>
              <a:rPr lang="en-US" dirty="0"/>
              <a:t>Adjust the luminosity according to the environment</a:t>
            </a:r>
          </a:p>
          <a:p>
            <a:pPr lvl="1"/>
            <a:r>
              <a:rPr lang="en-US" dirty="0"/>
              <a:t>Knows if the lamp is working when it should</a:t>
            </a:r>
          </a:p>
          <a:p>
            <a:pPr lvl="1"/>
            <a:r>
              <a:rPr lang="en-US" dirty="0"/>
              <a:t>Communicates wirelessly to the monitoring device</a:t>
            </a:r>
          </a:p>
          <a:p>
            <a:r>
              <a:rPr lang="en-US" dirty="0"/>
              <a:t>Monitoring device:</a:t>
            </a:r>
          </a:p>
          <a:p>
            <a:pPr lvl="1"/>
            <a:r>
              <a:rPr lang="en-US" dirty="0"/>
              <a:t>Control a network of smart street lamps</a:t>
            </a:r>
          </a:p>
          <a:p>
            <a:pPr lvl="1"/>
            <a:r>
              <a:rPr lang="en-US" dirty="0"/>
              <a:t>Knowledge of each lamp post operating conditions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32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899ED5A8-DE93-4E1D-8F8C-45FFA2029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A66C104-1A00-4825-837C-30B6D709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512" y="0"/>
            <a:ext cx="5256584" cy="1124743"/>
          </a:xfrm>
        </p:spPr>
        <p:txBody>
          <a:bodyPr>
            <a:normAutofit fontScale="90000"/>
          </a:bodyPr>
          <a:lstStyle/>
          <a:p>
            <a:pPr algn="ctr"/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Statement</a:t>
            </a:r>
            <a:r>
              <a:rPr lang="pt-PT" dirty="0"/>
              <a:t> </a:t>
            </a:r>
            <a:r>
              <a:rPr lang="pt-PT" dirty="0" err="1"/>
              <a:t>Analysis</a:t>
            </a:r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264D4D3-D486-4644-AFD0-1DFE4F98C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231669"/>
            <a:ext cx="5966805" cy="562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1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9573174B-D034-4D55-9BBD-64D559F92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current lamps used in public lighting are High Pressure Sodium</a:t>
            </a:r>
          </a:p>
          <a:p>
            <a:pPr lvl="1"/>
            <a:r>
              <a:rPr lang="en-US" dirty="0"/>
              <a:t>Yellow-orange, monochromatic glow</a:t>
            </a:r>
          </a:p>
          <a:p>
            <a:pPr lvl="1"/>
            <a:r>
              <a:rPr lang="en-US" dirty="0"/>
              <a:t>Cheaper and more efficient than incandescent lights</a:t>
            </a:r>
          </a:p>
          <a:p>
            <a:pPr lvl="1"/>
            <a:r>
              <a:rPr lang="en-US" dirty="0"/>
              <a:t>Higher maintenance and operation cost than LED lamps</a:t>
            </a:r>
          </a:p>
          <a:p>
            <a:pPr lvl="1"/>
            <a:r>
              <a:rPr lang="en-US" dirty="0"/>
              <a:t>Not a directional light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Market</a:t>
            </a:r>
            <a:r>
              <a:rPr lang="pt-PT" dirty="0"/>
              <a:t> </a:t>
            </a:r>
            <a:r>
              <a:rPr lang="pt-PT" dirty="0" err="1"/>
              <a:t>Study</a:t>
            </a:r>
            <a:endParaRPr lang="en-US" dirty="0"/>
          </a:p>
        </p:txBody>
      </p:sp>
      <p:pic>
        <p:nvPicPr>
          <p:cNvPr id="6" name="Imagem 5">
            <a:hlinkClick r:id="rId2"/>
            <a:extLst>
              <a:ext uri="{FF2B5EF4-FFF2-40B4-BE49-F238E27FC236}">
                <a16:creationId xmlns:a16="http://schemas.microsoft.com/office/drawing/2014/main" id="{E00F6797-CE9E-4343-A841-DE2CF8046B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10" t="6807" r="1604" b="5006"/>
          <a:stretch/>
        </p:blipFill>
        <p:spPr>
          <a:xfrm>
            <a:off x="6218790" y="3363539"/>
            <a:ext cx="2585339" cy="308979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1D59AAA-3D76-48E8-9467-E5F7980A2BDC}"/>
              </a:ext>
            </a:extLst>
          </p:cNvPr>
          <p:cNvSpPr txBox="1"/>
          <p:nvPr/>
        </p:nvSpPr>
        <p:spPr>
          <a:xfrm>
            <a:off x="6121456" y="6525344"/>
            <a:ext cx="2771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err="1"/>
              <a:t>Lamps</a:t>
            </a:r>
            <a:r>
              <a:rPr lang="pt-PT" sz="1100" dirty="0"/>
              <a:t> </a:t>
            </a:r>
            <a:r>
              <a:rPr lang="pt-PT" sz="1100" dirty="0" err="1"/>
              <a:t>Unwanted</a:t>
            </a:r>
            <a:r>
              <a:rPr lang="pt-PT" sz="1100" dirty="0"/>
              <a:t> </a:t>
            </a:r>
            <a:r>
              <a:rPr lang="pt-PT" sz="1100" dirty="0" err="1"/>
              <a:t>Glare</a:t>
            </a:r>
            <a:r>
              <a:rPr lang="pt-PT" sz="1100" dirty="0"/>
              <a:t>, </a:t>
            </a:r>
            <a:r>
              <a:rPr lang="pt-PT" sz="1100" i="1" dirty="0" err="1"/>
              <a:t>National</a:t>
            </a:r>
            <a:r>
              <a:rPr lang="pt-PT" sz="1100" i="1" dirty="0"/>
              <a:t> </a:t>
            </a:r>
            <a:r>
              <a:rPr lang="pt-PT" sz="1100" i="1" dirty="0" err="1"/>
              <a:t>Geographic</a:t>
            </a:r>
            <a:endParaRPr lang="pt-PT" sz="1100" dirty="0"/>
          </a:p>
        </p:txBody>
      </p:sp>
    </p:spTree>
    <p:extLst>
      <p:ext uri="{BB962C8B-B14F-4D97-AF65-F5344CB8AC3E}">
        <p14:creationId xmlns:p14="http://schemas.microsoft.com/office/powerpoint/2010/main" val="1711874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9573174B-D034-4D55-9BBD-64D559F92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Telensa</a:t>
            </a:r>
            <a:r>
              <a:rPr lang="en-US" dirty="0"/>
              <a:t> is the market share leader in smart street lighting, with </a:t>
            </a:r>
            <a:r>
              <a:rPr lang="en-US" dirty="0" err="1"/>
              <a:t>PLANet</a:t>
            </a:r>
            <a:r>
              <a:rPr lang="en-US" dirty="0"/>
              <a:t> system.</a:t>
            </a:r>
          </a:p>
          <a:p>
            <a:pPr lvl="1"/>
            <a:r>
              <a:rPr lang="en-US" dirty="0"/>
              <a:t>Wireless nodes connecting individual lights</a:t>
            </a:r>
          </a:p>
          <a:p>
            <a:pPr lvl="1"/>
            <a:r>
              <a:rPr lang="en-US" dirty="0"/>
              <a:t>Dedicated network owned by the city</a:t>
            </a:r>
          </a:p>
          <a:p>
            <a:pPr lvl="1"/>
            <a:r>
              <a:rPr lang="en-US" dirty="0"/>
              <a:t>Central management application</a:t>
            </a:r>
          </a:p>
          <a:p>
            <a:r>
              <a:rPr lang="en-US" dirty="0"/>
              <a:t>Doncaster, in England, houses over 45000 smart </a:t>
            </a:r>
            <a:r>
              <a:rPr lang="en-US" dirty="0" err="1"/>
              <a:t>Telensa</a:t>
            </a:r>
            <a:r>
              <a:rPr lang="en-US" dirty="0"/>
              <a:t> street lights.</a:t>
            </a:r>
          </a:p>
          <a:p>
            <a:pPr lvl="1"/>
            <a:r>
              <a:rPr lang="en-US" dirty="0"/>
              <a:t>Reduces maintenance costs (use of automatic fault reporting, improving maintenance quality)</a:t>
            </a:r>
          </a:p>
          <a:p>
            <a:pPr lvl="1"/>
            <a:r>
              <a:rPr lang="en-US" dirty="0"/>
              <a:t>Savings of 1,5million euros annually, with potential to increase this in the future.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Market</a:t>
            </a:r>
            <a:r>
              <a:rPr lang="pt-PT" dirty="0"/>
              <a:t> </a:t>
            </a:r>
            <a:r>
              <a:rPr lang="pt-PT" dirty="0" err="1"/>
              <a:t>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83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899ED5A8-DE93-4E1D-8F8C-45FFA2029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A66C104-1A00-4825-837C-30B6D709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512" y="0"/>
            <a:ext cx="5256584" cy="1124743"/>
          </a:xfrm>
        </p:spPr>
        <p:txBody>
          <a:bodyPr/>
          <a:lstStyle/>
          <a:p>
            <a:pPr algn="ctr"/>
            <a:r>
              <a:rPr lang="pt-PT" dirty="0" err="1"/>
              <a:t>System</a:t>
            </a:r>
            <a:r>
              <a:rPr lang="pt-PT" dirty="0"/>
              <a:t> </a:t>
            </a:r>
            <a:r>
              <a:rPr lang="pt-PT" dirty="0" err="1"/>
              <a:t>Overview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416746-9757-4BB1-BD98-DFA4818BE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376" y="1204170"/>
            <a:ext cx="7172856" cy="568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94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899ED5A8-DE93-4E1D-8F8C-45FFA2029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/>
              <a:t>Functional Requirements:</a:t>
            </a:r>
          </a:p>
          <a:p>
            <a:r>
              <a:rPr lang="pt-PT" sz="2400" dirty="0" err="1"/>
              <a:t>Sensors</a:t>
            </a:r>
            <a:r>
              <a:rPr lang="pt-PT" sz="2400" dirty="0"/>
              <a:t> data </a:t>
            </a:r>
            <a:r>
              <a:rPr lang="pt-PT" sz="2400" dirty="0" err="1"/>
              <a:t>acquisition</a:t>
            </a:r>
            <a:endParaRPr lang="pt-PT" sz="2400" dirty="0"/>
          </a:p>
          <a:p>
            <a:r>
              <a:rPr lang="pt-PT" sz="2400" dirty="0" err="1"/>
              <a:t>Motion</a:t>
            </a:r>
            <a:r>
              <a:rPr lang="pt-PT" sz="2400" dirty="0"/>
              <a:t> </a:t>
            </a:r>
            <a:r>
              <a:rPr lang="pt-PT" sz="2400" dirty="0" err="1"/>
              <a:t>detection</a:t>
            </a:r>
            <a:endParaRPr lang="pt-PT" sz="2400" dirty="0"/>
          </a:p>
          <a:p>
            <a:r>
              <a:rPr lang="pt-PT" sz="2400" dirty="0" err="1"/>
              <a:t>Control</a:t>
            </a:r>
            <a:r>
              <a:rPr lang="pt-PT" sz="2400" dirty="0"/>
              <a:t> </a:t>
            </a:r>
            <a:r>
              <a:rPr lang="pt-PT" sz="2400" dirty="0" err="1"/>
              <a:t>of</a:t>
            </a:r>
            <a:r>
              <a:rPr lang="pt-PT" sz="2400" dirty="0"/>
              <a:t> a street </a:t>
            </a:r>
            <a:r>
              <a:rPr lang="pt-PT" sz="2400" dirty="0" err="1"/>
              <a:t>lamp</a:t>
            </a:r>
            <a:endParaRPr lang="pt-PT" sz="2400" dirty="0"/>
          </a:p>
          <a:p>
            <a:r>
              <a:rPr lang="pt-PT" sz="2400" dirty="0" err="1"/>
              <a:t>Control</a:t>
            </a:r>
            <a:r>
              <a:rPr lang="pt-PT" sz="2400" dirty="0"/>
              <a:t> a network </a:t>
            </a:r>
            <a:r>
              <a:rPr lang="pt-PT" sz="2400" dirty="0" err="1"/>
              <a:t>of</a:t>
            </a:r>
            <a:r>
              <a:rPr lang="pt-PT" sz="2400" dirty="0"/>
              <a:t> street poles</a:t>
            </a:r>
          </a:p>
          <a:p>
            <a:r>
              <a:rPr lang="en-US" sz="2400" dirty="0"/>
              <a:t>Wireless communication</a:t>
            </a:r>
          </a:p>
          <a:p>
            <a:r>
              <a:rPr lang="en-US" sz="2400" dirty="0"/>
              <a:t>Access system information through a mobile application</a:t>
            </a:r>
          </a:p>
          <a:p>
            <a:pPr lvl="1"/>
            <a:r>
              <a:rPr lang="en-US" b="1" dirty="0"/>
              <a:t>Non-Functional Requirements:</a:t>
            </a:r>
            <a:endParaRPr lang="pt-PT" b="1" dirty="0"/>
          </a:p>
          <a:p>
            <a:pPr lvl="0"/>
            <a:r>
              <a:rPr lang="pt-PT" sz="2400" dirty="0" err="1"/>
              <a:t>User</a:t>
            </a:r>
            <a:r>
              <a:rPr lang="pt-PT" sz="2400" dirty="0"/>
              <a:t> </a:t>
            </a:r>
            <a:r>
              <a:rPr lang="pt-PT" sz="2400" dirty="0" err="1"/>
              <a:t>friendly</a:t>
            </a:r>
            <a:r>
              <a:rPr lang="pt-PT" sz="2400" dirty="0"/>
              <a:t> mobile </a:t>
            </a:r>
            <a:r>
              <a:rPr lang="pt-PT" sz="2400" dirty="0" err="1"/>
              <a:t>application</a:t>
            </a:r>
            <a:endParaRPr lang="pt-PT" sz="2400" dirty="0"/>
          </a:p>
          <a:p>
            <a:pPr lvl="0"/>
            <a:r>
              <a:rPr lang="pt-PT" sz="2400" dirty="0" err="1"/>
              <a:t>Ambient</a:t>
            </a:r>
            <a:r>
              <a:rPr lang="pt-PT" sz="2400" dirty="0"/>
              <a:t> </a:t>
            </a:r>
            <a:r>
              <a:rPr lang="pt-PT" sz="2400" dirty="0" err="1"/>
              <a:t>luminosity</a:t>
            </a:r>
            <a:r>
              <a:rPr lang="pt-PT" sz="2400" dirty="0"/>
              <a:t> </a:t>
            </a:r>
            <a:r>
              <a:rPr lang="pt-PT" sz="2400" dirty="0" err="1"/>
              <a:t>sensing</a:t>
            </a:r>
            <a:endParaRPr lang="pt-PT" sz="2400" dirty="0"/>
          </a:p>
          <a:p>
            <a:pPr lvl="0"/>
            <a:r>
              <a:rPr lang="pt-PT" sz="2400" dirty="0" err="1"/>
              <a:t>Lower</a:t>
            </a:r>
            <a:r>
              <a:rPr lang="pt-PT" sz="2400" dirty="0"/>
              <a:t> </a:t>
            </a:r>
            <a:r>
              <a:rPr lang="pt-PT" sz="2400" dirty="0" err="1"/>
              <a:t>power</a:t>
            </a:r>
            <a:r>
              <a:rPr lang="pt-PT" sz="2400" dirty="0"/>
              <a:t> </a:t>
            </a:r>
            <a:r>
              <a:rPr lang="pt-PT" sz="2400" dirty="0" err="1"/>
              <a:t>comsumption</a:t>
            </a:r>
            <a:r>
              <a:rPr lang="pt-PT" sz="2400" dirty="0"/>
              <a:t> </a:t>
            </a:r>
            <a:r>
              <a:rPr lang="pt-PT" sz="2400" dirty="0" err="1"/>
              <a:t>than</a:t>
            </a:r>
            <a:r>
              <a:rPr lang="pt-PT" sz="2400" dirty="0"/>
              <a:t> </a:t>
            </a:r>
            <a:r>
              <a:rPr lang="pt-PT" sz="2400" dirty="0" err="1"/>
              <a:t>actual</a:t>
            </a:r>
            <a:r>
              <a:rPr lang="pt-PT" sz="2400" dirty="0"/>
              <a:t> street </a:t>
            </a:r>
            <a:r>
              <a:rPr lang="pt-PT" sz="2400" dirty="0" err="1"/>
              <a:t>lights</a:t>
            </a:r>
            <a:endParaRPr lang="pt-PT" sz="2400" dirty="0"/>
          </a:p>
          <a:p>
            <a:pPr lvl="0"/>
            <a:r>
              <a:rPr lang="pt-PT" sz="2400" dirty="0"/>
              <a:t>Soft Real-Time </a:t>
            </a:r>
            <a:r>
              <a:rPr lang="pt-PT" sz="2400" dirty="0" err="1"/>
              <a:t>Embedded</a:t>
            </a:r>
            <a:r>
              <a:rPr lang="pt-PT" sz="2400" dirty="0"/>
              <a:t> </a:t>
            </a:r>
            <a:r>
              <a:rPr lang="pt-PT" sz="2400" dirty="0" err="1"/>
              <a:t>System</a:t>
            </a:r>
            <a:endParaRPr lang="pt-PT" sz="2400" dirty="0"/>
          </a:p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A66C104-1A00-4825-837C-30B6D709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512" y="0"/>
            <a:ext cx="5256584" cy="1124743"/>
          </a:xfrm>
        </p:spPr>
        <p:txBody>
          <a:bodyPr/>
          <a:lstStyle/>
          <a:p>
            <a:pPr algn="ctr"/>
            <a:r>
              <a:rPr lang="pt-PT" dirty="0" err="1"/>
              <a:t>System</a:t>
            </a:r>
            <a:r>
              <a:rPr lang="pt-PT" dirty="0"/>
              <a:t> </a:t>
            </a:r>
            <a:r>
              <a:rPr lang="pt-PT" dirty="0" err="1"/>
              <a:t>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085245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5EB5FCBB1E5ECD4D83FA6E62BA4F98FF04003B76559807ED7042AFCC9CD6E0E16B7A" ma:contentTypeVersion="23" ma:contentTypeDescription="Create a new document." ma:contentTypeScope="" ma:versionID="4e7ae912b4fbccaa31f4eb83f826eee0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639430A2-2E43-417E-8E0C-4D89782865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739120-6E4D-43F1-BE63-8A56581E977C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3.xml><?xml version="1.0" encoding="utf-8"?>
<ds:datastoreItem xmlns:ds="http://schemas.openxmlformats.org/officeDocument/2006/customXml" ds:itemID="{01D2A88F-2AED-40BE-90C1-A4731257203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3871</TotalTime>
  <Words>351</Words>
  <Application>Microsoft Office PowerPoint</Application>
  <PresentationFormat>Apresentação no Ecrã (4:3)</PresentationFormat>
  <Paragraphs>82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Corbel</vt:lpstr>
      <vt:lpstr>DesignTemplate</vt:lpstr>
      <vt:lpstr>Smart Street Lighting</vt:lpstr>
      <vt:lpstr>Agenda</vt:lpstr>
      <vt:lpstr>Problem Statement</vt:lpstr>
      <vt:lpstr>Problem Statement</vt:lpstr>
      <vt:lpstr>Problem Statement Analysis</vt:lpstr>
      <vt:lpstr>Market Study</vt:lpstr>
      <vt:lpstr>Market Study</vt:lpstr>
      <vt:lpstr>System Overview</vt:lpstr>
      <vt:lpstr>System Requirements</vt:lpstr>
      <vt:lpstr>System Constraints</vt:lpstr>
      <vt:lpstr>Hardware Architecture</vt:lpstr>
      <vt:lpstr>Software Architecture</vt:lpstr>
      <vt:lpstr>Software Architecture</vt:lpstr>
      <vt:lpstr>Gantt Diagram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/>
  <cp:lastModifiedBy>Afonso Fernandes</cp:lastModifiedBy>
  <cp:revision>161</cp:revision>
  <dcterms:created xsi:type="dcterms:W3CDTF">2012-04-27T13:45:19Z</dcterms:created>
  <dcterms:modified xsi:type="dcterms:W3CDTF">2021-11-03T21:49:34Z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