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embeddedFontLst>
    <p:embeddedFont>
      <p:font typeface="Corbel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orbel-italic.fntdata"/><Relationship Id="rId10" Type="http://schemas.openxmlformats.org/officeDocument/2006/relationships/font" Target="fonts/Corbel-bold.fntdata"/><Relationship Id="rId12" Type="http://schemas.openxmlformats.org/officeDocument/2006/relationships/font" Target="fonts/Corbel-boldItalic.fntdata"/><Relationship Id="rId9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0bdc73af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g10bdc73af8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>
  <p:cSld name="Diapositivo de Títul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616" y="2708920"/>
            <a:ext cx="7580946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555776" y="2780929"/>
            <a:ext cx="61206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  <a:defRPr b="1" sz="3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115616" y="1196752"/>
            <a:ext cx="757781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5400"/>
              <a:buFont typeface="Corbel"/>
              <a:buNone/>
              <a:defRPr b="0" sz="5400">
                <a:solidFill>
                  <a:srgbClr val="373E4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4644008" y="5301208"/>
            <a:ext cx="40322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6182245"/>
            <a:ext cx="6516217" cy="67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">
  <p:cSld name="Título e Text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Texto">
  <p:cSld name="1_Título e Text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80589" l="16573" r="0" t="0"/>
          <a:stretch/>
        </p:blipFill>
        <p:spPr>
          <a:xfrm>
            <a:off x="-1" y="0"/>
            <a:ext cx="9144001" cy="119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16573" r="0" t="19410"/>
          <a:stretch/>
        </p:blipFill>
        <p:spPr>
          <a:xfrm>
            <a:off x="0" y="1196752"/>
            <a:ext cx="9144001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lt1">
              <a:alpha val="7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  <a:defRPr b="0" i="0" sz="2800" u="none" cap="none" strike="noStrik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  <a:defRPr b="0" i="0" sz="2400" u="none" cap="none" strike="noStrik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  <a:defRPr b="0" i="0" sz="2400" u="none" cap="none" strike="noStrik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rbel"/>
              <a:buChar char="–"/>
              <a:defRPr b="0" i="0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rbel"/>
              <a:buChar char="»"/>
              <a:defRPr b="0" i="0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/>
        </p:nvSpPr>
        <p:spPr>
          <a:xfrm>
            <a:off x="0" y="116632"/>
            <a:ext cx="2555776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pt-PT" sz="2100" u="none" cap="none" strike="noStrik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ESRG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PT" sz="2100" u="none" cap="none" strike="noStrik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rPr>
              <a:t>Embedded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PT" sz="2100" u="none" cap="none" strike="noStrik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rPr>
              <a:t>Research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3">
            <a:alphaModFix/>
          </a:blip>
          <a:srcRect b="1448" l="3813" r="37959" t="0"/>
          <a:stretch/>
        </p:blipFill>
        <p:spPr>
          <a:xfrm>
            <a:off x="0" y="1196752"/>
            <a:ext cx="1115616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115616" y="2708921"/>
            <a:ext cx="4104456" cy="648072"/>
          </a:xfrm>
          <a:prstGeom prst="rect">
            <a:avLst/>
          </a:prstGeom>
          <a:solidFill>
            <a:srgbClr val="373E48">
              <a:alpha val="4470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pt-PT" sz="3600"/>
              <a:t>Embedded Systems</a:t>
            </a:r>
            <a:endParaRPr sz="3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t/>
            </a:r>
            <a:endParaRPr sz="3600"/>
          </a:p>
        </p:txBody>
      </p:sp>
      <p:sp>
        <p:nvSpPr>
          <p:cNvPr id="37" name="Google Shape;37;p5"/>
          <p:cNvSpPr txBox="1"/>
          <p:nvPr>
            <p:ph type="ctrTitle"/>
          </p:nvPr>
        </p:nvSpPr>
        <p:spPr>
          <a:xfrm>
            <a:off x="1107129" y="3835854"/>
            <a:ext cx="757781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b="1" i="1" lang="pt-PT" sz="4000">
                <a:solidFill>
                  <a:schemeClr val="lt1"/>
                </a:solidFill>
              </a:rPr>
              <a:t>SLiPaD</a:t>
            </a:r>
            <a:endParaRPr b="1" i="1" sz="4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b="1" i="1" lang="pt-PT" sz="3500">
                <a:solidFill>
                  <a:schemeClr val="lt1"/>
                </a:solidFill>
              </a:rPr>
              <a:t>Smart Lighting with Parking Detectio</a:t>
            </a:r>
            <a:r>
              <a:rPr b="1" i="1" lang="pt-PT" sz="3600">
                <a:solidFill>
                  <a:schemeClr val="lt1"/>
                </a:solidFill>
              </a:rPr>
              <a:t>n</a:t>
            </a:r>
            <a:endParaRPr b="1" i="1" sz="3600">
              <a:solidFill>
                <a:schemeClr val="lt1"/>
              </a:solidFill>
            </a:endParaRPr>
          </a:p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1125601" y="5301207"/>
            <a:ext cx="7577814" cy="865187"/>
          </a:xfrm>
          <a:prstGeom prst="rect">
            <a:avLst/>
          </a:prstGeom>
          <a:solidFill>
            <a:srgbClr val="FFFFFF">
              <a:alpha val="63529"/>
            </a:srgbClr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1" lang="pt-PT" sz="1800">
                <a:solidFill>
                  <a:schemeClr val="dk1"/>
                </a:solidFill>
              </a:rPr>
              <a:t>Group 9: Diogo Fernandes – A88262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1" lang="pt-PT" sz="1800">
                <a:solidFill>
                  <a:schemeClr val="dk1"/>
                </a:solidFill>
              </a:rPr>
              <a:t>	José Tomás Abreu – A88218</a:t>
            </a:r>
            <a:endParaRPr/>
          </a:p>
        </p:txBody>
      </p:sp>
      <p:sp>
        <p:nvSpPr>
          <p:cNvPr id="39" name="Google Shape;39;p5"/>
          <p:cNvSpPr txBox="1"/>
          <p:nvPr/>
        </p:nvSpPr>
        <p:spPr>
          <a:xfrm>
            <a:off x="1087177" y="2097350"/>
            <a:ext cx="356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pt-PT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Status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2465512" y="0"/>
            <a:ext cx="52566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Gantt Chart</a:t>
            </a:r>
            <a:endParaRPr/>
          </a:p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6748"/>
            <a:ext cx="9144001" cy="4176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2465512" y="0"/>
            <a:ext cx="52566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Current Project Status</a:t>
            </a:r>
            <a:endParaRPr/>
          </a:p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3" name="Google Shape;5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50" y="2089568"/>
            <a:ext cx="7709101" cy="359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Office Colors">
      <a:dk1>
        <a:srgbClr val="000000"/>
      </a:dk1>
      <a:lt1>
        <a:srgbClr val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