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0" r:id="rId5"/>
    <p:sldId id="261" r:id="rId6"/>
    <p:sldId id="262" r:id="rId7"/>
    <p:sldId id="280" r:id="rId8"/>
    <p:sldId id="265" r:id="rId9"/>
    <p:sldId id="263" r:id="rId10"/>
    <p:sldId id="281" r:id="rId11"/>
    <p:sldId id="284" r:id="rId12"/>
    <p:sldId id="282" r:id="rId13"/>
    <p:sldId id="274" r:id="rId14"/>
    <p:sldId id="266" r:id="rId15"/>
    <p:sldId id="267" r:id="rId16"/>
    <p:sldId id="283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3134" autoAdjust="0"/>
  </p:normalViewPr>
  <p:slideViewPr>
    <p:cSldViewPr>
      <p:cViewPr varScale="1">
        <p:scale>
          <a:sx n="119" d="100"/>
          <a:sy n="11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03/11/2021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03/11/2021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>
            <a:no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Smart</a:t>
            </a:r>
            <a:r>
              <a:rPr lang="pt-PT" sz="4000" b="1" i="1" dirty="0">
                <a:solidFill>
                  <a:schemeClr val="bg1"/>
                </a:solidFill>
              </a:rPr>
              <a:t> Street </a:t>
            </a:r>
            <a:r>
              <a:rPr lang="pt-PT" sz="4000" b="1" i="1" dirty="0" err="1">
                <a:solidFill>
                  <a:schemeClr val="bg1"/>
                </a:solidFill>
              </a:rPr>
              <a:t>Lighting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anchor="ctr" anchorCtr="1">
            <a:noAutofit/>
          </a:bodyPr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Diogo Fernandes – A88262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José Tomás Abreu – A88218</a:t>
            </a: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087166" y="2097357"/>
            <a:ext cx="2836761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</a:t>
            </a:r>
            <a:endParaRPr lang="pt-PT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2DBC69A-FB71-47EC-9D8C-47BCF80F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dirty="0" err="1"/>
              <a:t>Buildroot</a:t>
            </a:r>
            <a:endParaRPr lang="pt-PT" dirty="0"/>
          </a:p>
          <a:p>
            <a:pPr lvl="0"/>
            <a:r>
              <a:rPr lang="pt-PT" dirty="0"/>
              <a:t>C/C++</a:t>
            </a:r>
          </a:p>
          <a:p>
            <a:pPr lvl="0"/>
            <a:r>
              <a:rPr lang="pt-PT" dirty="0" err="1"/>
              <a:t>Device</a:t>
            </a:r>
            <a:r>
              <a:rPr lang="pt-PT" dirty="0"/>
              <a:t> Drivers</a:t>
            </a:r>
          </a:p>
          <a:p>
            <a:pPr lvl="0"/>
            <a:r>
              <a:rPr lang="pt-PT" dirty="0" err="1"/>
              <a:t>Raspberry</a:t>
            </a:r>
            <a:r>
              <a:rPr lang="pt-PT" dirty="0"/>
              <a:t> Pi (Linux)</a:t>
            </a:r>
          </a:p>
          <a:p>
            <a:pPr lvl="0"/>
            <a:r>
              <a:rPr lang="pt-PT" dirty="0"/>
              <a:t>Cyber-</a:t>
            </a:r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(CPS)</a:t>
            </a:r>
          </a:p>
          <a:p>
            <a:pPr lvl="0"/>
            <a:r>
              <a:rPr lang="pt-PT" dirty="0" err="1"/>
              <a:t>Makefiles</a:t>
            </a:r>
            <a:r>
              <a:rPr lang="pt-PT" dirty="0"/>
              <a:t> </a:t>
            </a:r>
            <a:r>
              <a:rPr lang="pt-PT" dirty="0" err="1"/>
              <a:t>Pthreads</a:t>
            </a:r>
            <a:endParaRPr lang="pt-PT" dirty="0"/>
          </a:p>
          <a:p>
            <a:pPr lvl="0"/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members</a:t>
            </a:r>
            <a:r>
              <a:rPr lang="pt-PT" dirty="0"/>
              <a:t> team</a:t>
            </a:r>
          </a:p>
          <a:p>
            <a:pPr lvl="0"/>
            <a:r>
              <a:rPr lang="pt-PT" dirty="0"/>
              <a:t>Project deadline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semester</a:t>
            </a:r>
            <a:endParaRPr lang="pt-PT" dirty="0"/>
          </a:p>
          <a:p>
            <a:pPr lvl="0"/>
            <a:r>
              <a:rPr lang="pt-PT" dirty="0" err="1"/>
              <a:t>Low</a:t>
            </a:r>
            <a:r>
              <a:rPr lang="pt-PT" dirty="0"/>
              <a:t> budget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C086B7-DFE0-4BB5-BAE6-1BD0B986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Constraints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257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A3FEEC1-DE40-4F34-ADD2-D5CEA86A3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E82692-35FA-463F-8AEF-B1832E6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Hardware </a:t>
            </a:r>
            <a:r>
              <a:rPr lang="pt-PT" dirty="0" err="1"/>
              <a:t>Architecture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C2ED34-895E-4868-B35B-D0262DDC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12" y="1196753"/>
            <a:ext cx="7521783" cy="56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4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7F07B28C-4127-4F69-B4B7-4835D7A2E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Local System: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Architecture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6F1C2F-F846-4B5F-A4F8-4CB253938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44" y="2067495"/>
            <a:ext cx="7821719" cy="3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5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7F07B28C-4127-4F69-B4B7-4835D7A2E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Monitoring System: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DC9625F-4A21-4F5E-98E6-419EB27B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Software </a:t>
            </a:r>
            <a:r>
              <a:rPr lang="pt-PT" dirty="0" err="1"/>
              <a:t>Architecture</a:t>
            </a:r>
            <a:endParaRPr lang="en-US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1BD94056-CDB6-4CC1-BAAA-5A8C0F07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00" y="2067494"/>
            <a:ext cx="7127205" cy="3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8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6457E00-B6AD-4196-ABD4-0B38EB568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6CE8E89-C52F-4F91-A99C-C15D891F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2C19B3-CBEE-4CAA-A252-975BF6EF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37" y="1988840"/>
            <a:ext cx="8025463" cy="39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Market Research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Constraints</a:t>
            </a:r>
          </a:p>
          <a:p>
            <a:r>
              <a:rPr lang="en-US" dirty="0"/>
              <a:t>Hardware Architecture</a:t>
            </a:r>
          </a:p>
          <a:p>
            <a:r>
              <a:rPr lang="en-US" dirty="0"/>
              <a:t>Software Architecture</a:t>
            </a:r>
          </a:p>
          <a:p>
            <a:r>
              <a:rPr lang="en-US" dirty="0"/>
              <a:t>Gantt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Crisis</a:t>
            </a:r>
          </a:p>
          <a:p>
            <a:r>
              <a:rPr lang="en-US" dirty="0"/>
              <a:t>63,3 % of electrical energy production comes from fossil fuels</a:t>
            </a:r>
          </a:p>
          <a:p>
            <a:endParaRPr lang="en-US" dirty="0"/>
          </a:p>
          <a:p>
            <a:r>
              <a:rPr lang="en-US" dirty="0"/>
              <a:t>Street lamps:</a:t>
            </a:r>
          </a:p>
          <a:p>
            <a:pPr lvl="1"/>
            <a:r>
              <a:rPr lang="en-US" dirty="0"/>
              <a:t>Huge energy consumption</a:t>
            </a:r>
          </a:p>
          <a:p>
            <a:pPr lvl="1"/>
            <a:r>
              <a:rPr lang="en-US" dirty="0"/>
              <a:t>Contribute to light pollution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 of a monitoring device, capable of controlling an intelligent street lamps network</a:t>
            </a:r>
          </a:p>
          <a:p>
            <a:r>
              <a:rPr lang="en-US" dirty="0"/>
              <a:t>Intelligent street lamp:</a:t>
            </a:r>
          </a:p>
          <a:p>
            <a:pPr lvl="1"/>
            <a:r>
              <a:rPr lang="en-US" dirty="0"/>
              <a:t>Turns on only when movement is detected</a:t>
            </a:r>
          </a:p>
          <a:p>
            <a:pPr lvl="1"/>
            <a:r>
              <a:rPr lang="en-US" dirty="0"/>
              <a:t>Adjust the luminosity according to the environment</a:t>
            </a:r>
          </a:p>
          <a:p>
            <a:pPr lvl="1"/>
            <a:r>
              <a:rPr lang="en-US" dirty="0"/>
              <a:t>Knows if the lamp is working when it should</a:t>
            </a:r>
          </a:p>
          <a:p>
            <a:pPr lvl="1"/>
            <a:r>
              <a:rPr lang="en-US" dirty="0"/>
              <a:t>Communicates wirelessly to the monitoring device</a:t>
            </a:r>
          </a:p>
          <a:p>
            <a:r>
              <a:rPr lang="en-US" dirty="0"/>
              <a:t>Monitoring device:</a:t>
            </a:r>
          </a:p>
          <a:p>
            <a:pPr lvl="1"/>
            <a:r>
              <a:rPr lang="en-US" dirty="0"/>
              <a:t>Control a network of smart street lamps</a:t>
            </a:r>
          </a:p>
          <a:p>
            <a:pPr lvl="1"/>
            <a:r>
              <a:rPr lang="en-US" dirty="0"/>
              <a:t>Knowledge of each lamp post operating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9ED5A8-DE93-4E1D-8F8C-45FFA202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r>
              <a:rPr lang="pt-PT" dirty="0"/>
              <a:t> </a:t>
            </a:r>
            <a:r>
              <a:rPr lang="pt-PT" dirty="0" err="1"/>
              <a:t>Analysis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64D4D3-D486-4644-AFD0-1DFE4F98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31669"/>
            <a:ext cx="5966805" cy="56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current lamps used in public lighting are High Pressure Sodium</a:t>
            </a:r>
          </a:p>
          <a:p>
            <a:pPr lvl="1"/>
            <a:r>
              <a:rPr lang="en-US" dirty="0"/>
              <a:t>Yellow-orange, monochromatic glow</a:t>
            </a:r>
          </a:p>
          <a:p>
            <a:pPr lvl="1"/>
            <a:r>
              <a:rPr lang="en-US" dirty="0"/>
              <a:t>Cheaper and more efficient than incandescent lights</a:t>
            </a:r>
          </a:p>
          <a:p>
            <a:pPr lvl="1"/>
            <a:r>
              <a:rPr lang="en-US" dirty="0"/>
              <a:t>Higher maintenance and operation cost than LED lamps</a:t>
            </a:r>
          </a:p>
          <a:p>
            <a:pPr lvl="1"/>
            <a:r>
              <a:rPr lang="en-US" dirty="0"/>
              <a:t>Not a directional light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</a:t>
            </a:r>
            <a:r>
              <a:rPr lang="pt-PT" dirty="0" err="1"/>
              <a:t>Study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0F6797-CE9E-4343-A841-DE2CF8046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0" t="6807" r="1604" b="5006"/>
          <a:stretch/>
        </p:blipFill>
        <p:spPr>
          <a:xfrm>
            <a:off x="6228184" y="3429000"/>
            <a:ext cx="2700227" cy="32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Telensa</a:t>
            </a:r>
            <a:r>
              <a:rPr lang="en-US" dirty="0"/>
              <a:t> is the market share leader in smart street lighting, with </a:t>
            </a:r>
            <a:r>
              <a:rPr lang="en-US" dirty="0" err="1"/>
              <a:t>PLANet</a:t>
            </a:r>
            <a:r>
              <a:rPr lang="en-US" dirty="0"/>
              <a:t> system.</a:t>
            </a:r>
          </a:p>
          <a:p>
            <a:pPr lvl="1"/>
            <a:r>
              <a:rPr lang="en-US" dirty="0"/>
              <a:t>Wireless nodes connecting individual lights</a:t>
            </a:r>
          </a:p>
          <a:p>
            <a:pPr lvl="1"/>
            <a:r>
              <a:rPr lang="en-US" dirty="0"/>
              <a:t>Dedicated network owned by the city</a:t>
            </a:r>
          </a:p>
          <a:p>
            <a:pPr lvl="1"/>
            <a:r>
              <a:rPr lang="en-US" dirty="0"/>
              <a:t>Central management application</a:t>
            </a:r>
          </a:p>
          <a:p>
            <a:r>
              <a:rPr lang="en-US" dirty="0"/>
              <a:t>Doncaster, in England, houses over 45000 smart </a:t>
            </a:r>
            <a:r>
              <a:rPr lang="en-US" dirty="0" err="1"/>
              <a:t>Telensa</a:t>
            </a:r>
            <a:r>
              <a:rPr lang="en-US" dirty="0"/>
              <a:t> street lights.</a:t>
            </a:r>
          </a:p>
          <a:p>
            <a:pPr lvl="1"/>
            <a:r>
              <a:rPr lang="en-US" dirty="0"/>
              <a:t>Reduces maintenance costs (use of automatic fault reporting, improving maintenance quality)</a:t>
            </a:r>
          </a:p>
          <a:p>
            <a:pPr lvl="1"/>
            <a:r>
              <a:rPr lang="en-US" dirty="0"/>
              <a:t>Savings of 1,5million euros annually, with potential to increase this in the future.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Market</a:t>
            </a:r>
            <a:r>
              <a:rPr lang="pt-PT" dirty="0"/>
              <a:t> </a:t>
            </a:r>
            <a:r>
              <a:rPr lang="pt-PT" dirty="0" err="1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9ED5A8-DE93-4E1D-8F8C-45FFA202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/>
          <a:lstStyle/>
          <a:p>
            <a:pPr algn="ctr"/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416746-9757-4BB1-BD98-DFA4818BE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76" y="1204170"/>
            <a:ext cx="7172856" cy="56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899ED5A8-DE93-4E1D-8F8C-45FFA2029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Functional Requirements:</a:t>
            </a:r>
          </a:p>
          <a:p>
            <a:r>
              <a:rPr lang="pt-PT" sz="2400" dirty="0" err="1"/>
              <a:t>Sensors</a:t>
            </a:r>
            <a:r>
              <a:rPr lang="pt-PT" sz="2400" dirty="0"/>
              <a:t> data </a:t>
            </a:r>
            <a:r>
              <a:rPr lang="pt-PT" sz="2400" dirty="0" err="1"/>
              <a:t>acquisition</a:t>
            </a:r>
            <a:endParaRPr lang="pt-PT" sz="2400" dirty="0"/>
          </a:p>
          <a:p>
            <a:r>
              <a:rPr lang="pt-PT" sz="2400" dirty="0" err="1"/>
              <a:t>Motion</a:t>
            </a:r>
            <a:r>
              <a:rPr lang="pt-PT" sz="2400" dirty="0"/>
              <a:t> </a:t>
            </a:r>
            <a:r>
              <a:rPr lang="pt-PT" sz="2400" dirty="0" err="1"/>
              <a:t>detection</a:t>
            </a:r>
            <a:endParaRPr lang="pt-PT" sz="2400" dirty="0"/>
          </a:p>
          <a:p>
            <a:r>
              <a:rPr lang="pt-PT" sz="2400" dirty="0" err="1"/>
              <a:t>Control</a:t>
            </a:r>
            <a:r>
              <a:rPr lang="pt-PT" sz="2400" dirty="0"/>
              <a:t> </a:t>
            </a:r>
            <a:r>
              <a:rPr lang="pt-PT" sz="2400" dirty="0" err="1"/>
              <a:t>of</a:t>
            </a:r>
            <a:r>
              <a:rPr lang="pt-PT" sz="2400" dirty="0"/>
              <a:t> a street </a:t>
            </a:r>
            <a:r>
              <a:rPr lang="pt-PT" sz="2400" dirty="0" err="1"/>
              <a:t>lamp</a:t>
            </a:r>
            <a:endParaRPr lang="pt-PT" sz="2400" dirty="0"/>
          </a:p>
          <a:p>
            <a:r>
              <a:rPr lang="pt-PT" sz="2400" dirty="0" err="1"/>
              <a:t>Control</a:t>
            </a:r>
            <a:r>
              <a:rPr lang="pt-PT" sz="2400" dirty="0"/>
              <a:t> a network </a:t>
            </a:r>
            <a:r>
              <a:rPr lang="pt-PT" sz="2400" dirty="0" err="1"/>
              <a:t>of</a:t>
            </a:r>
            <a:r>
              <a:rPr lang="pt-PT" sz="2400" dirty="0"/>
              <a:t> street poles</a:t>
            </a:r>
          </a:p>
          <a:p>
            <a:r>
              <a:rPr lang="en-US" sz="2400" dirty="0"/>
              <a:t>Wireless communication</a:t>
            </a:r>
          </a:p>
          <a:p>
            <a:r>
              <a:rPr lang="en-US" sz="2400" dirty="0"/>
              <a:t>Access system information through a mobile application</a:t>
            </a:r>
          </a:p>
          <a:p>
            <a:pPr lvl="1"/>
            <a:r>
              <a:rPr lang="en-US" b="1" dirty="0"/>
              <a:t>Non-Functional Requirements:</a:t>
            </a:r>
            <a:endParaRPr lang="pt-PT" b="1" dirty="0"/>
          </a:p>
          <a:p>
            <a:pPr lvl="0"/>
            <a:r>
              <a:rPr lang="pt-PT" sz="2400" dirty="0" err="1"/>
              <a:t>User</a:t>
            </a:r>
            <a:r>
              <a:rPr lang="pt-PT" sz="2400" dirty="0"/>
              <a:t> </a:t>
            </a:r>
            <a:r>
              <a:rPr lang="pt-PT" sz="2400" dirty="0" err="1"/>
              <a:t>friendly</a:t>
            </a:r>
            <a:r>
              <a:rPr lang="pt-PT" sz="2400" dirty="0"/>
              <a:t> mobile </a:t>
            </a:r>
            <a:r>
              <a:rPr lang="pt-PT" sz="2400" dirty="0" err="1"/>
              <a:t>application</a:t>
            </a:r>
            <a:endParaRPr lang="pt-PT" sz="2400" dirty="0"/>
          </a:p>
          <a:p>
            <a:pPr lvl="0"/>
            <a:r>
              <a:rPr lang="pt-PT" sz="2400" dirty="0" err="1"/>
              <a:t>Ambient</a:t>
            </a:r>
            <a:r>
              <a:rPr lang="pt-PT" sz="2400" dirty="0"/>
              <a:t> </a:t>
            </a:r>
            <a:r>
              <a:rPr lang="pt-PT" sz="2400" dirty="0" err="1"/>
              <a:t>luminosity</a:t>
            </a:r>
            <a:r>
              <a:rPr lang="pt-PT" sz="2400" dirty="0"/>
              <a:t> </a:t>
            </a:r>
            <a:r>
              <a:rPr lang="pt-PT" sz="2400" dirty="0" err="1"/>
              <a:t>sensing</a:t>
            </a:r>
            <a:endParaRPr lang="pt-PT" sz="2400" dirty="0"/>
          </a:p>
          <a:p>
            <a:pPr lvl="0"/>
            <a:r>
              <a:rPr lang="pt-PT" sz="2400" dirty="0" err="1"/>
              <a:t>Lower</a:t>
            </a:r>
            <a:r>
              <a:rPr lang="pt-PT" sz="2400" dirty="0"/>
              <a:t> </a:t>
            </a:r>
            <a:r>
              <a:rPr lang="pt-PT" sz="2400" dirty="0" err="1"/>
              <a:t>power</a:t>
            </a:r>
            <a:r>
              <a:rPr lang="pt-PT" sz="2400" dirty="0"/>
              <a:t> </a:t>
            </a:r>
            <a:r>
              <a:rPr lang="pt-PT" sz="2400" dirty="0" err="1"/>
              <a:t>comsumption</a:t>
            </a:r>
            <a:r>
              <a:rPr lang="pt-PT" sz="2400" dirty="0"/>
              <a:t> </a:t>
            </a:r>
            <a:r>
              <a:rPr lang="pt-PT" sz="2400" dirty="0" err="1"/>
              <a:t>than</a:t>
            </a:r>
            <a:r>
              <a:rPr lang="pt-PT" sz="2400" dirty="0"/>
              <a:t> </a:t>
            </a:r>
            <a:r>
              <a:rPr lang="pt-PT" sz="2400" dirty="0" err="1"/>
              <a:t>actual</a:t>
            </a:r>
            <a:r>
              <a:rPr lang="pt-PT" sz="2400" dirty="0"/>
              <a:t> street </a:t>
            </a:r>
            <a:r>
              <a:rPr lang="pt-PT" sz="2400" dirty="0" err="1"/>
              <a:t>lights</a:t>
            </a:r>
            <a:endParaRPr lang="pt-PT" sz="2400" dirty="0"/>
          </a:p>
          <a:p>
            <a:pPr lvl="0"/>
            <a:r>
              <a:rPr lang="pt-PT" sz="2400" dirty="0"/>
              <a:t>Soft Real-Time </a:t>
            </a:r>
            <a:r>
              <a:rPr lang="pt-PT" sz="2400" dirty="0" err="1"/>
              <a:t>Embedded</a:t>
            </a:r>
            <a:r>
              <a:rPr lang="pt-PT" sz="2400" dirty="0"/>
              <a:t> </a:t>
            </a:r>
            <a:r>
              <a:rPr lang="pt-PT" sz="2400" dirty="0" err="1"/>
              <a:t>System</a:t>
            </a:r>
            <a:endParaRPr lang="pt-PT" sz="2400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/>
          <a:lstStyle/>
          <a:p>
            <a:pPr algn="ctr"/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8524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3759</TotalTime>
  <Words>335</Words>
  <Application>Microsoft Office PowerPoint</Application>
  <PresentationFormat>Apresentação no Ecrã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Calibri</vt:lpstr>
      <vt:lpstr>Corbel</vt:lpstr>
      <vt:lpstr>DesignTemplate</vt:lpstr>
      <vt:lpstr>Smart Street Lighting</vt:lpstr>
      <vt:lpstr>Agenda</vt:lpstr>
      <vt:lpstr>Problem Statement</vt:lpstr>
      <vt:lpstr>Problem Statement</vt:lpstr>
      <vt:lpstr>Problem Statement Analysis</vt:lpstr>
      <vt:lpstr>Market Study</vt:lpstr>
      <vt:lpstr>Market Study</vt:lpstr>
      <vt:lpstr>System Overview</vt:lpstr>
      <vt:lpstr>System Requirements</vt:lpstr>
      <vt:lpstr>System Constraints</vt:lpstr>
      <vt:lpstr>Hardware Architecture</vt:lpstr>
      <vt:lpstr>Software Architecture</vt:lpstr>
      <vt:lpstr>Software Architecture</vt:lpstr>
      <vt:lpstr>Gantt Diagram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/>
  <cp:lastModifiedBy>Tomás Abreu</cp:lastModifiedBy>
  <cp:revision>160</cp:revision>
  <dcterms:created xsi:type="dcterms:W3CDTF">2012-04-27T13:45:19Z</dcterms:created>
  <dcterms:modified xsi:type="dcterms:W3CDTF">2021-11-03T14:46:58Z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