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2" d="100"/>
          <a:sy n="112"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F4C7EB-9FCC-43E1-BD33-1CB027166B6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F27EE3-95D0-49A6-A487-0EC734F92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20A8671-D9D7-4675-9159-347D1FCB1D55}"/>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5" name="Espace réservé du pied de page 4">
            <a:extLst>
              <a:ext uri="{FF2B5EF4-FFF2-40B4-BE49-F238E27FC236}">
                <a16:creationId xmlns:a16="http://schemas.microsoft.com/office/drawing/2014/main" id="{E8210EA2-8592-4F27-8637-CCACB8043F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7EBE88-F6A6-4616-A051-D6C2DB10BBFA}"/>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5152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C0B1A-CF86-4F43-BCF0-8EA5F513DF4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183074-11E5-4BCA-9287-A6364544568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B4622B-D02A-417B-9418-EB671D4BFE20}"/>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5" name="Espace réservé du pied de page 4">
            <a:extLst>
              <a:ext uri="{FF2B5EF4-FFF2-40B4-BE49-F238E27FC236}">
                <a16:creationId xmlns:a16="http://schemas.microsoft.com/office/drawing/2014/main" id="{B0F1EAFD-3F68-498B-9CF3-76762E3989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E2031A-4289-494D-9707-B3C487CE84BF}"/>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70010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1B5C3A6-5D70-4E16-8323-7DB183B9E22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9AF579C-5F4B-4181-BF61-8BDFCC04495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8C17A2-661D-434D-BA7F-33AF50F5CC32}"/>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5" name="Espace réservé du pied de page 4">
            <a:extLst>
              <a:ext uri="{FF2B5EF4-FFF2-40B4-BE49-F238E27FC236}">
                <a16:creationId xmlns:a16="http://schemas.microsoft.com/office/drawing/2014/main" id="{8B62794A-18E5-42F9-9292-E54A6F858C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608793-7085-4702-ABF8-4E01723A9507}"/>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186059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FCC7A-E69B-4E8D-AFE2-6BEDAD709D9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8FD689-1CE5-4EFC-9B34-9EFD4CD3ECD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4DCA33-EA7E-489A-8C72-DB56B7CE0545}"/>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5" name="Espace réservé du pied de page 4">
            <a:extLst>
              <a:ext uri="{FF2B5EF4-FFF2-40B4-BE49-F238E27FC236}">
                <a16:creationId xmlns:a16="http://schemas.microsoft.com/office/drawing/2014/main" id="{13843F09-CB42-4C63-A71C-BE42E582F6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AEC546-CC5A-41C8-AABE-8379D1806CEA}"/>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235746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B4E39-F1F6-4A68-9145-F2B3519ECD6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4DA1840-A870-4091-B434-7DC843637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A4902BF-D9B4-4D03-97CE-FAD0BF93AFA1}"/>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5" name="Espace réservé du pied de page 4">
            <a:extLst>
              <a:ext uri="{FF2B5EF4-FFF2-40B4-BE49-F238E27FC236}">
                <a16:creationId xmlns:a16="http://schemas.microsoft.com/office/drawing/2014/main" id="{FDB8FE90-418A-408B-AF9E-04CEF163BF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9E3C7F-2A7F-4EB3-823A-58A66515D9D0}"/>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3226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E8650-6657-49B3-9CD5-495492E1C8C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564B15A-6850-4AE8-87F2-A80C17E1E6C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442239-4848-4D92-B0DC-AE15C33A2D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4775BB2-A2DF-402B-AA16-1F4ECE222977}"/>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6" name="Espace réservé du pied de page 5">
            <a:extLst>
              <a:ext uri="{FF2B5EF4-FFF2-40B4-BE49-F238E27FC236}">
                <a16:creationId xmlns:a16="http://schemas.microsoft.com/office/drawing/2014/main" id="{C112F057-14CE-4930-9BCD-983267F5DA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B46050-C610-4E4E-9E03-A9B5D6BCF5AB}"/>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243783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17FEB1-D48F-4B3A-B181-A0E2652CA1C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4A2C970-7B41-4C41-87BD-51CFC3853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607E74B-619D-46A5-A664-3FD4D4B5D69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C23C11-98F1-4A99-AB1F-794B2DE5B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6C01CFF-D77D-4DFF-AAE3-AFE6F933045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628BD19-42C1-459B-B584-E6E44C19B249}"/>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8" name="Espace réservé du pied de page 7">
            <a:extLst>
              <a:ext uri="{FF2B5EF4-FFF2-40B4-BE49-F238E27FC236}">
                <a16:creationId xmlns:a16="http://schemas.microsoft.com/office/drawing/2014/main" id="{355642DC-BB57-4835-9B32-DB53A1070A6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4C99F0-C815-4B40-A2B7-0412E7F6C5E2}"/>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276489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77FD4-7A67-4F36-9C64-6D2C0BA40A7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12A381-A39B-42E9-93A1-71A0BED97328}"/>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4" name="Espace réservé du pied de page 3">
            <a:extLst>
              <a:ext uri="{FF2B5EF4-FFF2-40B4-BE49-F238E27FC236}">
                <a16:creationId xmlns:a16="http://schemas.microsoft.com/office/drawing/2014/main" id="{80372406-8F09-4BFB-AA39-E12FADF968C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345395A-5CC0-4934-965A-9B2498E6559A}"/>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133557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0A18CBF-D209-4BFD-BB2A-52640B5A97B9}"/>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3" name="Espace réservé du pied de page 2">
            <a:extLst>
              <a:ext uri="{FF2B5EF4-FFF2-40B4-BE49-F238E27FC236}">
                <a16:creationId xmlns:a16="http://schemas.microsoft.com/office/drawing/2014/main" id="{7DE14B52-E794-46D2-A430-83DF0056155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8FE06DA-BF7F-41AF-9929-76DA6BE5566C}"/>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6693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1295FB-223F-4759-BEC2-3442BF13D47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B6BA00C-A008-430A-A794-2FF2416CF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4F7E2CC-F70F-4B7E-BD2A-7F882D17C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8A40B1-E976-4285-A4CA-679BC2AA9AB1}"/>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6" name="Espace réservé du pied de page 5">
            <a:extLst>
              <a:ext uri="{FF2B5EF4-FFF2-40B4-BE49-F238E27FC236}">
                <a16:creationId xmlns:a16="http://schemas.microsoft.com/office/drawing/2014/main" id="{C6AF5010-76FF-47A6-A0B9-B28284D2EE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3EABE88-F3CE-491E-9D76-E862EF924603}"/>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117978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90AB0-67E1-45EF-950D-B6CA0CA725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E0F33B2-844B-444F-AEE5-756DF58B5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6EA8AA5-DF60-4637-9FF5-7F3DC44D9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EF10D8-61FD-40A8-84BF-242F53923205}"/>
              </a:ext>
            </a:extLst>
          </p:cNvPr>
          <p:cNvSpPr>
            <a:spLocks noGrp="1"/>
          </p:cNvSpPr>
          <p:nvPr>
            <p:ph type="dt" sz="half" idx="10"/>
          </p:nvPr>
        </p:nvSpPr>
        <p:spPr/>
        <p:txBody>
          <a:bodyPr/>
          <a:lstStyle/>
          <a:p>
            <a:fld id="{92852ECC-95A1-47D8-8189-7D775396CF45}" type="datetimeFigureOut">
              <a:rPr lang="fr-FR" smtClean="0"/>
              <a:t>15/01/2024</a:t>
            </a:fld>
            <a:endParaRPr lang="fr-FR"/>
          </a:p>
        </p:txBody>
      </p:sp>
      <p:sp>
        <p:nvSpPr>
          <p:cNvPr id="6" name="Espace réservé du pied de page 5">
            <a:extLst>
              <a:ext uri="{FF2B5EF4-FFF2-40B4-BE49-F238E27FC236}">
                <a16:creationId xmlns:a16="http://schemas.microsoft.com/office/drawing/2014/main" id="{684FDD46-395B-4B06-8286-B4C9A65FAD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E6157E3-729D-4870-A1D8-F2E4367FEB78}"/>
              </a:ext>
            </a:extLst>
          </p:cNvPr>
          <p:cNvSpPr>
            <a:spLocks noGrp="1"/>
          </p:cNvSpPr>
          <p:nvPr>
            <p:ph type="sldNum" sz="quarter" idx="12"/>
          </p:nvPr>
        </p:nvSpPr>
        <p:spPr/>
        <p:txBody>
          <a:bodyPr/>
          <a:lstStyle/>
          <a:p>
            <a:fld id="{97709DA3-B131-4A19-8E72-FA82B7E792A6}" type="slidenum">
              <a:rPr lang="fr-FR" smtClean="0"/>
              <a:t>‹N°›</a:t>
            </a:fld>
            <a:endParaRPr lang="fr-FR"/>
          </a:p>
        </p:txBody>
      </p:sp>
    </p:spTree>
    <p:extLst>
      <p:ext uri="{BB962C8B-B14F-4D97-AF65-F5344CB8AC3E}">
        <p14:creationId xmlns:p14="http://schemas.microsoft.com/office/powerpoint/2010/main" val="412214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92E3FBF-B5F4-474F-822A-D3FE96F75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B98060-70BB-41FC-B86C-D3556B27E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82E2C7E-C4DB-4BEB-B5A7-168A85CC0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52ECC-95A1-47D8-8189-7D775396CF45}" type="datetimeFigureOut">
              <a:rPr lang="fr-FR" smtClean="0"/>
              <a:t>15/01/2024</a:t>
            </a:fld>
            <a:endParaRPr lang="fr-FR"/>
          </a:p>
        </p:txBody>
      </p:sp>
      <p:sp>
        <p:nvSpPr>
          <p:cNvPr id="5" name="Espace réservé du pied de page 4">
            <a:extLst>
              <a:ext uri="{FF2B5EF4-FFF2-40B4-BE49-F238E27FC236}">
                <a16:creationId xmlns:a16="http://schemas.microsoft.com/office/drawing/2014/main" id="{B89FF3D9-ECC5-4244-9002-0C86CB58F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537209A-B26D-4275-AA65-A800260A8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09DA3-B131-4A19-8E72-FA82B7E792A6}" type="slidenum">
              <a:rPr lang="fr-FR" smtClean="0"/>
              <a:t>‹N°›</a:t>
            </a:fld>
            <a:endParaRPr lang="fr-FR"/>
          </a:p>
        </p:txBody>
      </p:sp>
    </p:spTree>
    <p:extLst>
      <p:ext uri="{BB962C8B-B14F-4D97-AF65-F5344CB8AC3E}">
        <p14:creationId xmlns:p14="http://schemas.microsoft.com/office/powerpoint/2010/main" val="3280826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1524000" y="2235200"/>
            <a:ext cx="9144000" cy="2387600"/>
          </a:xfrm>
        </p:spPr>
        <p:txBody>
          <a:bodyPr>
            <a:normAutofit fontScale="90000"/>
          </a:bodyPr>
          <a:lstStyle/>
          <a:p>
            <a:r>
              <a:rPr lang="fr-FR" dirty="0"/>
              <a:t>CAHIER DES CHARGES DU PROJET FIL-ROUGE</a:t>
            </a:r>
            <a:br>
              <a:rPr lang="fr-FR" dirty="0"/>
            </a:br>
            <a:r>
              <a:rPr lang="fr-FR" dirty="0"/>
              <a:t>«SYMFONY»</a:t>
            </a:r>
          </a:p>
        </p:txBody>
      </p:sp>
    </p:spTree>
    <p:extLst>
      <p:ext uri="{BB962C8B-B14F-4D97-AF65-F5344CB8AC3E}">
        <p14:creationId xmlns:p14="http://schemas.microsoft.com/office/powerpoint/2010/main" val="399056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1345033" y="389622"/>
            <a:ext cx="9501929" cy="860338"/>
          </a:xfrm>
        </p:spPr>
        <p:txBody>
          <a:bodyPr>
            <a:normAutofit fontScale="90000"/>
          </a:bodyPr>
          <a:lstStyle/>
          <a:p>
            <a:r>
              <a:rPr lang="fr-FR" dirty="0"/>
              <a:t>LE PLANNING</a:t>
            </a:r>
          </a:p>
        </p:txBody>
      </p:sp>
      <p:sp>
        <p:nvSpPr>
          <p:cNvPr id="3" name="ZoneTexte 2">
            <a:extLst>
              <a:ext uri="{FF2B5EF4-FFF2-40B4-BE49-F238E27FC236}">
                <a16:creationId xmlns:a16="http://schemas.microsoft.com/office/drawing/2014/main" id="{7C981CE1-5BDA-43A8-AAEE-0A7F2B1B1C35}"/>
              </a:ext>
            </a:extLst>
          </p:cNvPr>
          <p:cNvSpPr txBox="1"/>
          <p:nvPr/>
        </p:nvSpPr>
        <p:spPr>
          <a:xfrm>
            <a:off x="852879" y="1687609"/>
            <a:ext cx="10486239" cy="3323987"/>
          </a:xfrm>
          <a:prstGeom prst="rect">
            <a:avLst/>
          </a:prstGeom>
          <a:noFill/>
        </p:spPr>
        <p:txBody>
          <a:bodyPr wrap="square" rtlCol="0">
            <a:spAutoFit/>
          </a:bodyPr>
          <a:lstStyle/>
          <a:p>
            <a:r>
              <a:rPr lang="fr-FR" sz="1400" dirty="0"/>
              <a:t>Rédaction du cahier des charges : </a:t>
            </a:r>
            <a:r>
              <a:rPr lang="fr-FR" sz="1400" dirty="0">
                <a:solidFill>
                  <a:schemeClr val="accent1"/>
                </a:solidFill>
              </a:rPr>
              <a:t>Environ 2 jours</a:t>
            </a:r>
          </a:p>
          <a:p>
            <a:endParaRPr lang="fr-FR" sz="1400" dirty="0"/>
          </a:p>
          <a:p>
            <a:r>
              <a:rPr lang="fr-FR" sz="1400" dirty="0"/>
              <a:t>Arborescence : </a:t>
            </a:r>
            <a:r>
              <a:rPr lang="fr-FR" sz="1400" dirty="0">
                <a:solidFill>
                  <a:schemeClr val="accent1"/>
                </a:solidFill>
              </a:rPr>
              <a:t>Environ 1 jours</a:t>
            </a:r>
          </a:p>
          <a:p>
            <a:endParaRPr lang="fr-FR" sz="1400" dirty="0"/>
          </a:p>
          <a:p>
            <a:r>
              <a:rPr lang="fr-FR" sz="1400" dirty="0"/>
              <a:t>Maquettage : </a:t>
            </a:r>
            <a:r>
              <a:rPr lang="fr-FR" sz="1400" dirty="0">
                <a:solidFill>
                  <a:schemeClr val="accent1"/>
                </a:solidFill>
              </a:rPr>
              <a:t>Environ 2 semaines</a:t>
            </a:r>
          </a:p>
          <a:p>
            <a:endParaRPr lang="fr-FR" sz="1400" dirty="0"/>
          </a:p>
          <a:p>
            <a:r>
              <a:rPr lang="fr-FR" sz="1400" dirty="0"/>
              <a:t>Use Case : </a:t>
            </a:r>
            <a:r>
              <a:rPr lang="fr-FR" sz="1400" dirty="0">
                <a:solidFill>
                  <a:schemeClr val="accent1"/>
                </a:solidFill>
              </a:rPr>
              <a:t>Environ 4 jours</a:t>
            </a:r>
          </a:p>
          <a:p>
            <a:endParaRPr lang="fr-FR" sz="1400" dirty="0"/>
          </a:p>
          <a:p>
            <a:r>
              <a:rPr lang="fr-FR" sz="1400" dirty="0"/>
              <a:t>Diagramme de classe : </a:t>
            </a:r>
            <a:r>
              <a:rPr lang="fr-FR" sz="1400" dirty="0">
                <a:solidFill>
                  <a:schemeClr val="accent1"/>
                </a:solidFill>
              </a:rPr>
              <a:t>Environ 4 jours</a:t>
            </a:r>
          </a:p>
          <a:p>
            <a:endParaRPr lang="fr-FR" sz="1400" dirty="0"/>
          </a:p>
          <a:p>
            <a:r>
              <a:rPr lang="fr-FR" sz="1400" dirty="0"/>
              <a:t>Gestion Administrateur : </a:t>
            </a:r>
            <a:r>
              <a:rPr lang="fr-FR" sz="1400" dirty="0">
                <a:solidFill>
                  <a:schemeClr val="accent1"/>
                </a:solidFill>
              </a:rPr>
              <a:t>Environ 2 semaines</a:t>
            </a:r>
          </a:p>
          <a:p>
            <a:endParaRPr lang="fr-FR" sz="1400" dirty="0"/>
          </a:p>
          <a:p>
            <a:r>
              <a:rPr lang="fr-FR" sz="1400" dirty="0"/>
              <a:t>Tests unitaires : </a:t>
            </a:r>
            <a:r>
              <a:rPr lang="fr-FR" sz="1400" dirty="0">
                <a:solidFill>
                  <a:schemeClr val="accent1"/>
                </a:solidFill>
              </a:rPr>
              <a:t>Environ 1 semaine</a:t>
            </a:r>
          </a:p>
          <a:p>
            <a:endParaRPr lang="fr-FR" sz="1400" dirty="0"/>
          </a:p>
          <a:p>
            <a:r>
              <a:rPr lang="fr-FR" sz="1400" dirty="0"/>
              <a:t>Tests Intégration : </a:t>
            </a:r>
            <a:r>
              <a:rPr lang="fr-FR" sz="1400" dirty="0">
                <a:solidFill>
                  <a:schemeClr val="accent1"/>
                </a:solidFill>
              </a:rPr>
              <a:t>Environ 1 semaine</a:t>
            </a:r>
          </a:p>
        </p:txBody>
      </p:sp>
      <p:pic>
        <p:nvPicPr>
          <p:cNvPr id="5" name="Image 4">
            <a:extLst>
              <a:ext uri="{FF2B5EF4-FFF2-40B4-BE49-F238E27FC236}">
                <a16:creationId xmlns:a16="http://schemas.microsoft.com/office/drawing/2014/main" id="{C00D1509-89C0-4EA2-A728-A9D13EB29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118" y="5388378"/>
            <a:ext cx="1080000" cy="1080000"/>
          </a:xfrm>
          <a:prstGeom prst="rect">
            <a:avLst/>
          </a:prstGeom>
        </p:spPr>
      </p:pic>
    </p:spTree>
    <p:extLst>
      <p:ext uri="{BB962C8B-B14F-4D97-AF65-F5344CB8AC3E}">
        <p14:creationId xmlns:p14="http://schemas.microsoft.com/office/powerpoint/2010/main" val="22869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4345497" y="213453"/>
            <a:ext cx="3501006" cy="860338"/>
          </a:xfrm>
        </p:spPr>
        <p:txBody>
          <a:bodyPr>
            <a:normAutofit fontScale="90000"/>
          </a:bodyPr>
          <a:lstStyle/>
          <a:p>
            <a:r>
              <a:rPr lang="fr-FR" dirty="0"/>
              <a:t>SOMMAIRE</a:t>
            </a:r>
          </a:p>
        </p:txBody>
      </p:sp>
      <p:sp>
        <p:nvSpPr>
          <p:cNvPr id="3" name="ZoneTexte 2">
            <a:extLst>
              <a:ext uri="{FF2B5EF4-FFF2-40B4-BE49-F238E27FC236}">
                <a16:creationId xmlns:a16="http://schemas.microsoft.com/office/drawing/2014/main" id="{7C981CE1-5BDA-43A8-AAEE-0A7F2B1B1C35}"/>
              </a:ext>
            </a:extLst>
          </p:cNvPr>
          <p:cNvSpPr txBox="1"/>
          <p:nvPr/>
        </p:nvSpPr>
        <p:spPr>
          <a:xfrm>
            <a:off x="2856451" y="2274838"/>
            <a:ext cx="6479098" cy="2308324"/>
          </a:xfrm>
          <a:prstGeom prst="rect">
            <a:avLst/>
          </a:prstGeom>
          <a:noFill/>
        </p:spPr>
        <p:txBody>
          <a:bodyPr wrap="square" rtlCol="0">
            <a:spAutoFit/>
          </a:bodyPr>
          <a:lstStyle/>
          <a:p>
            <a:pPr marL="342900" indent="-342900">
              <a:buAutoNum type="arabicPeriod"/>
            </a:pPr>
            <a:r>
              <a:rPr lang="fr-FR" dirty="0"/>
              <a:t>Présentation de l’entreprise</a:t>
            </a:r>
          </a:p>
          <a:p>
            <a:pPr marL="342900" indent="-342900">
              <a:buAutoNum type="arabicPeriod"/>
            </a:pPr>
            <a:r>
              <a:rPr lang="fr-FR" dirty="0"/>
              <a:t>Les objectifs de l’application</a:t>
            </a:r>
          </a:p>
          <a:p>
            <a:pPr marL="342900" indent="-342900">
              <a:buAutoNum type="arabicPeriod"/>
            </a:pPr>
            <a:r>
              <a:rPr lang="fr-FR" dirty="0"/>
              <a:t>Les cibles du projet</a:t>
            </a:r>
          </a:p>
          <a:p>
            <a:pPr marL="342900" indent="-342900">
              <a:buAutoNum type="arabicPeriod"/>
            </a:pPr>
            <a:r>
              <a:rPr lang="fr-FR" dirty="0"/>
              <a:t>Description de l’application (Caractéristiques et fonctionnalités)</a:t>
            </a:r>
          </a:p>
          <a:p>
            <a:pPr marL="342900" indent="-342900">
              <a:buAutoNum type="arabicPeriod"/>
            </a:pPr>
            <a:r>
              <a:rPr lang="fr-FR" dirty="0"/>
              <a:t>Charte graphique de l’application</a:t>
            </a:r>
          </a:p>
          <a:p>
            <a:pPr marL="342900" indent="-342900">
              <a:buAutoNum type="arabicPeriod"/>
            </a:pPr>
            <a:r>
              <a:rPr lang="fr-FR" dirty="0"/>
              <a:t>Les spécificités et les livrables</a:t>
            </a:r>
          </a:p>
          <a:p>
            <a:pPr marL="342900" indent="-342900">
              <a:buAutoNum type="arabicPeriod"/>
            </a:pPr>
            <a:r>
              <a:rPr lang="fr-FR" dirty="0"/>
              <a:t>Les spécificités techniques</a:t>
            </a:r>
          </a:p>
          <a:p>
            <a:pPr marL="342900" indent="-342900">
              <a:buAutoNum type="arabicPeriod"/>
            </a:pPr>
            <a:r>
              <a:rPr lang="fr-FR" dirty="0"/>
              <a:t>Le planning</a:t>
            </a:r>
          </a:p>
        </p:txBody>
      </p:sp>
    </p:spTree>
    <p:extLst>
      <p:ext uri="{BB962C8B-B14F-4D97-AF65-F5344CB8AC3E}">
        <p14:creationId xmlns:p14="http://schemas.microsoft.com/office/powerpoint/2010/main" val="377199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1498831" y="389622"/>
            <a:ext cx="9194333" cy="860338"/>
          </a:xfrm>
        </p:spPr>
        <p:txBody>
          <a:bodyPr>
            <a:normAutofit fontScale="90000"/>
          </a:bodyPr>
          <a:lstStyle/>
          <a:p>
            <a:r>
              <a:rPr lang="fr-FR" dirty="0"/>
              <a:t>PRÉSENTATION DE L’ENTREPRISE</a:t>
            </a:r>
          </a:p>
        </p:txBody>
      </p:sp>
      <p:sp>
        <p:nvSpPr>
          <p:cNvPr id="3" name="ZoneTexte 2">
            <a:extLst>
              <a:ext uri="{FF2B5EF4-FFF2-40B4-BE49-F238E27FC236}">
                <a16:creationId xmlns:a16="http://schemas.microsoft.com/office/drawing/2014/main" id="{7C981CE1-5BDA-43A8-AAEE-0A7F2B1B1C35}"/>
              </a:ext>
            </a:extLst>
          </p:cNvPr>
          <p:cNvSpPr txBox="1"/>
          <p:nvPr/>
        </p:nvSpPr>
        <p:spPr>
          <a:xfrm>
            <a:off x="852879" y="1687609"/>
            <a:ext cx="10486239" cy="2862322"/>
          </a:xfrm>
          <a:prstGeom prst="rect">
            <a:avLst/>
          </a:prstGeom>
          <a:noFill/>
        </p:spPr>
        <p:txBody>
          <a:bodyPr wrap="square" rtlCol="0">
            <a:spAutoFit/>
          </a:bodyPr>
          <a:lstStyle/>
          <a:p>
            <a:r>
              <a:rPr lang="fr-FR" dirty="0"/>
              <a:t>Nom : Le bistrot</a:t>
            </a:r>
          </a:p>
          <a:p>
            <a:endParaRPr lang="fr-FR" dirty="0"/>
          </a:p>
          <a:p>
            <a:r>
              <a:rPr lang="fr-FR" dirty="0"/>
              <a:t>Désignation : Restaurant</a:t>
            </a:r>
          </a:p>
          <a:p>
            <a:endParaRPr lang="fr-FR" dirty="0"/>
          </a:p>
          <a:p>
            <a:r>
              <a:rPr lang="fr-FR" dirty="0"/>
              <a:t>Gérant : Michel Baie</a:t>
            </a:r>
          </a:p>
          <a:p>
            <a:endParaRPr lang="fr-FR" dirty="0"/>
          </a:p>
          <a:p>
            <a:r>
              <a:rPr lang="fr-FR" dirty="0"/>
              <a:t>Adresse : 94 rue de Saint Brieuc 35000 Rennes</a:t>
            </a:r>
          </a:p>
          <a:p>
            <a:endParaRPr lang="fr-FR" dirty="0"/>
          </a:p>
          <a:p>
            <a:r>
              <a:rPr lang="fr-FR" dirty="0"/>
              <a:t>Type de restauration : Traditionnelle (Plats en sauce, burgers, entrecôtes), desserts (Kouign-Amann, tarte au citron, mousse au chocolat, paris-brest, etc…</a:t>
            </a:r>
          </a:p>
        </p:txBody>
      </p:sp>
      <p:pic>
        <p:nvPicPr>
          <p:cNvPr id="5" name="Image 4">
            <a:extLst>
              <a:ext uri="{FF2B5EF4-FFF2-40B4-BE49-F238E27FC236}">
                <a16:creationId xmlns:a16="http://schemas.microsoft.com/office/drawing/2014/main" id="{D2B215B4-7EDD-41BF-9FC4-26FE28471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164" y="5407973"/>
            <a:ext cx="1080000" cy="1080000"/>
          </a:xfrm>
          <a:prstGeom prst="rect">
            <a:avLst/>
          </a:prstGeom>
        </p:spPr>
      </p:pic>
    </p:spTree>
    <p:extLst>
      <p:ext uri="{BB962C8B-B14F-4D97-AF65-F5344CB8AC3E}">
        <p14:creationId xmlns:p14="http://schemas.microsoft.com/office/powerpoint/2010/main" val="260994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1345033" y="389622"/>
            <a:ext cx="9501929" cy="860338"/>
          </a:xfrm>
        </p:spPr>
        <p:txBody>
          <a:bodyPr>
            <a:normAutofit fontScale="90000"/>
          </a:bodyPr>
          <a:lstStyle/>
          <a:p>
            <a:r>
              <a:rPr lang="fr-FR" dirty="0"/>
              <a:t>LES OBJECTIFS DE L’APPLICATION</a:t>
            </a:r>
          </a:p>
        </p:txBody>
      </p:sp>
      <p:sp>
        <p:nvSpPr>
          <p:cNvPr id="3" name="ZoneTexte 2">
            <a:extLst>
              <a:ext uri="{FF2B5EF4-FFF2-40B4-BE49-F238E27FC236}">
                <a16:creationId xmlns:a16="http://schemas.microsoft.com/office/drawing/2014/main" id="{7C981CE1-5BDA-43A8-AAEE-0A7F2B1B1C35}"/>
              </a:ext>
            </a:extLst>
          </p:cNvPr>
          <p:cNvSpPr txBox="1"/>
          <p:nvPr/>
        </p:nvSpPr>
        <p:spPr>
          <a:xfrm>
            <a:off x="852879" y="1687609"/>
            <a:ext cx="10486239" cy="2308324"/>
          </a:xfrm>
          <a:prstGeom prst="rect">
            <a:avLst/>
          </a:prstGeom>
          <a:noFill/>
        </p:spPr>
        <p:txBody>
          <a:bodyPr wrap="square" rtlCol="0">
            <a:spAutoFit/>
          </a:bodyPr>
          <a:lstStyle/>
          <a:p>
            <a:r>
              <a:rPr lang="fr-FR" dirty="0"/>
              <a:t>Le restaurateur souhaite présenter sa carte sur</a:t>
            </a:r>
          </a:p>
          <a:p>
            <a:r>
              <a:rPr lang="fr-FR" dirty="0"/>
              <a:t>son site, et pouvoir la mettre à jour.</a:t>
            </a:r>
          </a:p>
          <a:p>
            <a:endParaRPr lang="fr-FR" dirty="0"/>
          </a:p>
          <a:p>
            <a:r>
              <a:rPr lang="fr-FR" dirty="0"/>
              <a:t>Il faudra pouvoir réserver une table depuis le</a:t>
            </a:r>
          </a:p>
          <a:p>
            <a:r>
              <a:rPr lang="fr-FR" dirty="0"/>
              <a:t>Site.</a:t>
            </a:r>
          </a:p>
          <a:p>
            <a:endParaRPr lang="fr-FR" dirty="0"/>
          </a:p>
          <a:p>
            <a:r>
              <a:rPr lang="fr-FR" dirty="0"/>
              <a:t>Il faudra pouvoir passer une commande et la</a:t>
            </a:r>
          </a:p>
          <a:p>
            <a:r>
              <a:rPr lang="fr-FR" dirty="0"/>
              <a:t>transmettre depuis le site.</a:t>
            </a:r>
          </a:p>
        </p:txBody>
      </p:sp>
      <p:pic>
        <p:nvPicPr>
          <p:cNvPr id="5" name="Image 4">
            <a:extLst>
              <a:ext uri="{FF2B5EF4-FFF2-40B4-BE49-F238E27FC236}">
                <a16:creationId xmlns:a16="http://schemas.microsoft.com/office/drawing/2014/main" id="{B5100440-C762-448F-A6EA-0B44D168D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118" y="5388378"/>
            <a:ext cx="1080000" cy="1080000"/>
          </a:xfrm>
          <a:prstGeom prst="rect">
            <a:avLst/>
          </a:prstGeom>
        </p:spPr>
      </p:pic>
    </p:spTree>
    <p:extLst>
      <p:ext uri="{BB962C8B-B14F-4D97-AF65-F5344CB8AC3E}">
        <p14:creationId xmlns:p14="http://schemas.microsoft.com/office/powerpoint/2010/main" val="26386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1345033" y="389622"/>
            <a:ext cx="9501929" cy="860338"/>
          </a:xfrm>
        </p:spPr>
        <p:txBody>
          <a:bodyPr>
            <a:normAutofit fontScale="90000"/>
          </a:bodyPr>
          <a:lstStyle/>
          <a:p>
            <a:r>
              <a:rPr lang="fr-FR" dirty="0"/>
              <a:t>LES CIBLES DU PROJET</a:t>
            </a:r>
          </a:p>
        </p:txBody>
      </p:sp>
      <p:sp>
        <p:nvSpPr>
          <p:cNvPr id="3" name="ZoneTexte 2">
            <a:extLst>
              <a:ext uri="{FF2B5EF4-FFF2-40B4-BE49-F238E27FC236}">
                <a16:creationId xmlns:a16="http://schemas.microsoft.com/office/drawing/2014/main" id="{7C981CE1-5BDA-43A8-AAEE-0A7F2B1B1C35}"/>
              </a:ext>
            </a:extLst>
          </p:cNvPr>
          <p:cNvSpPr txBox="1"/>
          <p:nvPr/>
        </p:nvSpPr>
        <p:spPr>
          <a:xfrm>
            <a:off x="852879" y="1687609"/>
            <a:ext cx="10486239" cy="2031325"/>
          </a:xfrm>
          <a:prstGeom prst="rect">
            <a:avLst/>
          </a:prstGeom>
          <a:noFill/>
        </p:spPr>
        <p:txBody>
          <a:bodyPr wrap="square" rtlCol="0">
            <a:spAutoFit/>
          </a:bodyPr>
          <a:lstStyle/>
          <a:p>
            <a:r>
              <a:rPr lang="fr-FR" b="1" dirty="0"/>
              <a:t>Administrateur </a:t>
            </a:r>
            <a:r>
              <a:rPr lang="fr-FR" dirty="0"/>
              <a:t>: Pouvoir ajouter, retirer et actualiser les plats et leurs paramètres, gérer les commandes et les réservations de tables </a:t>
            </a:r>
            <a:r>
              <a:rPr lang="fr-FR"/>
              <a:t>ainsi que les membres inscrits </a:t>
            </a:r>
            <a:r>
              <a:rPr lang="fr-FR" dirty="0"/>
              <a:t>sur le site</a:t>
            </a:r>
          </a:p>
          <a:p>
            <a:endParaRPr lang="fr-FR" b="1" dirty="0"/>
          </a:p>
          <a:p>
            <a:r>
              <a:rPr lang="fr-FR" b="1" dirty="0"/>
              <a:t>Utilisateur non connecté </a:t>
            </a:r>
            <a:r>
              <a:rPr lang="fr-FR" dirty="0"/>
              <a:t>: Pouvoir consulter la liste des plats sans avoir à se connecter</a:t>
            </a:r>
          </a:p>
          <a:p>
            <a:endParaRPr lang="fr-FR" dirty="0"/>
          </a:p>
          <a:p>
            <a:r>
              <a:rPr lang="fr-FR" b="1" dirty="0"/>
              <a:t>Utilisateur connecté</a:t>
            </a:r>
            <a:r>
              <a:rPr lang="fr-FR" dirty="0"/>
              <a:t> : Pouvoir consulter la liste des plats, les mettre dans un « panier » ou les retirer et commander. Réserver une table. Gestion de profil et récupération de mots de passe perdus.</a:t>
            </a:r>
          </a:p>
        </p:txBody>
      </p:sp>
      <p:pic>
        <p:nvPicPr>
          <p:cNvPr id="5" name="Image 4">
            <a:extLst>
              <a:ext uri="{FF2B5EF4-FFF2-40B4-BE49-F238E27FC236}">
                <a16:creationId xmlns:a16="http://schemas.microsoft.com/office/drawing/2014/main" id="{37D16B96-6304-4781-BDB7-5D2FCC154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2" y="5388378"/>
            <a:ext cx="1080000" cy="1080000"/>
          </a:xfrm>
          <a:prstGeom prst="rect">
            <a:avLst/>
          </a:prstGeom>
        </p:spPr>
      </p:pic>
    </p:spTree>
    <p:extLst>
      <p:ext uri="{BB962C8B-B14F-4D97-AF65-F5344CB8AC3E}">
        <p14:creationId xmlns:p14="http://schemas.microsoft.com/office/powerpoint/2010/main" val="110613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1345033" y="389622"/>
            <a:ext cx="9501929" cy="860338"/>
          </a:xfrm>
        </p:spPr>
        <p:txBody>
          <a:bodyPr>
            <a:normAutofit fontScale="90000"/>
          </a:bodyPr>
          <a:lstStyle/>
          <a:p>
            <a:r>
              <a:rPr lang="fr-FR" dirty="0"/>
              <a:t>DESCRIPTION DE L’APPLICATION</a:t>
            </a:r>
          </a:p>
        </p:txBody>
      </p:sp>
      <p:sp>
        <p:nvSpPr>
          <p:cNvPr id="3" name="ZoneTexte 2">
            <a:extLst>
              <a:ext uri="{FF2B5EF4-FFF2-40B4-BE49-F238E27FC236}">
                <a16:creationId xmlns:a16="http://schemas.microsoft.com/office/drawing/2014/main" id="{7C981CE1-5BDA-43A8-AAEE-0A7F2B1B1C35}"/>
              </a:ext>
            </a:extLst>
          </p:cNvPr>
          <p:cNvSpPr txBox="1"/>
          <p:nvPr/>
        </p:nvSpPr>
        <p:spPr>
          <a:xfrm>
            <a:off x="1862355" y="1116435"/>
            <a:ext cx="8467290" cy="5232202"/>
          </a:xfrm>
          <a:prstGeom prst="rect">
            <a:avLst/>
          </a:prstGeom>
          <a:noFill/>
        </p:spPr>
        <p:txBody>
          <a:bodyPr wrap="square" rtlCol="0">
            <a:spAutoFit/>
          </a:bodyPr>
          <a:lstStyle/>
          <a:p>
            <a:pPr algn="ctr"/>
            <a:r>
              <a:rPr lang="fr-FR" sz="1400" b="1" dirty="0"/>
              <a:t>Un site proposant de réserver une table ou commander des plats à emporter : </a:t>
            </a:r>
          </a:p>
          <a:p>
            <a:endParaRPr lang="fr-FR" sz="1400" dirty="0"/>
          </a:p>
          <a:p>
            <a:r>
              <a:rPr lang="fr-FR" sz="900" dirty="0"/>
              <a:t>L’</a:t>
            </a:r>
            <a:r>
              <a:rPr lang="fr-FR" sz="900" b="1" dirty="0"/>
              <a:t>utilisateur</a:t>
            </a:r>
            <a:r>
              <a:rPr lang="fr-FR" sz="900" dirty="0"/>
              <a:t> arrive sur la page d’accueil du site qui lui montre les informations utiles (Heures et jours d’ouverture et des news du restaurant), puis un menu lui propose de se connecter, de s’inscrire et d’accéder à la carte du restaurant.</a:t>
            </a:r>
          </a:p>
          <a:p>
            <a:endParaRPr lang="fr-FR" sz="900" dirty="0"/>
          </a:p>
          <a:p>
            <a:r>
              <a:rPr lang="fr-FR" sz="900" dirty="0"/>
              <a:t>Si cet </a:t>
            </a:r>
            <a:r>
              <a:rPr lang="fr-FR" sz="900" b="1" dirty="0"/>
              <a:t>utilisateur</a:t>
            </a:r>
            <a:r>
              <a:rPr lang="fr-FR" sz="900" dirty="0"/>
              <a:t> s’inscrit, il aura accès à un formulaire d’inscription lui demandant de renseigner son : </a:t>
            </a:r>
            <a:r>
              <a:rPr lang="fr-FR" sz="900" i="1" dirty="0">
                <a:solidFill>
                  <a:schemeClr val="accent2"/>
                </a:solidFill>
              </a:rPr>
              <a:t>« nom »</a:t>
            </a:r>
            <a:r>
              <a:rPr lang="fr-FR" sz="900" dirty="0"/>
              <a:t>, </a:t>
            </a:r>
            <a:r>
              <a:rPr lang="fr-FR" sz="900" i="1" dirty="0">
                <a:solidFill>
                  <a:schemeClr val="accent2"/>
                </a:solidFill>
              </a:rPr>
              <a:t>« prénom »</a:t>
            </a:r>
            <a:r>
              <a:rPr lang="fr-FR" sz="900" dirty="0"/>
              <a:t>, </a:t>
            </a:r>
            <a:r>
              <a:rPr lang="fr-FR" sz="900" dirty="0">
                <a:solidFill>
                  <a:schemeClr val="accent2"/>
                </a:solidFill>
              </a:rPr>
              <a:t>« email »</a:t>
            </a:r>
            <a:r>
              <a:rPr lang="fr-FR" sz="900" dirty="0"/>
              <a:t>, </a:t>
            </a:r>
            <a:r>
              <a:rPr lang="fr-FR" sz="900" i="1" dirty="0">
                <a:solidFill>
                  <a:schemeClr val="accent2"/>
                </a:solidFill>
              </a:rPr>
              <a:t>« adresse »</a:t>
            </a:r>
            <a:r>
              <a:rPr lang="fr-FR" sz="900" dirty="0"/>
              <a:t>, </a:t>
            </a:r>
            <a:r>
              <a:rPr lang="fr-FR" sz="900" i="1" dirty="0">
                <a:solidFill>
                  <a:schemeClr val="accent2"/>
                </a:solidFill>
              </a:rPr>
              <a:t>« numéro de téléphone »</a:t>
            </a:r>
            <a:r>
              <a:rPr lang="fr-FR" sz="900" dirty="0">
                <a:solidFill>
                  <a:schemeClr val="accent2"/>
                </a:solidFill>
              </a:rPr>
              <a:t> </a:t>
            </a:r>
            <a:r>
              <a:rPr lang="fr-FR" sz="900" dirty="0"/>
              <a:t>et un </a:t>
            </a:r>
            <a:r>
              <a:rPr lang="fr-FR" sz="900" i="1" dirty="0">
                <a:solidFill>
                  <a:schemeClr val="accent2"/>
                </a:solidFill>
              </a:rPr>
              <a:t>« mot de passe »</a:t>
            </a:r>
            <a:r>
              <a:rPr lang="fr-FR" sz="900" i="1" dirty="0"/>
              <a:t>.</a:t>
            </a:r>
          </a:p>
          <a:p>
            <a:endParaRPr lang="fr-FR" sz="900" i="1" dirty="0"/>
          </a:p>
          <a:p>
            <a:r>
              <a:rPr lang="fr-FR" sz="900" dirty="0"/>
              <a:t>Pour se connecter, l’</a:t>
            </a:r>
            <a:r>
              <a:rPr lang="fr-FR" sz="900" b="1" dirty="0"/>
              <a:t>utilisateur </a:t>
            </a:r>
            <a:r>
              <a:rPr lang="fr-FR" sz="900" dirty="0"/>
              <a:t>remplira le champs </a:t>
            </a:r>
            <a:r>
              <a:rPr lang="fr-FR" sz="900" i="1" dirty="0">
                <a:solidFill>
                  <a:schemeClr val="accent2"/>
                </a:solidFill>
              </a:rPr>
              <a:t>« Email » </a:t>
            </a:r>
            <a:r>
              <a:rPr lang="fr-FR" sz="900" dirty="0"/>
              <a:t>et le </a:t>
            </a:r>
            <a:r>
              <a:rPr lang="fr-FR" sz="900" i="1" dirty="0">
                <a:solidFill>
                  <a:schemeClr val="accent2"/>
                </a:solidFill>
              </a:rPr>
              <a:t>« mot de passe » </a:t>
            </a:r>
            <a:r>
              <a:rPr lang="fr-FR" sz="900" dirty="0"/>
              <a:t>et une fois les bonnes informations précisées, il sera renvoyé à l’accueil avec un message : </a:t>
            </a:r>
            <a:r>
              <a:rPr lang="fr-FR" sz="900" i="1" dirty="0">
                <a:solidFill>
                  <a:schemeClr val="accent5"/>
                </a:solidFill>
              </a:rPr>
              <a:t>« Bienvenue ‘Nom de la personne’ »</a:t>
            </a:r>
            <a:r>
              <a:rPr lang="fr-FR" sz="900" dirty="0"/>
              <a:t>.</a:t>
            </a:r>
          </a:p>
          <a:p>
            <a:endParaRPr lang="fr-FR" sz="900" dirty="0"/>
          </a:p>
          <a:p>
            <a:r>
              <a:rPr lang="fr-FR" sz="900" dirty="0"/>
              <a:t>Une fois </a:t>
            </a:r>
            <a:r>
              <a:rPr lang="fr-FR" sz="900" b="1" dirty="0"/>
              <a:t>connecté</a:t>
            </a:r>
            <a:r>
              <a:rPr lang="fr-FR" sz="900" dirty="0"/>
              <a:t>, l’</a:t>
            </a:r>
            <a:r>
              <a:rPr lang="fr-FR" sz="900" b="1" dirty="0"/>
              <a:t>utilisateur</a:t>
            </a:r>
            <a:r>
              <a:rPr lang="fr-FR" sz="900" dirty="0"/>
              <a:t> aura accès à la réservation de tables ou il pourra choisir un nombre de personne ainsi que laisser un message pour sa réservation en cliquant sur </a:t>
            </a:r>
            <a:r>
              <a:rPr lang="fr-FR" sz="900" dirty="0">
                <a:solidFill>
                  <a:schemeClr val="accent2"/>
                </a:solidFill>
              </a:rPr>
              <a:t>« </a:t>
            </a:r>
            <a:r>
              <a:rPr lang="fr-FR" sz="900" i="1" dirty="0">
                <a:solidFill>
                  <a:schemeClr val="accent2"/>
                </a:solidFill>
              </a:rPr>
              <a:t>Réserver une table </a:t>
            </a:r>
            <a:r>
              <a:rPr lang="fr-FR" sz="900" dirty="0">
                <a:solidFill>
                  <a:schemeClr val="accent2"/>
                </a:solidFill>
              </a:rPr>
              <a:t>»</a:t>
            </a:r>
            <a:r>
              <a:rPr lang="fr-FR" sz="900" dirty="0"/>
              <a:t>. Il aura aussi accès à la liste de ses réservations sous forme d’un tableau en cliquant sur </a:t>
            </a:r>
            <a:r>
              <a:rPr lang="fr-FR" sz="900" dirty="0">
                <a:solidFill>
                  <a:schemeClr val="accent2"/>
                </a:solidFill>
              </a:rPr>
              <a:t>« Mes réservations »</a:t>
            </a:r>
            <a:r>
              <a:rPr lang="fr-FR" sz="900" dirty="0"/>
              <a:t>. En cliquant sur la carte il aura accès aux différents produits proposés </a:t>
            </a:r>
            <a:r>
              <a:rPr lang="fr-FR" sz="900" i="1" dirty="0">
                <a:solidFill>
                  <a:schemeClr val="accent2"/>
                </a:solidFill>
              </a:rPr>
              <a:t>« Formules »</a:t>
            </a:r>
            <a:r>
              <a:rPr lang="fr-FR" sz="900" dirty="0"/>
              <a:t>, </a:t>
            </a:r>
            <a:r>
              <a:rPr lang="fr-FR" sz="900" i="1" dirty="0">
                <a:solidFill>
                  <a:schemeClr val="accent2"/>
                </a:solidFill>
              </a:rPr>
              <a:t>« entrées »</a:t>
            </a:r>
            <a:r>
              <a:rPr lang="fr-FR" sz="900" dirty="0"/>
              <a:t>, </a:t>
            </a:r>
            <a:r>
              <a:rPr lang="fr-FR" sz="900" i="1" dirty="0">
                <a:solidFill>
                  <a:schemeClr val="accent2"/>
                </a:solidFill>
              </a:rPr>
              <a:t>« plats »</a:t>
            </a:r>
            <a:r>
              <a:rPr lang="fr-FR" sz="900" dirty="0"/>
              <a:t>, </a:t>
            </a:r>
            <a:r>
              <a:rPr lang="fr-FR" sz="900" i="1" dirty="0">
                <a:solidFill>
                  <a:schemeClr val="accent2"/>
                </a:solidFill>
              </a:rPr>
              <a:t>« Desserts »</a:t>
            </a:r>
            <a:r>
              <a:rPr lang="fr-FR" sz="900" dirty="0"/>
              <a:t>, </a:t>
            </a:r>
            <a:r>
              <a:rPr lang="fr-FR" sz="900" i="1" dirty="0">
                <a:solidFill>
                  <a:schemeClr val="accent2"/>
                </a:solidFill>
              </a:rPr>
              <a:t>« boissons » </a:t>
            </a:r>
            <a:r>
              <a:rPr lang="fr-FR" sz="900" dirty="0"/>
              <a:t>et </a:t>
            </a:r>
            <a:r>
              <a:rPr lang="fr-FR" sz="900" i="1" dirty="0">
                <a:solidFill>
                  <a:schemeClr val="accent2"/>
                </a:solidFill>
              </a:rPr>
              <a:t>« Digestifs »</a:t>
            </a:r>
            <a:r>
              <a:rPr lang="fr-FR" sz="900" i="1" dirty="0"/>
              <a:t>. </a:t>
            </a:r>
            <a:r>
              <a:rPr lang="fr-FR" sz="900" dirty="0"/>
              <a:t>Il pourra ajouter ces produits à son panier en choisissant la quantité.</a:t>
            </a:r>
            <a:r>
              <a:rPr lang="fr-FR" sz="900" i="1" dirty="0"/>
              <a:t> Il aura</a:t>
            </a:r>
            <a:r>
              <a:rPr lang="fr-FR" sz="900" dirty="0"/>
              <a:t> accès à son profil ainsi qu’un accès à son panier (Récapitulatif de la commande).</a:t>
            </a:r>
          </a:p>
          <a:p>
            <a:endParaRPr lang="fr-FR" sz="900" dirty="0"/>
          </a:p>
          <a:p>
            <a:r>
              <a:rPr lang="fr-FR" sz="900" dirty="0"/>
              <a:t>En arrivant dans son panier, l’</a:t>
            </a:r>
            <a:r>
              <a:rPr lang="fr-FR" sz="900" b="1" dirty="0"/>
              <a:t>utilisateur connecté </a:t>
            </a:r>
            <a:r>
              <a:rPr lang="fr-FR" sz="900" dirty="0"/>
              <a:t>pourra voir tout ce qu’il à commander et éventuellement modifier la quantité et confirmer sa commande.</a:t>
            </a:r>
          </a:p>
          <a:p>
            <a:endParaRPr lang="fr-FR" sz="900" b="1" dirty="0"/>
          </a:p>
          <a:p>
            <a:r>
              <a:rPr lang="fr-FR" sz="900" dirty="0"/>
              <a:t>L’</a:t>
            </a:r>
            <a:r>
              <a:rPr lang="fr-FR" sz="900" b="1" dirty="0"/>
              <a:t>utilisateur connecté </a:t>
            </a:r>
            <a:r>
              <a:rPr lang="fr-FR" sz="900" dirty="0"/>
              <a:t>pourra aussi réserver une table en remplissant un formulaire avec des menus déroulant et le choix d’une heure selon les disponibilités et enfin validé son choix.</a:t>
            </a:r>
            <a:endParaRPr lang="fr-FR" sz="900" b="1" dirty="0"/>
          </a:p>
          <a:p>
            <a:r>
              <a:rPr lang="fr-FR" sz="900" b="1" dirty="0"/>
              <a:t>-------------------------------------------------------------------------------------------------------------------------------------------------------------------------------------------------------------------------</a:t>
            </a:r>
          </a:p>
          <a:p>
            <a:r>
              <a:rPr lang="fr-FR" sz="900" dirty="0"/>
              <a:t>Lorsque l’</a:t>
            </a:r>
            <a:r>
              <a:rPr lang="fr-FR" sz="900" b="1" dirty="0"/>
              <a:t>administrateur</a:t>
            </a:r>
            <a:r>
              <a:rPr lang="fr-FR" sz="900" dirty="0"/>
              <a:t> se connecte il à accès a un lien le conduisant sur le menu « administrateur » ou il pourra  : </a:t>
            </a:r>
          </a:p>
          <a:p>
            <a:endParaRPr lang="fr-FR" sz="900" b="1" dirty="0"/>
          </a:p>
          <a:p>
            <a:r>
              <a:rPr lang="fr-FR" sz="900" b="1" dirty="0"/>
              <a:t>Gérer les produits : </a:t>
            </a:r>
            <a:r>
              <a:rPr lang="fr-FR" sz="900" dirty="0"/>
              <a:t>Il aura accès à un tableau regroupant tous les plats à la carte et il pourra en rajouter en renseignant le </a:t>
            </a:r>
            <a:r>
              <a:rPr lang="fr-FR" sz="900" i="1" dirty="0">
                <a:solidFill>
                  <a:schemeClr val="accent2"/>
                </a:solidFill>
              </a:rPr>
              <a:t>« nom »</a:t>
            </a:r>
            <a:r>
              <a:rPr lang="fr-FR" sz="900" dirty="0"/>
              <a:t>, </a:t>
            </a:r>
            <a:r>
              <a:rPr lang="fr-FR" sz="900" i="1" dirty="0">
                <a:solidFill>
                  <a:schemeClr val="accent2"/>
                </a:solidFill>
              </a:rPr>
              <a:t>« l’image du produit »</a:t>
            </a:r>
            <a:r>
              <a:rPr lang="fr-FR" sz="900" dirty="0"/>
              <a:t>, </a:t>
            </a:r>
            <a:r>
              <a:rPr lang="fr-FR" sz="900" i="1" dirty="0">
                <a:solidFill>
                  <a:schemeClr val="accent2"/>
                </a:solidFill>
              </a:rPr>
              <a:t>« un descriptif »</a:t>
            </a:r>
            <a:r>
              <a:rPr lang="fr-FR" sz="900" dirty="0"/>
              <a:t>, </a:t>
            </a:r>
            <a:r>
              <a:rPr lang="fr-FR" sz="900" i="1" dirty="0">
                <a:solidFill>
                  <a:schemeClr val="accent2"/>
                </a:solidFill>
              </a:rPr>
              <a:t>« le prix »</a:t>
            </a:r>
            <a:r>
              <a:rPr lang="fr-FR" sz="900" dirty="0"/>
              <a:t>, ainsi que </a:t>
            </a:r>
            <a:r>
              <a:rPr lang="fr-FR" sz="900" i="1" dirty="0">
                <a:solidFill>
                  <a:schemeClr val="accent2"/>
                </a:solidFill>
              </a:rPr>
              <a:t>« le type »</a:t>
            </a:r>
            <a:r>
              <a:rPr lang="fr-FR" sz="900" dirty="0"/>
              <a:t>. Il pourra aussi éditer les produits déjà présents et les désactiver le cas échéant.</a:t>
            </a:r>
          </a:p>
          <a:p>
            <a:endParaRPr lang="fr-FR" sz="900" dirty="0"/>
          </a:p>
          <a:p>
            <a:r>
              <a:rPr lang="fr-FR" sz="900" b="1" dirty="0"/>
              <a:t>Gérer les commandes : </a:t>
            </a:r>
            <a:r>
              <a:rPr lang="fr-FR" sz="900" dirty="0"/>
              <a:t>Il aura accès à un tableau rassemblant l’intégralité des commandes passées, ce tableau affichera </a:t>
            </a:r>
            <a:r>
              <a:rPr lang="fr-FR" sz="900" i="1" dirty="0">
                <a:solidFill>
                  <a:schemeClr val="accent2"/>
                </a:solidFill>
              </a:rPr>
              <a:t>« l’Id de la commande »</a:t>
            </a:r>
            <a:r>
              <a:rPr lang="fr-FR" sz="900" dirty="0"/>
              <a:t>, </a:t>
            </a:r>
            <a:r>
              <a:rPr lang="fr-FR" sz="900" i="1" dirty="0">
                <a:solidFill>
                  <a:schemeClr val="accent2"/>
                </a:solidFill>
              </a:rPr>
              <a:t>« le descriptif de la commande »</a:t>
            </a:r>
            <a:r>
              <a:rPr lang="fr-FR" sz="900" dirty="0"/>
              <a:t>, </a:t>
            </a:r>
            <a:r>
              <a:rPr lang="fr-FR" sz="900" i="1" dirty="0">
                <a:solidFill>
                  <a:schemeClr val="accent2"/>
                </a:solidFill>
              </a:rPr>
              <a:t>« les informations du clients »</a:t>
            </a:r>
            <a:r>
              <a:rPr lang="fr-FR" sz="900" dirty="0"/>
              <a:t> et </a:t>
            </a:r>
            <a:r>
              <a:rPr lang="fr-FR" sz="900" i="1" dirty="0">
                <a:solidFill>
                  <a:schemeClr val="accent2"/>
                </a:solidFill>
              </a:rPr>
              <a:t>« le prix TTC »</a:t>
            </a:r>
            <a:r>
              <a:rPr lang="fr-FR" sz="900" i="1" dirty="0"/>
              <a:t>. </a:t>
            </a:r>
            <a:r>
              <a:rPr lang="fr-FR" sz="900" dirty="0"/>
              <a:t>Il pourra supprimer la commande une fois celle-ci confiée au client.</a:t>
            </a:r>
          </a:p>
          <a:p>
            <a:endParaRPr lang="fr-FR" sz="900" dirty="0"/>
          </a:p>
          <a:p>
            <a:r>
              <a:rPr lang="fr-FR" sz="900" b="1" dirty="0"/>
              <a:t>Gérer les utilisateurs : </a:t>
            </a:r>
            <a:r>
              <a:rPr lang="fr-FR" sz="900" dirty="0"/>
              <a:t>Il pourra désactiver un client lorsque celui-ci outrepasse les conditions générales liées aux commandes. Chaque client sera représenté dans un tableau avec </a:t>
            </a:r>
            <a:r>
              <a:rPr lang="fr-FR" sz="900" i="1" dirty="0">
                <a:solidFill>
                  <a:schemeClr val="accent2"/>
                </a:solidFill>
              </a:rPr>
              <a:t>« son nom d’utilisateur »</a:t>
            </a:r>
            <a:r>
              <a:rPr lang="fr-FR" sz="900" dirty="0"/>
              <a:t>, </a:t>
            </a:r>
            <a:r>
              <a:rPr lang="fr-FR" sz="900" i="1" dirty="0">
                <a:solidFill>
                  <a:schemeClr val="accent2"/>
                </a:solidFill>
              </a:rPr>
              <a:t>« son adresse »</a:t>
            </a:r>
            <a:r>
              <a:rPr lang="fr-FR" sz="900" dirty="0"/>
              <a:t>, </a:t>
            </a:r>
            <a:r>
              <a:rPr lang="fr-FR" sz="900" i="1" dirty="0">
                <a:solidFill>
                  <a:schemeClr val="accent2"/>
                </a:solidFill>
              </a:rPr>
              <a:t>« son numéro de téléphone » </a:t>
            </a:r>
            <a:r>
              <a:rPr lang="fr-FR" sz="900" dirty="0"/>
              <a:t>et </a:t>
            </a:r>
            <a:r>
              <a:rPr lang="fr-FR" sz="900" i="1" dirty="0">
                <a:solidFill>
                  <a:schemeClr val="accent2"/>
                </a:solidFill>
              </a:rPr>
              <a:t>« son email »</a:t>
            </a:r>
            <a:r>
              <a:rPr lang="fr-FR" sz="900" dirty="0"/>
              <a:t>.</a:t>
            </a:r>
          </a:p>
          <a:p>
            <a:endParaRPr lang="fr-FR" sz="900" dirty="0"/>
          </a:p>
          <a:p>
            <a:r>
              <a:rPr lang="fr-FR" sz="900" b="1" dirty="0"/>
              <a:t>Gérer les réservations : </a:t>
            </a:r>
            <a:r>
              <a:rPr lang="fr-FR" sz="900" dirty="0"/>
              <a:t>Il aura accès à un tableau rassemblant l’intégralité des réservations, ce tableau affichera </a:t>
            </a:r>
            <a:r>
              <a:rPr lang="fr-FR" sz="900" i="1" dirty="0">
                <a:solidFill>
                  <a:schemeClr val="accent2"/>
                </a:solidFill>
              </a:rPr>
              <a:t>« le numéro de la table»</a:t>
            </a:r>
            <a:r>
              <a:rPr lang="fr-FR" sz="900" dirty="0"/>
              <a:t>, </a:t>
            </a:r>
            <a:r>
              <a:rPr lang="fr-FR" sz="900" i="1" dirty="0">
                <a:solidFill>
                  <a:schemeClr val="accent2"/>
                </a:solidFill>
              </a:rPr>
              <a:t>« le nom du client »</a:t>
            </a:r>
            <a:r>
              <a:rPr lang="fr-FR" sz="900" dirty="0"/>
              <a:t>, </a:t>
            </a:r>
            <a:r>
              <a:rPr lang="fr-FR" sz="900" i="1" dirty="0">
                <a:solidFill>
                  <a:schemeClr val="accent2"/>
                </a:solidFill>
              </a:rPr>
              <a:t>« le nombre de personnes»</a:t>
            </a:r>
            <a:r>
              <a:rPr lang="fr-FR" sz="900" dirty="0"/>
              <a:t> et </a:t>
            </a:r>
            <a:r>
              <a:rPr lang="fr-FR" sz="900" i="1" dirty="0">
                <a:solidFill>
                  <a:schemeClr val="accent2"/>
                </a:solidFill>
              </a:rPr>
              <a:t>« l’heure»</a:t>
            </a:r>
            <a:r>
              <a:rPr lang="fr-FR" sz="900" i="1" dirty="0"/>
              <a:t>. </a:t>
            </a:r>
            <a:r>
              <a:rPr lang="fr-FR" sz="900" dirty="0"/>
              <a:t>Il pourra supprimer la réservation une fois le client reparti du restaurant. Il pourra aussi limiter le nombre de places </a:t>
            </a:r>
            <a:r>
              <a:rPr lang="fr-FR" sz="900"/>
              <a:t>par service.</a:t>
            </a:r>
            <a:endParaRPr lang="fr-FR" sz="900" dirty="0"/>
          </a:p>
          <a:p>
            <a:endParaRPr lang="fr-FR" sz="900" dirty="0"/>
          </a:p>
          <a:p>
            <a:r>
              <a:rPr lang="fr-FR" sz="900" b="1" dirty="0"/>
              <a:t>Gérer les formules : </a:t>
            </a:r>
            <a:r>
              <a:rPr lang="fr-FR" sz="900" dirty="0"/>
              <a:t>Il pourra grâce à un formulaire ajouter ou supprimer des formules qui apparaitront dans la carte et pourra les éditer ou les supprimer</a:t>
            </a:r>
          </a:p>
        </p:txBody>
      </p:sp>
      <p:pic>
        <p:nvPicPr>
          <p:cNvPr id="5" name="Image 4">
            <a:extLst>
              <a:ext uri="{FF2B5EF4-FFF2-40B4-BE49-F238E27FC236}">
                <a16:creationId xmlns:a16="http://schemas.microsoft.com/office/drawing/2014/main" id="{104EB000-16CD-45CB-80C2-0B44A69A6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2" y="5388378"/>
            <a:ext cx="1086675" cy="1080000"/>
          </a:xfrm>
          <a:prstGeom prst="rect">
            <a:avLst/>
          </a:prstGeom>
        </p:spPr>
      </p:pic>
    </p:spTree>
    <p:extLst>
      <p:ext uri="{BB962C8B-B14F-4D97-AF65-F5344CB8AC3E}">
        <p14:creationId xmlns:p14="http://schemas.microsoft.com/office/powerpoint/2010/main" val="227940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538291" y="389622"/>
            <a:ext cx="11115414" cy="860338"/>
          </a:xfrm>
        </p:spPr>
        <p:txBody>
          <a:bodyPr>
            <a:normAutofit fontScale="90000"/>
          </a:bodyPr>
          <a:lstStyle/>
          <a:p>
            <a:r>
              <a:rPr lang="fr-FR" dirty="0"/>
              <a:t>CHARTE GRAPHIQUE DE L’APPLICATION</a:t>
            </a:r>
          </a:p>
        </p:txBody>
      </p:sp>
      <p:sp>
        <p:nvSpPr>
          <p:cNvPr id="3" name="ZoneTexte 2">
            <a:extLst>
              <a:ext uri="{FF2B5EF4-FFF2-40B4-BE49-F238E27FC236}">
                <a16:creationId xmlns:a16="http://schemas.microsoft.com/office/drawing/2014/main" id="{7C981CE1-5BDA-43A8-AAEE-0A7F2B1B1C35}"/>
              </a:ext>
            </a:extLst>
          </p:cNvPr>
          <p:cNvSpPr txBox="1"/>
          <p:nvPr/>
        </p:nvSpPr>
        <p:spPr>
          <a:xfrm>
            <a:off x="852879" y="1687609"/>
            <a:ext cx="10486239" cy="646331"/>
          </a:xfrm>
          <a:prstGeom prst="rect">
            <a:avLst/>
          </a:prstGeom>
          <a:noFill/>
        </p:spPr>
        <p:txBody>
          <a:bodyPr wrap="square" rtlCol="0">
            <a:spAutoFit/>
          </a:bodyPr>
          <a:lstStyle/>
          <a:p>
            <a:r>
              <a:rPr lang="fr-FR" dirty="0"/>
              <a:t>Charte respectant les spécificités du restaurant en terme de couleurs et de thème</a:t>
            </a:r>
          </a:p>
          <a:p>
            <a:r>
              <a:rPr lang="fr-FR" dirty="0"/>
              <a:t>Le site se devra d’être responsive afin d’être affichable sur tablette et mobile</a:t>
            </a:r>
          </a:p>
        </p:txBody>
      </p:sp>
      <p:pic>
        <p:nvPicPr>
          <p:cNvPr id="5" name="Image 4">
            <a:extLst>
              <a:ext uri="{FF2B5EF4-FFF2-40B4-BE49-F238E27FC236}">
                <a16:creationId xmlns:a16="http://schemas.microsoft.com/office/drawing/2014/main" id="{14E3AEC6-4DCA-40FD-B2D8-FB7CC410A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118" y="5458972"/>
            <a:ext cx="1080000" cy="1080000"/>
          </a:xfrm>
          <a:prstGeom prst="rect">
            <a:avLst/>
          </a:prstGeom>
        </p:spPr>
      </p:pic>
      <p:pic>
        <p:nvPicPr>
          <p:cNvPr id="8" name="Image 7">
            <a:extLst>
              <a:ext uri="{FF2B5EF4-FFF2-40B4-BE49-F238E27FC236}">
                <a16:creationId xmlns:a16="http://schemas.microsoft.com/office/drawing/2014/main" id="{62DC4A95-FA43-477E-BE68-D45153696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879" y="2952488"/>
            <a:ext cx="1571562" cy="2844305"/>
          </a:xfrm>
          <a:prstGeom prst="rect">
            <a:avLst/>
          </a:prstGeom>
        </p:spPr>
      </p:pic>
      <p:sp>
        <p:nvSpPr>
          <p:cNvPr id="9" name="ZoneTexte 8">
            <a:extLst>
              <a:ext uri="{FF2B5EF4-FFF2-40B4-BE49-F238E27FC236}">
                <a16:creationId xmlns:a16="http://schemas.microsoft.com/office/drawing/2014/main" id="{6C485DB3-8257-4547-B3C8-42D829C570DE}"/>
              </a:ext>
            </a:extLst>
          </p:cNvPr>
          <p:cNvSpPr txBox="1"/>
          <p:nvPr/>
        </p:nvSpPr>
        <p:spPr>
          <a:xfrm>
            <a:off x="2608977" y="4189974"/>
            <a:ext cx="3028425" cy="369332"/>
          </a:xfrm>
          <a:prstGeom prst="rect">
            <a:avLst/>
          </a:prstGeom>
          <a:noFill/>
        </p:spPr>
        <p:txBody>
          <a:bodyPr wrap="square" rtlCol="0">
            <a:spAutoFit/>
          </a:bodyPr>
          <a:lstStyle/>
          <a:p>
            <a:r>
              <a:rPr lang="fr-FR" dirty="0"/>
              <a:t>&lt;- Codes couleurs pour le site</a:t>
            </a:r>
          </a:p>
        </p:txBody>
      </p:sp>
    </p:spTree>
    <p:extLst>
      <p:ext uri="{BB962C8B-B14F-4D97-AF65-F5344CB8AC3E}">
        <p14:creationId xmlns:p14="http://schemas.microsoft.com/office/powerpoint/2010/main" val="100306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1131112" y="389622"/>
            <a:ext cx="9929771" cy="860338"/>
          </a:xfrm>
        </p:spPr>
        <p:txBody>
          <a:bodyPr>
            <a:normAutofit fontScale="90000"/>
          </a:bodyPr>
          <a:lstStyle/>
          <a:p>
            <a:r>
              <a:rPr lang="fr-FR" dirty="0"/>
              <a:t>LES SPÉCIFICITÉS ET LES LIVRABLES</a:t>
            </a:r>
          </a:p>
        </p:txBody>
      </p:sp>
      <p:sp>
        <p:nvSpPr>
          <p:cNvPr id="3" name="ZoneTexte 2">
            <a:extLst>
              <a:ext uri="{FF2B5EF4-FFF2-40B4-BE49-F238E27FC236}">
                <a16:creationId xmlns:a16="http://schemas.microsoft.com/office/drawing/2014/main" id="{7C981CE1-5BDA-43A8-AAEE-0A7F2B1B1C35}"/>
              </a:ext>
            </a:extLst>
          </p:cNvPr>
          <p:cNvSpPr txBox="1"/>
          <p:nvPr/>
        </p:nvSpPr>
        <p:spPr>
          <a:xfrm>
            <a:off x="852879" y="1687609"/>
            <a:ext cx="10486239" cy="1477328"/>
          </a:xfrm>
          <a:prstGeom prst="rect">
            <a:avLst/>
          </a:prstGeom>
          <a:noFill/>
        </p:spPr>
        <p:txBody>
          <a:bodyPr wrap="square" rtlCol="0">
            <a:spAutoFit/>
          </a:bodyPr>
          <a:lstStyle/>
          <a:p>
            <a:r>
              <a:rPr lang="fr-FR" dirty="0"/>
              <a:t>Facilité la demande du client en accédant au menu.</a:t>
            </a:r>
          </a:p>
          <a:p>
            <a:endParaRPr lang="fr-FR" dirty="0"/>
          </a:p>
          <a:p>
            <a:r>
              <a:rPr lang="fr-FR" dirty="0"/>
              <a:t>Un visuel clair pour l’interface administrateur et l’interface client.</a:t>
            </a:r>
          </a:p>
          <a:p>
            <a:endParaRPr lang="fr-FR" dirty="0"/>
          </a:p>
          <a:p>
            <a:r>
              <a:rPr lang="fr-FR" dirty="0"/>
              <a:t>Une interface de connexion/Inscription facile et rapide avec un visuel différent du reste du menu.</a:t>
            </a:r>
          </a:p>
        </p:txBody>
      </p:sp>
      <p:pic>
        <p:nvPicPr>
          <p:cNvPr id="5" name="Image 4">
            <a:extLst>
              <a:ext uri="{FF2B5EF4-FFF2-40B4-BE49-F238E27FC236}">
                <a16:creationId xmlns:a16="http://schemas.microsoft.com/office/drawing/2014/main" id="{F4831001-57E9-413B-9BCA-224A1908F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6417" y="5388378"/>
            <a:ext cx="1085401" cy="1080000"/>
          </a:xfrm>
          <a:prstGeom prst="rect">
            <a:avLst/>
          </a:prstGeom>
        </p:spPr>
      </p:pic>
    </p:spTree>
    <p:extLst>
      <p:ext uri="{BB962C8B-B14F-4D97-AF65-F5344CB8AC3E}">
        <p14:creationId xmlns:p14="http://schemas.microsoft.com/office/powerpoint/2010/main" val="260598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F163-EC8D-4156-BDF4-5279CA459F16}"/>
              </a:ext>
            </a:extLst>
          </p:cNvPr>
          <p:cNvSpPr>
            <a:spLocks noGrp="1"/>
          </p:cNvSpPr>
          <p:nvPr>
            <p:ph type="ctrTitle"/>
          </p:nvPr>
        </p:nvSpPr>
        <p:spPr>
          <a:xfrm>
            <a:off x="1345033" y="389622"/>
            <a:ext cx="9501929" cy="860338"/>
          </a:xfrm>
        </p:spPr>
        <p:txBody>
          <a:bodyPr>
            <a:normAutofit fontScale="90000"/>
          </a:bodyPr>
          <a:lstStyle/>
          <a:p>
            <a:r>
              <a:rPr lang="fr-FR" dirty="0"/>
              <a:t>LES SPECIFICITÉS TECHNIQUES</a:t>
            </a:r>
          </a:p>
        </p:txBody>
      </p:sp>
      <p:sp>
        <p:nvSpPr>
          <p:cNvPr id="3" name="ZoneTexte 2">
            <a:extLst>
              <a:ext uri="{FF2B5EF4-FFF2-40B4-BE49-F238E27FC236}">
                <a16:creationId xmlns:a16="http://schemas.microsoft.com/office/drawing/2014/main" id="{7C981CE1-5BDA-43A8-AAEE-0A7F2B1B1C35}"/>
              </a:ext>
            </a:extLst>
          </p:cNvPr>
          <p:cNvSpPr txBox="1"/>
          <p:nvPr/>
        </p:nvSpPr>
        <p:spPr>
          <a:xfrm>
            <a:off x="1062295" y="1406844"/>
            <a:ext cx="9734027" cy="5047536"/>
          </a:xfrm>
          <a:prstGeom prst="rect">
            <a:avLst/>
          </a:prstGeom>
          <a:noFill/>
        </p:spPr>
        <p:txBody>
          <a:bodyPr wrap="square" rtlCol="0">
            <a:spAutoFit/>
          </a:bodyPr>
          <a:lstStyle/>
          <a:p>
            <a:r>
              <a:rPr lang="fr-FR" sz="1400" dirty="0"/>
              <a:t>Rendre cohérent les différents aspects du projet : (</a:t>
            </a:r>
            <a:r>
              <a:rPr lang="fr-FR" sz="1400" dirty="0">
                <a:solidFill>
                  <a:schemeClr val="accent1"/>
                </a:solidFill>
              </a:rPr>
              <a:t>Contrôleurs Symfony adaptés, respect des cardinalités, mutualisation des templates.</a:t>
            </a:r>
            <a:r>
              <a:rPr lang="fr-FR" sz="1400" dirty="0"/>
              <a:t>)</a:t>
            </a:r>
          </a:p>
          <a:p>
            <a:endParaRPr lang="fr-FR" sz="1400" dirty="0"/>
          </a:p>
          <a:p>
            <a:r>
              <a:rPr lang="fr-FR" sz="1400" dirty="0"/>
              <a:t>Responsive adapter : (</a:t>
            </a:r>
            <a:r>
              <a:rPr lang="fr-FR" sz="1400" dirty="0">
                <a:solidFill>
                  <a:schemeClr val="accent1"/>
                </a:solidFill>
              </a:rPr>
              <a:t>Mise en place du CSS pour le menu et l’accompagner de javascript afin d’avoir un bon rendu sur tablette et mobile.</a:t>
            </a:r>
            <a:r>
              <a:rPr lang="fr-FR" sz="1400" dirty="0"/>
              <a:t>)</a:t>
            </a:r>
          </a:p>
          <a:p>
            <a:endParaRPr lang="fr-FR" sz="1400" dirty="0"/>
          </a:p>
          <a:p>
            <a:r>
              <a:rPr lang="fr-FR" sz="1400" dirty="0"/>
              <a:t>Sécurisation du projet : (</a:t>
            </a:r>
            <a:r>
              <a:rPr lang="fr-FR" sz="1400" dirty="0">
                <a:solidFill>
                  <a:schemeClr val="accent1"/>
                </a:solidFill>
              </a:rPr>
              <a:t>Eviter que des personnes non autorisées puissent avoir accès à certaines zones du site en sécurisant les contrôleurs de Symfony.</a:t>
            </a:r>
            <a:r>
              <a:rPr lang="fr-FR" sz="1400" dirty="0"/>
              <a:t>)</a:t>
            </a:r>
          </a:p>
          <a:p>
            <a:endParaRPr lang="fr-FR" sz="1400" dirty="0"/>
          </a:p>
          <a:p>
            <a:r>
              <a:rPr lang="fr-FR" sz="1400" dirty="0"/>
              <a:t>Eviter les casses Symfony : (</a:t>
            </a:r>
            <a:r>
              <a:rPr lang="fr-FR" sz="1400" dirty="0">
                <a:solidFill>
                  <a:schemeClr val="accent1"/>
                </a:solidFill>
              </a:rPr>
              <a:t>Effectuer une sauvegarde du projet sur GitHub et le cas échéant sauvegarder la base de données sur phpMyAdmin.</a:t>
            </a:r>
            <a:r>
              <a:rPr lang="fr-FR" sz="1400" dirty="0"/>
              <a:t>)</a:t>
            </a:r>
          </a:p>
          <a:p>
            <a:endParaRPr lang="fr-FR" sz="1400" dirty="0">
              <a:solidFill>
                <a:schemeClr val="accent5"/>
              </a:solidFill>
            </a:endParaRPr>
          </a:p>
          <a:p>
            <a:r>
              <a:rPr lang="fr-FR" sz="1400" dirty="0"/>
              <a:t>Rédaction du cahier des charges : (</a:t>
            </a:r>
            <a:r>
              <a:rPr lang="fr-FR" sz="1400" dirty="0">
                <a:solidFill>
                  <a:schemeClr val="accent1"/>
                </a:solidFill>
              </a:rPr>
              <a:t>Utilisation d’un diaporama.</a:t>
            </a:r>
            <a:r>
              <a:rPr lang="fr-FR" sz="1400" dirty="0"/>
              <a:t>)</a:t>
            </a:r>
          </a:p>
          <a:p>
            <a:endParaRPr lang="fr-FR" sz="1400" dirty="0"/>
          </a:p>
          <a:p>
            <a:r>
              <a:rPr lang="fr-FR" sz="1400" dirty="0"/>
              <a:t>Arborescence : (</a:t>
            </a:r>
            <a:r>
              <a:rPr lang="fr-FR" sz="1400" dirty="0">
                <a:solidFill>
                  <a:schemeClr val="accent1"/>
                </a:solidFill>
              </a:rPr>
              <a:t>Utilisation d’un diaporama.</a:t>
            </a:r>
            <a:r>
              <a:rPr lang="fr-FR" sz="1400" dirty="0"/>
              <a:t>)</a:t>
            </a:r>
          </a:p>
          <a:p>
            <a:endParaRPr lang="fr-FR" sz="1400" dirty="0"/>
          </a:p>
          <a:p>
            <a:r>
              <a:rPr lang="fr-FR" sz="1400" dirty="0"/>
              <a:t>Maquettage : (</a:t>
            </a:r>
            <a:r>
              <a:rPr lang="fr-FR" sz="1400" dirty="0">
                <a:solidFill>
                  <a:schemeClr val="accent1"/>
                </a:solidFill>
              </a:rPr>
              <a:t>Utilisation de Figma ou Photoshop.</a:t>
            </a:r>
            <a:r>
              <a:rPr lang="fr-FR" sz="1400" dirty="0"/>
              <a:t>)</a:t>
            </a:r>
          </a:p>
          <a:p>
            <a:endParaRPr lang="fr-FR" sz="1400" dirty="0"/>
          </a:p>
          <a:p>
            <a:r>
              <a:rPr lang="fr-FR" sz="1400" dirty="0"/>
              <a:t>Use Case et diagramme de classe : (</a:t>
            </a:r>
            <a:r>
              <a:rPr lang="fr-FR" sz="1400" dirty="0">
                <a:solidFill>
                  <a:schemeClr val="accent1"/>
                </a:solidFill>
              </a:rPr>
              <a:t>Utilisation de Star UML.</a:t>
            </a:r>
            <a:r>
              <a:rPr lang="fr-FR" sz="1400" dirty="0"/>
              <a:t>)</a:t>
            </a:r>
          </a:p>
          <a:p>
            <a:endParaRPr lang="fr-FR" sz="1400" dirty="0"/>
          </a:p>
          <a:p>
            <a:r>
              <a:rPr lang="fr-FR" sz="1400" dirty="0"/>
              <a:t>Réalisation du projet : (</a:t>
            </a:r>
            <a:r>
              <a:rPr lang="fr-FR" sz="1400" dirty="0">
                <a:solidFill>
                  <a:schemeClr val="accent1"/>
                </a:solidFill>
              </a:rPr>
              <a:t>Utilisation de Symfony et de ses outils mais aussi du langage HTML/TWIG, CSS et Javascript, Manipulation de la base de données SQL.</a:t>
            </a:r>
            <a:r>
              <a:rPr lang="fr-FR" sz="1400" dirty="0"/>
              <a:t>)</a:t>
            </a:r>
          </a:p>
          <a:p>
            <a:endParaRPr lang="fr-FR" sz="1400" dirty="0">
              <a:solidFill>
                <a:schemeClr val="accent5"/>
              </a:solidFill>
            </a:endParaRPr>
          </a:p>
        </p:txBody>
      </p:sp>
      <p:pic>
        <p:nvPicPr>
          <p:cNvPr id="7" name="Image 6">
            <a:extLst>
              <a:ext uri="{FF2B5EF4-FFF2-40B4-BE49-F238E27FC236}">
                <a16:creationId xmlns:a16="http://schemas.microsoft.com/office/drawing/2014/main" id="{966C0C58-E140-4946-ACF1-D0E5F0746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9118" y="5388378"/>
            <a:ext cx="1080000" cy="1080000"/>
          </a:xfrm>
          <a:prstGeom prst="rect">
            <a:avLst/>
          </a:prstGeom>
        </p:spPr>
      </p:pic>
    </p:spTree>
    <p:extLst>
      <p:ext uri="{BB962C8B-B14F-4D97-AF65-F5344CB8AC3E}">
        <p14:creationId xmlns:p14="http://schemas.microsoft.com/office/powerpoint/2010/main" val="13821433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1132</Words>
  <Application>Microsoft Office PowerPoint</Application>
  <PresentationFormat>Grand écran</PresentationFormat>
  <Paragraphs>105</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CAHIER DES CHARGES DU PROJET FIL-ROUGE «SYMFONY»</vt:lpstr>
      <vt:lpstr>SOMMAIRE</vt:lpstr>
      <vt:lpstr>PRÉSENTATION DE L’ENTREPRISE</vt:lpstr>
      <vt:lpstr>LES OBJECTIFS DE L’APPLICATION</vt:lpstr>
      <vt:lpstr>LES CIBLES DU PROJET</vt:lpstr>
      <vt:lpstr>DESCRIPTION DE L’APPLICATION</vt:lpstr>
      <vt:lpstr>CHARTE GRAPHIQUE DE L’APPLICATION</vt:lpstr>
      <vt:lpstr>LES SPÉCIFICITÉS ET LES LIVRABLES</vt:lpstr>
      <vt:lpstr>LES SPECIFICITÉS TECHNIQUES</vt:lpstr>
      <vt:lpstr>LE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 DU PROJET FIL-ROUGE «SYMFONY»</dc:title>
  <dc:creator>Manti Cora</dc:creator>
  <cp:lastModifiedBy>Jérémy</cp:lastModifiedBy>
  <cp:revision>36</cp:revision>
  <dcterms:created xsi:type="dcterms:W3CDTF">2022-06-15T20:29:50Z</dcterms:created>
  <dcterms:modified xsi:type="dcterms:W3CDTF">2024-01-15T10:46:31Z</dcterms:modified>
</cp:coreProperties>
</file>