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85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2" autoAdjust="0"/>
  </p:normalViewPr>
  <p:slideViewPr>
    <p:cSldViewPr snapToGrid="0" showGuides="1">
      <p:cViewPr>
        <p:scale>
          <a:sx n="80" d="100"/>
          <a:sy n="80" d="100"/>
        </p:scale>
        <p:origin x="619" y="1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16/07/2022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16/07/2022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16/07/2022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503/" TargetMode="External"/><Relationship Id="rId4" Type="http://schemas.openxmlformats.org/officeDocument/2006/relationships/hyperlink" Target="https://github.com/ESSEMarius/projet_07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6" y="2345896"/>
            <a:ext cx="9144000" cy="2326791"/>
          </a:xfrm>
        </p:spPr>
        <p:txBody>
          <a:bodyPr lIns="0" tIns="0" rIns="0" bIns="0" rtlCol="0" anchor="t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Implémentez un modèle de </a:t>
            </a:r>
            <a:r>
              <a:rPr lang="fr-FR" b="1" dirty="0" err="1">
                <a:solidFill>
                  <a:schemeClr val="bg1"/>
                </a:solidFill>
              </a:rPr>
              <a:t>scoring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accent4"/>
                </a:solidFill>
              </a:rPr>
              <a:t>Parcours Data </a:t>
            </a:r>
            <a:r>
              <a:rPr lang="fr-FR" sz="2400" dirty="0" err="1" smtClean="0">
                <a:solidFill>
                  <a:schemeClr val="accent4"/>
                </a:solidFill>
              </a:rPr>
              <a:t>Scientist</a:t>
            </a:r>
            <a:r>
              <a:rPr lang="fr-FR" sz="2400" dirty="0" smtClean="0">
                <a:solidFill>
                  <a:schemeClr val="accent4"/>
                </a:solidFill>
              </a:rPr>
              <a:t/>
            </a:r>
            <a:br>
              <a:rPr lang="fr-FR" sz="2400" dirty="0" smtClean="0">
                <a:solidFill>
                  <a:schemeClr val="accent4"/>
                </a:solidFill>
              </a:rPr>
            </a:br>
            <a:r>
              <a:rPr lang="fr-FR" sz="2400" dirty="0" smtClean="0">
                <a:solidFill>
                  <a:schemeClr val="accent4"/>
                </a:solidFill>
              </a:rPr>
              <a:t>I 2022 I Projet 07</a:t>
            </a:r>
            <a:endParaRPr lang="fr-FR" sz="4000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5750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r-FR" b="1" dirty="0">
                <a:solidFill>
                  <a:schemeClr val="accent3"/>
                </a:solidFill>
              </a:rPr>
              <a:t>Recherche des </a:t>
            </a:r>
            <a:r>
              <a:rPr lang="fr-FR" b="1" dirty="0" err="1" smtClean="0">
                <a:solidFill>
                  <a:schemeClr val="accent3"/>
                </a:solidFill>
              </a:rPr>
              <a:t>alogithmes</a:t>
            </a:r>
            <a:r>
              <a:rPr lang="fr-FR" b="1" dirty="0" smtClean="0">
                <a:solidFill>
                  <a:schemeClr val="accent3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 smtClean="0"/>
              <a:t>Régression logistique (</a:t>
            </a:r>
            <a:r>
              <a:rPr lang="fr-FR" b="1" dirty="0" err="1" smtClean="0"/>
              <a:t>baseline</a:t>
            </a:r>
            <a:r>
              <a:rPr lang="fr-FR" b="1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 err="1" smtClean="0"/>
              <a:t>CatBoost</a:t>
            </a:r>
            <a:endParaRPr lang="fr-FR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 err="1" smtClean="0"/>
              <a:t>LightGBM</a:t>
            </a:r>
            <a:endParaRPr lang="fr-FR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 err="1" smtClean="0"/>
              <a:t>XGBoost</a:t>
            </a:r>
            <a:endParaRPr lang="fr-FR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60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6249" y="212725"/>
            <a:ext cx="11391901" cy="835025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249" y="1466850"/>
            <a:ext cx="11572875" cy="45148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r-FR" b="1" dirty="0">
                <a:solidFill>
                  <a:schemeClr val="accent3"/>
                </a:solidFill>
              </a:rPr>
              <a:t>Choix de la métrique d'évaluation de performation du modèle:</a:t>
            </a:r>
            <a:endParaRPr lang="fr-FR" b="1" dirty="0" smtClean="0">
              <a:solidFill>
                <a:schemeClr val="accent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2600" dirty="0" smtClean="0"/>
              <a:t>Matrice </a:t>
            </a:r>
            <a:r>
              <a:rPr lang="fr-FR" sz="2600" dirty="0"/>
              <a:t>de </a:t>
            </a:r>
            <a:r>
              <a:rPr lang="fr-FR" sz="2600" dirty="0" smtClean="0"/>
              <a:t>confusion: apporte </a:t>
            </a:r>
            <a:r>
              <a:rPr lang="fr-FR" sz="2600" dirty="0"/>
              <a:t>le nombre de vrais positifs </a:t>
            </a:r>
            <a:r>
              <a:rPr lang="fr-FR" sz="2600" dirty="0" smtClean="0"/>
              <a:t>(TP</a:t>
            </a:r>
            <a:r>
              <a:rPr lang="fr-FR" sz="2600" dirty="0"/>
              <a:t>), vrais </a:t>
            </a:r>
            <a:r>
              <a:rPr lang="fr-FR" sz="2600" dirty="0" smtClean="0"/>
              <a:t>négatifs (TN</a:t>
            </a:r>
            <a:r>
              <a:rPr lang="fr-FR" sz="2600" dirty="0"/>
              <a:t>), faux positifs </a:t>
            </a:r>
            <a:r>
              <a:rPr lang="fr-FR" sz="2600" dirty="0" smtClean="0"/>
              <a:t>(FP</a:t>
            </a:r>
            <a:r>
              <a:rPr lang="fr-FR" sz="2600" dirty="0"/>
              <a:t>) et faux négatives </a:t>
            </a:r>
            <a:r>
              <a:rPr lang="fr-FR" sz="2600" dirty="0" smtClean="0"/>
              <a:t>( FN)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r-FR" sz="2600" dirty="0"/>
              <a:t>C</a:t>
            </a:r>
            <a:r>
              <a:rPr lang="fr-FR" sz="2600" dirty="0" smtClean="0"/>
              <a:t>lasse </a:t>
            </a:r>
            <a:r>
              <a:rPr lang="fr-FR" sz="2600" dirty="0"/>
              <a:t>positive est 1: </a:t>
            </a:r>
            <a:r>
              <a:rPr lang="fr-FR" sz="2600" dirty="0" smtClean="0"/>
              <a:t>client défaut </a:t>
            </a:r>
            <a:r>
              <a:rPr lang="fr-FR" sz="2600" dirty="0"/>
              <a:t>de </a:t>
            </a:r>
            <a:r>
              <a:rPr lang="fr-FR" sz="2600" dirty="0" smtClean="0"/>
              <a:t>paiement vs classe </a:t>
            </a:r>
            <a:r>
              <a:rPr lang="fr-FR" sz="2600" dirty="0"/>
              <a:t>négative est 0; </a:t>
            </a:r>
            <a:r>
              <a:rPr lang="fr-FR" sz="2600" dirty="0" smtClean="0"/>
              <a:t>client pas </a:t>
            </a:r>
            <a:r>
              <a:rPr lang="fr-FR" sz="2600" dirty="0"/>
              <a:t>en </a:t>
            </a:r>
            <a:r>
              <a:rPr lang="fr-FR" sz="2600" dirty="0" smtClean="0"/>
              <a:t>défaut de paiement</a:t>
            </a:r>
            <a:endParaRPr lang="fr-FR" sz="2600" dirty="0"/>
          </a:p>
          <a:p>
            <a:r>
              <a:rPr lang="fr-FR" sz="2600" b="1" dirty="0"/>
              <a:t>TP</a:t>
            </a:r>
            <a:r>
              <a:rPr lang="fr-FR" sz="2600" dirty="0"/>
              <a:t> : le client est en défaut de paiement et le modèle prédit qu'il est en défaut de paiement;</a:t>
            </a:r>
          </a:p>
          <a:p>
            <a:r>
              <a:rPr lang="fr-FR" sz="2600" b="1" dirty="0"/>
              <a:t>TN</a:t>
            </a:r>
            <a:r>
              <a:rPr lang="fr-FR" sz="2600" dirty="0"/>
              <a:t> : le client n'est pas en défaut de paiement et le modèle prédit qu'il n'est pas en défaut de paiement</a:t>
            </a:r>
            <a:r>
              <a:rPr lang="fr-FR" sz="2600" dirty="0" smtClean="0"/>
              <a:t>;</a:t>
            </a:r>
          </a:p>
          <a:p>
            <a:endParaRPr lang="fr-FR" sz="2600" dirty="0"/>
          </a:p>
          <a:p>
            <a:pPr marL="0" indent="0">
              <a:buNone/>
            </a:pPr>
            <a:r>
              <a:rPr lang="fr-FR" sz="2600" dirty="0"/>
              <a:t>Les 2 </a:t>
            </a:r>
            <a:r>
              <a:rPr lang="fr-FR" sz="2600" dirty="0" smtClean="0"/>
              <a:t>cas </a:t>
            </a:r>
            <a:r>
              <a:rPr lang="fr-FR" sz="2600" dirty="0"/>
              <a:t>(TP et TN) sont les bons cas. Mais FP et FN sont les mauvais cas</a:t>
            </a:r>
            <a:r>
              <a:rPr lang="fr-FR" sz="2600" dirty="0" smtClean="0"/>
              <a:t>:</a:t>
            </a:r>
          </a:p>
          <a:p>
            <a:pPr marL="0" indent="0">
              <a:buNone/>
            </a:pPr>
            <a:endParaRPr lang="fr-FR" sz="2600" dirty="0"/>
          </a:p>
          <a:p>
            <a:r>
              <a:rPr lang="fr-FR" sz="2600" b="1" dirty="0"/>
              <a:t>FP</a:t>
            </a:r>
            <a:r>
              <a:rPr lang="fr-FR" sz="2600" dirty="0"/>
              <a:t> : le client n'est pas en </a:t>
            </a:r>
            <a:r>
              <a:rPr lang="fr-FR" sz="2600" dirty="0" smtClean="0"/>
              <a:t>défaut </a:t>
            </a:r>
            <a:r>
              <a:rPr lang="fr-FR" sz="2600" dirty="0"/>
              <a:t>de paiement mais le modèle prédit qu'il est en défaut de paiement</a:t>
            </a:r>
          </a:p>
          <a:p>
            <a:r>
              <a:rPr lang="fr-FR" sz="2600" b="1" dirty="0"/>
              <a:t>FN</a:t>
            </a:r>
            <a:r>
              <a:rPr lang="fr-FR" sz="2600" dirty="0"/>
              <a:t> : le client est en défaut de paiement mais le modèle prédit qu'il n'est pas en défaut de </a:t>
            </a:r>
            <a:r>
              <a:rPr lang="fr-FR" sz="2600" dirty="0" smtClean="0"/>
              <a:t>paiement</a:t>
            </a: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79" y="159925"/>
            <a:ext cx="230143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6250" y="212725"/>
            <a:ext cx="9572626" cy="835025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250" y="1257300"/>
            <a:ext cx="11534776" cy="50768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r-FR" b="1" dirty="0">
                <a:solidFill>
                  <a:schemeClr val="accent3"/>
                </a:solidFill>
              </a:rPr>
              <a:t>Choix de la métrique d'évaluation de performation du modèle:</a:t>
            </a:r>
            <a:endParaRPr lang="fr-FR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fr-FR" dirty="0" smtClean="0"/>
              <a:t>Calculer certaine </a:t>
            </a:r>
            <a:r>
              <a:rPr lang="fr-FR" dirty="0"/>
              <a:t>métriques pour évaluer la performance du modèle.</a:t>
            </a:r>
          </a:p>
          <a:p>
            <a:r>
              <a:rPr lang="fr-FR" sz="2000" dirty="0"/>
              <a:t>P</a:t>
            </a:r>
            <a:r>
              <a:rPr lang="fr-FR" sz="2000" b="1" dirty="0" smtClean="0"/>
              <a:t>récision</a:t>
            </a:r>
            <a:r>
              <a:rPr lang="fr-FR" sz="2000" dirty="0" smtClean="0"/>
              <a:t> </a:t>
            </a:r>
            <a:r>
              <a:rPr lang="fr-FR" sz="2000" dirty="0"/>
              <a:t>de la classification (</a:t>
            </a:r>
            <a:r>
              <a:rPr lang="fr-FR" sz="2000" b="1" dirty="0" err="1"/>
              <a:t>Accuracy</a:t>
            </a:r>
            <a:r>
              <a:rPr lang="fr-FR" sz="2000" dirty="0"/>
              <a:t> en </a:t>
            </a:r>
            <a:r>
              <a:rPr lang="fr-FR" sz="2000" dirty="0" smtClean="0"/>
              <a:t>anglais): % </a:t>
            </a:r>
            <a:r>
              <a:rPr lang="fr-FR" sz="2000" dirty="0"/>
              <a:t>d'instance correctement </a:t>
            </a:r>
            <a:r>
              <a:rPr lang="fr-FR" sz="2000" dirty="0" smtClean="0"/>
              <a:t>classifiées: 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Sensibilité</a:t>
            </a:r>
            <a:r>
              <a:rPr lang="fr-FR" sz="2000" dirty="0" smtClean="0"/>
              <a:t> </a:t>
            </a:r>
            <a:r>
              <a:rPr lang="fr-FR" sz="2000" dirty="0"/>
              <a:t>du modèle (</a:t>
            </a:r>
            <a:r>
              <a:rPr lang="fr-FR" sz="2000" b="1" dirty="0" err="1"/>
              <a:t>Sensitivity</a:t>
            </a:r>
            <a:r>
              <a:rPr lang="fr-FR" sz="2000" dirty="0"/>
              <a:t> en anglais) se calcule par la formule</a:t>
            </a:r>
            <a:r>
              <a:rPr lang="fr-FR" sz="2000" dirty="0" smtClean="0"/>
              <a:t>: </a:t>
            </a:r>
          </a:p>
          <a:p>
            <a:pPr lvl="1"/>
            <a:r>
              <a:rPr lang="fr-FR" sz="1600" b="1" dirty="0" smtClean="0">
                <a:solidFill>
                  <a:schemeClr val="accent3"/>
                </a:solidFill>
              </a:rPr>
              <a:t>% de </a:t>
            </a:r>
            <a:r>
              <a:rPr lang="fr-FR" sz="1600" b="1" dirty="0">
                <a:solidFill>
                  <a:schemeClr val="accent3"/>
                </a:solidFill>
              </a:rPr>
              <a:t>clients </a:t>
            </a:r>
            <a:r>
              <a:rPr lang="fr-FR" sz="1600" b="1" dirty="0" smtClean="0">
                <a:solidFill>
                  <a:schemeClr val="accent3"/>
                </a:solidFill>
              </a:rPr>
              <a:t>en </a:t>
            </a:r>
            <a:r>
              <a:rPr lang="fr-FR" sz="1600" b="1" dirty="0">
                <a:solidFill>
                  <a:schemeClr val="accent3"/>
                </a:solidFill>
              </a:rPr>
              <a:t>défaut de </a:t>
            </a:r>
            <a:r>
              <a:rPr lang="fr-FR" sz="1600" b="1" dirty="0" smtClean="0">
                <a:solidFill>
                  <a:schemeClr val="accent3"/>
                </a:solidFill>
              </a:rPr>
              <a:t>paiement </a:t>
            </a:r>
            <a:r>
              <a:rPr lang="fr-FR" sz="1600" b="1" dirty="0">
                <a:solidFill>
                  <a:schemeClr val="accent3"/>
                </a:solidFill>
              </a:rPr>
              <a:t>(classe positive) qui ont été classifié comme tel par le modèle</a:t>
            </a:r>
            <a:r>
              <a:rPr lang="fr-FR" sz="1600" b="1" dirty="0" smtClean="0">
                <a:solidFill>
                  <a:schemeClr val="accent3"/>
                </a:solidFill>
              </a:rPr>
              <a:t>..</a:t>
            </a:r>
          </a:p>
          <a:p>
            <a:pPr marL="228600" lvl="1">
              <a:spcBef>
                <a:spcPts val="1000"/>
              </a:spcBef>
            </a:pPr>
            <a:endParaRPr lang="fr-FR" sz="2000" b="1" dirty="0" smtClean="0"/>
          </a:p>
          <a:p>
            <a:pPr marL="228600" lvl="1">
              <a:spcBef>
                <a:spcPts val="1000"/>
              </a:spcBef>
            </a:pPr>
            <a:r>
              <a:rPr lang="fr-FR" sz="2000" b="1" dirty="0" smtClean="0"/>
              <a:t>Spécificité</a:t>
            </a:r>
            <a:r>
              <a:rPr lang="fr-FR" sz="2000" dirty="0" smtClean="0"/>
              <a:t> </a:t>
            </a:r>
            <a:r>
              <a:rPr lang="fr-FR" sz="2000" dirty="0"/>
              <a:t>du modèle (</a:t>
            </a:r>
            <a:r>
              <a:rPr lang="fr-FR" sz="2000" b="1" dirty="0" err="1"/>
              <a:t>Specificity</a:t>
            </a:r>
            <a:r>
              <a:rPr lang="fr-FR" sz="2000" dirty="0"/>
              <a:t> en anglais) se calcule par la formule</a:t>
            </a:r>
            <a:r>
              <a:rPr lang="fr-FR" sz="2000" dirty="0"/>
              <a:t>: </a:t>
            </a:r>
          </a:p>
          <a:p>
            <a:pPr lvl="1"/>
            <a:r>
              <a:rPr lang="fr-FR" sz="1600" b="1" dirty="0" smtClean="0">
                <a:solidFill>
                  <a:schemeClr val="accent3"/>
                </a:solidFill>
              </a:rPr>
              <a:t>% </a:t>
            </a:r>
            <a:r>
              <a:rPr lang="fr-FR" sz="1600" b="1" dirty="0">
                <a:solidFill>
                  <a:schemeClr val="accent3"/>
                </a:solidFill>
              </a:rPr>
              <a:t>de clients qui ne sont pas en défauts de paiement (classe négative) et qui ont été </a:t>
            </a:r>
            <a:r>
              <a:rPr lang="fr-FR" sz="1600" b="1" dirty="0" smtClean="0">
                <a:solidFill>
                  <a:schemeClr val="accent3"/>
                </a:solidFill>
              </a:rPr>
              <a:t>classifié </a:t>
            </a:r>
            <a:r>
              <a:rPr lang="fr-FR" sz="1600" b="1" dirty="0">
                <a:solidFill>
                  <a:schemeClr val="accent3"/>
                </a:solidFill>
              </a:rPr>
              <a:t>comme tel par le modèle</a:t>
            </a:r>
            <a:endParaRPr lang="fr-FR" sz="1600" b="1" dirty="0">
              <a:solidFill>
                <a:schemeClr val="accent3"/>
              </a:solidFill>
            </a:endParaRPr>
          </a:p>
          <a:p>
            <a:endParaRPr lang="fr-FR" sz="2000" b="1" dirty="0" smtClean="0"/>
          </a:p>
          <a:p>
            <a:r>
              <a:rPr lang="fr-FR" sz="2000" b="1" dirty="0" smtClean="0"/>
              <a:t>Score AUC pour la comparaison des modèles</a:t>
            </a:r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129" y="123412"/>
            <a:ext cx="2301439" cy="1097375"/>
          </a:xfrm>
          <a:prstGeom prst="rect">
            <a:avLst/>
          </a:prstGeom>
        </p:spPr>
      </p:pic>
      <p:pic>
        <p:nvPicPr>
          <p:cNvPr id="8" name="Image 7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629" y="3237113"/>
            <a:ext cx="746825" cy="464860"/>
          </a:xfrm>
          <a:prstGeom prst="rect">
            <a:avLst/>
          </a:prstGeom>
        </p:spPr>
      </p:pic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629" y="4334453"/>
            <a:ext cx="678239" cy="441998"/>
          </a:xfrm>
          <a:prstGeom prst="rect">
            <a:avLst/>
          </a:prstGeom>
        </p:spPr>
      </p:pic>
      <p:pic>
        <p:nvPicPr>
          <p:cNvPr id="10" name="Image 9" descr="Capture d’écr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71" y="2575221"/>
            <a:ext cx="1636457" cy="3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6250" y="31750"/>
            <a:ext cx="9572626" cy="835025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250" y="723900"/>
            <a:ext cx="11534776" cy="50768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b="1" dirty="0" smtClean="0">
                <a:solidFill>
                  <a:schemeClr val="accent3"/>
                </a:solidFill>
              </a:rPr>
              <a:t>Régression logistique (Baseline):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accent1"/>
                </a:solidFill>
              </a:rPr>
              <a:t>Données déséquilibrées</a:t>
            </a: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6" y="1658758"/>
            <a:ext cx="6146954" cy="3207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48421" y="723900"/>
            <a:ext cx="4289734" cy="56102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fr-FR" dirty="0" smtClean="0"/>
              <a:t>AUC </a:t>
            </a:r>
            <a:r>
              <a:rPr lang="fr-FR" dirty="0"/>
              <a:t>est égal à 0.7097 qui signifie que ce modèle à une probabilité de 70,97% de distinguer correctement une classe négative d'une classe positive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</a:p>
          <a:p>
            <a:r>
              <a:rPr lang="fr-FR" dirty="0"/>
              <a:t>F</a:t>
            </a:r>
            <a:r>
              <a:rPr lang="fr-FR" dirty="0" smtClean="0"/>
              <a:t>ort </a:t>
            </a:r>
            <a:r>
              <a:rPr lang="fr-FR" dirty="0"/>
              <a:t>déséquilibre entre la précision trouvée pour la Target 0 (0.92) et la Target 1 (0).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Échantillon </a:t>
            </a:r>
            <a:r>
              <a:rPr lang="fr-FR" dirty="0"/>
              <a:t>de travail n'est pas équilibré, avec 92% des individus classés en modalité 0 et 8% en modalité 1, à savoir en défaut de paiement de crédit</a:t>
            </a:r>
            <a:r>
              <a:rPr lang="fr-FR" dirty="0" smtClean="0"/>
              <a:t>..</a:t>
            </a:r>
          </a:p>
          <a:p>
            <a:endParaRPr lang="fr-FR" dirty="0"/>
          </a:p>
          <a:p>
            <a:r>
              <a:rPr lang="fr-FR" dirty="0"/>
              <a:t>Il est donc intéressant de travailler cet </a:t>
            </a:r>
            <a:r>
              <a:rPr lang="fr-FR" dirty="0" err="1"/>
              <a:t>Oversampling</a:t>
            </a:r>
            <a:r>
              <a:rPr lang="fr-FR" dirty="0"/>
              <a:t> (ou </a:t>
            </a:r>
            <a:r>
              <a:rPr lang="fr-FR" dirty="0" smtClean="0"/>
              <a:t>sur échantillonnage </a:t>
            </a:r>
            <a:r>
              <a:rPr lang="fr-FR" dirty="0"/>
              <a:t>en français) en ajustant la distribution de classe de manière à avoir une répartition plus égalitaire.</a:t>
            </a:r>
          </a:p>
          <a:p>
            <a:pPr algn="ctr"/>
            <a:endParaRPr lang="fr-FR" dirty="0"/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6" y="4912026"/>
            <a:ext cx="4556279" cy="19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6250" y="66042"/>
            <a:ext cx="9572626" cy="835025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250" y="796571"/>
            <a:ext cx="11534776" cy="50768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b="1" dirty="0" smtClean="0">
                <a:solidFill>
                  <a:schemeClr val="accent3"/>
                </a:solidFill>
              </a:rPr>
              <a:t>Régression logistique (</a:t>
            </a:r>
            <a:r>
              <a:rPr lang="fr-FR" b="1" dirty="0">
                <a:solidFill>
                  <a:schemeClr val="accent3"/>
                </a:solidFill>
              </a:rPr>
              <a:t>Baseline): </a:t>
            </a:r>
            <a:endParaRPr lang="fr-FR" b="1" dirty="0" smtClean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 err="1" smtClean="0">
                <a:solidFill>
                  <a:schemeClr val="accent1"/>
                </a:solidFill>
              </a:rPr>
              <a:t>Oversampling</a:t>
            </a:r>
            <a:r>
              <a:rPr lang="fr-FR" sz="1600" b="1" dirty="0" smtClean="0">
                <a:solidFill>
                  <a:schemeClr val="accent1"/>
                </a:solidFill>
              </a:rPr>
              <a:t> </a:t>
            </a:r>
            <a:r>
              <a:rPr lang="fr-FR" sz="1600" b="1" dirty="0">
                <a:solidFill>
                  <a:schemeClr val="accent1"/>
                </a:solidFill>
              </a:rPr>
              <a:t>Data </a:t>
            </a:r>
            <a:r>
              <a:rPr lang="fr-FR" sz="1600" b="1" dirty="0" err="1">
                <a:solidFill>
                  <a:schemeClr val="accent1"/>
                </a:solidFill>
              </a:rPr>
              <a:t>Using</a:t>
            </a:r>
            <a:r>
              <a:rPr lang="fr-FR" sz="1600" b="1" dirty="0">
                <a:solidFill>
                  <a:schemeClr val="accent1"/>
                </a:solidFill>
              </a:rPr>
              <a:t> SMOTE</a:t>
            </a:r>
            <a:endParaRPr lang="fr-FR" sz="3600" b="1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2696" y="704850"/>
            <a:ext cx="4289734" cy="57816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fr-FR" dirty="0"/>
              <a:t>Les courbes de score de classification, de </a:t>
            </a:r>
            <a:r>
              <a:rPr lang="fr-FR" dirty="0" smtClean="0"/>
              <a:t>sensibilité </a:t>
            </a:r>
            <a:r>
              <a:rPr lang="fr-FR" dirty="0"/>
              <a:t>et de spécificité viennent se couper très proche d'un </a:t>
            </a:r>
            <a:r>
              <a:rPr lang="fr-FR" dirty="0" smtClean="0"/>
              <a:t>seuil </a:t>
            </a:r>
            <a:r>
              <a:rPr lang="fr-FR" dirty="0"/>
              <a:t>de 0,5. 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Cette illustration </a:t>
            </a:r>
            <a:r>
              <a:rPr lang="fr-FR" dirty="0"/>
              <a:t>est différente de la courbe obtenu avec le modèle entraîné sur les données déséquilibrées où le point </a:t>
            </a:r>
            <a:r>
              <a:rPr lang="fr-FR" dirty="0" smtClean="0"/>
              <a:t>d‘interception </a:t>
            </a:r>
            <a:r>
              <a:rPr lang="fr-FR" dirty="0"/>
              <a:t>est même inférieur à 0,2. 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On observe </a:t>
            </a:r>
            <a:r>
              <a:rPr lang="fr-FR" dirty="0"/>
              <a:t>une </a:t>
            </a:r>
            <a:r>
              <a:rPr lang="fr-FR" dirty="0" smtClean="0"/>
              <a:t>amélioration </a:t>
            </a:r>
            <a:r>
              <a:rPr lang="fr-FR" dirty="0"/>
              <a:t>de la performance du modèle sur les données équilibrées. 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Le </a:t>
            </a:r>
            <a:r>
              <a:rPr lang="fr-FR" dirty="0"/>
              <a:t>modèle à une probabilité de 72,57% de </a:t>
            </a:r>
            <a:r>
              <a:rPr lang="fr-FR" dirty="0" smtClean="0"/>
              <a:t>distinguer </a:t>
            </a:r>
            <a:r>
              <a:rPr lang="fr-FR" dirty="0"/>
              <a:t>une classe positive comme étant un classe positive et une classe négative comme étant une classe négative. 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Nous </a:t>
            </a:r>
            <a:r>
              <a:rPr lang="fr-FR" dirty="0"/>
              <a:t>prendrons comme </a:t>
            </a:r>
            <a:r>
              <a:rPr lang="fr-FR" dirty="0" smtClean="0"/>
              <a:t>Baseline </a:t>
            </a:r>
            <a:r>
              <a:rPr lang="fr-FR" dirty="0"/>
              <a:t>de travail pour la suite des essais…</a:t>
            </a:r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2" y="1631596"/>
            <a:ext cx="5913448" cy="3081908"/>
          </a:xfrm>
          <a:prstGeom prst="rect">
            <a:avLst/>
          </a:prstGeom>
        </p:spPr>
      </p:pic>
      <p:pic>
        <p:nvPicPr>
          <p:cNvPr id="8" name="Image 7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7" y="4791528"/>
            <a:ext cx="4865697" cy="20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584" y="0"/>
            <a:ext cx="5467350" cy="835025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57724" y="20798"/>
            <a:ext cx="7465099" cy="81422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accent3"/>
                </a:solidFill>
              </a:rPr>
              <a:t>Approche Gradient </a:t>
            </a:r>
            <a:r>
              <a:rPr lang="fr-FR" sz="2000" b="1" dirty="0" err="1" smtClean="0">
                <a:solidFill>
                  <a:schemeClr val="accent3"/>
                </a:solidFill>
              </a:rPr>
              <a:t>Boosting</a:t>
            </a:r>
            <a:endParaRPr lang="fr-FR" sz="2000" b="1" dirty="0" smtClean="0">
              <a:solidFill>
                <a:schemeClr val="accent3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sz="1400" b="1" dirty="0" err="1"/>
              <a:t>Boosting</a:t>
            </a:r>
            <a:r>
              <a:rPr lang="fr-FR" sz="1400" b="1" dirty="0"/>
              <a:t> de Gradient </a:t>
            </a:r>
            <a:r>
              <a:rPr lang="fr-FR" sz="1400" dirty="0"/>
              <a:t>algorithme d’apprentissage </a:t>
            </a:r>
            <a:r>
              <a:rPr lang="fr-FR" sz="1400" dirty="0" smtClean="0"/>
              <a:t>supervisé; combiner </a:t>
            </a:r>
            <a:r>
              <a:rPr lang="fr-FR" sz="1400" dirty="0"/>
              <a:t>les résultats d’un ensemble de modèles </a:t>
            </a:r>
            <a:r>
              <a:rPr lang="fr-FR" sz="1400" dirty="0" smtClean="0"/>
              <a:t>simples; principe </a:t>
            </a:r>
            <a:r>
              <a:rPr lang="fr-FR" sz="1400" dirty="0"/>
              <a:t>d’auto-amélioration séquentielle.</a:t>
            </a:r>
            <a:endParaRPr lang="fr-FR" sz="1400" b="1" dirty="0" smtClean="0">
              <a:solidFill>
                <a:schemeClr val="accent3"/>
              </a:solidFill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" y="1258634"/>
            <a:ext cx="5909234" cy="1782757"/>
          </a:xfrm>
          <a:prstGeom prst="rect">
            <a:avLst/>
          </a:prstGeom>
        </p:spPr>
      </p:pic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" y="3143807"/>
            <a:ext cx="5909235" cy="1789148"/>
          </a:xfrm>
          <a:prstGeom prst="rect">
            <a:avLst/>
          </a:prstGeom>
        </p:spPr>
      </p:pic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1347"/>
            <a:ext cx="5979198" cy="176997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9965" y="835025"/>
            <a:ext cx="5909233" cy="39052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Données </a:t>
            </a:r>
            <a:r>
              <a:rPr lang="fr-FR" b="1" dirty="0" smtClean="0">
                <a:solidFill>
                  <a:schemeClr val="bg1"/>
                </a:solidFill>
              </a:rPr>
              <a:t>déséquilibrées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3590" y="828675"/>
            <a:ext cx="5909233" cy="39052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Oversampling</a:t>
            </a:r>
            <a:r>
              <a:rPr lang="fr-FR" b="1" dirty="0">
                <a:solidFill>
                  <a:schemeClr val="bg1"/>
                </a:solidFill>
              </a:rPr>
              <a:t> Data </a:t>
            </a:r>
            <a:r>
              <a:rPr lang="fr-FR" b="1" dirty="0" err="1">
                <a:solidFill>
                  <a:schemeClr val="bg1"/>
                </a:solidFill>
              </a:rPr>
              <a:t>Using</a:t>
            </a:r>
            <a:r>
              <a:rPr lang="fr-FR" b="1" dirty="0">
                <a:solidFill>
                  <a:schemeClr val="bg1"/>
                </a:solidFill>
              </a:rPr>
              <a:t> SMOTE</a:t>
            </a:r>
          </a:p>
        </p:txBody>
      </p:sp>
      <p:pic>
        <p:nvPicPr>
          <p:cNvPr id="19" name="Image 18" descr="Capture d’écr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52" y="1219200"/>
            <a:ext cx="5914271" cy="1827207"/>
          </a:xfrm>
          <a:prstGeom prst="rect">
            <a:avLst/>
          </a:prstGeom>
        </p:spPr>
      </p:pic>
      <p:pic>
        <p:nvPicPr>
          <p:cNvPr id="20" name="Image 19" descr="Capture d’écra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52" y="3143807"/>
            <a:ext cx="5914271" cy="1789148"/>
          </a:xfrm>
          <a:prstGeom prst="rect">
            <a:avLst/>
          </a:prstGeom>
        </p:spPr>
      </p:pic>
      <p:pic>
        <p:nvPicPr>
          <p:cNvPr id="21" name="Image 20" descr="Capture d’écra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91" y="4981575"/>
            <a:ext cx="5908132" cy="180975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045712" y="2027077"/>
            <a:ext cx="1162840" cy="352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/>
              <a:t>CatBoost</a:t>
            </a:r>
            <a:endParaRPr lang="fr-FR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5045712" y="3886034"/>
            <a:ext cx="1162840" cy="352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1600" b="1" dirty="0" err="1"/>
              <a:t>LightGBM</a:t>
            </a:r>
            <a:endParaRPr lang="fr-FR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5045712" y="5777188"/>
            <a:ext cx="1162840" cy="352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1600" b="1" dirty="0" err="1"/>
              <a:t>XGBoost</a:t>
            </a:r>
            <a:endParaRPr lang="fr-FR" sz="1600" b="1" dirty="0"/>
          </a:p>
        </p:txBody>
      </p:sp>
      <p:sp>
        <p:nvSpPr>
          <p:cNvPr id="25" name="Ellipse 24"/>
          <p:cNvSpPr/>
          <p:nvPr/>
        </p:nvSpPr>
        <p:spPr>
          <a:xfrm>
            <a:off x="3533775" y="1235075"/>
            <a:ext cx="590550" cy="28892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24250" y="3134799"/>
            <a:ext cx="590550" cy="28892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9686925" y="1209675"/>
            <a:ext cx="590550" cy="2889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524250" y="4981575"/>
            <a:ext cx="590550" cy="28892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9686925" y="3106223"/>
            <a:ext cx="590550" cy="2889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9639300" y="4970539"/>
            <a:ext cx="590550" cy="2889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2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6250" y="66042"/>
            <a:ext cx="9572626" cy="835025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68" y="968021"/>
            <a:ext cx="7610474" cy="50768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3"/>
                </a:solidFill>
              </a:rPr>
              <a:t>Feature Selection - Recursive Feature </a:t>
            </a:r>
            <a:r>
              <a:rPr lang="en-US" b="1" dirty="0" smtClean="0">
                <a:solidFill>
                  <a:schemeClr val="accent3"/>
                </a:solidFill>
              </a:rPr>
              <a:t>Elimination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/>
              <a:t>Identification des best </a:t>
            </a:r>
            <a:r>
              <a:rPr lang="fr-FR" sz="2400" dirty="0" err="1"/>
              <a:t>features</a:t>
            </a:r>
            <a:r>
              <a:rPr lang="fr-FR" sz="2400" dirty="0"/>
              <a:t> par validation croisée en </a:t>
            </a:r>
            <a:endParaRPr lang="fr-FR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 smtClean="0"/>
              <a:t>optimisant </a:t>
            </a:r>
            <a:r>
              <a:rPr lang="fr-FR" sz="2400" dirty="0"/>
              <a:t>la métrique AUC</a:t>
            </a:r>
            <a:r>
              <a:rPr lang="fr-FR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 smtClean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 smtClean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 smtClean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 smtClean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i="1" dirty="0" err="1"/>
              <a:t>Recursive</a:t>
            </a:r>
            <a:r>
              <a:rPr lang="fr-FR" i="1" dirty="0"/>
              <a:t> </a:t>
            </a:r>
            <a:r>
              <a:rPr lang="fr-FR" i="1" dirty="0" err="1"/>
              <a:t>elimination</a:t>
            </a:r>
            <a:r>
              <a:rPr lang="fr-FR" i="1" dirty="0"/>
              <a:t> </a:t>
            </a:r>
            <a:r>
              <a:rPr lang="fr-FR" b="1" i="1" dirty="0" smtClean="0">
                <a:solidFill>
                  <a:schemeClr val="accent1"/>
                </a:solidFill>
              </a:rPr>
              <a:t>234 </a:t>
            </a:r>
            <a:r>
              <a:rPr lang="fr-FR" b="1" i="1" dirty="0" err="1">
                <a:solidFill>
                  <a:schemeClr val="accent1"/>
                </a:solidFill>
              </a:rPr>
              <a:t>features</a:t>
            </a:r>
            <a:endParaRPr lang="en-US" sz="2400" b="1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6724" y="704850"/>
            <a:ext cx="3765705" cy="57816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fr-FR" dirty="0"/>
              <a:t>Maintenant que nous avons testé ces 3 modèles, on peut effectuer cette étape avec </a:t>
            </a:r>
            <a:r>
              <a:rPr lang="fr-FR" dirty="0" err="1"/>
              <a:t>LGBMClassifier</a:t>
            </a:r>
            <a:r>
              <a:rPr lang="fr-FR" dirty="0"/>
              <a:t> qui permet d'obtenir les meilleurs performances AUC score / Time. 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À </a:t>
            </a:r>
            <a:r>
              <a:rPr lang="fr-FR" dirty="0"/>
              <a:t>ce stade, nos ensembles de données contiennent </a:t>
            </a:r>
            <a:r>
              <a:rPr lang="fr-FR" b="1" dirty="0" smtClean="0">
                <a:solidFill>
                  <a:schemeClr val="accent1"/>
                </a:solidFill>
              </a:rPr>
              <a:t>504 </a:t>
            </a:r>
            <a:r>
              <a:rPr lang="fr-FR" b="1" dirty="0" err="1">
                <a:solidFill>
                  <a:schemeClr val="accent1"/>
                </a:solidFill>
              </a:rPr>
              <a:t>features</a:t>
            </a:r>
            <a:r>
              <a:rPr lang="fr-FR" dirty="0"/>
              <a:t>, dont beaucoup peuvent ne pas contenir d'informations utiles. 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RFECV </a:t>
            </a:r>
            <a:r>
              <a:rPr lang="fr-FR" dirty="0"/>
              <a:t>avec </a:t>
            </a:r>
            <a:r>
              <a:rPr lang="fr-FR" dirty="0" err="1"/>
              <a:t>Scikit-learn</a:t>
            </a:r>
            <a:r>
              <a:rPr lang="fr-FR" dirty="0"/>
              <a:t> appliquera une validation croisée pour trouver l'ensemble des </a:t>
            </a:r>
            <a:r>
              <a:rPr lang="fr-FR" dirty="0" err="1"/>
              <a:t>features</a:t>
            </a:r>
            <a:r>
              <a:rPr lang="fr-FR" dirty="0"/>
              <a:t> optimal qui maximisera nos performances. 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Le </a:t>
            </a:r>
            <a:r>
              <a:rPr lang="fr-FR" dirty="0"/>
              <a:t>but est donc d'optimiser la métrique AUC tout en éliminant les </a:t>
            </a:r>
            <a:r>
              <a:rPr lang="fr-FR" dirty="0" err="1"/>
              <a:t>features</a:t>
            </a:r>
            <a:r>
              <a:rPr lang="fr-FR" dirty="0"/>
              <a:t> les moins importantes.</a:t>
            </a: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434546"/>
            <a:ext cx="7521592" cy="2322282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2495550" y="2609850"/>
            <a:ext cx="0" cy="166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46333" y="3057526"/>
            <a:ext cx="3124200" cy="295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/>
              <a:t>Seuil optimal </a:t>
            </a:r>
            <a:r>
              <a:rPr lang="fr-FR" b="1" i="1" dirty="0" err="1"/>
              <a:t>features</a:t>
            </a:r>
            <a:r>
              <a:rPr lang="fr-FR" b="1" i="1" dirty="0"/>
              <a:t>/AUC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1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6250" y="66042"/>
            <a:ext cx="9572626" cy="835025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1" y="1006122"/>
            <a:ext cx="11753850" cy="534705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b="1" dirty="0" smtClean="0">
                <a:solidFill>
                  <a:schemeClr val="accent3"/>
                </a:solidFill>
              </a:rPr>
              <a:t>Fonction </a:t>
            </a:r>
            <a:r>
              <a:rPr lang="fr-FR" b="1" dirty="0">
                <a:solidFill>
                  <a:schemeClr val="accent3"/>
                </a:solidFill>
              </a:rPr>
              <a:t>coût sera déterminée par l'analyse des erreurs de </a:t>
            </a:r>
            <a:r>
              <a:rPr lang="fr-FR" b="1" dirty="0" smtClean="0">
                <a:solidFill>
                  <a:schemeClr val="accent3"/>
                </a:solidFill>
              </a:rPr>
              <a:t>prédiction</a:t>
            </a:r>
          </a:p>
          <a:p>
            <a:r>
              <a:rPr lang="fr-FR" sz="2400" b="1" dirty="0"/>
              <a:t>FP (False Positive) :</a:t>
            </a:r>
            <a:r>
              <a:rPr lang="fr-FR" sz="2400" dirty="0"/>
              <a:t> </a:t>
            </a:r>
            <a:r>
              <a:rPr lang="fr-FR" sz="2400" dirty="0" smtClean="0"/>
              <a:t>cas </a:t>
            </a:r>
            <a:r>
              <a:rPr lang="fr-FR" sz="2400" dirty="0"/>
              <a:t>où la prédiction </a:t>
            </a:r>
            <a:r>
              <a:rPr lang="fr-FR" sz="2400" dirty="0" smtClean="0"/>
              <a:t>(+), </a:t>
            </a:r>
            <a:r>
              <a:rPr lang="fr-FR" sz="2400" dirty="0"/>
              <a:t>mais où la valeur réelle </a:t>
            </a:r>
            <a:r>
              <a:rPr lang="fr-FR" sz="2400" dirty="0" smtClean="0"/>
              <a:t>(-)</a:t>
            </a:r>
            <a:endParaRPr lang="fr-FR" sz="2400" dirty="0"/>
          </a:p>
          <a:p>
            <a:pPr marL="457200" lvl="1" indent="0">
              <a:buNone/>
            </a:pPr>
            <a:r>
              <a:rPr lang="fr-FR" sz="2000" i="1" dirty="0"/>
              <a:t>Perte d'opportunité si le crédit client est refusé à tort, alors qu'il aurait été en mesure d'être remboursé</a:t>
            </a:r>
            <a:r>
              <a:rPr lang="fr-FR" sz="2000" i="1" dirty="0" smtClean="0"/>
              <a:t>.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sz="2400" b="1" dirty="0"/>
              <a:t>FN (False </a:t>
            </a:r>
            <a:r>
              <a:rPr lang="fr-FR" sz="2400" b="1" dirty="0" err="1"/>
              <a:t>Negative</a:t>
            </a:r>
            <a:r>
              <a:rPr lang="fr-FR" sz="2400" b="1" dirty="0"/>
              <a:t>) :</a:t>
            </a:r>
            <a:r>
              <a:rPr lang="fr-FR" sz="2400" dirty="0"/>
              <a:t> </a:t>
            </a:r>
            <a:r>
              <a:rPr lang="fr-FR" sz="2400" dirty="0" smtClean="0"/>
              <a:t>cas </a:t>
            </a:r>
            <a:r>
              <a:rPr lang="fr-FR" sz="2400" dirty="0"/>
              <a:t>où la prédiction </a:t>
            </a:r>
            <a:r>
              <a:rPr lang="fr-FR" sz="2400" dirty="0" smtClean="0"/>
              <a:t>(-), </a:t>
            </a:r>
            <a:r>
              <a:rPr lang="fr-FR" sz="2400" dirty="0"/>
              <a:t>mais où la valeur réelle </a:t>
            </a:r>
            <a:r>
              <a:rPr lang="fr-FR" sz="2400" dirty="0" smtClean="0"/>
              <a:t>(+).</a:t>
            </a:r>
            <a:endParaRPr lang="fr-FR" sz="2400" dirty="0"/>
          </a:p>
          <a:p>
            <a:pPr marL="457200" lvl="1" indent="0">
              <a:buNone/>
            </a:pPr>
            <a:r>
              <a:rPr lang="fr-FR" sz="2000" i="1" dirty="0"/>
              <a:t>Perte réelle si le crédit client accepté se transforme en défaut de paiement</a:t>
            </a:r>
            <a:r>
              <a:rPr lang="fr-FR" sz="2000" i="1" dirty="0" smtClean="0"/>
              <a:t>.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sz="1900" b="1" dirty="0"/>
              <a:t>P</a:t>
            </a:r>
            <a:r>
              <a:rPr lang="fr-FR" sz="1900" b="1" dirty="0" smtClean="0"/>
              <a:t>ertes </a:t>
            </a:r>
            <a:r>
              <a:rPr lang="fr-FR" sz="1900" b="1" dirty="0"/>
              <a:t>d'un crédit en raison d'une mauvaise classification dépendront des probabilités </a:t>
            </a:r>
            <a:r>
              <a:rPr lang="fr-FR" sz="1900" b="1" dirty="0" smtClean="0"/>
              <a:t>FP </a:t>
            </a:r>
            <a:r>
              <a:rPr lang="fr-FR" sz="1900" b="1" dirty="0"/>
              <a:t>et </a:t>
            </a:r>
            <a:r>
              <a:rPr lang="fr-FR" sz="1900" b="1" dirty="0" smtClean="0"/>
              <a:t>FN.</a:t>
            </a:r>
          </a:p>
          <a:p>
            <a:r>
              <a:rPr lang="fr-FR" sz="2200" dirty="0" err="1" smtClean="0"/>
              <a:t>Eviter</a:t>
            </a:r>
            <a:r>
              <a:rPr lang="fr-FR" sz="2200" dirty="0" smtClean="0"/>
              <a:t> </a:t>
            </a:r>
            <a:r>
              <a:rPr lang="fr-FR" sz="2200" dirty="0"/>
              <a:t>les clients avec un fort risque de </a:t>
            </a:r>
            <a:r>
              <a:rPr lang="fr-FR" sz="2200" dirty="0" smtClean="0"/>
              <a:t>défaut.</a:t>
            </a:r>
          </a:p>
          <a:p>
            <a:r>
              <a:rPr lang="fr-FR" sz="2200" dirty="0" smtClean="0"/>
              <a:t>Nécessité de pénaliser </a:t>
            </a:r>
            <a:r>
              <a:rPr lang="fr-FR" sz="2200" dirty="0"/>
              <a:t>les FP et </a:t>
            </a:r>
            <a:r>
              <a:rPr lang="fr-FR" sz="2200" dirty="0" smtClean="0"/>
              <a:t>FN. </a:t>
            </a:r>
          </a:p>
          <a:p>
            <a:r>
              <a:rPr lang="fr-FR" sz="2200" dirty="0"/>
              <a:t>R</a:t>
            </a:r>
            <a:r>
              <a:rPr lang="fr-FR" sz="2200" dirty="0" smtClean="0"/>
              <a:t>éduire risque perte financière</a:t>
            </a:r>
            <a:r>
              <a:rPr lang="fr-FR" sz="2200" dirty="0"/>
              <a:t> </a:t>
            </a:r>
            <a:r>
              <a:rPr lang="fr-FR" sz="2200" dirty="0" smtClean="0"/>
              <a:t>== </a:t>
            </a:r>
            <a:r>
              <a:rPr lang="fr-FR" sz="2200" dirty="0"/>
              <a:t>maximiser deux critères </a:t>
            </a:r>
            <a:r>
              <a:rPr lang="fr-FR" sz="2200" dirty="0" err="1" smtClean="0"/>
              <a:t>Recall</a:t>
            </a:r>
            <a:r>
              <a:rPr lang="fr-FR" sz="2200" dirty="0" smtClean="0"/>
              <a:t> (sensibilité) </a:t>
            </a:r>
            <a:r>
              <a:rPr lang="fr-FR" sz="2200" dirty="0"/>
              <a:t>et </a:t>
            </a:r>
            <a:r>
              <a:rPr lang="fr-FR" sz="2200" dirty="0" smtClean="0"/>
              <a:t>Précision.</a:t>
            </a:r>
          </a:p>
          <a:p>
            <a:endParaRPr lang="fr-FR" sz="2200" dirty="0" smtClean="0"/>
          </a:p>
          <a:p>
            <a:r>
              <a:rPr lang="fr-FR" sz="2200" b="1" dirty="0" smtClean="0"/>
              <a:t>Quantification </a:t>
            </a:r>
            <a:r>
              <a:rPr lang="fr-FR" sz="2200" b="1" dirty="0"/>
              <a:t>de l'importance relative entre </a:t>
            </a:r>
            <a:r>
              <a:rPr lang="fr-FR" sz="2200" b="1" dirty="0" err="1"/>
              <a:t>recall</a:t>
            </a:r>
            <a:r>
              <a:rPr lang="fr-FR" sz="2200" b="1" dirty="0"/>
              <a:t> et </a:t>
            </a:r>
            <a:r>
              <a:rPr lang="fr-FR" sz="2200" b="1" dirty="0" smtClean="0"/>
              <a:t>précision</a:t>
            </a:r>
          </a:p>
          <a:p>
            <a:r>
              <a:rPr lang="fr-FR" sz="2200" dirty="0" smtClean="0"/>
              <a:t>estimer </a:t>
            </a:r>
            <a:r>
              <a:rPr lang="fr-FR" sz="2200" dirty="0"/>
              <a:t>le coût moyen d'un défaut, et le coût d'opportunité d'un client refusé par erreur. </a:t>
            </a:r>
            <a:endParaRPr lang="fr-FR" sz="2200" dirty="0" smtClean="0"/>
          </a:p>
          <a:p>
            <a:r>
              <a:rPr lang="fr-FR" sz="2200" dirty="0"/>
              <a:t>C</a:t>
            </a:r>
            <a:r>
              <a:rPr lang="fr-FR" sz="2200" dirty="0" smtClean="0"/>
              <a:t>onnaissance </a:t>
            </a:r>
            <a:r>
              <a:rPr lang="fr-FR" sz="2200" dirty="0"/>
              <a:t>métier n'est pas évoquée à ce stade du </a:t>
            </a:r>
            <a:r>
              <a:rPr lang="fr-FR" sz="2200" dirty="0" smtClean="0"/>
              <a:t>projet</a:t>
            </a:r>
          </a:p>
          <a:p>
            <a:r>
              <a:rPr lang="fr-FR" sz="2200" dirty="0"/>
              <a:t>H</a:t>
            </a:r>
            <a:r>
              <a:rPr lang="fr-FR" sz="2200" dirty="0" smtClean="0"/>
              <a:t>ypothèse </a:t>
            </a:r>
            <a:r>
              <a:rPr lang="fr-FR" sz="2200" dirty="0"/>
              <a:t>pourra bien entendu être modifiée avec un interlocuteur métier.</a:t>
            </a:r>
          </a:p>
        </p:txBody>
      </p:sp>
    </p:spTree>
    <p:extLst>
      <p:ext uri="{BB962C8B-B14F-4D97-AF65-F5344CB8AC3E}">
        <p14:creationId xmlns:p14="http://schemas.microsoft.com/office/powerpoint/2010/main" val="35388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6250" y="66042"/>
            <a:ext cx="9572626" cy="835025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1" y="1006122"/>
            <a:ext cx="11753850" cy="53470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b="1" dirty="0">
                <a:solidFill>
                  <a:schemeClr val="accent3"/>
                </a:solidFill>
              </a:rPr>
              <a:t>Optimisation des </a:t>
            </a:r>
            <a:r>
              <a:rPr lang="fr-FR" b="1" dirty="0" err="1" smtClean="0">
                <a:solidFill>
                  <a:schemeClr val="accent3"/>
                </a:solidFill>
              </a:rPr>
              <a:t>Hyperparamètres</a:t>
            </a:r>
            <a:endParaRPr lang="fr-FR" b="1" dirty="0" smtClean="0">
              <a:solidFill>
                <a:schemeClr val="accent3"/>
              </a:solidFill>
            </a:endParaRPr>
          </a:p>
          <a:p>
            <a:r>
              <a:rPr lang="fr-FR" sz="2400" b="1" dirty="0"/>
              <a:t>Choix d’une méthode avancée : </a:t>
            </a:r>
            <a:r>
              <a:rPr lang="fr-FR" sz="2400" b="1" dirty="0" err="1"/>
              <a:t>HyperOpt</a:t>
            </a:r>
            <a:endParaRPr lang="fr-FR" sz="2400" b="1" dirty="0"/>
          </a:p>
          <a:p>
            <a:r>
              <a:rPr lang="fr-FR" sz="2400" dirty="0"/>
              <a:t>Automatisation de la recherche d’une configuration optimale d’</a:t>
            </a:r>
            <a:r>
              <a:rPr lang="fr-FR" sz="2400" dirty="0" err="1"/>
              <a:t>hyperparamètres</a:t>
            </a:r>
            <a:r>
              <a:rPr lang="fr-FR" sz="2400" dirty="0"/>
              <a:t>.</a:t>
            </a:r>
          </a:p>
          <a:p>
            <a:r>
              <a:rPr lang="fr-FR" sz="2400" dirty="0"/>
              <a:t>Solution basée sur l’</a:t>
            </a:r>
            <a:r>
              <a:rPr lang="fr-FR" sz="2400" b="1" dirty="0"/>
              <a:t>optimisation bayésienne.</a:t>
            </a:r>
            <a:endParaRPr lang="fr-FR" sz="2400" b="1" dirty="0" smtClean="0">
              <a:solidFill>
                <a:schemeClr val="accent3"/>
              </a:solidFill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6" y="2984975"/>
            <a:ext cx="11522439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6250" y="171097"/>
            <a:ext cx="9572626" cy="835025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1" y="1006122"/>
            <a:ext cx="11753850" cy="534705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b="1" dirty="0">
                <a:solidFill>
                  <a:schemeClr val="accent3"/>
                </a:solidFill>
              </a:rPr>
              <a:t>Métrique </a:t>
            </a:r>
            <a:r>
              <a:rPr lang="fr-FR" b="1" dirty="0" smtClean="0">
                <a:solidFill>
                  <a:schemeClr val="accent3"/>
                </a:solidFill>
              </a:rPr>
              <a:t>d’évaluation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smtClean="0"/>
              <a:t>Amélioration </a:t>
            </a:r>
            <a:r>
              <a:rPr lang="fr-FR" sz="2400" dirty="0"/>
              <a:t>de la métrique et </a:t>
            </a:r>
            <a:r>
              <a:rPr lang="fr-FR" sz="2400" b="1" dirty="0"/>
              <a:t>pénalisation </a:t>
            </a:r>
            <a:r>
              <a:rPr lang="fr-FR" sz="2400" dirty="0"/>
              <a:t>des erreurs FP et FN.</a:t>
            </a:r>
          </a:p>
          <a:p>
            <a:pPr marL="0" indent="0" algn="ctr">
              <a:buNone/>
            </a:pPr>
            <a:r>
              <a:rPr lang="fr-FR" sz="2400" dirty="0"/>
              <a:t>Meilleures performances </a:t>
            </a:r>
            <a:r>
              <a:rPr lang="fr-FR" sz="2400" b="1" dirty="0" err="1"/>
              <a:t>LightGBM</a:t>
            </a:r>
            <a:r>
              <a:rPr lang="fr-FR" sz="2400" dirty="0" smtClean="0"/>
              <a:t>.</a:t>
            </a:r>
          </a:p>
          <a:p>
            <a:endParaRPr lang="fr-FR" b="1" dirty="0" smtClean="0">
              <a:solidFill>
                <a:schemeClr val="accent3"/>
              </a:solidFill>
            </a:endParaRPr>
          </a:p>
          <a:p>
            <a:endParaRPr lang="fr-FR" b="1" dirty="0">
              <a:solidFill>
                <a:schemeClr val="accent3"/>
              </a:solidFill>
            </a:endParaRPr>
          </a:p>
          <a:p>
            <a:endParaRPr lang="fr-FR" b="1" dirty="0" smtClean="0">
              <a:solidFill>
                <a:schemeClr val="accent3"/>
              </a:solidFill>
            </a:endParaRPr>
          </a:p>
          <a:p>
            <a:endParaRPr lang="fr-FR" b="1" dirty="0">
              <a:solidFill>
                <a:schemeClr val="accent3"/>
              </a:solidFill>
            </a:endParaRPr>
          </a:p>
          <a:p>
            <a:endParaRPr lang="fr-FR" b="1" dirty="0" smtClean="0">
              <a:solidFill>
                <a:schemeClr val="accent3"/>
              </a:solidFill>
            </a:endParaRPr>
          </a:p>
          <a:p>
            <a:endParaRPr lang="fr-FR" b="1" dirty="0">
              <a:solidFill>
                <a:schemeClr val="accent3"/>
              </a:solidFill>
            </a:endParaRPr>
          </a:p>
          <a:p>
            <a:endParaRPr lang="fr-FR" b="1" dirty="0" smtClean="0">
              <a:solidFill>
                <a:schemeClr val="accent3"/>
              </a:solidFill>
            </a:endParaRPr>
          </a:p>
          <a:p>
            <a:endParaRPr lang="fr-FR" b="1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fr-FR" sz="2400" i="1" dirty="0"/>
              <a:t>Matrice de confusion + Courbe ROC / AUC score.</a:t>
            </a:r>
            <a:endParaRPr lang="fr-FR" sz="2400" b="1" dirty="0" smtClean="0">
              <a:solidFill>
                <a:schemeClr val="accent3"/>
              </a:solidFill>
            </a:endParaRPr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2440184"/>
            <a:ext cx="8486775" cy="31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dirty="0" smtClean="0"/>
              <a:t>Problématique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dirty="0" smtClean="0"/>
              <a:t>Présentation des données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dirty="0" smtClean="0"/>
              <a:t>Analyse exploratoire des données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dirty="0" smtClean="0"/>
              <a:t>Modélisation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dirty="0" smtClean="0"/>
              <a:t>Présentation du Dashboard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5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6250" y="171097"/>
            <a:ext cx="9572626" cy="835025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1" y="1006122"/>
            <a:ext cx="11753850" cy="53470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b="1" dirty="0" err="1">
                <a:solidFill>
                  <a:schemeClr val="accent3"/>
                </a:solidFill>
              </a:rPr>
              <a:t>Feature</a:t>
            </a:r>
            <a:r>
              <a:rPr lang="fr-FR" b="1" dirty="0">
                <a:solidFill>
                  <a:schemeClr val="accent3"/>
                </a:solidFill>
              </a:rPr>
              <a:t> importance </a:t>
            </a:r>
            <a:r>
              <a:rPr lang="fr-FR" b="1" dirty="0" smtClean="0">
                <a:solidFill>
                  <a:schemeClr val="accent3"/>
                </a:solidFill>
              </a:rPr>
              <a:t>« Top 20 » </a:t>
            </a:r>
          </a:p>
          <a:p>
            <a:endParaRPr lang="fr-FR" b="1" dirty="0" smtClean="0">
              <a:solidFill>
                <a:schemeClr val="accent3"/>
              </a:solidFill>
            </a:endParaRPr>
          </a:p>
          <a:p>
            <a:endParaRPr lang="fr-FR" b="1" dirty="0">
              <a:solidFill>
                <a:schemeClr val="accent3"/>
              </a:solidFill>
            </a:endParaRPr>
          </a:p>
          <a:p>
            <a:endParaRPr lang="fr-FR" b="1" dirty="0" smtClean="0">
              <a:solidFill>
                <a:schemeClr val="accent3"/>
              </a:solidFill>
            </a:endParaRPr>
          </a:p>
          <a:p>
            <a:endParaRPr lang="fr-FR" b="1" dirty="0">
              <a:solidFill>
                <a:schemeClr val="accent3"/>
              </a:solidFill>
            </a:endParaRPr>
          </a:p>
          <a:p>
            <a:endParaRPr lang="fr-FR" b="1" dirty="0" smtClean="0">
              <a:solidFill>
                <a:schemeClr val="accent3"/>
              </a:solidFill>
            </a:endParaRPr>
          </a:p>
          <a:p>
            <a:endParaRPr lang="fr-FR" b="1" dirty="0">
              <a:solidFill>
                <a:schemeClr val="accent3"/>
              </a:solidFill>
            </a:endParaRPr>
          </a:p>
          <a:p>
            <a:endParaRPr lang="fr-FR" b="1" dirty="0" smtClean="0">
              <a:solidFill>
                <a:schemeClr val="accent3"/>
              </a:solidFill>
            </a:endParaRPr>
          </a:p>
          <a:p>
            <a:endParaRPr lang="fr-FR" b="1" dirty="0">
              <a:solidFill>
                <a:schemeClr val="accent3"/>
              </a:solidFill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" y="1529549"/>
            <a:ext cx="11458575" cy="50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328579"/>
            <a:ext cx="10515600" cy="949543"/>
          </a:xfrm>
        </p:spPr>
        <p:txBody>
          <a:bodyPr/>
          <a:lstStyle/>
          <a:p>
            <a:r>
              <a:rPr lang="fr-FR" b="1" dirty="0"/>
              <a:t>Présentation </a:t>
            </a:r>
            <a:r>
              <a:rPr lang="fr-FR" b="1" dirty="0" smtClean="0"/>
              <a:t>du </a:t>
            </a:r>
            <a:r>
              <a:rPr lang="fr-FR" b="1" dirty="0" err="1" smtClean="0"/>
              <a:t>dashboard</a:t>
            </a:r>
            <a:endParaRPr lang="fr-FR" dirty="0"/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64" y="3161143"/>
            <a:ext cx="9358171" cy="1051651"/>
          </a:xfrm>
        </p:spPr>
      </p:pic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46" y="3364700"/>
            <a:ext cx="1949389" cy="6859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0512" y="4330699"/>
            <a:ext cx="4238625" cy="723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err="1"/>
              <a:t>Versioning</a:t>
            </a:r>
            <a:r>
              <a:rPr lang="fr-FR" i="1" dirty="0"/>
              <a:t> </a:t>
            </a:r>
            <a:r>
              <a:rPr lang="fr-FR" i="1" dirty="0" err="1"/>
              <a:t>Github</a:t>
            </a:r>
            <a:r>
              <a:rPr lang="fr-FR" i="1" dirty="0"/>
              <a:t> :</a:t>
            </a:r>
            <a:endParaRPr lang="fr-FR" dirty="0"/>
          </a:p>
        </p:txBody>
      </p:sp>
      <p:sp>
        <p:nvSpPr>
          <p:cNvPr id="8" name="Rectangle 7">
            <a:hlinkClick r:id="rId4"/>
          </p:cNvPr>
          <p:cNvSpPr/>
          <p:nvPr/>
        </p:nvSpPr>
        <p:spPr>
          <a:xfrm>
            <a:off x="4076700" y="5187949"/>
            <a:ext cx="4238625" cy="5461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/>
              <a:t>github.com/ESSEMarius/projet_07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476773"/>
            <a:ext cx="10810875" cy="14664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err="1"/>
              <a:t>S</a:t>
            </a:r>
            <a:r>
              <a:rPr lang="fr-FR" b="1" dirty="0" err="1" smtClean="0"/>
              <a:t>treamlit</a:t>
            </a:r>
            <a:r>
              <a:rPr lang="fr-FR" b="1" dirty="0" smtClean="0"/>
              <a:t> </a:t>
            </a:r>
            <a:r>
              <a:rPr lang="fr-FR" b="1" dirty="0"/>
              <a:t>: </a:t>
            </a:r>
            <a:r>
              <a:rPr lang="fr-FR" dirty="0" err="1"/>
              <a:t>framework</a:t>
            </a:r>
            <a:r>
              <a:rPr lang="fr-FR" dirty="0"/>
              <a:t> open-source Python spécialisé ML.</a:t>
            </a:r>
          </a:p>
          <a:p>
            <a:r>
              <a:rPr lang="fr-FR" b="1" dirty="0"/>
              <a:t>Application web : </a:t>
            </a:r>
            <a:r>
              <a:rPr lang="fr-FR" dirty="0"/>
              <a:t>modèles de ML et visualisation des données.</a:t>
            </a:r>
          </a:p>
          <a:p>
            <a:r>
              <a:rPr lang="fr-FR" b="1" dirty="0"/>
              <a:t>Application performante : </a:t>
            </a:r>
            <a:r>
              <a:rPr lang="fr-FR" dirty="0"/>
              <a:t>mise en cache via une annotation.</a:t>
            </a:r>
          </a:p>
          <a:p>
            <a:r>
              <a:rPr lang="fr-FR" b="1" dirty="0"/>
              <a:t>Création facile : </a:t>
            </a:r>
            <a:r>
              <a:rPr lang="fr-FR" dirty="0"/>
              <a:t>sans nécessité d’implémenter du HTML.</a:t>
            </a:r>
            <a:endParaRPr lang="fr-FR" dirty="0"/>
          </a:p>
        </p:txBody>
      </p:sp>
      <p:sp>
        <p:nvSpPr>
          <p:cNvPr id="10" name="Rectangle 9">
            <a:hlinkClick r:id="rId5"/>
          </p:cNvPr>
          <p:cNvSpPr/>
          <p:nvPr/>
        </p:nvSpPr>
        <p:spPr>
          <a:xfrm>
            <a:off x="4076700" y="5867400"/>
            <a:ext cx="4238625" cy="5461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Lancer le </a:t>
            </a:r>
            <a:r>
              <a:rPr lang="fr-FR" b="1" dirty="0" err="1" smtClean="0"/>
              <a:t>dashboard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87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0525" y="88901"/>
            <a:ext cx="11391900" cy="73025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75" y="895351"/>
            <a:ext cx="11849099" cy="5667376"/>
          </a:xfrm>
        </p:spPr>
        <p:txBody>
          <a:bodyPr>
            <a:noAutofit/>
          </a:bodyPr>
          <a:lstStyle/>
          <a:p>
            <a:r>
              <a:rPr lang="fr-FR" sz="2000" dirty="0"/>
              <a:t>Après une </a:t>
            </a:r>
            <a:r>
              <a:rPr lang="fr-FR" sz="2000" dirty="0" err="1"/>
              <a:t>baseline</a:t>
            </a:r>
            <a:r>
              <a:rPr lang="fr-FR" sz="2000" dirty="0"/>
              <a:t> faite avec un algorithme simple de régression logistique, l'AUC score avait été estimé ≈ 0.72 avec rééquilibrage (SMOTE) des données. </a:t>
            </a:r>
            <a:endParaRPr lang="fr-FR" sz="2000" dirty="0" smtClean="0"/>
          </a:p>
          <a:p>
            <a:endParaRPr lang="fr-FR" sz="800" dirty="0" smtClean="0"/>
          </a:p>
          <a:p>
            <a:r>
              <a:rPr lang="fr-FR" sz="2000" dirty="0" smtClean="0"/>
              <a:t>La </a:t>
            </a:r>
            <a:r>
              <a:rPr lang="fr-FR" sz="2000" dirty="0"/>
              <a:t>suite de l'étude a été déroulée vers 3 algorithmes plus complexes de gradient </a:t>
            </a:r>
            <a:r>
              <a:rPr lang="fr-FR" sz="2000" dirty="0" err="1"/>
              <a:t>boosting</a:t>
            </a:r>
            <a:r>
              <a:rPr lang="fr-FR" sz="2000" dirty="0"/>
              <a:t> implémentés par </a:t>
            </a:r>
            <a:r>
              <a:rPr lang="fr-FR" sz="2000" dirty="0" err="1"/>
              <a:t>LightGbm</a:t>
            </a:r>
            <a:r>
              <a:rPr lang="fr-FR" sz="2000" dirty="0"/>
              <a:t> vs </a:t>
            </a:r>
            <a:r>
              <a:rPr lang="fr-FR" sz="2000" dirty="0" err="1"/>
              <a:t>CatBoost</a:t>
            </a:r>
            <a:r>
              <a:rPr lang="fr-FR" sz="2000" dirty="0"/>
              <a:t> vs </a:t>
            </a:r>
            <a:r>
              <a:rPr lang="fr-FR" sz="2000" dirty="0" err="1"/>
              <a:t>XGBoost</a:t>
            </a:r>
            <a:r>
              <a:rPr lang="fr-FR" sz="2000" dirty="0"/>
              <a:t>. </a:t>
            </a:r>
            <a:endParaRPr lang="fr-FR" sz="2000" dirty="0" smtClean="0"/>
          </a:p>
          <a:p>
            <a:endParaRPr lang="fr-FR" sz="900" dirty="0" smtClean="0"/>
          </a:p>
          <a:p>
            <a:r>
              <a:rPr lang="fr-FR" sz="2000" dirty="0" smtClean="0"/>
              <a:t>Nous </a:t>
            </a:r>
            <a:r>
              <a:rPr lang="fr-FR" sz="2000" dirty="0"/>
              <a:t>avons pu démontrer les performances de ces algorithmes par une sélection de </a:t>
            </a:r>
            <a:r>
              <a:rPr lang="fr-FR" sz="2000" dirty="0" err="1"/>
              <a:t>features</a:t>
            </a:r>
            <a:r>
              <a:rPr lang="fr-FR" sz="2000" dirty="0"/>
              <a:t>, à l'origine &gt; </a:t>
            </a:r>
            <a:r>
              <a:rPr lang="fr-FR" sz="2000" dirty="0" smtClean="0"/>
              <a:t>504, </a:t>
            </a:r>
            <a:r>
              <a:rPr lang="fr-FR" sz="2000" dirty="0"/>
              <a:t>après RFECV </a:t>
            </a:r>
            <a:r>
              <a:rPr lang="fr-FR" sz="2000" dirty="0" smtClean="0"/>
              <a:t>234. </a:t>
            </a:r>
          </a:p>
          <a:p>
            <a:endParaRPr lang="fr-FR" sz="1000" dirty="0" smtClean="0"/>
          </a:p>
          <a:p>
            <a:r>
              <a:rPr lang="fr-FR" sz="2000" dirty="0" err="1" smtClean="0"/>
              <a:t>LightGbm</a:t>
            </a:r>
            <a:r>
              <a:rPr lang="fr-FR" sz="2000" dirty="0" smtClean="0"/>
              <a:t> </a:t>
            </a:r>
            <a:r>
              <a:rPr lang="fr-FR" sz="2000" dirty="0"/>
              <a:t>ressort comme étant le plus rapide, le plus performant sur la métrique classique de l'AUC, </a:t>
            </a:r>
            <a:r>
              <a:rPr lang="fr-FR" sz="2000" dirty="0" smtClean="0"/>
              <a:t>choisi </a:t>
            </a:r>
            <a:r>
              <a:rPr lang="fr-FR" sz="2000" dirty="0"/>
              <a:t>pour l'optimisation des </a:t>
            </a:r>
            <a:r>
              <a:rPr lang="fr-FR" sz="2000" dirty="0" err="1"/>
              <a:t>Hyperparamètres</a:t>
            </a:r>
            <a:r>
              <a:rPr lang="fr-FR" sz="2000" dirty="0"/>
              <a:t> (</a:t>
            </a:r>
            <a:r>
              <a:rPr lang="fr-FR" sz="2000" dirty="0" err="1"/>
              <a:t>Hyperopt</a:t>
            </a:r>
            <a:r>
              <a:rPr lang="fr-FR" sz="2000" dirty="0" smtClean="0"/>
              <a:t>).</a:t>
            </a:r>
          </a:p>
          <a:p>
            <a:endParaRPr lang="fr-FR" sz="1000" dirty="0"/>
          </a:p>
          <a:p>
            <a:r>
              <a:rPr lang="fr-FR" sz="2000" dirty="0"/>
              <a:t>F</a:t>
            </a:r>
            <a:r>
              <a:rPr lang="fr-FR" sz="2000" dirty="0" smtClean="0"/>
              <a:t>onction </a:t>
            </a:r>
            <a:r>
              <a:rPr lang="fr-FR" sz="2000" dirty="0"/>
              <a:t>coût permet de pénaliser les erreurs de prédiction qui peuvent coûter cher à l'entreprise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endParaRPr lang="fr-FR" sz="1800" dirty="0" smtClean="0"/>
          </a:p>
          <a:p>
            <a:r>
              <a:rPr lang="fr-FR" sz="2000" dirty="0" smtClean="0"/>
              <a:t>En </a:t>
            </a:r>
            <a:r>
              <a:rPr lang="fr-FR" sz="2000" dirty="0"/>
              <a:t>effet, avec l'implémentation de la métrique métier les FP sont estimés à 0.19% (contre 0.21%), les FN sont à 0.78% (contre 0.77%). </a:t>
            </a:r>
            <a:endParaRPr lang="fr-FR" sz="2000" dirty="0" smtClean="0"/>
          </a:p>
          <a:p>
            <a:endParaRPr lang="fr-FR" sz="900" dirty="0" smtClean="0"/>
          </a:p>
          <a:p>
            <a:r>
              <a:rPr lang="fr-FR" sz="2000" dirty="0" smtClean="0"/>
              <a:t>Au </a:t>
            </a:r>
            <a:r>
              <a:rPr lang="fr-FR" sz="2000" dirty="0"/>
              <a:t>final la métrique métier permet de pénaliser légèrement mieux les erreurs du modèle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405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81912"/>
            <a:ext cx="10927080" cy="4919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b="1" dirty="0"/>
              <a:t>Prêt à </a:t>
            </a:r>
            <a:r>
              <a:rPr lang="fr-FR" b="1" dirty="0" smtClean="0"/>
              <a:t>dépenser</a:t>
            </a:r>
            <a:r>
              <a:rPr lang="fr-FR" dirty="0" smtClean="0"/>
              <a:t> </a:t>
            </a:r>
            <a:r>
              <a:rPr lang="fr-FR" dirty="0"/>
              <a:t>société financière qui propose des crédits à la consommation pour des personnes ayant peu ou pas du tout d'historique de prêt. 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b="1" dirty="0" smtClean="0"/>
              <a:t>Vision: </a:t>
            </a:r>
            <a:r>
              <a:rPr lang="fr-FR" dirty="0" smtClean="0"/>
              <a:t>mettre </a:t>
            </a:r>
            <a:r>
              <a:rPr lang="fr-FR" dirty="0"/>
              <a:t>en </a:t>
            </a:r>
            <a:r>
              <a:rPr lang="fr-FR" dirty="0" smtClean="0"/>
              <a:t>œuvre </a:t>
            </a:r>
            <a:r>
              <a:rPr lang="fr-FR" dirty="0"/>
              <a:t>un outil de </a:t>
            </a:r>
            <a:r>
              <a:rPr lang="fr-FR" b="1" dirty="0"/>
              <a:t>"</a:t>
            </a:r>
            <a:r>
              <a:rPr lang="fr-FR" b="1" dirty="0" err="1"/>
              <a:t>scoring</a:t>
            </a:r>
            <a:r>
              <a:rPr lang="fr-FR" b="1" dirty="0"/>
              <a:t> crédit" </a:t>
            </a:r>
            <a:r>
              <a:rPr lang="fr-FR" dirty="0"/>
              <a:t>pour calculer la probabilité qu'un client rembourse son crédit, </a:t>
            </a:r>
            <a:r>
              <a:rPr lang="fr-FR" dirty="0" smtClean="0"/>
              <a:t>puis </a:t>
            </a:r>
            <a:r>
              <a:rPr lang="fr-FR" dirty="0"/>
              <a:t>classifie la demande en crédit accordé ou refusé. 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/>
              <a:t>D</a:t>
            </a:r>
            <a:r>
              <a:rPr lang="fr-FR" dirty="0" smtClean="0"/>
              <a:t>évelopper </a:t>
            </a:r>
            <a:r>
              <a:rPr lang="fr-FR" dirty="0"/>
              <a:t>un algorithme de classification en s'appuyant sur des données sources de données </a:t>
            </a:r>
            <a:r>
              <a:rPr lang="fr-FR" dirty="0" smtClean="0"/>
              <a:t>variées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Développer </a:t>
            </a:r>
            <a:r>
              <a:rPr lang="fr-FR" dirty="0"/>
              <a:t>un </a:t>
            </a:r>
            <a:r>
              <a:rPr lang="fr-FR" dirty="0" smtClean="0"/>
              <a:t>Dashboard interactif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7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360" y="365125"/>
            <a:ext cx="10759440" cy="1325563"/>
          </a:xfrm>
        </p:spPr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4360" y="1581912"/>
            <a:ext cx="11475720" cy="49194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dirty="0">
                <a:solidFill>
                  <a:schemeClr val="accent3"/>
                </a:solidFill>
              </a:rPr>
              <a:t>Objectifs de la </a:t>
            </a:r>
            <a:r>
              <a:rPr lang="fr-FR" b="1" dirty="0" smtClean="0">
                <a:solidFill>
                  <a:schemeClr val="accent3"/>
                </a:solidFill>
              </a:rPr>
              <a:t>mission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fr-FR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1- Construire </a:t>
            </a:r>
            <a:r>
              <a:rPr lang="fr-FR" dirty="0"/>
              <a:t>un modèle de </a:t>
            </a:r>
            <a:r>
              <a:rPr lang="fr-FR" dirty="0" err="1"/>
              <a:t>scoring</a:t>
            </a:r>
            <a:r>
              <a:rPr lang="fr-FR" dirty="0"/>
              <a:t> qui donnera une prédiction sur la </a:t>
            </a:r>
            <a:r>
              <a:rPr lang="fr-FR" dirty="0" smtClean="0"/>
              <a:t>probabilité </a:t>
            </a:r>
            <a:r>
              <a:rPr lang="fr-FR" dirty="0"/>
              <a:t>de faillite d'un client de façon automatique 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fr-F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2- </a:t>
            </a:r>
            <a:r>
              <a:rPr lang="fr-FR" dirty="0"/>
              <a:t>Construire un </a:t>
            </a:r>
            <a:r>
              <a:rPr lang="fr-FR" dirty="0" smtClean="0"/>
              <a:t>Dashboard </a:t>
            </a:r>
            <a:r>
              <a:rPr lang="fr-FR" dirty="0"/>
              <a:t>interactif à destination des gestionnaires de la relation client permettant d'</a:t>
            </a:r>
            <a:r>
              <a:rPr lang="fr-FR" dirty="0" err="1"/>
              <a:t>interprèter</a:t>
            </a:r>
            <a:r>
              <a:rPr lang="fr-FR" dirty="0"/>
              <a:t> les prédictions faites par le modèle, et d'améliorer la connaissance client des chargés de relation client.</a:t>
            </a:r>
          </a:p>
        </p:txBody>
      </p:sp>
    </p:spTree>
    <p:extLst>
      <p:ext uri="{BB962C8B-B14F-4D97-AF65-F5344CB8AC3E}">
        <p14:creationId xmlns:p14="http://schemas.microsoft.com/office/powerpoint/2010/main" val="17621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88" y="996696"/>
            <a:ext cx="8883614" cy="576115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1886" y="9074"/>
            <a:ext cx="11567886" cy="1184731"/>
          </a:xfrm>
        </p:spPr>
        <p:txBody>
          <a:bodyPr/>
          <a:lstStyle/>
          <a:p>
            <a:r>
              <a:rPr lang="fr-FR" b="1" dirty="0"/>
              <a:t>Présentation des </a:t>
            </a:r>
            <a:r>
              <a:rPr lang="fr-FR" b="1" dirty="0" smtClean="0"/>
              <a:t>données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534416" y="1344388"/>
            <a:ext cx="4595368" cy="8501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Schéma de la BDD</a:t>
            </a:r>
            <a:endParaRPr lang="fr-FR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849257" y="1083202"/>
            <a:ext cx="2394858" cy="121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1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3144" y="203125"/>
            <a:ext cx="10697028" cy="1141264"/>
          </a:xfrm>
        </p:spPr>
        <p:txBody>
          <a:bodyPr/>
          <a:lstStyle/>
          <a:p>
            <a:r>
              <a:rPr lang="fr-FR" b="1" dirty="0"/>
              <a:t>Présentation des données</a:t>
            </a: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335"/>
            <a:ext cx="10585256" cy="33907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7344" y="2807208"/>
            <a:ext cx="10585256" cy="3657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94944" y="1344388"/>
            <a:ext cx="10658856" cy="66587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Description rapide des données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2096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5771" y="249011"/>
            <a:ext cx="11640457" cy="1100818"/>
          </a:xfrm>
        </p:spPr>
        <p:txBody>
          <a:bodyPr/>
          <a:lstStyle/>
          <a:p>
            <a:r>
              <a:rPr lang="fr-FR" b="1" dirty="0" smtClean="0"/>
              <a:t>Analyse exploratoire des données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472" y="1567543"/>
            <a:ext cx="11568756" cy="450407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r-FR" b="1" dirty="0" err="1" smtClean="0">
                <a:solidFill>
                  <a:schemeClr val="accent5"/>
                </a:solidFill>
              </a:rPr>
              <a:t>Préprocessing</a:t>
            </a:r>
            <a:endParaRPr lang="fr-FR" b="1" dirty="0" smtClean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fr-FR" dirty="0"/>
              <a:t>Identification / imputation des valeurs </a:t>
            </a:r>
            <a:r>
              <a:rPr lang="fr-FR" dirty="0" smtClean="0"/>
              <a:t>manquantes</a:t>
            </a: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fr-FR" dirty="0"/>
              <a:t>Analyse des </a:t>
            </a:r>
            <a:r>
              <a:rPr lang="fr-FR" dirty="0" err="1"/>
              <a:t>outliers</a:t>
            </a:r>
            <a:r>
              <a:rPr lang="fr-FR" dirty="0"/>
              <a:t> / valeurs </a:t>
            </a:r>
            <a:r>
              <a:rPr lang="fr-FR" dirty="0" smtClean="0"/>
              <a:t>atypiques</a:t>
            </a: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fr-FR" dirty="0"/>
              <a:t>Visualisation des corrélations avec notre </a:t>
            </a:r>
            <a:r>
              <a:rPr lang="fr-FR" dirty="0" smtClean="0"/>
              <a:t>cible</a:t>
            </a: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fr-FR" dirty="0"/>
              <a:t>Encodage des variables </a:t>
            </a:r>
            <a:r>
              <a:rPr lang="fr-FR" dirty="0" smtClean="0"/>
              <a:t>catégorielles</a:t>
            </a: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fr-FR" dirty="0"/>
              <a:t>Standardisation des </a:t>
            </a:r>
            <a:r>
              <a:rPr lang="fr-FR" dirty="0" smtClean="0"/>
              <a:t>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3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5771" y="249011"/>
            <a:ext cx="11640457" cy="1100818"/>
          </a:xfrm>
        </p:spPr>
        <p:txBody>
          <a:bodyPr/>
          <a:lstStyle/>
          <a:p>
            <a:r>
              <a:rPr lang="fr-FR" b="1" dirty="0" smtClean="0"/>
              <a:t>Analyse exploratoire des données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472" y="1567543"/>
            <a:ext cx="11568756" cy="45040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b="1" dirty="0" err="1">
                <a:solidFill>
                  <a:schemeClr val="accent5"/>
                </a:solidFill>
              </a:rPr>
              <a:t>Merging</a:t>
            </a:r>
            <a:r>
              <a:rPr lang="fr-FR" b="1" dirty="0">
                <a:solidFill>
                  <a:schemeClr val="accent5"/>
                </a:solidFill>
              </a:rPr>
              <a:t> et agrégations des </a:t>
            </a:r>
            <a:r>
              <a:rPr lang="fr-FR" b="1" dirty="0" smtClean="0">
                <a:solidFill>
                  <a:schemeClr val="accent5"/>
                </a:solidFill>
              </a:rPr>
              <a:t>données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 sz="2200" b="1" dirty="0"/>
              <a:t>Enrichissement de l’échantillon de travail </a:t>
            </a:r>
            <a:endParaRPr lang="fr-FR" sz="2200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 sz="2200" dirty="0" smtClean="0"/>
              <a:t>Combinaison </a:t>
            </a:r>
            <a:r>
              <a:rPr lang="fr-FR" sz="2200" dirty="0"/>
              <a:t>des </a:t>
            </a:r>
            <a:r>
              <a:rPr lang="fr-FR" sz="2200" b="1" dirty="0"/>
              <a:t>7 </a:t>
            </a:r>
            <a:r>
              <a:rPr lang="fr-FR" sz="2200" b="1" dirty="0" err="1" smtClean="0"/>
              <a:t>dataSets</a:t>
            </a:r>
            <a:r>
              <a:rPr lang="fr-FR" sz="2200" b="1" dirty="0" smtClean="0"/>
              <a:t>.</a:t>
            </a:r>
            <a:endParaRPr lang="fr-FR" sz="22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 sz="2200" dirty="0"/>
              <a:t>Avant </a:t>
            </a:r>
            <a:r>
              <a:rPr lang="fr-FR" sz="2200" dirty="0" smtClean="0"/>
              <a:t>122 </a:t>
            </a:r>
            <a:r>
              <a:rPr lang="fr-FR" sz="2200" dirty="0" err="1"/>
              <a:t>features</a:t>
            </a:r>
            <a:r>
              <a:rPr lang="fr-FR" sz="2200" dirty="0"/>
              <a:t> - Après </a:t>
            </a:r>
            <a:r>
              <a:rPr lang="fr-FR" sz="2200" b="1" dirty="0" smtClean="0"/>
              <a:t>379 </a:t>
            </a:r>
            <a:r>
              <a:rPr lang="fr-FR" sz="2200" b="1" dirty="0" err="1" smtClean="0"/>
              <a:t>features</a:t>
            </a:r>
            <a:endParaRPr lang="fr-FR" sz="2200" b="1" dirty="0" smtClean="0"/>
          </a:p>
          <a:p>
            <a:pPr marL="0" indent="0">
              <a:buNone/>
            </a:pPr>
            <a:endParaRPr lang="fr-FR" sz="2600" b="1" dirty="0" smtClean="0"/>
          </a:p>
          <a:p>
            <a:pPr marL="0" indent="0">
              <a:buNone/>
            </a:pPr>
            <a:r>
              <a:rPr lang="fr-FR" b="1" dirty="0" err="1">
                <a:solidFill>
                  <a:schemeClr val="accent5"/>
                </a:solidFill>
              </a:rPr>
              <a:t>Feature</a:t>
            </a:r>
            <a:r>
              <a:rPr lang="fr-FR" b="1" dirty="0">
                <a:solidFill>
                  <a:schemeClr val="accent5"/>
                </a:solidFill>
              </a:rPr>
              <a:t> </a:t>
            </a:r>
            <a:r>
              <a:rPr lang="fr-FR" b="1" dirty="0" smtClean="0">
                <a:solidFill>
                  <a:schemeClr val="accent5"/>
                </a:solidFill>
              </a:rPr>
              <a:t>engineering</a:t>
            </a:r>
          </a:p>
          <a:p>
            <a:r>
              <a:rPr lang="fr-FR" sz="2200" dirty="0"/>
              <a:t>Enrichissement de l’échantillon par </a:t>
            </a:r>
            <a:r>
              <a:rPr lang="fr-FR" sz="2200" b="1" dirty="0" smtClean="0"/>
              <a:t>10 </a:t>
            </a:r>
            <a:r>
              <a:rPr lang="fr-FR" sz="2200" b="1" dirty="0"/>
              <a:t>ratios explicatifs </a:t>
            </a:r>
            <a:r>
              <a:rPr lang="fr-FR" sz="2200" dirty="0" smtClean="0"/>
              <a:t>:</a:t>
            </a:r>
          </a:p>
          <a:p>
            <a:r>
              <a:rPr lang="fr-FR" sz="2200" dirty="0" smtClean="0"/>
              <a:t>Jours employés, crédit de revenu, revenu par personne, revenu par année, taux de paiement,</a:t>
            </a:r>
          </a:p>
          <a:p>
            <a:r>
              <a:rPr lang="fr-FR" sz="2200" dirty="0" smtClean="0"/>
              <a:t>% </a:t>
            </a:r>
            <a:r>
              <a:rPr lang="fr-FR" sz="2200" dirty="0"/>
              <a:t>de valeur demandée / valeur </a:t>
            </a:r>
            <a:r>
              <a:rPr lang="fr-FR" sz="2200" dirty="0" smtClean="0"/>
              <a:t>reçue</a:t>
            </a:r>
          </a:p>
          <a:p>
            <a:r>
              <a:rPr lang="fr-FR" sz="2200" dirty="0" smtClean="0"/>
              <a:t>% et </a:t>
            </a:r>
            <a:r>
              <a:rPr lang="fr-FR" sz="2200" dirty="0"/>
              <a:t>différence payés à chaque versement (montant payé et valeur du </a:t>
            </a:r>
            <a:r>
              <a:rPr lang="fr-FR" sz="2200" dirty="0" smtClean="0"/>
              <a:t>versement)</a:t>
            </a:r>
          </a:p>
          <a:p>
            <a:r>
              <a:rPr lang="fr-FR" sz="2200" dirty="0" smtClean="0"/>
              <a:t>Jours </a:t>
            </a:r>
            <a:r>
              <a:rPr lang="fr-FR" sz="2200" dirty="0"/>
              <a:t>de retard et jours avant échéance (pas de valeurs négatives)</a:t>
            </a:r>
            <a:endParaRPr lang="fr-FR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52724" y="6071616"/>
            <a:ext cx="6448425" cy="4911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1" dirty="0" smtClean="0"/>
              <a:t>Échantillon </a:t>
            </a:r>
            <a:r>
              <a:rPr lang="fr-FR" sz="2400" b="1" i="1" dirty="0"/>
              <a:t>de travail obtenu </a:t>
            </a:r>
            <a:r>
              <a:rPr lang="fr-FR" sz="2400" b="1" dirty="0"/>
              <a:t>: </a:t>
            </a:r>
            <a:r>
              <a:rPr lang="fr-FR" sz="2400" b="1" dirty="0" smtClean="0"/>
              <a:t>307511 x 504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9627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196" y="115661"/>
            <a:ext cx="11640457" cy="789214"/>
          </a:xfrm>
        </p:spPr>
        <p:txBody>
          <a:bodyPr/>
          <a:lstStyle/>
          <a:p>
            <a:r>
              <a:rPr lang="fr-FR" b="1" dirty="0" smtClean="0"/>
              <a:t>Analyse exploratoire des données</a:t>
            </a:r>
            <a:endParaRPr lang="fr-FR" b="1" dirty="0"/>
          </a:p>
        </p:txBody>
      </p:sp>
      <p:pic>
        <p:nvPicPr>
          <p:cNvPr id="5" name="Espace réservé du contenu 4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276350"/>
            <a:ext cx="9572625" cy="3741584"/>
          </a:xfrm>
        </p:spPr>
      </p:pic>
      <p:sp>
        <p:nvSpPr>
          <p:cNvPr id="6" name="Rectangle 5"/>
          <p:cNvSpPr/>
          <p:nvPr/>
        </p:nvSpPr>
        <p:spPr>
          <a:xfrm>
            <a:off x="247196" y="1006929"/>
            <a:ext cx="3886200" cy="43815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Variable </a:t>
            </a:r>
            <a:r>
              <a:rPr lang="fr-FR" b="1" dirty="0"/>
              <a:t>à prédire "TARGET</a:t>
            </a:r>
            <a:r>
              <a:rPr lang="fr-FR" b="1" dirty="0" smtClean="0"/>
              <a:t>"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933450" y="5017934"/>
            <a:ext cx="9763125" cy="1743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D</a:t>
            </a:r>
            <a:r>
              <a:rPr lang="fr-FR" b="1" dirty="0" smtClean="0">
                <a:solidFill>
                  <a:schemeClr val="tx1"/>
                </a:solidFill>
              </a:rPr>
              <a:t>éséquilibre </a:t>
            </a:r>
            <a:r>
              <a:rPr lang="fr-FR" b="1" dirty="0">
                <a:solidFill>
                  <a:schemeClr val="tx1"/>
                </a:solidFill>
              </a:rPr>
              <a:t>de classe très important dans les données. </a:t>
            </a:r>
            <a:endParaRPr lang="fr-FR" b="1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/>
                </a:solidFill>
              </a:rPr>
              <a:t>Environ </a:t>
            </a:r>
            <a:r>
              <a:rPr lang="fr-FR" b="1" dirty="0">
                <a:solidFill>
                  <a:schemeClr val="tx1"/>
                </a:solidFill>
              </a:rPr>
              <a:t>8,1% des clients ont un défaut de paiement contre 91,9% de </a:t>
            </a:r>
            <a:r>
              <a:rPr lang="fr-FR" b="1" dirty="0" smtClean="0">
                <a:solidFill>
                  <a:schemeClr val="tx1"/>
                </a:solidFill>
              </a:rPr>
              <a:t>remboursement </a:t>
            </a:r>
            <a:r>
              <a:rPr lang="fr-FR" b="1" dirty="0">
                <a:solidFill>
                  <a:schemeClr val="tx1"/>
                </a:solidFill>
              </a:rPr>
              <a:t>sans soucis. </a:t>
            </a:r>
            <a:endParaRPr lang="fr-FR" b="1" dirty="0" smtClean="0">
              <a:solidFill>
                <a:schemeClr val="tx1"/>
              </a:solidFill>
            </a:endParaRPr>
          </a:p>
          <a:p>
            <a:pPr algn="ctr"/>
            <a:r>
              <a:rPr lang="fr-FR" b="1" dirty="0" err="1">
                <a:solidFill>
                  <a:schemeClr val="accent1"/>
                </a:solidFill>
              </a:rPr>
              <a:t>Oversampling</a:t>
            </a:r>
            <a:r>
              <a:rPr lang="fr-FR" b="1" dirty="0">
                <a:solidFill>
                  <a:schemeClr val="accent1"/>
                </a:solidFill>
              </a:rPr>
              <a:t> &gt;&gt;&gt; SMOTE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Technique utilisée pour traiter des ensembles de données déséquilibrées.</a:t>
            </a:r>
            <a:endParaRPr lang="fr-FR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tiré de 24Slides</Template>
  <TotalTime>0</TotalTime>
  <Words>1457</Words>
  <Application>Microsoft Office PowerPoint</Application>
  <PresentationFormat>Grand écran</PresentationFormat>
  <Paragraphs>197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Segoe UI Light</vt:lpstr>
      <vt:lpstr>Thème Office</vt:lpstr>
      <vt:lpstr>Implémentez un modèle de scoring Parcours Data Scientist I 2022 I Projet 07</vt:lpstr>
      <vt:lpstr>Plan</vt:lpstr>
      <vt:lpstr>Problématique</vt:lpstr>
      <vt:lpstr>Problématique</vt:lpstr>
      <vt:lpstr>Présentation des données</vt:lpstr>
      <vt:lpstr>Présentation des données</vt:lpstr>
      <vt:lpstr>Analyse exploratoire des données</vt:lpstr>
      <vt:lpstr>Analyse exploratoire des données</vt:lpstr>
      <vt:lpstr>Analyse exploratoire des données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Présentation du dashboard</vt:lpstr>
      <vt:lpstr>Conclusion</vt:lpstr>
      <vt:lpstr>Merci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2022-07-16T04:42:14Z</dcterms:created>
  <dcterms:modified xsi:type="dcterms:W3CDTF">2022-07-16T11:48:59Z</dcterms:modified>
</cp:coreProperties>
</file>