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  <p:sldMasterId id="2147483726" r:id="rId5"/>
  </p:sldMasterIdLst>
  <p:sldIdLst>
    <p:sldId id="256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68" r:id="rId17"/>
    <p:sldId id="270" r:id="rId18"/>
    <p:sldId id="272" r:id="rId19"/>
    <p:sldId id="273" r:id="rId20"/>
    <p:sldId id="274" r:id="rId21"/>
    <p:sldId id="279" r:id="rId22"/>
    <p:sldId id="280" r:id="rId23"/>
    <p:sldId id="281" r:id="rId24"/>
    <p:sldId id="285" r:id="rId25"/>
    <p:sldId id="286" r:id="rId26"/>
    <p:sldId id="282" r:id="rId27"/>
    <p:sldId id="283" r:id="rId28"/>
    <p:sldId id="284" r:id="rId29"/>
    <p:sldId id="275" r:id="rId30"/>
    <p:sldId id="276" r:id="rId31"/>
    <p:sldId id="277" r:id="rId32"/>
    <p:sldId id="278" r:id="rId33"/>
    <p:sldId id="287" r:id="rId34"/>
    <p:sldId id="288" r:id="rId35"/>
    <p:sldId id="290" r:id="rId36"/>
    <p:sldId id="293" r:id="rId37"/>
    <p:sldId id="301" r:id="rId38"/>
    <p:sldId id="302" r:id="rId39"/>
    <p:sldId id="303" r:id="rId40"/>
    <p:sldId id="304" r:id="rId41"/>
    <p:sldId id="292" r:id="rId42"/>
    <p:sldId id="289" r:id="rId43"/>
    <p:sldId id="291" r:id="rId44"/>
    <p:sldId id="305" r:id="rId45"/>
    <p:sldId id="306" r:id="rId46"/>
    <p:sldId id="307" r:id="rId47"/>
    <p:sldId id="294" r:id="rId48"/>
    <p:sldId id="295" r:id="rId49"/>
    <p:sldId id="297" r:id="rId50"/>
    <p:sldId id="296" r:id="rId51"/>
    <p:sldId id="298" r:id="rId52"/>
    <p:sldId id="299" r:id="rId53"/>
    <p:sldId id="30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765D-3537-487E-AC8C-9CC9A02792A3}" v="1168" dt="2021-06-09T10:53:41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9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log-wjdrbs96.tistory.com/166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toz-develop.tistory.com/entry/Spring-DI-%EC%95%A0%EB%85%B8%ED%85%8C%EC%9D%B4%EC%85%98-%EC%A0%95%EB%A6%AC-Autowired-Resource-Inject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toz-develop.tistory.com/entry/Spring-DI-%EC%95%A0%EB%85%B8%ED%85%8C%EC%9D%B4%EC%85%98-%EC%A0%95%EB%A6%AC-Autowired-Resource-Injec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toz-develop.tistory.com/entry/Spring-DI-%EC%95%A0%EB%85%B8%ED%85%8C%EC%9D%B4%EC%85%98-%EC%A0%95%EB%A6%AC-Autowired-Resource-Inject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ngkimbs.tistory.com/746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gkimbs.tistory.com/746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elog.io/@gwontaeyong/Spring-AOP%EC%97%90%EC%84%9C-Proxy%EB%9E%80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gkimbs.tistory.com/746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log-wjdrbs96.tistory.com/165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log-wjdrbs96.tistory.com/16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B71B3E7B-54AB-4CA0-9F2F-E2D35E932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5" b="604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D57B3-3220-4B0E-9C2B-FD18230D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Spring_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4400" dirty="0">
                <a:solidFill>
                  <a:schemeClr val="tx1"/>
                </a:solidFill>
              </a:rPr>
              <a:t>for beginners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86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1-1. </a:t>
            </a:r>
            <a:r>
              <a:rPr lang="ko-KR" altLang="en-US" sz="1200" dirty="0"/>
              <a:t>각 의존방식에 따른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892B9-7101-472B-8D24-B952138689AE}"/>
              </a:ext>
            </a:extLst>
          </p:cNvPr>
          <p:cNvSpPr txBox="1"/>
          <p:nvPr/>
        </p:nvSpPr>
        <p:spPr>
          <a:xfrm>
            <a:off x="248770" y="1276350"/>
            <a:ext cx="531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DI</a:t>
            </a:r>
            <a:r>
              <a:rPr lang="ko-KR" altLang="en-US" sz="1200" dirty="0"/>
              <a:t>방식 </a:t>
            </a:r>
            <a:r>
              <a:rPr lang="en-US" altLang="ko-KR" sz="1200" dirty="0"/>
              <a:t>1 – </a:t>
            </a:r>
            <a:r>
              <a:rPr lang="ko-KR" altLang="en-US" sz="1200" dirty="0"/>
              <a:t>생성자 방식</a:t>
            </a:r>
            <a:r>
              <a:rPr lang="en-US" altLang="ko-KR" sz="1200" dirty="0"/>
              <a:t>**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의존객체를 직접 생성하는 방법</a:t>
            </a:r>
            <a:r>
              <a:rPr lang="en-US" altLang="ko-KR" sz="1200" dirty="0"/>
              <a:t>, </a:t>
            </a:r>
            <a:r>
              <a:rPr lang="ko-KR" altLang="en-US" sz="1200" dirty="0"/>
              <a:t>전 페이지의 강한 결합에 해당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객체 내부에서 다른 객체를 생성하는 구조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A</a:t>
            </a:r>
            <a:r>
              <a:rPr lang="ko-KR" altLang="en-US" sz="1200" dirty="0"/>
              <a:t>클래스 내부에서 </a:t>
            </a:r>
            <a:r>
              <a:rPr lang="en-US" altLang="ko-KR" sz="1200" dirty="0"/>
              <a:t>B</a:t>
            </a:r>
            <a:r>
              <a:rPr lang="ko-KR" altLang="en-US" sz="1200" dirty="0"/>
              <a:t>라는 객체를 직접 생성하고 있다면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객체를 </a:t>
            </a:r>
            <a:r>
              <a:rPr lang="en-US" altLang="ko-KR" sz="1200" dirty="0"/>
              <a:t>C</a:t>
            </a:r>
            <a:r>
              <a:rPr lang="ko-KR" altLang="en-US" sz="1200" dirty="0"/>
              <a:t>객체로 바꾸려 할 때 </a:t>
            </a:r>
            <a:r>
              <a:rPr lang="en-US" altLang="ko-KR" sz="1200" dirty="0"/>
              <a:t>A</a:t>
            </a:r>
            <a:r>
              <a:rPr lang="ko-KR" altLang="en-US" sz="1200" dirty="0"/>
              <a:t>클래스 또한 수정해주어야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298A-CDDF-47FA-A4CD-0AA8B4D5E24A}"/>
              </a:ext>
            </a:extLst>
          </p:cNvPr>
          <p:cNvSpPr txBox="1"/>
          <p:nvPr/>
        </p:nvSpPr>
        <p:spPr>
          <a:xfrm>
            <a:off x="4489450" y="1295400"/>
            <a:ext cx="5790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DI</a:t>
            </a:r>
            <a:r>
              <a:rPr lang="ko-KR" altLang="en-US" sz="1200" dirty="0"/>
              <a:t>방식 </a:t>
            </a:r>
            <a:r>
              <a:rPr lang="en-US" altLang="ko-KR" sz="1200" dirty="0"/>
              <a:t>2 – </a:t>
            </a:r>
            <a:r>
              <a:rPr lang="ko-KR" altLang="en-US" sz="1200" dirty="0"/>
              <a:t>세터 </a:t>
            </a:r>
            <a:r>
              <a:rPr lang="ko-KR" altLang="en-US" sz="1200" dirty="0" err="1"/>
              <a:t>메서드방식</a:t>
            </a:r>
            <a:r>
              <a:rPr lang="en-US" altLang="ko-KR" sz="1200" dirty="0"/>
              <a:t>**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생성자를 통해 의존객체를 </a:t>
            </a:r>
            <a:r>
              <a:rPr lang="ko-KR" altLang="en-US" sz="1200" dirty="0" err="1"/>
              <a:t>주입받는</a:t>
            </a:r>
            <a:r>
              <a:rPr lang="ko-KR" altLang="en-US" sz="1200" dirty="0"/>
              <a:t> 방법</a:t>
            </a:r>
            <a:r>
              <a:rPr lang="en-US" altLang="ko-KR" sz="1200" dirty="0"/>
              <a:t>, </a:t>
            </a:r>
            <a:r>
              <a:rPr lang="ko-KR" altLang="en-US" sz="1200" dirty="0"/>
              <a:t>전 페이지의 느슨한 결합에 해당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외부에서 생성된 객체를 인터페이스를 통해 넘겨받는 구조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강한 결합에 비해 결합도를 낮출 수 있고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런타임시에 의존관계가 결정되어 유연한 구조를 가진다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29F6F-B79F-4BB8-B8A8-C4A6E1E4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6" y="2974896"/>
            <a:ext cx="3421230" cy="3257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05C7AD-4C60-41EC-A531-BB4111D24BDB}"/>
              </a:ext>
            </a:extLst>
          </p:cNvPr>
          <p:cNvSpPr txBox="1"/>
          <p:nvPr/>
        </p:nvSpPr>
        <p:spPr>
          <a:xfrm>
            <a:off x="337671" y="6407497"/>
            <a:ext cx="3338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각 </a:t>
            </a:r>
            <a:r>
              <a:rPr lang="en-US" altLang="ko-KR" sz="1200" dirty="0"/>
              <a:t>Bean</a:t>
            </a:r>
            <a:r>
              <a:rPr lang="ko-KR" altLang="en-US" sz="1200" dirty="0"/>
              <a:t>은 </a:t>
            </a:r>
            <a:r>
              <a:rPr lang="en-US" altLang="ko-KR" sz="1200" dirty="0"/>
              <a:t>AppCtx.java </a:t>
            </a:r>
            <a:r>
              <a:rPr lang="ko-KR" altLang="en-US" sz="1200" dirty="0"/>
              <a:t>파일에 들어가는 부분</a:t>
            </a:r>
            <a:r>
              <a:rPr lang="en-US" altLang="ko-KR" sz="1200" dirty="0"/>
              <a:t>!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AC8F4F-6878-44B6-B0FF-1B121AF7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2993946"/>
            <a:ext cx="3004603" cy="3257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65F3A8-F442-4F80-A20A-1463048FD8E6}"/>
              </a:ext>
            </a:extLst>
          </p:cNvPr>
          <p:cNvSpPr txBox="1"/>
          <p:nvPr/>
        </p:nvSpPr>
        <p:spPr>
          <a:xfrm>
            <a:off x="9629963" y="1276350"/>
            <a:ext cx="2257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 err="1"/>
              <a:t>세터메서드</a:t>
            </a:r>
            <a:r>
              <a:rPr lang="ko-KR" altLang="en-US" sz="1200" dirty="0"/>
              <a:t> 작성규칙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메서드 이름이 </a:t>
            </a:r>
            <a:r>
              <a:rPr lang="en-US" altLang="ko-KR" sz="1200" dirty="0"/>
              <a:t>set</a:t>
            </a:r>
            <a:r>
              <a:rPr lang="ko-KR" altLang="en-US" sz="1200" dirty="0"/>
              <a:t>으로 시작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Set </a:t>
            </a:r>
            <a:r>
              <a:rPr lang="ko-KR" altLang="en-US" sz="1200" dirty="0"/>
              <a:t>뒤 첫 글자는 대문자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파라미터가 </a:t>
            </a:r>
            <a:r>
              <a:rPr lang="en-US" altLang="ko-KR" sz="1200" dirty="0"/>
              <a:t>1</a:t>
            </a:r>
            <a:r>
              <a:rPr lang="ko-KR" altLang="en-US" sz="1200" dirty="0"/>
              <a:t>개이다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/>
              <a:t>리턴타입이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47FDA-1090-4231-BA7E-7B2A7DDB02BA}"/>
              </a:ext>
            </a:extLst>
          </p:cNvPr>
          <p:cNvSpPr txBox="1"/>
          <p:nvPr/>
        </p:nvSpPr>
        <p:spPr>
          <a:xfrm>
            <a:off x="7608521" y="2974896"/>
            <a:ext cx="41326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 err="1"/>
              <a:t>세터메서드와</a:t>
            </a:r>
            <a:r>
              <a:rPr lang="ko-KR" altLang="en-US" sz="1200" dirty="0"/>
              <a:t> 생성자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생성자 방식</a:t>
            </a:r>
            <a:endParaRPr lang="en-US" altLang="ko-KR" sz="1200" dirty="0"/>
          </a:p>
          <a:p>
            <a:r>
              <a:rPr lang="en-US" altLang="ko-KR" sz="1200" dirty="0"/>
              <a:t>  : bean</a:t>
            </a:r>
            <a:r>
              <a:rPr lang="ko-KR" altLang="en-US" sz="1200" dirty="0"/>
              <a:t>객체를 생성하는 시점에 모든 의존객체 주입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세터메서드</a:t>
            </a:r>
            <a:r>
              <a:rPr lang="ko-KR" altLang="en-US" sz="1200" dirty="0"/>
              <a:t> 방식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이름을 통해 어떤 의존객체가 주입되었는지 파악 용이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생성자의 파라미터 개수가 많을 경우 </a:t>
            </a:r>
            <a:r>
              <a:rPr lang="ko-KR" altLang="en-US" sz="1200" dirty="0" err="1"/>
              <a:t>세터메서드</a:t>
            </a:r>
            <a:r>
              <a:rPr lang="ko-KR" altLang="en-US" sz="1200" dirty="0"/>
              <a:t> 방식이 더욱 용이하나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방식은 생성시점에 모든 의존객체를 전달하지 않아도 </a:t>
            </a:r>
            <a:r>
              <a:rPr lang="en-US" altLang="ko-KR" sz="1200" dirty="0"/>
              <a:t>bean</a:t>
            </a:r>
            <a:r>
              <a:rPr lang="ko-KR" altLang="en-US" sz="1200" dirty="0"/>
              <a:t>객체가 생성되어 객체를 사용하는 시점에 </a:t>
            </a:r>
            <a:r>
              <a:rPr lang="en-US" altLang="ko-KR" sz="1200" dirty="0" err="1"/>
              <a:t>NullPointerException</a:t>
            </a:r>
            <a:r>
              <a:rPr lang="ko-KR" altLang="en-US" sz="1200" dirty="0"/>
              <a:t>이 발생할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86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예제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2785035" y="1454150"/>
            <a:ext cx="5768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Spring </a:t>
            </a:r>
            <a:r>
              <a:rPr lang="ko-KR" altLang="en-US" sz="1200" dirty="0"/>
              <a:t>패키지 내 </a:t>
            </a:r>
            <a:r>
              <a:rPr lang="en-US" altLang="ko-KR" sz="1200" dirty="0"/>
              <a:t>java </a:t>
            </a:r>
            <a:r>
              <a:rPr lang="ko-KR" altLang="en-US" sz="1200" dirty="0"/>
              <a:t>파일에서 각 객체를 관리한다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</a:t>
            </a:r>
            <a:r>
              <a:rPr lang="en-US" altLang="ko-KR" sz="1200" dirty="0"/>
              <a:t>assembler </a:t>
            </a:r>
            <a:r>
              <a:rPr lang="ko-KR" altLang="en-US" sz="1200" dirty="0"/>
              <a:t>패키지의 </a:t>
            </a:r>
            <a:r>
              <a:rPr lang="en-US" altLang="ko-KR" sz="1200" dirty="0"/>
              <a:t>Assembler.java</a:t>
            </a:r>
            <a:r>
              <a:rPr lang="ko-KR" altLang="en-US" sz="1200" dirty="0"/>
              <a:t>를 통해 의존성 주입을 행한다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과정을 통해 </a:t>
            </a:r>
            <a:r>
              <a:rPr lang="en-US" altLang="ko-KR" sz="1200" dirty="0"/>
              <a:t>spring </a:t>
            </a:r>
            <a:r>
              <a:rPr lang="ko-KR" altLang="en-US" sz="1200" dirty="0"/>
              <a:t>패키지에 있던 </a:t>
            </a:r>
            <a:r>
              <a:rPr lang="en-US" altLang="ko-KR" sz="1200" dirty="0"/>
              <a:t>java</a:t>
            </a:r>
            <a:r>
              <a:rPr lang="ko-KR" altLang="en-US" sz="1200" dirty="0"/>
              <a:t>파일들의 관계를 설정하고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교체할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광의적 의미에서</a:t>
            </a:r>
            <a:r>
              <a:rPr lang="en-US" altLang="ko-KR" sz="1200" dirty="0"/>
              <a:t>, Assembler</a:t>
            </a:r>
            <a:r>
              <a:rPr lang="ko-KR" altLang="en-US" sz="1200" dirty="0"/>
              <a:t> 파일은 스프링과 같은 역할을 수행한다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이후 </a:t>
            </a:r>
            <a:r>
              <a:rPr lang="en-US" altLang="ko-KR" sz="1200" dirty="0"/>
              <a:t>MainForAssembler.java </a:t>
            </a:r>
            <a:r>
              <a:rPr lang="ko-KR" altLang="en-US" sz="1200" dirty="0"/>
              <a:t>파일을 통해 이를 실행한다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아래는 그 예시</a:t>
            </a:r>
            <a:r>
              <a:rPr lang="en-US" altLang="ko-KR" sz="1200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47CDFB-859C-46FD-9728-96730721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6" y="1454150"/>
            <a:ext cx="1975508" cy="4586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A40C65-AE66-467F-BCEB-15CCFCB0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57" y="3725893"/>
            <a:ext cx="2989797" cy="2314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B1F184-277D-4B7B-B9F6-5831CC847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454" y="3725893"/>
            <a:ext cx="3085569" cy="23149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C18805-8204-4257-91AE-5FF4BD572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023" y="3725893"/>
            <a:ext cx="3070235" cy="23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예제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27585" y="962799"/>
            <a:ext cx="57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이전 소개한 방법에서</a:t>
            </a:r>
            <a:r>
              <a:rPr lang="en-US" altLang="ko-KR" sz="1200" dirty="0"/>
              <a:t>, Assembler.java</a:t>
            </a:r>
            <a:r>
              <a:rPr lang="ko-KR" altLang="en-US" sz="1200" dirty="0"/>
              <a:t>는 </a:t>
            </a:r>
            <a:r>
              <a:rPr lang="en-US" altLang="ko-KR" sz="1200" dirty="0"/>
              <a:t>@Bean</a:t>
            </a:r>
            <a:r>
              <a:rPr lang="ko-KR" altLang="en-US" sz="1200" dirty="0"/>
              <a:t>으로 대체될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DD2F34-F19F-45B2-BECB-5E64AD7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85" y="1392024"/>
            <a:ext cx="4474214" cy="4489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8FB6B5-40DB-4873-AE1A-57A36BCE5F40}"/>
              </a:ext>
            </a:extLst>
          </p:cNvPr>
          <p:cNvSpPr txBox="1"/>
          <p:nvPr/>
        </p:nvSpPr>
        <p:spPr>
          <a:xfrm>
            <a:off x="2337921" y="6033700"/>
            <a:ext cx="128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[Assembler.java]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29CBBF5-4231-4208-B25F-DCCBEA4F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1371600"/>
            <a:ext cx="4527550" cy="4527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CE37FF-49A2-4695-B785-AA73A7525919}"/>
              </a:ext>
            </a:extLst>
          </p:cNvPr>
          <p:cNvSpPr txBox="1"/>
          <p:nvPr/>
        </p:nvSpPr>
        <p:spPr>
          <a:xfrm>
            <a:off x="8566152" y="6030952"/>
            <a:ext cx="114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[AppCtx.java]</a:t>
            </a:r>
          </a:p>
        </p:txBody>
      </p:sp>
    </p:spTree>
    <p:extLst>
      <p:ext uri="{BB962C8B-B14F-4D97-AF65-F5344CB8AC3E}">
        <p14:creationId xmlns:p14="http://schemas.microsoft.com/office/powerpoint/2010/main" val="459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두 개 이상의 설정파일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27585" y="962799"/>
            <a:ext cx="91402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@Configuration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달고 </a:t>
            </a:r>
            <a:r>
              <a:rPr lang="en-US" altLang="ko-KR" sz="1200" dirty="0"/>
              <a:t>@Bean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작성하면 등록이 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수동이기에 번거롭다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@Bean, @Component, @Controller, @Service, @Repository : </a:t>
            </a:r>
            <a:r>
              <a:rPr lang="en-US" altLang="ko-KR" sz="1200" dirty="0" err="1"/>
              <a:t>containe</a:t>
            </a:r>
            <a:r>
              <a:rPr lang="ko-KR" altLang="en-US" sz="1200" dirty="0"/>
              <a:t>에 </a:t>
            </a:r>
            <a:r>
              <a:rPr lang="en-US" altLang="ko-KR" sz="1200" dirty="0"/>
              <a:t>spring bean</a:t>
            </a:r>
            <a:r>
              <a:rPr lang="ko-KR" altLang="en-US" sz="1200" dirty="0"/>
              <a:t>으로 등록시켜주는 </a:t>
            </a:r>
            <a:r>
              <a:rPr lang="ko-KR" altLang="en-US" sz="1200" dirty="0" err="1"/>
              <a:t>어노테이션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200" dirty="0"/>
              <a:t> - @Bean : </a:t>
            </a:r>
            <a:r>
              <a:rPr lang="ko-KR" altLang="en-US" sz="1200" dirty="0"/>
              <a:t>개발자가 컨트롤할 수 없는 외부 라이브러리 </a:t>
            </a:r>
            <a:r>
              <a:rPr lang="en-US" altLang="ko-KR" sz="1200" dirty="0"/>
              <a:t>bean</a:t>
            </a:r>
            <a:r>
              <a:rPr lang="ko-KR" altLang="en-US" sz="1200" dirty="0"/>
              <a:t>으로 등록하고 싶은 경우</a:t>
            </a:r>
            <a:r>
              <a:rPr lang="en-US" altLang="ko-KR" sz="1200" dirty="0"/>
              <a:t>. Return</a:t>
            </a:r>
            <a:r>
              <a:rPr lang="ko-KR" altLang="en-US" sz="1200" dirty="0"/>
              <a:t>되는 객체를 등록함</a:t>
            </a:r>
            <a:endParaRPr lang="en-US" altLang="ko-KR" sz="1200" dirty="0"/>
          </a:p>
          <a:p>
            <a:r>
              <a:rPr lang="en-US" altLang="ko-KR" sz="1200" dirty="0"/>
              <a:t> - @Component : </a:t>
            </a:r>
            <a:r>
              <a:rPr lang="ko-KR" altLang="en-US" sz="1200" dirty="0"/>
              <a:t>개발자가 직접 컨트롤할 수 있는 클래스를 </a:t>
            </a:r>
            <a:r>
              <a:rPr lang="en-US" altLang="ko-KR" sz="1200" dirty="0"/>
              <a:t>bean</a:t>
            </a:r>
            <a:r>
              <a:rPr lang="ko-KR" altLang="en-US" sz="1200" dirty="0"/>
              <a:t>으로 등록하고 싶은 경우</a:t>
            </a:r>
            <a:r>
              <a:rPr lang="en-US" altLang="ko-KR" sz="1200" dirty="0"/>
              <a:t>. </a:t>
            </a:r>
            <a:r>
              <a:rPr lang="ko-KR" altLang="en-US" sz="1200" dirty="0"/>
              <a:t>선언된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등록함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기타 </a:t>
            </a:r>
            <a:r>
              <a:rPr lang="en-US" altLang="ko-KR" sz="1200" dirty="0"/>
              <a:t>: </a:t>
            </a:r>
            <a:r>
              <a:rPr lang="ko-KR" altLang="en-US" sz="1200" dirty="0"/>
              <a:t>컨테이너에 있는 </a:t>
            </a:r>
            <a:r>
              <a:rPr lang="en-US" altLang="ko-KR" sz="1200" dirty="0"/>
              <a:t>spring bean</a:t>
            </a:r>
            <a:r>
              <a:rPr lang="ko-KR" altLang="en-US" sz="1200" dirty="0"/>
              <a:t>을 찾아 주입시켜주는 </a:t>
            </a:r>
            <a:r>
              <a:rPr lang="ko-KR" altLang="en-US" sz="1200" dirty="0" err="1"/>
              <a:t>어노테이션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@Autowired : IoC </a:t>
            </a:r>
            <a:r>
              <a:rPr lang="ko-KR" altLang="en-US" sz="1200" dirty="0"/>
              <a:t>컨테이너에 있는 참조할 </a:t>
            </a:r>
            <a:r>
              <a:rPr lang="en-US" altLang="ko-KR" sz="1200" dirty="0"/>
              <a:t>bean</a:t>
            </a:r>
            <a:r>
              <a:rPr lang="ko-KR" altLang="en-US" sz="1200" dirty="0"/>
              <a:t>을 찾아 자동으로 주입한다</a:t>
            </a:r>
            <a:r>
              <a:rPr lang="en-US" altLang="ko-KR" sz="1200" dirty="0"/>
              <a:t>. (</a:t>
            </a:r>
            <a:r>
              <a:rPr lang="en-US" altLang="ko-KR" sz="1200" dirty="0">
                <a:hlinkClick r:id="rId2"/>
              </a:rPr>
              <a:t>https://devlog-wjdrbs96.tistory.com/166</a:t>
            </a:r>
            <a:r>
              <a:rPr lang="en-US" altLang="ko-KR" sz="1200" dirty="0"/>
              <a:t> </a:t>
            </a:r>
            <a:r>
              <a:rPr lang="ko-KR" altLang="en-US" sz="1200" dirty="0"/>
              <a:t>참조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     </a:t>
            </a:r>
            <a:r>
              <a:rPr lang="ko-KR" altLang="en-US" sz="1200" dirty="0"/>
              <a:t>필요한 의존객체의 </a:t>
            </a:r>
            <a:r>
              <a:rPr lang="en-US" altLang="ko-KR" sz="1200" dirty="0"/>
              <a:t>‘</a:t>
            </a:r>
            <a:r>
              <a:rPr lang="ko-KR" altLang="en-US" sz="1200" dirty="0"/>
              <a:t>타입</a:t>
            </a:r>
            <a:r>
              <a:rPr lang="en-US" altLang="ko-KR" sz="1200" dirty="0"/>
              <a:t>‘ 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bean</a:t>
            </a:r>
            <a:r>
              <a:rPr lang="ko-KR" altLang="en-US" sz="1200" dirty="0"/>
              <a:t>을 찾아 주입하며</a:t>
            </a:r>
            <a:r>
              <a:rPr lang="en-US" altLang="ko-KR" sz="1200" dirty="0"/>
              <a:t>, </a:t>
            </a:r>
            <a:r>
              <a:rPr lang="ko-KR" altLang="en-US" sz="1200" dirty="0"/>
              <a:t>생성자</a:t>
            </a:r>
            <a:r>
              <a:rPr lang="en-US" altLang="ko-KR" sz="1200" dirty="0"/>
              <a:t>, setter, </a:t>
            </a:r>
            <a:r>
              <a:rPr lang="ko-KR" altLang="en-US" sz="1200" dirty="0"/>
              <a:t>필드의 경우에 사용할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     </a:t>
            </a:r>
            <a:r>
              <a:rPr lang="ko-KR" altLang="en-US" sz="1200" dirty="0"/>
              <a:t>기본값은 </a:t>
            </a:r>
            <a:r>
              <a:rPr lang="en-US" altLang="ko-KR" sz="1200" dirty="0"/>
              <a:t>true</a:t>
            </a:r>
            <a:r>
              <a:rPr lang="ko-KR" altLang="en-US" sz="1200" dirty="0"/>
              <a:t>이며 주입대상을 찾지 못할 시 어플리케이션 구동에 실패한다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     (</a:t>
            </a:r>
            <a:r>
              <a:rPr lang="ko-KR" altLang="en-US" sz="1200" dirty="0"/>
              <a:t>세부내용은 </a:t>
            </a:r>
            <a:r>
              <a:rPr lang="en-US" altLang="ko-KR" sz="1200" dirty="0"/>
              <a:t>4.1.1-1 </a:t>
            </a:r>
            <a:r>
              <a:rPr lang="ko-KR" altLang="en-US" sz="1200" dirty="0"/>
              <a:t>참조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9C9BE-E858-486B-81FC-18A558DC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" y="3771544"/>
            <a:ext cx="3544444" cy="2123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16EB2-A439-41C4-AA9C-1D4F08C2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13" y="3771544"/>
            <a:ext cx="3725054" cy="21236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51DD86-FC5D-4392-A043-86C5A6A95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095" y="3771544"/>
            <a:ext cx="3929692" cy="1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두 개 이상의 설정파일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916267" y="1648599"/>
            <a:ext cx="9140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@Import</a:t>
            </a:r>
          </a:p>
          <a:p>
            <a:endParaRPr lang="en-US" altLang="ko-KR" sz="1200" dirty="0"/>
          </a:p>
          <a:p>
            <a:r>
              <a:rPr lang="en-US" altLang="ko-KR" sz="1200" dirty="0"/>
              <a:t>@Configuration</a:t>
            </a:r>
          </a:p>
          <a:p>
            <a:r>
              <a:rPr lang="en-US" altLang="ko-KR" sz="1200" dirty="0"/>
              <a:t>@Import(AppConf2.class) </a:t>
            </a:r>
            <a:r>
              <a:rPr lang="ko-KR" altLang="en-US" sz="1200" dirty="0"/>
              <a:t>와 같이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위와 같이 지정하면 스프링 컨테이너를 생성할 때 </a:t>
            </a:r>
            <a:r>
              <a:rPr lang="en-US" altLang="ko-KR" sz="1200" dirty="0"/>
              <a:t>AppConf2 </a:t>
            </a:r>
            <a:r>
              <a:rPr lang="ko-KR" altLang="en-US" sz="1200" dirty="0"/>
              <a:t>설정 클래스를 지정할 필요가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 클래스 </a:t>
            </a:r>
            <a:r>
              <a:rPr lang="en-US" altLang="ko-KR" sz="1200" dirty="0" err="1"/>
              <a:t>ctx</a:t>
            </a:r>
            <a:r>
              <a:rPr lang="ko-KR" altLang="en-US" sz="1200" dirty="0"/>
              <a:t>에서 위와 같이 설정된 파일을 사용하도록 지정하면</a:t>
            </a:r>
            <a:r>
              <a:rPr lang="en-US" altLang="ko-KR" sz="1200" dirty="0"/>
              <a:t>, AppConf2 </a:t>
            </a:r>
            <a:r>
              <a:rPr lang="ko-KR" altLang="en-US" sz="1200" dirty="0"/>
              <a:t>클래스의 설정도 함께 사용하여 클래스를 초기화한다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해당 방법은 배열을 사용해서 여러 개의 클래스도 지정할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@Configuration</a:t>
            </a:r>
          </a:p>
          <a:p>
            <a:r>
              <a:rPr lang="en-US" altLang="ko-KR" sz="1200" dirty="0"/>
              <a:t>@Import({AppConf1.class, AppConf2.class)}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@Import </a:t>
            </a:r>
            <a:r>
              <a:rPr lang="ko-KR" altLang="en-US" sz="1200" dirty="0"/>
              <a:t>와 </a:t>
            </a:r>
            <a:r>
              <a:rPr lang="en-US" altLang="ko-KR" sz="1200" dirty="0"/>
              <a:t>@Autowired 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@Autowired </a:t>
            </a:r>
            <a:r>
              <a:rPr lang="ko-KR" altLang="en-US" sz="1200" dirty="0"/>
              <a:t>가 적절하게 설정된 경우 </a:t>
            </a:r>
            <a:r>
              <a:rPr lang="en-US" altLang="ko-KR" sz="1200" dirty="0"/>
              <a:t>@Import </a:t>
            </a:r>
            <a:r>
              <a:rPr lang="ko-KR" altLang="en-US" sz="1200" dirty="0"/>
              <a:t>는 거의 사용할 일이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@Import </a:t>
            </a:r>
            <a:r>
              <a:rPr lang="ko-KR" altLang="en-US" sz="1200" dirty="0"/>
              <a:t>는 타 클래스를 받아와 설정을 그대로 끌어올 수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기능을 통해서 클래스에 계층을 부여해줄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일반적인 </a:t>
            </a:r>
            <a:r>
              <a:rPr lang="en-US" altLang="ko-KR" sz="1200" dirty="0"/>
              <a:t>class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@Override</a:t>
            </a:r>
            <a:r>
              <a:rPr lang="ko-KR" altLang="en-US" sz="1200" dirty="0"/>
              <a:t>와 같은 기능 또한 수행해줄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05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getBean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1525867" y="2274838"/>
            <a:ext cx="9140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getBean</a:t>
            </a:r>
            <a:r>
              <a:rPr lang="en-US" altLang="ko-KR" sz="1200" dirty="0"/>
              <a:t>()</a:t>
            </a:r>
            <a:r>
              <a:rPr lang="ko-KR" altLang="en-US" sz="1200" dirty="0"/>
              <a:t>의 사용 예제는 이러하다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getBean</a:t>
            </a:r>
            <a:r>
              <a:rPr lang="en-US" altLang="ko-KR" sz="1200" dirty="0"/>
              <a:t>(“@Bean</a:t>
            </a:r>
            <a:r>
              <a:rPr lang="ko-KR" altLang="en-US" sz="1200" dirty="0" err="1"/>
              <a:t>메서드이름</a:t>
            </a:r>
            <a:r>
              <a:rPr lang="en-US" altLang="ko-KR" sz="1200" dirty="0"/>
              <a:t>”, </a:t>
            </a:r>
            <a:r>
              <a:rPr lang="ko-KR" altLang="en-US" sz="1200" dirty="0" err="1"/>
              <a:t>검색할빈객체</a:t>
            </a:r>
            <a:r>
              <a:rPr lang="en-US" altLang="ko-KR" sz="1200" dirty="0"/>
              <a:t>.</a:t>
            </a:r>
            <a:r>
              <a:rPr lang="ko-KR" altLang="en-US" sz="1200" dirty="0"/>
              <a:t>객체타입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존재하지 않는 메서드를 호출하거나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존재하는 메서드의 타입을 다르게 호출하면 호출되지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NoSuchBeanDefinitionException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BeanNotOfRequiredTypeExcepton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빈 이름을 지정하지 않고 타입만으로 빈을 구할 수도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 때 해당 타입의 빈 객체가 한 개만 존재하면 해당 빈을 구해서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때</a:t>
            </a:r>
            <a:r>
              <a:rPr lang="en-US" altLang="ko-KR" sz="1200" dirty="0"/>
              <a:t>, </a:t>
            </a:r>
            <a:r>
              <a:rPr lang="ko-KR" altLang="en-US" sz="1200" dirty="0"/>
              <a:t>해당 타입의 객체가 존재하지 않으면 호출되지 않는다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NoSuchBeanDefinitionException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같은 이름의 빈이 두 개 이상 </a:t>
            </a:r>
            <a:r>
              <a:rPr lang="ko-KR" altLang="en-US" sz="1200" dirty="0" err="1"/>
              <a:t>존재할때도</a:t>
            </a:r>
            <a:r>
              <a:rPr lang="ko-KR" altLang="en-US" sz="1200" dirty="0"/>
              <a:t> 호출되지 않는다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NoUniqueBeanDefinitionException</a:t>
            </a:r>
            <a:r>
              <a:rPr lang="en-US" altLang="ko-KR" sz="1200" dirty="0"/>
              <a:t> : ~~ expected single matching bean but found 2 : ~)</a:t>
            </a:r>
          </a:p>
        </p:txBody>
      </p:sp>
    </p:spTree>
    <p:extLst>
      <p:ext uri="{BB962C8B-B14F-4D97-AF65-F5344CB8AC3E}">
        <p14:creationId xmlns:p14="http://schemas.microsoft.com/office/powerpoint/2010/main" val="47783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1-1. @Autowired</a:t>
            </a:r>
          </a:p>
          <a:p>
            <a:endParaRPr lang="en-US" altLang="ko-KR" sz="1200" dirty="0"/>
          </a:p>
          <a:p>
            <a:r>
              <a:rPr lang="en-US" altLang="ko-KR" sz="1200" dirty="0"/>
              <a:t> @Autowired</a:t>
            </a:r>
            <a:r>
              <a:rPr lang="ko-KR" altLang="en-US" sz="1200" dirty="0"/>
              <a:t>는 주입하려고 하는 객체의 타입이 일치하는 객체를 자동으로 주입한다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필드</a:t>
            </a:r>
            <a:r>
              <a:rPr lang="en-US" altLang="ko-KR" sz="1200" dirty="0"/>
              <a:t>, </a:t>
            </a:r>
            <a:r>
              <a:rPr lang="ko-KR" altLang="en-US" sz="1200" dirty="0"/>
              <a:t>생성자</a:t>
            </a:r>
            <a:r>
              <a:rPr lang="en-US" altLang="ko-KR" sz="1200" dirty="0"/>
              <a:t>, setter </a:t>
            </a:r>
            <a:r>
              <a:rPr lang="ko-KR" altLang="en-US" sz="1200" dirty="0"/>
              <a:t>에 사용 가능하며</a:t>
            </a:r>
            <a:r>
              <a:rPr lang="en-US" altLang="ko-KR" sz="1200" dirty="0"/>
              <a:t>, setter</a:t>
            </a:r>
            <a:r>
              <a:rPr lang="ko-KR" altLang="en-US" sz="1200" dirty="0"/>
              <a:t>에 사용할 경우 반드시 기본 생성자가 정의되어야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8185F-DAA9-45F6-A260-B4460D0B97DF}"/>
              </a:ext>
            </a:extLst>
          </p:cNvPr>
          <p:cNvSpPr txBox="1"/>
          <p:nvPr/>
        </p:nvSpPr>
        <p:spPr>
          <a:xfrm>
            <a:off x="692943" y="6524536"/>
            <a:ext cx="85272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 </a:t>
            </a:r>
            <a:r>
              <a:rPr lang="ko-KR" altLang="en-US" sz="800" dirty="0">
                <a:hlinkClick r:id="rId2"/>
              </a:rPr>
              <a:t>https://atoz-develop.tistory.com/entry/Spring-DI-%EC%95%A0%EB%85%B8%ED%85%8C%EC%9D%B4%EC%85%98-%EC%A0%95%EB%A6%AC-Autowired-Resource-Inject</a:t>
            </a:r>
            <a:r>
              <a:rPr lang="ko-KR" altLang="en-US" sz="8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918AAF-CE9D-41AA-87FC-B48ECEF0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83" y="2041302"/>
            <a:ext cx="4062390" cy="4245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7F22AE-F53B-449A-8392-449CC01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92" y="2189465"/>
            <a:ext cx="4104814" cy="1032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08670-88E9-4F28-AA04-E3BDCB4924CD}"/>
              </a:ext>
            </a:extLst>
          </p:cNvPr>
          <p:cNvSpPr txBox="1"/>
          <p:nvPr/>
        </p:nvSpPr>
        <p:spPr>
          <a:xfrm>
            <a:off x="6620416" y="3261021"/>
            <a:ext cx="406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위와 같이 동일한 타입의 </a:t>
            </a:r>
            <a:r>
              <a:rPr lang="en-US" altLang="ko-KR" sz="900" dirty="0"/>
              <a:t>bean </a:t>
            </a:r>
            <a:r>
              <a:rPr lang="ko-KR" altLang="en-US" sz="900" dirty="0"/>
              <a:t>객체가 여러 개 정의되어 있을 경우 </a:t>
            </a:r>
            <a:endParaRPr lang="en-US" altLang="ko-KR" sz="900" dirty="0"/>
          </a:p>
          <a:p>
            <a:r>
              <a:rPr lang="ko-KR" altLang="en-US" sz="900" dirty="0"/>
              <a:t>우선적으로 사용할 객체의 </a:t>
            </a:r>
            <a:r>
              <a:rPr lang="en-US" altLang="ko-KR" sz="900" dirty="0"/>
              <a:t>&lt;bean&gt;</a:t>
            </a:r>
            <a:r>
              <a:rPr lang="ko-KR" altLang="en-US" sz="900" dirty="0"/>
              <a:t>태그 하위에 </a:t>
            </a:r>
            <a:r>
              <a:rPr lang="en-US" altLang="ko-KR" sz="900" dirty="0"/>
              <a:t>&lt;qualifier&gt; </a:t>
            </a:r>
            <a:r>
              <a:rPr lang="ko-KR" altLang="en-US" sz="900" dirty="0"/>
              <a:t>태그를 설정한다</a:t>
            </a:r>
            <a:r>
              <a:rPr lang="en-US" altLang="ko-KR" sz="9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195036-B177-4715-826B-43A54D373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626" y="3806516"/>
            <a:ext cx="4062391" cy="992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918D05-02FA-43C9-B540-8F596CE73792}"/>
              </a:ext>
            </a:extLst>
          </p:cNvPr>
          <p:cNvSpPr txBox="1"/>
          <p:nvPr/>
        </p:nvSpPr>
        <p:spPr>
          <a:xfrm>
            <a:off x="6641627" y="4952494"/>
            <a:ext cx="4062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자바코드에서는 </a:t>
            </a:r>
            <a:r>
              <a:rPr lang="en-US" altLang="ko-KR" sz="900" dirty="0"/>
              <a:t>@Autowired</a:t>
            </a:r>
            <a:r>
              <a:rPr lang="ko-KR" altLang="en-US" sz="900" dirty="0"/>
              <a:t>와 함께 </a:t>
            </a:r>
            <a:r>
              <a:rPr lang="en-US" altLang="ko-KR" sz="900" dirty="0"/>
              <a:t>@Quaifier</a:t>
            </a:r>
            <a:r>
              <a:rPr lang="ko-KR" altLang="en-US" sz="900" dirty="0"/>
              <a:t>를 사용해서</a:t>
            </a:r>
            <a:endParaRPr lang="en-US" altLang="ko-KR" sz="900" dirty="0"/>
          </a:p>
          <a:p>
            <a:r>
              <a:rPr lang="en-US" altLang="ko-KR" sz="900" dirty="0"/>
              <a:t>XML</a:t>
            </a:r>
            <a:r>
              <a:rPr lang="ko-KR" altLang="en-US" sz="900" dirty="0"/>
              <a:t>파일 속 </a:t>
            </a:r>
            <a:r>
              <a:rPr lang="en-US" altLang="ko-KR" sz="900" dirty="0"/>
              <a:t>&lt;qualifier&gt;</a:t>
            </a:r>
            <a:r>
              <a:rPr lang="ko-KR" altLang="en-US" sz="900" dirty="0"/>
              <a:t>태그의 </a:t>
            </a:r>
            <a:r>
              <a:rPr lang="en-US" altLang="ko-KR" sz="900" dirty="0"/>
              <a:t>value </a:t>
            </a:r>
            <a:r>
              <a:rPr lang="ko-KR" altLang="en-US" sz="900" dirty="0"/>
              <a:t>값을 지정해준다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이렇게 하면 동일한 타입의 </a:t>
            </a:r>
            <a:r>
              <a:rPr lang="en-US" altLang="ko-KR" sz="900" dirty="0"/>
              <a:t>bean</a:t>
            </a:r>
            <a:r>
              <a:rPr lang="ko-KR" altLang="en-US" sz="900" dirty="0"/>
              <a:t>이 여러 개일 경우 </a:t>
            </a:r>
            <a:endParaRPr lang="en-US" altLang="ko-KR" sz="900" dirty="0"/>
          </a:p>
          <a:p>
            <a:r>
              <a:rPr lang="ko-KR" altLang="en-US" sz="900" dirty="0"/>
              <a:t>우선적으로 특정 </a:t>
            </a:r>
            <a:r>
              <a:rPr lang="en-US" altLang="ko-KR" sz="900" dirty="0"/>
              <a:t>bean</a:t>
            </a:r>
            <a:r>
              <a:rPr lang="ko-KR" altLang="en-US" sz="900" dirty="0"/>
              <a:t>을 주입한다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14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1106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1-1. @Autowired</a:t>
            </a:r>
          </a:p>
          <a:p>
            <a:endParaRPr lang="en-US" altLang="ko-KR" sz="1200" dirty="0"/>
          </a:p>
          <a:p>
            <a:r>
              <a:rPr lang="en-US" altLang="ko-KR" sz="1200" dirty="0"/>
              <a:t> @Autowired </a:t>
            </a:r>
            <a:r>
              <a:rPr lang="ko-KR" altLang="en-US" sz="1200" dirty="0"/>
              <a:t>는 </a:t>
            </a:r>
            <a:r>
              <a:rPr lang="en-US" altLang="ko-KR" sz="1200" dirty="0"/>
              <a:t>bean </a:t>
            </a:r>
            <a:r>
              <a:rPr lang="ko-KR" altLang="en-US" sz="1200" dirty="0"/>
              <a:t>에 필요한 타입을 가진 내용이 없거나 중복될 경우 </a:t>
            </a:r>
            <a:r>
              <a:rPr lang="ko-KR" altLang="en-US" sz="1200" dirty="0" err="1"/>
              <a:t>익셉션을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중복된 경우 구분자를 통해 우선순위를 줄 수 있다</a:t>
            </a:r>
            <a:r>
              <a:rPr lang="en-US" altLang="ko-KR" sz="1200" dirty="0"/>
              <a:t>. (@Qualifier)</a:t>
            </a:r>
          </a:p>
          <a:p>
            <a:r>
              <a:rPr lang="ko-KR" altLang="en-US" sz="1200" dirty="0"/>
              <a:t>해당 구분자를 주지 않는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타입이 한정자로 정해진다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7A91B-0900-406B-8F5A-AA77ABECFA08}"/>
              </a:ext>
            </a:extLst>
          </p:cNvPr>
          <p:cNvSpPr txBox="1"/>
          <p:nvPr/>
        </p:nvSpPr>
        <p:spPr>
          <a:xfrm>
            <a:off x="872213" y="2529944"/>
            <a:ext cx="4493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@Bean</a:t>
            </a:r>
          </a:p>
          <a:p>
            <a:r>
              <a:rPr lang="en-US" altLang="ko-KR" sz="1200" dirty="0"/>
              <a:t>Public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 printer1(){</a:t>
            </a:r>
            <a:br>
              <a:rPr lang="en-US" altLang="ko-KR" sz="1200" dirty="0"/>
            </a:br>
            <a:r>
              <a:rPr lang="en-US" altLang="ko-KR" sz="1200" dirty="0"/>
              <a:t>      return new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@Bean</a:t>
            </a:r>
          </a:p>
          <a:p>
            <a:r>
              <a:rPr lang="en-US" altLang="ko-KR" sz="1200" dirty="0"/>
              <a:t>@Qualifier(“mprinter”)</a:t>
            </a:r>
          </a:p>
          <a:p>
            <a:r>
              <a:rPr lang="en-US" altLang="ko-KR" sz="1200" dirty="0"/>
              <a:t>Public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 printer2(){</a:t>
            </a:r>
            <a:br>
              <a:rPr lang="en-US" altLang="ko-KR" sz="1200" dirty="0"/>
            </a:br>
            <a:r>
              <a:rPr lang="en-US" altLang="ko-KR" sz="1200" dirty="0"/>
              <a:t>      return new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@Bean</a:t>
            </a:r>
          </a:p>
          <a:p>
            <a:r>
              <a:rPr lang="en-US" altLang="ko-KR" sz="1200" dirty="0"/>
              <a:t>Public </a:t>
            </a:r>
            <a:r>
              <a:rPr lang="en-US" altLang="ko-KR" sz="1200" dirty="0" err="1"/>
              <a:t>MemberInfoPrinter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infoPrinter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      MemberInfoPrinter2 </a:t>
            </a:r>
            <a:r>
              <a:rPr lang="en-US" altLang="ko-KR" sz="1200" dirty="0" err="1"/>
              <a:t>infoPrinter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MemberInfoPrinter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      return </a:t>
            </a:r>
            <a:r>
              <a:rPr lang="en-US" altLang="ko-KR" sz="1200" dirty="0" err="1"/>
              <a:t>infoPrinter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74F19B71-1E07-4FF3-A00C-5ADEED5B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81210"/>
              </p:ext>
            </p:extLst>
          </p:nvPr>
        </p:nvGraphicFramePr>
        <p:xfrm>
          <a:off x="6221132" y="3422968"/>
          <a:ext cx="50986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032">
                  <a:extLst>
                    <a:ext uri="{9D8B030D-6E8A-4147-A177-3AD203B41FA5}">
                      <a16:colId xmlns:a16="http://schemas.microsoft.com/office/drawing/2014/main" val="1789584034"/>
                    </a:ext>
                  </a:extLst>
                </a:gridCol>
                <a:gridCol w="1697072">
                  <a:extLst>
                    <a:ext uri="{9D8B030D-6E8A-4147-A177-3AD203B41FA5}">
                      <a16:colId xmlns:a16="http://schemas.microsoft.com/office/drawing/2014/main" val="1634079523"/>
                    </a:ext>
                  </a:extLst>
                </a:gridCol>
                <a:gridCol w="1699551">
                  <a:extLst>
                    <a:ext uri="{9D8B030D-6E8A-4147-A177-3AD203B41FA5}">
                      <a16:colId xmlns:a16="http://schemas.microsoft.com/office/drawing/2014/main" val="38955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@Bean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@Qualifier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한정자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4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printer2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infoPrinter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infoPrinter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7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11066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1-1-1.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여러 개일 경우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@Autowired </a:t>
            </a:r>
            <a:r>
              <a:rPr lang="ko-KR" altLang="en-US" sz="1200" dirty="0"/>
              <a:t>는 </a:t>
            </a:r>
            <a:r>
              <a:rPr lang="en-US" altLang="ko-KR" sz="1200" dirty="0"/>
              <a:t>bean </a:t>
            </a:r>
            <a:r>
              <a:rPr lang="ko-KR" altLang="en-US" sz="1200" dirty="0"/>
              <a:t>이 선언된 클래스 </a:t>
            </a:r>
            <a:r>
              <a:rPr lang="en-US" altLang="ko-KR" sz="1200" dirty="0"/>
              <a:t>( A,</a:t>
            </a:r>
            <a:r>
              <a:rPr lang="ko-KR" altLang="en-US" sz="1200" dirty="0"/>
              <a:t> </a:t>
            </a:r>
            <a:r>
              <a:rPr lang="en-US" altLang="ko-KR" sz="1200" dirty="0"/>
              <a:t>B(extends</a:t>
            </a:r>
            <a:r>
              <a:rPr lang="ko-KR" altLang="en-US" sz="1200" dirty="0"/>
              <a:t> </a:t>
            </a:r>
            <a:r>
              <a:rPr lang="en-US" altLang="ko-KR" sz="1200" dirty="0"/>
              <a:t>A)</a:t>
            </a:r>
            <a:r>
              <a:rPr lang="ko-KR" altLang="en-US" sz="1200" dirty="0"/>
              <a:t> </a:t>
            </a:r>
            <a:r>
              <a:rPr lang="en-US" altLang="ko-KR" sz="1200" dirty="0"/>
              <a:t>) </a:t>
            </a:r>
            <a:r>
              <a:rPr lang="ko-KR" altLang="en-US" sz="1200" dirty="0"/>
              <a:t>끼리 상속관계에 놓여있을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한정자가 다르더라도 구분자를 지정해주지 않을 시 </a:t>
            </a:r>
            <a:r>
              <a:rPr lang="ko-KR" altLang="en-US" sz="1200" dirty="0" err="1"/>
              <a:t>익셉션을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arenR"/>
            </a:pPr>
            <a:r>
              <a:rPr lang="en-US" altLang="ko-KR" sz="1200" dirty="0"/>
              <a:t>@Qualifier</a:t>
            </a:r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r>
              <a:rPr lang="ko-KR" altLang="en-US" sz="1200" dirty="0"/>
              <a:t>해당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사용하여 빈 </a:t>
            </a:r>
            <a:r>
              <a:rPr lang="en-US" altLang="ko-KR" sz="1200" dirty="0"/>
              <a:t>id </a:t>
            </a:r>
            <a:r>
              <a:rPr lang="ko-KR" altLang="en-US" sz="1200" dirty="0"/>
              <a:t>를 지정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주입받을</a:t>
            </a:r>
            <a:r>
              <a:rPr lang="ko-KR" altLang="en-US" sz="1200" dirty="0"/>
              <a:t> 수 있다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938888" y="3019520"/>
            <a:ext cx="4493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@Bean</a:t>
            </a:r>
          </a:p>
          <a:p>
            <a:r>
              <a:rPr lang="en-US" altLang="ko-KR" sz="1200" dirty="0"/>
              <a:t>Public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 memberPrinter1(){</a:t>
            </a:r>
            <a:br>
              <a:rPr lang="en-US" altLang="ko-KR" sz="1200" dirty="0"/>
            </a:br>
            <a:r>
              <a:rPr lang="en-US" altLang="ko-KR" sz="1200" dirty="0"/>
              <a:t>      return new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@Bean</a:t>
            </a:r>
          </a:p>
          <a:p>
            <a:r>
              <a:rPr lang="en-US" altLang="ko-KR" sz="1200" dirty="0"/>
              <a:t>Public </a:t>
            </a:r>
            <a:r>
              <a:rPr lang="en-US" altLang="ko-KR" sz="1200" dirty="0" err="1"/>
              <a:t>MemberSummaryPrinter</a:t>
            </a:r>
            <a:r>
              <a:rPr lang="en-US" altLang="ko-KR" sz="1200" dirty="0"/>
              <a:t> memberPrinter2(){</a:t>
            </a:r>
            <a:br>
              <a:rPr lang="en-US" altLang="ko-KR" sz="1200" dirty="0"/>
            </a:br>
            <a:r>
              <a:rPr lang="en-US" altLang="ko-KR" sz="1200" dirty="0"/>
              <a:t>      return new </a:t>
            </a:r>
            <a:r>
              <a:rPr lang="en-US" altLang="ko-KR" sz="1200" dirty="0" err="1"/>
              <a:t>MemberSummaryPrinter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-----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MemberSummaryPrinter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MemberPrinter</a:t>
            </a:r>
            <a:r>
              <a:rPr lang="en-US" altLang="ko-KR" sz="1200" dirty="0"/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0C08-3947-464F-8F09-813C7306CCD7}"/>
              </a:ext>
            </a:extLst>
          </p:cNvPr>
          <p:cNvSpPr txBox="1"/>
          <p:nvPr/>
        </p:nvSpPr>
        <p:spPr>
          <a:xfrm>
            <a:off x="5949038" y="3043213"/>
            <a:ext cx="449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방법 </a:t>
            </a:r>
            <a:r>
              <a:rPr lang="en-US" altLang="ko-KR" sz="1200" dirty="0"/>
              <a:t>1</a:t>
            </a:r>
          </a:p>
          <a:p>
            <a:endParaRPr lang="en-US" altLang="ko-KR" sz="1200" dirty="0"/>
          </a:p>
          <a:p>
            <a:r>
              <a:rPr lang="en-US" altLang="ko-KR" sz="1200" dirty="0"/>
              <a:t>@Qualifier </a:t>
            </a:r>
            <a:r>
              <a:rPr lang="ko-KR" altLang="en-US" sz="1200" dirty="0" err="1"/>
              <a:t>구분자</a:t>
            </a:r>
            <a:r>
              <a:rPr lang="ko-KR" altLang="en-US" sz="1200" dirty="0"/>
              <a:t> 활용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957B6-7C1B-4F1D-B60F-ABE7EA9BA06D}"/>
              </a:ext>
            </a:extLst>
          </p:cNvPr>
          <p:cNvSpPr txBox="1"/>
          <p:nvPr/>
        </p:nvSpPr>
        <p:spPr>
          <a:xfrm>
            <a:off x="5949038" y="3777234"/>
            <a:ext cx="550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방법 </a:t>
            </a:r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MemberListPrinter</a:t>
            </a:r>
            <a:r>
              <a:rPr lang="en-US" altLang="ko-KR" sz="1200" dirty="0"/>
              <a:t> 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MemberSummaryPrinter</a:t>
            </a:r>
            <a:r>
              <a:rPr lang="en-US" altLang="ko-KR" sz="1200" dirty="0"/>
              <a:t> </a:t>
            </a:r>
            <a:r>
              <a:rPr lang="ko-KR" altLang="en-US" sz="1200" dirty="0"/>
              <a:t>를 사용하도록 수정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@Autowired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setMemberPrinter</a:t>
            </a:r>
            <a:r>
              <a:rPr lang="en-US" altLang="ko-KR" sz="1200" dirty="0"/>
              <a:t>(</a:t>
            </a:r>
            <a:r>
              <a:rPr lang="en-US" altLang="ko-KR" sz="1200" dirty="0" err="1">
                <a:highlight>
                  <a:srgbClr val="FFFF00"/>
                </a:highlight>
              </a:rPr>
              <a:t>MemberSummaryPrinter</a:t>
            </a:r>
            <a:r>
              <a:rPr lang="en-US" altLang="ko-KR" sz="1200" dirty="0">
                <a:highlight>
                  <a:srgbClr val="FFFF00"/>
                </a:highlight>
              </a:rPr>
              <a:t> printer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this.printer</a:t>
            </a:r>
            <a:r>
              <a:rPr lang="en-US" altLang="ko-KR" sz="1200" dirty="0"/>
              <a:t> = printer;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MemberSummaryPrinter</a:t>
            </a:r>
            <a:r>
              <a:rPr lang="en-US" altLang="ko-KR" sz="1200" dirty="0"/>
              <a:t> </a:t>
            </a:r>
            <a:r>
              <a:rPr lang="ko-KR" altLang="en-US" sz="1200" dirty="0"/>
              <a:t>타입 </a:t>
            </a:r>
            <a:r>
              <a:rPr lang="en-US" altLang="ko-KR" sz="1200" dirty="0"/>
              <a:t>bean</a:t>
            </a:r>
            <a:r>
              <a:rPr lang="ko-KR" altLang="en-US" sz="1200" dirty="0"/>
              <a:t>은 한 개만 존재하므로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자동 </a:t>
            </a:r>
            <a:r>
              <a:rPr lang="ko-KR" altLang="en-US" sz="1200" dirty="0" err="1"/>
              <a:t>주입받도록</a:t>
            </a:r>
            <a:r>
              <a:rPr lang="ko-KR" altLang="en-US" sz="1200" dirty="0"/>
              <a:t> 코드를 수정하면 주입 대상이 두 개 이상이어서 발생하는 </a:t>
            </a:r>
            <a:r>
              <a:rPr lang="ko-KR" altLang="en-US" sz="1200" dirty="0" err="1"/>
              <a:t>익셉션을</a:t>
            </a:r>
            <a:r>
              <a:rPr lang="ko-KR" altLang="en-US" sz="1200" dirty="0"/>
              <a:t> 피할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20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646280" y="2367171"/>
            <a:ext cx="48157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@Autowired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 interface 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 @Primary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MyBookRepository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AnotherBookRepository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06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1-1-1.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여러 개일 경우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arenR" startAt="2"/>
            </a:pPr>
            <a:r>
              <a:rPr lang="en-US" altLang="ko-KR" sz="1200" dirty="0"/>
              <a:t>@Primary</a:t>
            </a:r>
          </a:p>
          <a:p>
            <a:pPr marL="228600" indent="-228600">
              <a:buAutoNum type="arabicParenR" startAt="2"/>
            </a:pPr>
            <a:endParaRPr lang="en-US" altLang="ko-KR" sz="1200" dirty="0"/>
          </a:p>
          <a:p>
            <a:r>
              <a:rPr lang="ko-KR" altLang="en-US" sz="1200" dirty="0"/>
              <a:t>해당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사용해서 해당하는 타입의 빈이 다수일 경우 우선적으로 주입할 빈을 지정할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011C-87C7-40F4-8CBA-8B0511F34DFF}"/>
              </a:ext>
            </a:extLst>
          </p:cNvPr>
          <p:cNvSpPr txBox="1"/>
          <p:nvPr/>
        </p:nvSpPr>
        <p:spPr>
          <a:xfrm>
            <a:off x="6145306" y="3724210"/>
            <a:ext cx="550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이렇게 하면 </a:t>
            </a:r>
            <a:r>
              <a:rPr lang="en-US" altLang="ko-KR" sz="1200" dirty="0"/>
              <a:t>spring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BookService</a:t>
            </a:r>
            <a:r>
              <a:rPr lang="en-US" altLang="ko-KR" sz="1200" dirty="0"/>
              <a:t> 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BookRepository</a:t>
            </a:r>
            <a:r>
              <a:rPr lang="en-US" altLang="ko-KR" sz="1200" dirty="0"/>
              <a:t> </a:t>
            </a:r>
            <a:r>
              <a:rPr lang="ko-KR" altLang="en-US" sz="1200" dirty="0"/>
              <a:t>를 주입할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여러 개의 빈의 존재할 경우</a:t>
            </a:r>
            <a:r>
              <a:rPr lang="en-US" altLang="ko-KR" sz="1200" dirty="0"/>
              <a:t>, @Primary </a:t>
            </a:r>
            <a:r>
              <a:rPr lang="ko-KR" altLang="en-US" sz="1200" dirty="0" err="1"/>
              <a:t>어노테이션이</a:t>
            </a:r>
            <a:r>
              <a:rPr lang="ko-KR" altLang="en-US" sz="1200" dirty="0"/>
              <a:t> 붙은 </a:t>
            </a:r>
            <a:r>
              <a:rPr lang="en-US" altLang="ko-KR" sz="1200" dirty="0"/>
              <a:t>bean</a:t>
            </a:r>
            <a:r>
              <a:rPr lang="ko-KR" altLang="en-US" sz="1200" dirty="0"/>
              <a:t>을 주입한다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98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1. Maven </a:t>
            </a:r>
            <a:r>
              <a:rPr lang="ko-KR" altLang="en-US" sz="2800" dirty="0">
                <a:latin typeface="+mj-ea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 http”//maven.apache.org</a:t>
            </a: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en-US" altLang="ko-KR" sz="1200" dirty="0"/>
              <a:t>Download -&gt; </a:t>
            </a:r>
            <a:r>
              <a:rPr lang="ko-KR" altLang="en-US" sz="1200" dirty="0"/>
              <a:t>최신버전의 </a:t>
            </a:r>
            <a:r>
              <a:rPr lang="en-US" altLang="ko-KR" sz="1200" dirty="0"/>
              <a:t>maven </a:t>
            </a:r>
            <a:r>
              <a:rPr lang="ko-KR" altLang="en-US" sz="1200" dirty="0"/>
              <a:t>다운로드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A53FC1-38E0-4A70-A7EE-E1627DB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1" y="1261682"/>
            <a:ext cx="7711705" cy="49105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EB977E-8E42-4922-B103-ED9BA13CC530}"/>
              </a:ext>
            </a:extLst>
          </p:cNvPr>
          <p:cNvSpPr/>
          <p:nvPr/>
        </p:nvSpPr>
        <p:spPr>
          <a:xfrm>
            <a:off x="3663950" y="4565649"/>
            <a:ext cx="922050" cy="13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0382-70E8-4721-BE11-800EAE4FDD2A}"/>
              </a:ext>
            </a:extLst>
          </p:cNvPr>
          <p:cNvSpPr txBox="1"/>
          <p:nvPr/>
        </p:nvSpPr>
        <p:spPr>
          <a:xfrm>
            <a:off x="8150977" y="1254816"/>
            <a:ext cx="3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해당 과정에서는 해당 버전을 설치했다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50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670560" y="2367171"/>
            <a:ext cx="59739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@Autowired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List&lt;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&gt; 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bookRepositories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interface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MyBookRepository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AnotherBookRepository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19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1-1-1.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여러 개일 경우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3)  </a:t>
            </a:r>
            <a:r>
              <a:rPr lang="ko-KR" altLang="en-US" sz="1200" dirty="0"/>
              <a:t>해당하는 타입의 </a:t>
            </a:r>
            <a:r>
              <a:rPr lang="en-US" altLang="ko-KR" sz="1200" dirty="0"/>
              <a:t>bean </a:t>
            </a:r>
            <a:r>
              <a:rPr lang="ko-KR" altLang="en-US" sz="1200" dirty="0"/>
              <a:t>을 모두 </a:t>
            </a:r>
            <a:r>
              <a:rPr lang="ko-KR" altLang="en-US" sz="1200" dirty="0" err="1"/>
              <a:t>주입받기</a:t>
            </a:r>
            <a:endParaRPr lang="en-US" altLang="ko-KR" sz="1200" dirty="0"/>
          </a:p>
          <a:p>
            <a:pPr marL="228600" indent="-228600">
              <a:buAutoNum type="arabicParenR" startAt="3"/>
            </a:pPr>
            <a:endParaRPr lang="en-US" altLang="ko-KR" sz="1200" dirty="0"/>
          </a:p>
          <a:p>
            <a:r>
              <a:rPr lang="ko-KR" altLang="en-US" sz="1200" dirty="0" err="1"/>
              <a:t>주입받는</a:t>
            </a:r>
            <a:r>
              <a:rPr lang="ko-KR" altLang="en-US" sz="1200" dirty="0"/>
              <a:t> 변수의 타입을 </a:t>
            </a:r>
            <a:r>
              <a:rPr lang="en-US" altLang="ko-KR" sz="1200" dirty="0"/>
              <a:t>List </a:t>
            </a:r>
            <a:r>
              <a:rPr lang="ko-KR" altLang="en-US" sz="1200" dirty="0"/>
              <a:t>로 변환해준다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8229C-1958-438A-A9AE-FD9F7B44E7EA}"/>
              </a:ext>
            </a:extLst>
          </p:cNvPr>
          <p:cNvSpPr txBox="1"/>
          <p:nvPr/>
        </p:nvSpPr>
        <p:spPr>
          <a:xfrm>
            <a:off x="5987396" y="3429000"/>
            <a:ext cx="492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 </a:t>
            </a:r>
            <a:r>
              <a:rPr lang="en-US" altLang="ko-KR" sz="1200" dirty="0" err="1"/>
              <a:t>MyBookRepository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AnotherBookRepository</a:t>
            </a:r>
            <a:r>
              <a:rPr lang="en-US" altLang="ko-KR" sz="1200" dirty="0"/>
              <a:t> 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존재하는 상태에서 </a:t>
            </a:r>
            <a:r>
              <a:rPr lang="en-US" altLang="ko-KR" sz="1200" dirty="0" err="1"/>
              <a:t>MyBokkRepository</a:t>
            </a:r>
            <a:r>
              <a:rPr lang="en-US" altLang="ko-KR" sz="1200" dirty="0"/>
              <a:t> </a:t>
            </a:r>
            <a:r>
              <a:rPr lang="ko-KR" altLang="en-US" sz="1200" dirty="0"/>
              <a:t>를 주입 받고자 한다면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주입 받을 변수명을 </a:t>
            </a:r>
            <a:r>
              <a:rPr lang="en-US" altLang="ko-KR" sz="1200" dirty="0" err="1"/>
              <a:t>myBookRepository</a:t>
            </a:r>
            <a:r>
              <a:rPr lang="en-US" altLang="ko-KR" sz="1200" dirty="0"/>
              <a:t> </a:t>
            </a:r>
            <a:r>
              <a:rPr lang="ko-KR" altLang="en-US" sz="1200" dirty="0"/>
              <a:t>로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670560" y="2367171"/>
            <a:ext cx="59739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 @Autowired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 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myBookRepository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interface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MyBookRepository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import </a:t>
            </a:r>
            <a:r>
              <a:rPr lang="en-US" altLang="ko-KR" sz="1200" b="0" i="0" dirty="0" err="1">
                <a:effectLst/>
                <a:latin typeface="+mn-ea"/>
              </a:rPr>
              <a:t>org.springframework.stereotype.Repository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@Repository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AnotherBookRepository</a:t>
            </a:r>
            <a:r>
              <a:rPr lang="en-US" altLang="ko-KR" sz="1200" b="0" i="0" dirty="0">
                <a:effectLst/>
                <a:latin typeface="+mn-ea"/>
              </a:rPr>
              <a:t> implements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1-1-1.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여러 개일 경우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4)  </a:t>
            </a:r>
            <a:r>
              <a:rPr lang="ko-KR" altLang="en-US" sz="1200" dirty="0"/>
              <a:t>빈 </a:t>
            </a:r>
            <a:r>
              <a:rPr lang="en-US" altLang="ko-KR" sz="1200" dirty="0"/>
              <a:t>id </a:t>
            </a:r>
            <a:r>
              <a:rPr lang="ko-KR" altLang="en-US" sz="1200" dirty="0"/>
              <a:t>와 변수명을 동일하게 하기</a:t>
            </a:r>
            <a:endParaRPr lang="en-US" altLang="ko-KR" sz="1200" dirty="0"/>
          </a:p>
          <a:p>
            <a:pPr marL="228600" indent="-228600">
              <a:buAutoNum type="arabicParenR" startAt="3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474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865736" y="2690336"/>
            <a:ext cx="4815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dirty="0">
                <a:latin typeface="+mn-ea"/>
              </a:rPr>
              <a:t>   // </a:t>
            </a:r>
            <a:r>
              <a:rPr lang="en-US" altLang="ko-KR" sz="1200" dirty="0" err="1">
                <a:latin typeface="+mn-ea"/>
              </a:rPr>
              <a:t>BookRepository</a:t>
            </a:r>
            <a:r>
              <a:rPr lang="ko-KR" altLang="en-US" sz="1200" dirty="0">
                <a:latin typeface="+mn-ea"/>
              </a:rPr>
              <a:t> 클래스가 존재하지 않는 경우로 가정한다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@Autowired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(required = false)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public void </a:t>
            </a:r>
            <a:r>
              <a:rPr lang="en-US" altLang="ko-KR" sz="1200" b="0" i="0" dirty="0" err="1">
                <a:effectLst/>
                <a:latin typeface="+mn-ea"/>
              </a:rPr>
              <a:t>setBookRepository</a:t>
            </a:r>
            <a:r>
              <a:rPr lang="en-US" altLang="ko-KR" sz="1200" b="0" i="0" dirty="0">
                <a:effectLst/>
                <a:latin typeface="+mn-ea"/>
              </a:rPr>
              <a:t>(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)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    </a:t>
            </a:r>
            <a:r>
              <a:rPr lang="en-US" altLang="ko-KR" sz="1200" b="0" i="0" dirty="0" err="1">
                <a:effectLst/>
                <a:latin typeface="+mn-ea"/>
              </a:rPr>
              <a:t>this.bookRepository</a:t>
            </a:r>
            <a:r>
              <a:rPr lang="en-US" altLang="ko-KR" sz="1200" b="0" i="0" dirty="0">
                <a:effectLst/>
                <a:latin typeface="+mn-ea"/>
              </a:rPr>
              <a:t> =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 interface 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06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1-1-2.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없는 경우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arenR"/>
            </a:pPr>
            <a:r>
              <a:rPr lang="en-US" altLang="ko-KR" sz="1200" dirty="0"/>
              <a:t>Optional – required</a:t>
            </a:r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r>
              <a:rPr lang="en-US" altLang="ko-KR" sz="1200" dirty="0"/>
              <a:t>true</a:t>
            </a:r>
            <a:r>
              <a:rPr lang="ko-KR" altLang="en-US" sz="1200" dirty="0"/>
              <a:t>인 기본값을 </a:t>
            </a:r>
            <a:r>
              <a:rPr lang="en-US" altLang="ko-KR" sz="1200" dirty="0"/>
              <a:t>false</a:t>
            </a:r>
            <a:r>
              <a:rPr lang="ko-KR" altLang="en-US" sz="1200" dirty="0"/>
              <a:t>로 조정하여 주입 받을 의존객체가 필수적이지 않은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의존객체를 </a:t>
            </a:r>
            <a:r>
              <a:rPr lang="ko-KR" altLang="en-US" sz="1200" dirty="0" err="1"/>
              <a:t>주입받지</a:t>
            </a:r>
            <a:r>
              <a:rPr lang="ko-KR" altLang="en-US" sz="1200" dirty="0"/>
              <a:t> 못하더라도 </a:t>
            </a:r>
            <a:r>
              <a:rPr lang="en-US" altLang="ko-KR" sz="1200" dirty="0"/>
              <a:t>bean </a:t>
            </a:r>
            <a:r>
              <a:rPr lang="ko-KR" altLang="en-US" sz="1200" dirty="0"/>
              <a:t>을 생성하도록 할 수 있게끔 한다</a:t>
            </a:r>
            <a:r>
              <a:rPr lang="en-US" altLang="ko-KR" sz="12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011C-87C7-40F4-8CBA-8B0511F34DFF}"/>
              </a:ext>
            </a:extLst>
          </p:cNvPr>
          <p:cNvSpPr txBox="1"/>
          <p:nvPr/>
        </p:nvSpPr>
        <p:spPr>
          <a:xfrm>
            <a:off x="5767959" y="3429000"/>
            <a:ext cx="581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의존객체가 존재하지 않는 경우를 가정했을 때</a:t>
            </a:r>
            <a:r>
              <a:rPr lang="en-US" altLang="ko-KR" sz="1200" dirty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/>
              <a:t>생성자를 통해 주입하거나 </a:t>
            </a:r>
            <a:r>
              <a:rPr lang="en-US" altLang="ko-KR" sz="1200" dirty="0"/>
              <a:t>setter 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주입받아도</a:t>
            </a:r>
            <a:endParaRPr lang="en-US" altLang="ko-KR" sz="1200" dirty="0"/>
          </a:p>
          <a:p>
            <a:r>
              <a:rPr lang="en-US" altLang="ko-KR" sz="1200" dirty="0" err="1"/>
              <a:t>BookReqpsitory</a:t>
            </a:r>
            <a:r>
              <a:rPr lang="ko-KR" altLang="en-US" sz="1200" dirty="0"/>
              <a:t>를 </a:t>
            </a:r>
            <a:r>
              <a:rPr lang="en-US" altLang="ko-KR" sz="1200" dirty="0"/>
              <a:t>bean</a:t>
            </a:r>
            <a:r>
              <a:rPr lang="ko-KR" altLang="en-US" sz="1200" dirty="0"/>
              <a:t>으로 등록하라는 </a:t>
            </a:r>
            <a:r>
              <a:rPr lang="ko-KR" altLang="en-US" sz="1200" dirty="0" err="1"/>
              <a:t>익셉션이</a:t>
            </a:r>
            <a:r>
              <a:rPr lang="en-US" altLang="ko-KR" sz="1200" dirty="0"/>
              <a:t> </a:t>
            </a:r>
            <a:r>
              <a:rPr lang="ko-KR" altLang="en-US" sz="1200" dirty="0"/>
              <a:t>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기본값을 </a:t>
            </a:r>
            <a:r>
              <a:rPr lang="en-US" altLang="ko-KR" sz="1200" dirty="0"/>
              <a:t>required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false</a:t>
            </a:r>
            <a:r>
              <a:rPr lang="ko-KR" altLang="en-US" sz="1200" dirty="0"/>
              <a:t>로 지정해주면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해당 값의 존재여하에 영향을 받지 않으나 메서드를 호출하지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남발하면 디버깅에 어려움이 있으니 주의할 것 </a:t>
            </a:r>
            <a:r>
              <a:rPr lang="en-US" altLang="ko-KR" sz="12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66593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865736" y="2690336"/>
            <a:ext cx="4815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dirty="0">
                <a:latin typeface="+mn-ea"/>
              </a:rPr>
              <a:t>   // </a:t>
            </a:r>
            <a:r>
              <a:rPr lang="en-US" altLang="ko-KR" sz="1200" dirty="0" err="1">
                <a:latin typeface="+mn-ea"/>
              </a:rPr>
              <a:t>BookRepository</a:t>
            </a:r>
            <a:r>
              <a:rPr lang="ko-KR" altLang="en-US" sz="1200" dirty="0">
                <a:latin typeface="+mn-ea"/>
              </a:rPr>
              <a:t> 클래스가 존재하지 않는 경우로 가정한다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@Autowired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-US" altLang="ko-KR" sz="1200" dirty="0">
                <a:highlight>
                  <a:srgbClr val="FFFF00"/>
                </a:highlight>
                <a:latin typeface="+mn-ea"/>
              </a:rPr>
              <a:t>Optional&lt;BookRepository&gt;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)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public void </a:t>
            </a:r>
            <a:r>
              <a:rPr lang="en-US" altLang="ko-KR" sz="1200" b="0" i="0" dirty="0" err="1">
                <a:effectLst/>
                <a:latin typeface="+mn-ea"/>
              </a:rPr>
              <a:t>setBookRepository</a:t>
            </a:r>
            <a:r>
              <a:rPr lang="en-US" altLang="ko-KR" sz="1200" b="0" i="0" dirty="0">
                <a:effectLst/>
                <a:latin typeface="+mn-ea"/>
              </a:rPr>
              <a:t>(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)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    </a:t>
            </a:r>
            <a:r>
              <a:rPr lang="en-US" altLang="ko-KR" sz="1200" b="0" i="0" dirty="0" err="1">
                <a:effectLst/>
                <a:latin typeface="+mn-ea"/>
              </a:rPr>
              <a:t>this.bookRepository</a:t>
            </a:r>
            <a:r>
              <a:rPr lang="en-US" altLang="ko-KR" sz="1200" b="0" i="0" dirty="0">
                <a:effectLst/>
                <a:latin typeface="+mn-ea"/>
              </a:rPr>
              <a:t> =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 interface 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19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1-1-2.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없는 경우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arenR" startAt="2"/>
            </a:pPr>
            <a:r>
              <a:rPr lang="en-US" altLang="ko-KR" sz="1200" dirty="0"/>
              <a:t>Optional – optional</a:t>
            </a:r>
          </a:p>
          <a:p>
            <a:pPr marL="228600" indent="-228600">
              <a:buAutoNum type="arabicParenR" startAt="2"/>
            </a:pPr>
            <a:endParaRPr lang="en-US" altLang="ko-KR" sz="1200" dirty="0"/>
          </a:p>
          <a:p>
            <a:r>
              <a:rPr lang="ko-KR" altLang="en-US" sz="1200" dirty="0"/>
              <a:t>자동 주입 대상 타입을 </a:t>
            </a:r>
            <a:r>
              <a:rPr lang="en-US" altLang="ko-KR" sz="1200" dirty="0"/>
              <a:t>optional </a:t>
            </a:r>
            <a:r>
              <a:rPr lang="ko-KR" altLang="en-US" sz="1200" dirty="0"/>
              <a:t>타입으로 조정하여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</a:t>
            </a:r>
            <a:r>
              <a:rPr lang="en-US" altLang="ko-KR" sz="1200" dirty="0"/>
              <a:t>bean </a:t>
            </a:r>
            <a:r>
              <a:rPr lang="ko-KR" altLang="en-US" sz="1200" dirty="0"/>
              <a:t>이 존재하지 않으면 값이 없는 </a:t>
            </a:r>
            <a:r>
              <a:rPr lang="en-US" altLang="ko-KR" sz="1200" dirty="0"/>
              <a:t>optional</a:t>
            </a:r>
            <a:r>
              <a:rPr lang="ko-KR" altLang="en-US" sz="1200" dirty="0"/>
              <a:t>을 인자로 전달하고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존재하면 값이 있는 </a:t>
            </a:r>
            <a:r>
              <a:rPr lang="en-US" altLang="ko-KR" sz="1200" dirty="0"/>
              <a:t>optional </a:t>
            </a:r>
            <a:r>
              <a:rPr lang="ko-KR" altLang="en-US" sz="1200" dirty="0"/>
              <a:t>을 인자로 전달한다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D90CD-473D-4EA5-9DD3-5D987CF3B4E9}"/>
              </a:ext>
            </a:extLst>
          </p:cNvPr>
          <p:cNvSpPr txBox="1"/>
          <p:nvPr/>
        </p:nvSpPr>
        <p:spPr>
          <a:xfrm>
            <a:off x="6315458" y="3890664"/>
            <a:ext cx="444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값이 존재하지 않으면 </a:t>
            </a:r>
            <a:r>
              <a:rPr lang="ko-KR" altLang="en-US" sz="1200" dirty="0" err="1"/>
              <a:t>주입받은</a:t>
            </a:r>
            <a:r>
              <a:rPr lang="ko-KR" altLang="en-US" sz="1200" dirty="0"/>
              <a:t>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객체가 없으므로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BookRepository</a:t>
            </a:r>
            <a:r>
              <a:rPr lang="en-US" altLang="ko-KR" sz="1200" dirty="0"/>
              <a:t>&gt; </a:t>
            </a:r>
            <a:r>
              <a:rPr lang="ko-KR" altLang="en-US" sz="1200" dirty="0"/>
              <a:t>에 </a:t>
            </a:r>
            <a:r>
              <a:rPr lang="en-US" altLang="ko-KR" sz="1200" dirty="0"/>
              <a:t>null </a:t>
            </a:r>
            <a:r>
              <a:rPr lang="ko-KR" altLang="en-US" sz="1200" dirty="0"/>
              <a:t>을 할당한다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35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0A07-0E4B-4EC0-A1E9-6D172CD34C79}"/>
              </a:ext>
            </a:extLst>
          </p:cNvPr>
          <p:cNvSpPr txBox="1"/>
          <p:nvPr/>
        </p:nvSpPr>
        <p:spPr>
          <a:xfrm>
            <a:off x="865736" y="2690336"/>
            <a:ext cx="5973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예시코드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@Service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 class </a:t>
            </a:r>
            <a:r>
              <a:rPr lang="en-US" altLang="ko-KR" sz="1200" b="0" i="0" dirty="0" err="1">
                <a:effectLst/>
                <a:latin typeface="+mn-ea"/>
              </a:rPr>
              <a:t>BookService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dirty="0">
                <a:latin typeface="+mn-ea"/>
              </a:rPr>
              <a:t>   // </a:t>
            </a:r>
            <a:r>
              <a:rPr lang="en-US" altLang="ko-KR" sz="1200" dirty="0" err="1">
                <a:latin typeface="+mn-ea"/>
              </a:rPr>
              <a:t>BookRepository</a:t>
            </a:r>
            <a:r>
              <a:rPr lang="ko-KR" altLang="en-US" sz="1200" dirty="0">
                <a:latin typeface="+mn-ea"/>
              </a:rPr>
              <a:t> 클래스가 존재하지 않는 경우로 가정한다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@Autowired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public void </a:t>
            </a:r>
            <a:r>
              <a:rPr lang="en-US" altLang="ko-KR" sz="1200" b="0" i="0" dirty="0" err="1">
                <a:effectLst/>
                <a:latin typeface="+mn-ea"/>
              </a:rPr>
              <a:t>setBookRepository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(@Nullable 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 </a:t>
            </a:r>
            <a:r>
              <a:rPr lang="en-US" altLang="ko-KR" sz="1200" b="0" i="0" dirty="0" err="1">
                <a:effectLst/>
                <a:highlight>
                  <a:srgbClr val="FFFF00"/>
                </a:highlight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highlight>
                  <a:srgbClr val="FFFF00"/>
                </a:highlight>
                <a:latin typeface="+mn-ea"/>
              </a:rPr>
              <a:t>)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    </a:t>
            </a:r>
            <a:r>
              <a:rPr lang="en-US" altLang="ko-KR" sz="1200" b="0" i="0" dirty="0" err="1">
                <a:effectLst/>
                <a:latin typeface="+mn-ea"/>
              </a:rPr>
              <a:t>this.bookRepository</a:t>
            </a:r>
            <a:r>
              <a:rPr lang="en-US" altLang="ko-KR" sz="1200" b="0" i="0" dirty="0">
                <a:effectLst/>
                <a:latin typeface="+mn-ea"/>
              </a:rPr>
              <a:t> = 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;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    }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  <a:p>
            <a:pPr algn="l"/>
            <a:endParaRPr lang="en-US" altLang="ko-KR" sz="1200" b="0" i="0" dirty="0">
              <a:effectLst/>
              <a:latin typeface="+mn-ea"/>
            </a:endParaRP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public interface </a:t>
            </a:r>
            <a:r>
              <a:rPr lang="en-US" altLang="ko-KR" sz="1200" b="0" i="0" dirty="0" err="1">
                <a:effectLst/>
                <a:latin typeface="+mn-ea"/>
              </a:rPr>
              <a:t>BookRepository</a:t>
            </a:r>
            <a:r>
              <a:rPr lang="en-US" altLang="ko-KR" sz="1200" b="0" i="0" dirty="0">
                <a:effectLst/>
                <a:latin typeface="+mn-ea"/>
              </a:rPr>
              <a:t> {</a:t>
            </a:r>
          </a:p>
          <a:p>
            <a:pPr algn="l"/>
            <a:r>
              <a:rPr lang="en-US" altLang="ko-KR" sz="1200" b="0" i="0" dirty="0">
                <a:effectLst/>
                <a:latin typeface="+mn-ea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4FD11-1670-4FEB-831A-A3F758A9DA58}"/>
              </a:ext>
            </a:extLst>
          </p:cNvPr>
          <p:cNvSpPr txBox="1"/>
          <p:nvPr/>
        </p:nvSpPr>
        <p:spPr>
          <a:xfrm>
            <a:off x="392392" y="1120676"/>
            <a:ext cx="1119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1-1-2. @Autowired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의존객체 타입의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없는 경우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arenR" startAt="3"/>
            </a:pPr>
            <a:r>
              <a:rPr lang="en-US" altLang="ko-KR" sz="1200" dirty="0"/>
              <a:t>Optional - @Nullable</a:t>
            </a:r>
          </a:p>
          <a:p>
            <a:pPr marL="228600" indent="-228600">
              <a:buAutoNum type="arabicParenR" startAt="3"/>
            </a:pPr>
            <a:endParaRPr lang="en-US" altLang="ko-KR" sz="1200" dirty="0"/>
          </a:p>
          <a:p>
            <a:r>
              <a:rPr lang="ko-KR" altLang="en-US" sz="1200" dirty="0"/>
              <a:t>자동 주입 대상 타입을 </a:t>
            </a:r>
            <a:r>
              <a:rPr lang="en-US" altLang="ko-KR" sz="1200" dirty="0"/>
              <a:t>optional </a:t>
            </a:r>
            <a:r>
              <a:rPr lang="ko-KR" altLang="en-US" sz="1200" dirty="0"/>
              <a:t>타입으로 조정하여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</a:t>
            </a:r>
            <a:r>
              <a:rPr lang="en-US" altLang="ko-KR" sz="1200" dirty="0"/>
              <a:t>bean </a:t>
            </a:r>
            <a:r>
              <a:rPr lang="ko-KR" altLang="en-US" sz="1200" dirty="0"/>
              <a:t>이 존재하지 않으면 </a:t>
            </a:r>
            <a:r>
              <a:rPr lang="en-US" altLang="ko-KR" sz="1200" dirty="0"/>
              <a:t>null </a:t>
            </a:r>
            <a:r>
              <a:rPr lang="ko-KR" altLang="en-US" sz="1200" dirty="0"/>
              <a:t>을 인자로 전달하고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존재하면 해당 </a:t>
            </a:r>
            <a:r>
              <a:rPr lang="en-US" altLang="ko-KR" sz="1200" dirty="0"/>
              <a:t>bean </a:t>
            </a:r>
            <a:r>
              <a:rPr lang="ko-KR" altLang="en-US" sz="1200" dirty="0"/>
              <a:t>을 인자로 전달한다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E1853-BAAD-4900-A5FE-C03F52B10E62}"/>
              </a:ext>
            </a:extLst>
          </p:cNvPr>
          <p:cNvSpPr txBox="1"/>
          <p:nvPr/>
        </p:nvSpPr>
        <p:spPr>
          <a:xfrm>
            <a:off x="6534914" y="3878472"/>
            <a:ext cx="51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required</a:t>
            </a:r>
            <a:r>
              <a:rPr lang="ko-KR" altLang="en-US" sz="1200" dirty="0"/>
              <a:t> </a:t>
            </a:r>
            <a:r>
              <a:rPr lang="en-US" altLang="ko-KR" sz="1200" dirty="0"/>
              <a:t>vs</a:t>
            </a:r>
            <a:r>
              <a:rPr lang="ko-KR" altLang="en-US" sz="1200" dirty="0"/>
              <a:t> </a:t>
            </a:r>
            <a:r>
              <a:rPr lang="en-US" altLang="ko-KR" sz="1200" dirty="0"/>
              <a:t>@Nullable 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@Nullable </a:t>
            </a:r>
            <a:r>
              <a:rPr lang="ko-KR" altLang="en-US" sz="1200" dirty="0"/>
              <a:t>의 경우 자동 주입할 </a:t>
            </a:r>
            <a:r>
              <a:rPr lang="en-US" altLang="ko-KR" sz="1200" dirty="0"/>
              <a:t>bean</a:t>
            </a:r>
            <a:r>
              <a:rPr lang="ko-KR" altLang="en-US" sz="1200" dirty="0"/>
              <a:t> 이 존재하지 않아도 메서드를 호출하지만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required 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bean </a:t>
            </a:r>
            <a:r>
              <a:rPr lang="ko-KR" altLang="en-US" sz="1200" dirty="0"/>
              <a:t>이 존재하지 않으면 세터 메서드를 호출하지 않는다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601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1-2. @Resource (</a:t>
            </a:r>
            <a:r>
              <a:rPr lang="ko-KR" altLang="en-US" sz="1200" dirty="0"/>
              <a:t>자바 제공 </a:t>
            </a:r>
            <a:r>
              <a:rPr lang="ko-KR" altLang="en-US" sz="1200" dirty="0" err="1"/>
              <a:t>어노테이션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@Resource </a:t>
            </a:r>
            <a:r>
              <a:rPr lang="ko-KR" altLang="en-US" sz="1200" dirty="0"/>
              <a:t>는 주입하려고 하는 객체의 이름</a:t>
            </a:r>
            <a:r>
              <a:rPr lang="en-US" altLang="ko-KR" sz="1200" dirty="0"/>
              <a:t>(id)</a:t>
            </a:r>
            <a:r>
              <a:rPr lang="ko-KR" altLang="en-US" sz="1200" dirty="0"/>
              <a:t>이 일치하는 객체를 자동으로 주입한다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필드</a:t>
            </a:r>
            <a:r>
              <a:rPr lang="en-US" altLang="ko-KR" sz="1200" dirty="0"/>
              <a:t>, setter </a:t>
            </a:r>
            <a:r>
              <a:rPr lang="ko-KR" altLang="en-US" sz="1200" dirty="0"/>
              <a:t>에 사용 가능하며</a:t>
            </a:r>
            <a:r>
              <a:rPr lang="en-US" altLang="ko-KR" sz="1200" dirty="0"/>
              <a:t>, setter</a:t>
            </a:r>
            <a:r>
              <a:rPr lang="ko-KR" altLang="en-US" sz="1200" dirty="0"/>
              <a:t>에 사용할 경우 반드시 기본 생성자가 정의되어야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8185F-DAA9-45F6-A260-B4460D0B97DF}"/>
              </a:ext>
            </a:extLst>
          </p:cNvPr>
          <p:cNvSpPr txBox="1"/>
          <p:nvPr/>
        </p:nvSpPr>
        <p:spPr>
          <a:xfrm>
            <a:off x="692943" y="6524536"/>
            <a:ext cx="85272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 </a:t>
            </a:r>
            <a:r>
              <a:rPr lang="ko-KR" altLang="en-US" sz="800" dirty="0">
                <a:hlinkClick r:id="rId2"/>
              </a:rPr>
              <a:t>https://atoz-develop.tistory.com/entry/Spring-DI-%EC%95%A0%EB%85%B8%ED%85%8C%EC%9D%B4%EC%85%98-%EC%A0%95%EB%A6%AC-Autowired-Resource-Inject</a:t>
            </a:r>
            <a:r>
              <a:rPr lang="ko-KR" altLang="en-US" sz="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5D68C-9E1E-4575-9F24-C78AB650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29" y="2233368"/>
            <a:ext cx="4863021" cy="37569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E09C4-4203-4BAE-848D-E289CBFD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246862"/>
            <a:ext cx="4574382" cy="10158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A724FA-BC82-4941-A9C2-8621D251CCF9}"/>
              </a:ext>
            </a:extLst>
          </p:cNvPr>
          <p:cNvSpPr txBox="1"/>
          <p:nvPr/>
        </p:nvSpPr>
        <p:spPr>
          <a:xfrm>
            <a:off x="895350" y="3466769"/>
            <a:ext cx="4062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프로젝트에서 사용하기 위해 </a:t>
            </a:r>
            <a:r>
              <a:rPr lang="en-US" altLang="ko-KR" sz="900" dirty="0" err="1"/>
              <a:t>javax.annonatiton-api</a:t>
            </a:r>
            <a:r>
              <a:rPr lang="en-US" altLang="ko-KR" sz="900" dirty="0"/>
              <a:t> </a:t>
            </a:r>
            <a:r>
              <a:rPr lang="ko-KR" altLang="en-US" sz="900" dirty="0"/>
              <a:t>의존성을 추가한다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95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1-3. @Inject (</a:t>
            </a:r>
            <a:r>
              <a:rPr lang="ko-KR" altLang="en-US" sz="1200" dirty="0"/>
              <a:t>자바 제공 </a:t>
            </a:r>
            <a:r>
              <a:rPr lang="ko-KR" altLang="en-US" sz="1200" dirty="0" err="1"/>
              <a:t>어노테이션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@Inject </a:t>
            </a:r>
            <a:r>
              <a:rPr lang="ko-KR" altLang="en-US" sz="1200" dirty="0"/>
              <a:t>는 주입하려고 하는 객체의 타입이 일치하는 객체를 자동으로 주입한다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필드</a:t>
            </a:r>
            <a:r>
              <a:rPr lang="en-US" altLang="ko-KR" sz="1200" dirty="0"/>
              <a:t>, </a:t>
            </a:r>
            <a:r>
              <a:rPr lang="ko-KR" altLang="en-US" sz="1200" dirty="0"/>
              <a:t>생성자</a:t>
            </a:r>
            <a:r>
              <a:rPr lang="en-US" altLang="ko-KR" sz="1200" dirty="0"/>
              <a:t>, setter </a:t>
            </a:r>
            <a:r>
              <a:rPr lang="ko-KR" altLang="en-US" sz="1200" dirty="0"/>
              <a:t>에 사용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필드</a:t>
            </a:r>
            <a:r>
              <a:rPr lang="en-US" altLang="ko-KR" sz="1200" dirty="0"/>
              <a:t>, setter</a:t>
            </a:r>
            <a:r>
              <a:rPr lang="ko-KR" altLang="en-US" sz="1200" dirty="0"/>
              <a:t>에 사용할 경우 반드시 기본 생성자가 정의되어야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8185F-DAA9-45F6-A260-B4460D0B97DF}"/>
              </a:ext>
            </a:extLst>
          </p:cNvPr>
          <p:cNvSpPr txBox="1"/>
          <p:nvPr/>
        </p:nvSpPr>
        <p:spPr>
          <a:xfrm>
            <a:off x="692943" y="6524536"/>
            <a:ext cx="85272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 </a:t>
            </a:r>
            <a:r>
              <a:rPr lang="ko-KR" altLang="en-US" sz="800" dirty="0">
                <a:hlinkClick r:id="rId2"/>
              </a:rPr>
              <a:t>https://atoz-develop.tistory.com/entry/Spring-DI-%EC%95%A0%EB%85%B8%ED%85%8C%EC%9D%B4%EC%85%98-%EC%A0%95%EB%A6%AC-Autowired-Resource-Inject</a:t>
            </a:r>
            <a:r>
              <a:rPr lang="ko-KR" altLang="en-US" sz="8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724FA-BC82-4941-A9C2-8621D251CCF9}"/>
              </a:ext>
            </a:extLst>
          </p:cNvPr>
          <p:cNvSpPr txBox="1"/>
          <p:nvPr/>
        </p:nvSpPr>
        <p:spPr>
          <a:xfrm>
            <a:off x="1148371" y="3181350"/>
            <a:ext cx="4062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프로젝트에서 사용하기 위해 </a:t>
            </a:r>
            <a:r>
              <a:rPr lang="en-US" altLang="ko-KR" sz="900" dirty="0" err="1"/>
              <a:t>javax.inject</a:t>
            </a:r>
            <a:r>
              <a:rPr lang="en-US" altLang="ko-KR" sz="900" dirty="0"/>
              <a:t> </a:t>
            </a:r>
            <a:r>
              <a:rPr lang="ko-KR" altLang="en-US" sz="900" dirty="0"/>
              <a:t>의존성을 추가한다</a:t>
            </a:r>
            <a:r>
              <a:rPr lang="en-US" altLang="ko-KR" sz="9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43C8C-D209-47D2-BEF1-60C9A47C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1" y="2211622"/>
            <a:ext cx="4555330" cy="9697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4A3A54-7376-4335-ABD0-FC2EA14B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80" y="1928630"/>
            <a:ext cx="3799349" cy="4505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B5CD4-A377-4402-B8AD-DE84697420AD}"/>
              </a:ext>
            </a:extLst>
          </p:cNvPr>
          <p:cNvSpPr txBox="1"/>
          <p:nvPr/>
        </p:nvSpPr>
        <p:spPr>
          <a:xfrm>
            <a:off x="1148371" y="3459807"/>
            <a:ext cx="406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@Inject </a:t>
            </a:r>
            <a:r>
              <a:rPr lang="ko-KR" altLang="en-US" sz="900" dirty="0"/>
              <a:t>에서는 </a:t>
            </a:r>
            <a:r>
              <a:rPr lang="en-US" altLang="ko-KR" sz="900" dirty="0"/>
              <a:t>@Named </a:t>
            </a:r>
            <a:r>
              <a:rPr lang="ko-KR" altLang="en-US" sz="900" dirty="0" err="1"/>
              <a:t>어노테이션이</a:t>
            </a:r>
            <a:r>
              <a:rPr lang="ko-KR" altLang="en-US" sz="900" dirty="0"/>
              <a:t> </a:t>
            </a:r>
            <a:r>
              <a:rPr lang="en-US" altLang="ko-KR" sz="900" dirty="0"/>
              <a:t>@Qualifier </a:t>
            </a:r>
            <a:r>
              <a:rPr lang="ko-KR" altLang="en-US" sz="900" dirty="0"/>
              <a:t>의 역할을 수행한다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이는 태그가 불필요해 </a:t>
            </a:r>
            <a:r>
              <a:rPr lang="en-US" altLang="ko-KR" sz="900" dirty="0"/>
              <a:t>xml </a:t>
            </a:r>
            <a:r>
              <a:rPr lang="ko-KR" altLang="en-US" sz="900" dirty="0"/>
              <a:t>내에 별도로 설정할 것이 없다</a:t>
            </a:r>
            <a:r>
              <a:rPr lang="en-US" altLang="ko-KR" sz="9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AB7BF4-456B-4570-9945-DB90FAAA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371" y="4264546"/>
            <a:ext cx="4555330" cy="16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9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1-4.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어노테이션의</a:t>
            </a:r>
            <a:r>
              <a:rPr lang="ko-KR" altLang="en-US" sz="1200" dirty="0"/>
              <a:t> 특징과 차이점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** </a:t>
            </a:r>
            <a:r>
              <a:rPr lang="ko-KR" altLang="en-US" sz="1200" dirty="0"/>
              <a:t>사용 가능한 범위</a:t>
            </a:r>
            <a:endParaRPr lang="en-US" altLang="ko-KR" sz="12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03E6A6A-91D3-4FC3-8116-3ED7A227A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4593"/>
              </p:ext>
            </p:extLst>
          </p:nvPr>
        </p:nvGraphicFramePr>
        <p:xfrm>
          <a:off x="536576" y="2373114"/>
          <a:ext cx="108743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1789584034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1634079523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389553947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1266496559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139352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어노테이션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사용가능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생성자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필드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setter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구분자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4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@Autowired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기본생성자 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@Qualifier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@Resource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기본생성자 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@Inject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기본생성자 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기본생성자 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@Named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1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AD32D4-84D1-4924-BE98-AE46438F1353}"/>
              </a:ext>
            </a:extLst>
          </p:cNvPr>
          <p:cNvSpPr txBox="1"/>
          <p:nvPr/>
        </p:nvSpPr>
        <p:spPr>
          <a:xfrm>
            <a:off x="392391" y="4721661"/>
            <a:ext cx="9140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기본적으로 세</a:t>
            </a:r>
            <a:r>
              <a:rPr lang="en-US" altLang="ko-KR" sz="1200" dirty="0"/>
              <a:t> </a:t>
            </a:r>
            <a:r>
              <a:rPr lang="ko-KR" altLang="en-US" sz="1200" dirty="0"/>
              <a:t>방식의 작동기능은 다르지 않으며</a:t>
            </a:r>
            <a:r>
              <a:rPr lang="en-US" altLang="ko-KR" sz="1200" dirty="0"/>
              <a:t>, </a:t>
            </a:r>
            <a:r>
              <a:rPr lang="ko-KR" altLang="en-US" sz="1200" dirty="0"/>
              <a:t>현재 가장 많이 사용되는 방식은 </a:t>
            </a:r>
            <a:r>
              <a:rPr lang="en-US" altLang="ko-KR" sz="1200" dirty="0"/>
              <a:t>@Autowired.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@Inject </a:t>
            </a:r>
            <a:r>
              <a:rPr lang="ko-KR" altLang="en-US" sz="1200" dirty="0"/>
              <a:t>는 </a:t>
            </a:r>
            <a:r>
              <a:rPr lang="en-US" altLang="ko-KR" sz="1200" dirty="0"/>
              <a:t>@Autowired </a:t>
            </a:r>
            <a:r>
              <a:rPr lang="ko-KR" altLang="en-US" sz="1200" dirty="0"/>
              <a:t>와 같은 기능을 수행하나 사용빈도가 굉장히 낮다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@Resource </a:t>
            </a:r>
            <a:r>
              <a:rPr lang="ko-KR" altLang="en-US" sz="1200" dirty="0"/>
              <a:t>는 일반적으로 </a:t>
            </a:r>
            <a:r>
              <a:rPr lang="en-US" altLang="ko-KR" sz="1200" dirty="0"/>
              <a:t>static </a:t>
            </a:r>
            <a:r>
              <a:rPr lang="ko-KR" altLang="en-US" sz="1200" dirty="0"/>
              <a:t>한 함수</a:t>
            </a:r>
            <a:r>
              <a:rPr lang="en-US" altLang="ko-KR" sz="1200" dirty="0"/>
              <a:t>, </a:t>
            </a:r>
            <a:r>
              <a:rPr lang="ko-KR" altLang="en-US" sz="1200" dirty="0"/>
              <a:t>변동되지 않는 내용에 대해 적용한다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84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4. </a:t>
            </a:r>
            <a:r>
              <a:rPr lang="ko-KR" altLang="en-US" sz="2800" dirty="0">
                <a:latin typeface="+mj-ea"/>
              </a:rPr>
              <a:t>의존 자동주입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의존성 주입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</a:t>
            </a:r>
            <a:r>
              <a:rPr lang="en-US" altLang="ko-KR" sz="1200" dirty="0"/>
              <a:t>- @Autowired, @Resource, @Inject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1-5. </a:t>
            </a:r>
            <a:r>
              <a:rPr lang="ko-KR" altLang="en-US" sz="1200" dirty="0"/>
              <a:t>생성자 초기화와 필수 여부 지정 방식 동작 이해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** </a:t>
            </a:r>
            <a:r>
              <a:rPr lang="ko-KR" altLang="en-US" sz="1200" dirty="0"/>
              <a:t>추가 요망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86A72-A43D-4380-B8AD-ADE1E63ED01F}"/>
              </a:ext>
            </a:extLst>
          </p:cNvPr>
          <p:cNvSpPr txBox="1"/>
          <p:nvPr/>
        </p:nvSpPr>
        <p:spPr>
          <a:xfrm>
            <a:off x="6561701" y="4478637"/>
            <a:ext cx="402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추가 요망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67560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5. </a:t>
            </a:r>
            <a:r>
              <a:rPr lang="ko-KR" altLang="en-US" sz="2800" dirty="0">
                <a:latin typeface="+mj-ea"/>
              </a:rPr>
              <a:t>컴포넌트 스캔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@Component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어노테이션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120676"/>
            <a:ext cx="9140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@Bean</a:t>
            </a:r>
            <a:r>
              <a:rPr lang="ko-KR" altLang="en-US" sz="1200" dirty="0"/>
              <a:t> 또한 등록이 가능하나</a:t>
            </a:r>
            <a:r>
              <a:rPr lang="en-US" altLang="ko-KR" sz="1200" dirty="0"/>
              <a:t>, </a:t>
            </a:r>
            <a:r>
              <a:rPr lang="ko-KR" altLang="en-US" sz="1200" dirty="0"/>
              <a:t>관리할 </a:t>
            </a:r>
            <a:r>
              <a:rPr lang="en-US" altLang="ko-KR" sz="1200" dirty="0"/>
              <a:t>bean </a:t>
            </a:r>
            <a:r>
              <a:rPr lang="ko-KR" altLang="en-US" sz="1200" dirty="0"/>
              <a:t>이 많아지면 번거로워진다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@Component </a:t>
            </a:r>
            <a:r>
              <a:rPr lang="ko-KR" altLang="en-US" sz="1200" dirty="0"/>
              <a:t>를 사용하면 설정파일을 별도로 만들지 않고 </a:t>
            </a:r>
            <a:r>
              <a:rPr lang="en-US" altLang="ko-KR" sz="1200" dirty="0"/>
              <a:t>bean </a:t>
            </a:r>
            <a:r>
              <a:rPr lang="ko-KR" altLang="en-US" sz="1200" dirty="0"/>
              <a:t>을 등록할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설정파일의 부재로 인한 의존관계의 공백은 </a:t>
            </a:r>
            <a:r>
              <a:rPr lang="en-US" altLang="ko-KR" sz="1200" dirty="0"/>
              <a:t>@Autowired </a:t>
            </a:r>
            <a:r>
              <a:rPr lang="ko-KR" altLang="en-US" sz="1200" dirty="0"/>
              <a:t>를 통해 자동 의존관계 주입을 한다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44672-B067-4E18-A268-1A7914862297}"/>
              </a:ext>
            </a:extLst>
          </p:cNvPr>
          <p:cNvSpPr txBox="1"/>
          <p:nvPr/>
        </p:nvSpPr>
        <p:spPr>
          <a:xfrm>
            <a:off x="392391" y="3002280"/>
            <a:ext cx="9140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@Component </a:t>
            </a:r>
            <a:r>
              <a:rPr lang="ko-KR" altLang="en-US" sz="1200" dirty="0"/>
              <a:t>를 가진 모든 대상을 가져와 </a:t>
            </a:r>
            <a:r>
              <a:rPr lang="en-US" altLang="ko-KR" sz="1200" dirty="0"/>
              <a:t>bean </a:t>
            </a:r>
            <a:r>
              <a:rPr lang="ko-KR" altLang="en-US" sz="1200" dirty="0"/>
              <a:t>에 등록하기 위해 찾는 과정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Bean</a:t>
            </a:r>
            <a:r>
              <a:rPr lang="ko-KR" altLang="en-US" sz="1200" dirty="0"/>
              <a:t> 이름 지정 </a:t>
            </a:r>
            <a:r>
              <a:rPr lang="en-US" altLang="ko-KR" sz="1200" dirty="0"/>
              <a:t>(</a:t>
            </a:r>
            <a:r>
              <a:rPr lang="ko-KR" altLang="en-US" sz="1200" dirty="0"/>
              <a:t>수동 지정이 우선권을 가짐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자동 </a:t>
            </a:r>
            <a:r>
              <a:rPr lang="en-US" altLang="ko-KR" sz="1200" dirty="0"/>
              <a:t>: </a:t>
            </a:r>
            <a:r>
              <a:rPr lang="ko-KR" altLang="en-US" sz="1200" dirty="0"/>
              <a:t>타입의 가장 앞 문자를 소문자로 바꾼 것을 </a:t>
            </a:r>
            <a:r>
              <a:rPr lang="en-US" altLang="ko-KR" sz="1200" dirty="0"/>
              <a:t>bean </a:t>
            </a:r>
            <a:r>
              <a:rPr lang="ko-KR" altLang="en-US" sz="1200" dirty="0"/>
              <a:t>이름으로 할당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수동 </a:t>
            </a:r>
            <a:r>
              <a:rPr lang="en-US" altLang="ko-KR" sz="1200" dirty="0"/>
              <a:t>: @Component(“name”) </a:t>
            </a:r>
            <a:r>
              <a:rPr lang="ko-KR" altLang="en-US" sz="1200" dirty="0"/>
              <a:t>을 통해 별도로 이름 지정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scan</a:t>
            </a:r>
            <a:r>
              <a:rPr lang="ko-KR" altLang="en-US" sz="1200" dirty="0"/>
              <a:t> 작동 대상</a:t>
            </a:r>
            <a:endParaRPr lang="en-US" altLang="ko-KR" sz="1200" dirty="0"/>
          </a:p>
          <a:p>
            <a:r>
              <a:rPr lang="en-US" altLang="ko-KR" sz="1200" dirty="0"/>
              <a:t>  @Component : </a:t>
            </a:r>
            <a:r>
              <a:rPr lang="ko-KR" altLang="en-US" sz="1200" dirty="0"/>
              <a:t>컴포넌트 스캔에서 사용</a:t>
            </a:r>
            <a:endParaRPr lang="en-US" altLang="ko-KR" sz="1200" dirty="0"/>
          </a:p>
          <a:p>
            <a:r>
              <a:rPr lang="en-US" altLang="ko-KR" sz="1200" dirty="0"/>
              <a:t>  @Controller : 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 </a:t>
            </a:r>
            <a:r>
              <a:rPr lang="ko-KR" altLang="en-US" sz="1200" dirty="0"/>
              <a:t>컨트롤러에서 사용</a:t>
            </a:r>
            <a:endParaRPr lang="en-US" altLang="ko-KR" sz="1200" dirty="0"/>
          </a:p>
          <a:p>
            <a:r>
              <a:rPr lang="en-US" altLang="ko-KR" sz="1200" dirty="0"/>
              <a:t>  @Service : </a:t>
            </a:r>
            <a:r>
              <a:rPr lang="ko-KR" altLang="en-US" sz="1200" dirty="0"/>
              <a:t>스프링 비즈니스 로직에서 사용</a:t>
            </a:r>
            <a:endParaRPr lang="en-US" altLang="ko-KR" sz="1200" dirty="0"/>
          </a:p>
          <a:p>
            <a:r>
              <a:rPr lang="en-US" altLang="ko-KR" sz="1200" dirty="0"/>
              <a:t>  @Repository : </a:t>
            </a:r>
            <a:r>
              <a:rPr lang="ko-KR" altLang="en-US" sz="1200" dirty="0"/>
              <a:t>스프링 데이터 접근 계층에서 사용</a:t>
            </a:r>
            <a:endParaRPr lang="en-US" altLang="ko-KR" sz="1200" dirty="0"/>
          </a:p>
          <a:p>
            <a:r>
              <a:rPr lang="en-US" altLang="ko-KR" sz="1200" dirty="0"/>
              <a:t>  @Configuration : </a:t>
            </a:r>
            <a:r>
              <a:rPr lang="ko-KR" altLang="en-US" sz="1200" dirty="0"/>
              <a:t>스프링 설정 정보에서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scan </a:t>
            </a:r>
            <a:r>
              <a:rPr lang="ko-KR" altLang="en-US" sz="1200" dirty="0"/>
              <a:t>범위</a:t>
            </a:r>
            <a:endParaRPr lang="en-US" altLang="ko-KR" sz="1200" dirty="0"/>
          </a:p>
          <a:p>
            <a:r>
              <a:rPr lang="en-US" altLang="ko-KR" sz="1200" dirty="0"/>
              <a:t>  @ComponentScan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파일의 패키지 아래를 찾는다</a:t>
            </a:r>
            <a:r>
              <a:rPr lang="en-US" altLang="ko-KR" sz="1200" dirty="0"/>
              <a:t>. </a:t>
            </a:r>
            <a:r>
              <a:rPr lang="ko-KR" altLang="en-US" sz="1200" dirty="0"/>
              <a:t>구성파일에 등록 시 프로젝트 최상단에 두는 것을 권장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basePackages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basePackageClasses</a:t>
            </a:r>
            <a:r>
              <a:rPr lang="en-US" altLang="ko-KR" sz="1200" dirty="0"/>
              <a:t> </a:t>
            </a:r>
            <a:r>
              <a:rPr lang="ko-KR" altLang="en-US" sz="1200" dirty="0"/>
              <a:t>로 지정할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CB54-227C-455A-A758-21E3286E0F69}"/>
              </a:ext>
            </a:extLst>
          </p:cNvPr>
          <p:cNvSpPr txBox="1"/>
          <p:nvPr/>
        </p:nvSpPr>
        <p:spPr>
          <a:xfrm>
            <a:off x="248771" y="2443525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/>
              <a:t>@ComponentScan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어노테이션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1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1. Maven </a:t>
            </a:r>
            <a:r>
              <a:rPr lang="ko-KR" altLang="en-US" sz="2800" dirty="0">
                <a:latin typeface="+mj-ea"/>
              </a:rPr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경로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0382-70E8-4721-BE11-800EAE4FDD2A}"/>
              </a:ext>
            </a:extLst>
          </p:cNvPr>
          <p:cNvSpPr txBox="1"/>
          <p:nvPr/>
        </p:nvSpPr>
        <p:spPr>
          <a:xfrm>
            <a:off x="7791450" y="1254816"/>
            <a:ext cx="389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환경변수 설정 후 </a:t>
            </a:r>
            <a:r>
              <a:rPr lang="en-US" altLang="ko-KR" sz="1200" dirty="0"/>
              <a:t>maven</a:t>
            </a:r>
            <a:r>
              <a:rPr lang="ko-KR" altLang="en-US" sz="1200" dirty="0"/>
              <a:t>이 실행되는 것을 확인할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20C9AA-6343-4F63-8B97-B393B02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95" y="2465464"/>
            <a:ext cx="3604055" cy="875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BCB7F1-85D2-4F67-A2CC-43221649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" y="1254816"/>
            <a:ext cx="3226146" cy="30338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729D36-6976-4A00-B181-3D7170E8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7" y="4411586"/>
            <a:ext cx="705713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8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5. </a:t>
            </a:r>
            <a:r>
              <a:rPr lang="ko-KR" altLang="en-US" sz="2800" dirty="0">
                <a:latin typeface="+mj-ea"/>
              </a:rPr>
              <a:t>컴포넌트 스캔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/>
              <a:t>@ComponentScan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어노테이션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91402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주의할 점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상속관계에 놓인 두 가지 메서드를 대상으로 </a:t>
            </a:r>
            <a:r>
              <a:rPr lang="en-US" altLang="ko-KR" sz="1200" dirty="0"/>
              <a:t>@Component </a:t>
            </a:r>
            <a:r>
              <a:rPr lang="ko-KR" altLang="en-US" sz="1200" dirty="0"/>
              <a:t>를 붙이고자 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사용할 한 메서드에만 </a:t>
            </a:r>
            <a:r>
              <a:rPr lang="en-US" altLang="ko-KR" sz="1200" dirty="0"/>
              <a:t>@Component </a:t>
            </a:r>
            <a:r>
              <a:rPr lang="ko-KR" altLang="en-US" sz="1200" dirty="0"/>
              <a:t>할당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bean </a:t>
            </a:r>
            <a:r>
              <a:rPr lang="ko-KR" altLang="en-US" sz="1200" dirty="0"/>
              <a:t>이름이 충돌하거나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수동 등록한 </a:t>
            </a:r>
            <a:r>
              <a:rPr lang="en-US" altLang="ko-KR" sz="1200" dirty="0"/>
              <a:t>bean </a:t>
            </a:r>
            <a:r>
              <a:rPr lang="ko-KR" altLang="en-US" sz="1200" dirty="0"/>
              <a:t>과 충돌할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옵션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특정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포합 </a:t>
            </a:r>
            <a:r>
              <a:rPr lang="en-US" altLang="ko-KR" sz="1200" dirty="0"/>
              <a:t>/ </a:t>
            </a:r>
            <a:r>
              <a:rPr lang="ko-KR" altLang="en-US" sz="1200" dirty="0"/>
              <a:t>제외시킬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includeFilters</a:t>
            </a:r>
            <a:r>
              <a:rPr lang="en-US" altLang="ko-KR" sz="1200" dirty="0"/>
              <a:t> : </a:t>
            </a:r>
            <a:r>
              <a:rPr lang="ko-KR" altLang="en-US" sz="1200" dirty="0"/>
              <a:t>컴포넌트 스캔 대상으로 추가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excludeFilters</a:t>
            </a:r>
            <a:r>
              <a:rPr lang="en-US" altLang="ko-KR" sz="1200" dirty="0"/>
              <a:t> : </a:t>
            </a:r>
            <a:r>
              <a:rPr lang="ko-KR" altLang="en-US" sz="1200" dirty="0"/>
              <a:t>컴포넌트 스캔 대상에서 제외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FilterType</a:t>
            </a:r>
            <a:r>
              <a:rPr lang="en-US" altLang="ko-KR" sz="1200" dirty="0"/>
              <a:t> </a:t>
            </a:r>
            <a:r>
              <a:rPr lang="ko-KR" altLang="en-US" sz="1200" dirty="0"/>
              <a:t>옵션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ANNONATION : </a:t>
            </a:r>
            <a:r>
              <a:rPr lang="ko-KR" altLang="en-US" sz="1200" dirty="0"/>
              <a:t>기본값</a:t>
            </a:r>
            <a:r>
              <a:rPr lang="en-US" altLang="ko-KR" sz="1200" dirty="0"/>
              <a:t>, 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인식홰</a:t>
            </a:r>
            <a:r>
              <a:rPr lang="ko-KR" altLang="en-US" sz="1200" dirty="0"/>
              <a:t> 동작</a:t>
            </a:r>
            <a:endParaRPr lang="en-US" altLang="ko-KR" sz="1200" dirty="0"/>
          </a:p>
          <a:p>
            <a:r>
              <a:rPr lang="en-US" altLang="ko-KR" sz="1200" dirty="0"/>
              <a:t>  ASSIGNABLE_TYPE : </a:t>
            </a:r>
            <a:r>
              <a:rPr lang="ko-KR" altLang="en-US" sz="1200" dirty="0"/>
              <a:t>지정한 타입과 자식 타입을 인식해 동작</a:t>
            </a:r>
            <a:endParaRPr lang="en-US" altLang="ko-KR" sz="1200" dirty="0"/>
          </a:p>
          <a:p>
            <a:r>
              <a:rPr lang="en-US" altLang="ko-KR" sz="1200" dirty="0"/>
              <a:t>  ASPECTJ : AspectJ </a:t>
            </a:r>
            <a:r>
              <a:rPr lang="ko-KR" altLang="en-US" sz="1200" dirty="0"/>
              <a:t>패턴 사용</a:t>
            </a:r>
            <a:endParaRPr lang="en-US" altLang="ko-KR" sz="1200" dirty="0"/>
          </a:p>
          <a:p>
            <a:r>
              <a:rPr lang="en-US" altLang="ko-KR" sz="1200" dirty="0"/>
              <a:t>  REGEX : </a:t>
            </a:r>
            <a:r>
              <a:rPr lang="ko-KR" altLang="en-US" sz="1200" dirty="0"/>
              <a:t>정규 표현식</a:t>
            </a:r>
            <a:endParaRPr lang="en-US" altLang="ko-KR" sz="1200" dirty="0"/>
          </a:p>
          <a:p>
            <a:r>
              <a:rPr lang="en-US" altLang="ko-KR" sz="1200" dirty="0"/>
              <a:t>  CUSTOM : </a:t>
            </a:r>
            <a:r>
              <a:rPr lang="en-US" altLang="ko-KR" sz="1200" dirty="0" err="1"/>
              <a:t>TypeFilter</a:t>
            </a:r>
            <a:r>
              <a:rPr lang="en-US" altLang="ko-KR" sz="1200" dirty="0"/>
              <a:t> </a:t>
            </a:r>
            <a:r>
              <a:rPr lang="ko-KR" altLang="en-US" sz="1200" dirty="0"/>
              <a:t>이라는 인터페이스를 구현해서 처리한다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1DCBB-72A9-4BB5-B5F0-6A7DBE6165CA}"/>
              </a:ext>
            </a:extLst>
          </p:cNvPr>
          <p:cNvSpPr txBox="1"/>
          <p:nvPr/>
        </p:nvSpPr>
        <p:spPr>
          <a:xfrm>
            <a:off x="248771" y="4881925"/>
            <a:ext cx="1179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 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@ComponentScan(basePackages = {“spring”},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excludeFilters</a:t>
            </a:r>
            <a:r>
              <a:rPr lang="en-US" altLang="ko-KR" sz="1200" dirty="0"/>
              <a:t> = @Filter(type = </a:t>
            </a:r>
            <a:r>
              <a:rPr lang="en-US" altLang="ko-KR" sz="1200" dirty="0" err="1"/>
              <a:t>FilterType.REGEX</a:t>
            </a:r>
            <a:r>
              <a:rPr lang="en-US" altLang="ko-KR" sz="1200" dirty="0"/>
              <a:t>, pattern = “spring\\..*Dao”))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300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6. Bean</a:t>
            </a:r>
            <a:r>
              <a:rPr lang="ko-KR" altLang="en-US" sz="2800" dirty="0">
                <a:latin typeface="+mj-ea"/>
              </a:rPr>
              <a:t> 의 라이프사이클과 범위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객체의 라이프사이클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5119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컨테이너를 초기화하고 종료할 때에는 다음과 같은 작업을 수행한다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컨테이너 초기화 </a:t>
            </a:r>
            <a:r>
              <a:rPr lang="en-US" altLang="ko-KR" sz="1200" dirty="0"/>
              <a:t>: bean</a:t>
            </a:r>
            <a:r>
              <a:rPr lang="ko-KR" altLang="en-US" sz="1200" dirty="0"/>
              <a:t> 객체의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의존 주입</a:t>
            </a:r>
            <a:r>
              <a:rPr lang="en-US" altLang="ko-KR" sz="1200" dirty="0"/>
              <a:t>, </a:t>
            </a:r>
            <a:r>
              <a:rPr lang="ko-KR" altLang="en-US" sz="1200" dirty="0"/>
              <a:t>초기화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컨테이너 종료 </a:t>
            </a:r>
            <a:r>
              <a:rPr lang="en-US" altLang="ko-KR" sz="1200" dirty="0"/>
              <a:t>: bean</a:t>
            </a:r>
            <a:r>
              <a:rPr lang="ko-KR" altLang="en-US" sz="1200" dirty="0"/>
              <a:t> 객체의 소멸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컨테이너 초기화와 종료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CBD63-9ED6-4EF8-8DD4-0B89F66C2187}"/>
              </a:ext>
            </a:extLst>
          </p:cNvPr>
          <p:cNvSpPr txBox="1"/>
          <p:nvPr/>
        </p:nvSpPr>
        <p:spPr>
          <a:xfrm>
            <a:off x="392392" y="2540129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라이프사이클 </a:t>
            </a:r>
            <a:r>
              <a:rPr lang="en-US" altLang="ko-KR" sz="1200" dirty="0"/>
              <a:t>– </a:t>
            </a:r>
            <a:r>
              <a:rPr lang="ko-KR" altLang="en-US" sz="1200" dirty="0"/>
              <a:t>스프링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커스텀 메서드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D273D-6C42-45DF-884F-6FB13AE0F57F}"/>
              </a:ext>
            </a:extLst>
          </p:cNvPr>
          <p:cNvSpPr txBox="1"/>
          <p:nvPr/>
        </p:nvSpPr>
        <p:spPr>
          <a:xfrm>
            <a:off x="392392" y="2955339"/>
            <a:ext cx="63863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컨테이너가 관리하는 객체의 라이프사이클은 기본적으로 아래와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>
                <a:highlight>
                  <a:srgbClr val="FFFF00"/>
                </a:highlight>
              </a:rPr>
              <a:t>객체 생성 </a:t>
            </a:r>
            <a:r>
              <a:rPr lang="en-US" altLang="ko-KR" sz="1200" dirty="0">
                <a:highlight>
                  <a:srgbClr val="FFFF00"/>
                </a:highlight>
              </a:rPr>
              <a:t>-&gt; </a:t>
            </a:r>
            <a:r>
              <a:rPr lang="ko-KR" altLang="en-US" sz="1200" dirty="0">
                <a:highlight>
                  <a:srgbClr val="FFFF00"/>
                </a:highlight>
              </a:rPr>
              <a:t>의존 설정 </a:t>
            </a:r>
            <a:r>
              <a:rPr lang="en-US" altLang="ko-KR" sz="1200" dirty="0">
                <a:highlight>
                  <a:srgbClr val="FFFF00"/>
                </a:highlight>
              </a:rPr>
              <a:t>-&gt; </a:t>
            </a:r>
            <a:r>
              <a:rPr lang="ko-KR" altLang="en-US" sz="1200" dirty="0">
                <a:highlight>
                  <a:srgbClr val="FFFF00"/>
                </a:highlight>
              </a:rPr>
              <a:t>초기화 </a:t>
            </a:r>
            <a:r>
              <a:rPr lang="en-US" altLang="ko-KR" sz="1200" dirty="0">
                <a:highlight>
                  <a:srgbClr val="FFFF00"/>
                </a:highlight>
              </a:rPr>
              <a:t>-&gt; </a:t>
            </a:r>
            <a:r>
              <a:rPr lang="ko-KR" altLang="en-US" sz="1200" dirty="0">
                <a:highlight>
                  <a:srgbClr val="FFFF00"/>
                </a:highlight>
              </a:rPr>
              <a:t>소멸</a:t>
            </a:r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소멸 단계에서</a:t>
            </a:r>
            <a:r>
              <a:rPr lang="en-US" altLang="ko-KR" sz="1200" dirty="0"/>
              <a:t>, bean </a:t>
            </a:r>
            <a:r>
              <a:rPr lang="ko-KR" altLang="en-US" sz="1200" dirty="0"/>
              <a:t>객체를 초기화하고 소멸하기 위해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객체의 지정한 메서드를 호출한다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스프링은 다음의 두 인터페이스에 이 메서드를 정의한다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org.springframework.beans.factory.InitializingBean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org.springframework.beans.factory.DesposableBean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두 인터페이스의 구성은 다음과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interface </a:t>
            </a:r>
            <a:r>
              <a:rPr lang="en-US" altLang="ko-KR" sz="1200" dirty="0" err="1"/>
              <a:t>InitalizingBean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 void </a:t>
            </a:r>
            <a:r>
              <a:rPr lang="en-US" altLang="ko-KR" sz="1200" dirty="0" err="1"/>
              <a:t>afterPropertiesSet</a:t>
            </a:r>
            <a:r>
              <a:rPr lang="en-US" altLang="ko-KR" sz="1200" dirty="0"/>
              <a:t>() throws Exception;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interface </a:t>
            </a:r>
            <a:r>
              <a:rPr lang="en-US" altLang="ko-KR" sz="1200" dirty="0" err="1"/>
              <a:t>DisposableBean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 void destroy() throws Exception;</a:t>
            </a:r>
          </a:p>
          <a:p>
            <a:r>
              <a:rPr lang="en-US" altLang="ko-KR" sz="1200" dirty="0"/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576FE-8AF2-4EE0-B6CC-DC30EE6788D3}"/>
              </a:ext>
            </a:extLst>
          </p:cNvPr>
          <p:cNvSpPr txBox="1"/>
          <p:nvPr/>
        </p:nvSpPr>
        <p:spPr>
          <a:xfrm>
            <a:off x="7275213" y="2817128"/>
            <a:ext cx="4197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Bean </a:t>
            </a:r>
            <a:r>
              <a:rPr lang="ko-KR" altLang="en-US" sz="1200" dirty="0"/>
              <a:t>객체가 </a:t>
            </a:r>
            <a:r>
              <a:rPr lang="en-US" altLang="ko-KR" sz="1200" dirty="0" err="1"/>
              <a:t>IntializingBean</a:t>
            </a:r>
            <a:r>
              <a:rPr lang="en-US" altLang="ko-KR" sz="1200" dirty="0"/>
              <a:t> </a:t>
            </a:r>
            <a:r>
              <a:rPr lang="ko-KR" altLang="en-US" sz="1200" dirty="0"/>
              <a:t>구현 시 </a:t>
            </a:r>
            <a:r>
              <a:rPr lang="en-US" altLang="ko-KR" sz="1200" dirty="0"/>
              <a:t>–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컨테이너는 초기화 과정에서 </a:t>
            </a:r>
            <a:r>
              <a:rPr lang="en-US" altLang="ko-KR" sz="1200" dirty="0" err="1"/>
              <a:t>afterPropertiesSet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** </a:t>
            </a:r>
            <a:r>
              <a:rPr lang="ko-KR" altLang="en-US" sz="1200" dirty="0"/>
              <a:t>객체 생성 뒤 초기화 과정이 필요하면 해당 인터페이스 상속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Bean </a:t>
            </a:r>
            <a:r>
              <a:rPr lang="ko-KR" altLang="en-US" sz="1200" dirty="0"/>
              <a:t>객체가 </a:t>
            </a:r>
            <a:r>
              <a:rPr lang="en-US" altLang="ko-KR" sz="1200" dirty="0" err="1"/>
              <a:t>DisposableBean</a:t>
            </a:r>
            <a:r>
              <a:rPr lang="en-US" altLang="ko-KR" sz="1200" dirty="0"/>
              <a:t> </a:t>
            </a:r>
            <a:r>
              <a:rPr lang="ko-KR" altLang="en-US" sz="1200" dirty="0"/>
              <a:t>구현 시 </a:t>
            </a:r>
            <a:r>
              <a:rPr lang="en-US" altLang="ko-KR" sz="1200" dirty="0"/>
              <a:t>–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컨테이너는 소멸 과정에서 </a:t>
            </a:r>
            <a:r>
              <a:rPr lang="en-US" altLang="ko-KR" sz="1200" dirty="0"/>
              <a:t>destroy() </a:t>
            </a:r>
            <a:r>
              <a:rPr lang="ko-KR" altLang="en-US" sz="1200" dirty="0"/>
              <a:t>메서드를 실행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** </a:t>
            </a:r>
            <a:r>
              <a:rPr lang="ko-KR" altLang="en-US" sz="1200" dirty="0"/>
              <a:t>객체 소멸과정이 필요하면 해당 인터페이스 상속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이들은 커스텀 설정을 부여하여 메서드를 지정할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@Bean(initMethod = “ex”, </a:t>
            </a:r>
            <a:r>
              <a:rPr lang="en-US" altLang="ko-KR" sz="1200" dirty="0" err="1"/>
              <a:t>destroyMethod</a:t>
            </a:r>
            <a:r>
              <a:rPr lang="en-US" altLang="ko-KR" sz="1200" dirty="0"/>
              <a:t> = “ex”)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826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6. Bean</a:t>
            </a:r>
            <a:r>
              <a:rPr lang="ko-KR" altLang="en-US" sz="2800" dirty="0">
                <a:latin typeface="+mj-ea"/>
              </a:rPr>
              <a:t> 의 라이프사이클과 범위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객체의 라이프사이클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라이프사이클 </a:t>
            </a:r>
            <a:r>
              <a:rPr lang="en-US" altLang="ko-KR" sz="1200" dirty="0"/>
              <a:t>– </a:t>
            </a:r>
            <a:r>
              <a:rPr lang="ko-KR" altLang="en-US" sz="1200" dirty="0"/>
              <a:t>스프링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커스텀 메서드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90F92F-28D8-4DEC-9833-19F463D4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1555552"/>
            <a:ext cx="8578649" cy="4868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427485-B906-4F6F-86B2-E9067ACA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92" y="3146493"/>
            <a:ext cx="2734057" cy="1686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7A45B-DE6C-4DEE-9DF0-DEA41AAC12FA}"/>
              </a:ext>
            </a:extLst>
          </p:cNvPr>
          <p:cNvSpPr txBox="1"/>
          <p:nvPr/>
        </p:nvSpPr>
        <p:spPr>
          <a:xfrm>
            <a:off x="0" y="9793185"/>
            <a:ext cx="836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/>
              <a:t>client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ctx</a:t>
            </a:r>
            <a:r>
              <a:rPr lang="ko-KR" altLang="en-US" sz="1200" dirty="0"/>
              <a:t>에 지정 시 </a:t>
            </a:r>
            <a:r>
              <a:rPr lang="en-US" altLang="ko-KR" sz="1200" dirty="0"/>
              <a:t>Client 2 </a:t>
            </a:r>
            <a:r>
              <a:rPr lang="ko-KR" altLang="en-US" sz="1200" dirty="0"/>
              <a:t>가 왜 실행되는지</a:t>
            </a:r>
            <a:r>
              <a:rPr lang="en-US" altLang="ko-KR" sz="1200" dirty="0"/>
              <a:t>? (</a:t>
            </a:r>
            <a:r>
              <a:rPr lang="ko-KR" altLang="en-US" sz="1200" dirty="0"/>
              <a:t>반대의 경우 포함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실행된 후</a:t>
            </a:r>
            <a:r>
              <a:rPr lang="en-US" altLang="ko-KR" sz="1200" dirty="0"/>
              <a:t>, </a:t>
            </a:r>
            <a:r>
              <a:rPr lang="ko-KR" altLang="en-US" sz="1200" dirty="0"/>
              <a:t>초기화 메서드를 </a:t>
            </a:r>
            <a:r>
              <a:rPr lang="en-US" altLang="ko-KR" sz="1200" dirty="0"/>
              <a:t>connect</a:t>
            </a:r>
            <a:r>
              <a:rPr lang="ko-KR" altLang="en-US" sz="1200" dirty="0"/>
              <a:t>로 지정해주었는데 왜 </a:t>
            </a:r>
            <a:r>
              <a:rPr lang="en-US" altLang="ko-KR" sz="1200" dirty="0" err="1"/>
              <a:t>setHost</a:t>
            </a:r>
            <a:r>
              <a:rPr lang="ko-KR" altLang="en-US" sz="1200" dirty="0"/>
              <a:t>가 실행되는가</a:t>
            </a:r>
            <a:r>
              <a:rPr lang="en-US" altLang="ko-KR" sz="1200" dirty="0"/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B6C6D2-F9AD-431F-81F7-5D89BDED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25" y="6617519"/>
            <a:ext cx="8697539" cy="2981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DC52D1-8011-4BFE-9755-161011D07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592" y="6812280"/>
            <a:ext cx="270547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7. AOP </a:t>
            </a:r>
            <a:r>
              <a:rPr lang="ko-KR" altLang="en-US" sz="2800" dirty="0">
                <a:latin typeface="+mj-ea"/>
              </a:rPr>
              <a:t>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AOP (Aspect Oriented Programming)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AOP </a:t>
            </a:r>
            <a:r>
              <a:rPr lang="ko-KR" altLang="en-US" sz="1200" dirty="0"/>
              <a:t>란</a:t>
            </a:r>
            <a:r>
              <a:rPr lang="en-US" altLang="ko-KR" sz="12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7A45B-DE6C-4DEE-9DF0-DEA41AAC12FA}"/>
              </a:ext>
            </a:extLst>
          </p:cNvPr>
          <p:cNvSpPr txBox="1"/>
          <p:nvPr/>
        </p:nvSpPr>
        <p:spPr>
          <a:xfrm>
            <a:off x="248770" y="1555553"/>
            <a:ext cx="10346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AOP</a:t>
            </a:r>
            <a:r>
              <a:rPr lang="ko-KR" altLang="en-US" sz="1200" dirty="0"/>
              <a:t>는 관점 지향 프로그래밍이다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어떤 로직을 기준으로 핵심적인 관점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부가적인 관점으로 나누어 보고 관점을 기준으로 각각 모듈화 하겠다는 것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핵심적인 관점 </a:t>
            </a:r>
            <a:r>
              <a:rPr lang="en-US" altLang="ko-KR" sz="1200" dirty="0"/>
              <a:t>: </a:t>
            </a:r>
            <a:r>
              <a:rPr lang="ko-KR" altLang="en-US" sz="1200" dirty="0"/>
              <a:t>핵심 비즈니스 로직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부가적인 관점 </a:t>
            </a:r>
            <a:r>
              <a:rPr lang="en-US" altLang="ko-KR" sz="1200" dirty="0"/>
              <a:t>: </a:t>
            </a:r>
            <a:r>
              <a:rPr lang="ko-KR" altLang="en-US" sz="1200" dirty="0"/>
              <a:t>핵심 로직을 위해 수행되는 </a:t>
            </a:r>
            <a:r>
              <a:rPr lang="en-US" altLang="ko-KR" sz="1200" dirty="0"/>
              <a:t>DB </a:t>
            </a:r>
            <a:r>
              <a:rPr lang="ko-KR" altLang="en-US" sz="1200" dirty="0"/>
              <a:t>연결</a:t>
            </a:r>
            <a:r>
              <a:rPr lang="en-US" altLang="ko-KR" sz="1200" dirty="0"/>
              <a:t>, </a:t>
            </a:r>
            <a:r>
              <a:rPr lang="ko-KR" altLang="en-US" sz="1200" dirty="0"/>
              <a:t>로깅</a:t>
            </a:r>
            <a:r>
              <a:rPr lang="en-US" altLang="ko-KR" sz="1200" dirty="0"/>
              <a:t>, </a:t>
            </a:r>
            <a:r>
              <a:rPr lang="ko-KR" altLang="en-US" sz="1200" dirty="0"/>
              <a:t>파일 입출력 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AOP </a:t>
            </a:r>
            <a:r>
              <a:rPr lang="ko-KR" altLang="en-US" sz="1200" dirty="0"/>
              <a:t>에서 각 관점을 기준으로 로직을 모듈화 한다는 것 </a:t>
            </a:r>
            <a:r>
              <a:rPr lang="en-US" altLang="ko-KR" sz="1200" dirty="0"/>
              <a:t>= </a:t>
            </a:r>
            <a:r>
              <a:rPr lang="ko-KR" altLang="en-US" sz="1200" dirty="0"/>
              <a:t>코드를 부분적으로 나누어 모듈화 하겠다는 것을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</a:t>
            </a:r>
            <a:r>
              <a:rPr lang="ko-KR" altLang="en-US" sz="1200" dirty="0"/>
              <a:t>소스 코드 상 다른 부분에서 계속해서 반복되는 부분을 </a:t>
            </a:r>
            <a:r>
              <a:rPr lang="en-US" altLang="ko-KR" sz="1200" dirty="0"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highlight>
                  <a:srgbClr val="FFFF00"/>
                </a:highlight>
              </a:rPr>
              <a:t>흩어진 관심사 </a:t>
            </a:r>
            <a:r>
              <a:rPr lang="en-US" altLang="ko-KR" sz="1200" dirty="0">
                <a:highlight>
                  <a:srgbClr val="FFFF00"/>
                </a:highlight>
              </a:rPr>
              <a:t>(Crosscutting Concerns)’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2CDAA-E0D3-49FC-BDFE-5C187291968C}"/>
              </a:ext>
            </a:extLst>
          </p:cNvPr>
          <p:cNvSpPr txBox="1"/>
          <p:nvPr/>
        </p:nvSpPr>
        <p:spPr>
          <a:xfrm>
            <a:off x="392392" y="6524536"/>
            <a:ext cx="2021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>
                <a:hlinkClick r:id="rId2"/>
              </a:rPr>
              <a:t>https://engkimbs.tistory.com/746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8B3927-C614-4D62-86E7-48F493E8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33" y="3395293"/>
            <a:ext cx="2550190" cy="28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2C18C9-A6C2-434E-940B-08BD6FD347B4}"/>
              </a:ext>
            </a:extLst>
          </p:cNvPr>
          <p:cNvSpPr txBox="1"/>
          <p:nvPr/>
        </p:nvSpPr>
        <p:spPr>
          <a:xfrm>
            <a:off x="4962524" y="4492565"/>
            <a:ext cx="592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해당 그림과 같이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Aspect</a:t>
            </a:r>
            <a:r>
              <a:rPr lang="ko-KR" altLang="en-US" sz="1200" dirty="0"/>
              <a:t>로 모듈화하고 핵심적인 비즈니스 로직에서 분리</a:t>
            </a:r>
            <a:r>
              <a:rPr lang="en-US" altLang="ko-KR" sz="1200" dirty="0"/>
              <a:t>, </a:t>
            </a:r>
            <a:r>
              <a:rPr lang="ko-KR" altLang="en-US" sz="1200" dirty="0"/>
              <a:t>및 재사용하겠다는 것을 의미한다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658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7. AOP </a:t>
            </a:r>
            <a:r>
              <a:rPr lang="ko-KR" altLang="en-US" sz="2800" dirty="0">
                <a:latin typeface="+mj-ea"/>
              </a:rPr>
              <a:t>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AOP (Aspect Oriented Programming)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AOP</a:t>
            </a:r>
            <a:r>
              <a:rPr lang="ko-KR" altLang="en-US" sz="1200" dirty="0"/>
              <a:t>의 주요 개념 및 특징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7A45B-DE6C-4DEE-9DF0-DEA41AAC12FA}"/>
              </a:ext>
            </a:extLst>
          </p:cNvPr>
          <p:cNvSpPr txBox="1"/>
          <p:nvPr/>
        </p:nvSpPr>
        <p:spPr>
          <a:xfrm>
            <a:off x="248770" y="1555553"/>
            <a:ext cx="103460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AOP </a:t>
            </a:r>
            <a:r>
              <a:rPr lang="ko-KR" altLang="en-US" sz="1200" dirty="0"/>
              <a:t>주요 개념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1. Aspect : </a:t>
            </a:r>
            <a:r>
              <a:rPr lang="ko-KR" altLang="en-US" sz="1200" dirty="0"/>
              <a:t>흩어진 관심사를 모듈화 한 것</a:t>
            </a:r>
            <a:r>
              <a:rPr lang="en-US" altLang="ko-KR" sz="1200" dirty="0"/>
              <a:t>. </a:t>
            </a:r>
            <a:r>
              <a:rPr lang="ko-KR" altLang="en-US" sz="1200" dirty="0"/>
              <a:t>주로 부가기능을 </a:t>
            </a:r>
            <a:r>
              <a:rPr lang="ko-KR" altLang="en-US" sz="1200" dirty="0" err="1"/>
              <a:t>모듈화한다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Target : Aspect</a:t>
            </a:r>
            <a:r>
              <a:rPr lang="ko-KR" altLang="en-US" sz="1200" dirty="0"/>
              <a:t> 적용 대상 </a:t>
            </a:r>
            <a:r>
              <a:rPr lang="en-US" altLang="ko-KR" sz="1200" dirty="0"/>
              <a:t>(Class, method, …)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Advice : </a:t>
            </a:r>
            <a:r>
              <a:rPr lang="ko-KR" altLang="en-US" sz="1200" dirty="0"/>
              <a:t>실질적인 부가기능을 담은 구현체</a:t>
            </a:r>
            <a:r>
              <a:rPr lang="en-US" altLang="ko-KR" sz="1200" dirty="0"/>
              <a:t>, </a:t>
            </a:r>
            <a:r>
              <a:rPr lang="ko-KR" altLang="en-US" sz="1200" dirty="0"/>
              <a:t>어떤 일을 </a:t>
            </a:r>
            <a:r>
              <a:rPr lang="ko-KR" altLang="en-US" sz="1200" dirty="0" err="1"/>
              <a:t>해야할</a:t>
            </a:r>
            <a:r>
              <a:rPr lang="ko-KR" altLang="en-US" sz="1200" dirty="0"/>
              <a:t> 지에 대한 내용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en-US" altLang="ko-KR" sz="1200" dirty="0" err="1"/>
              <a:t>JointPoint</a:t>
            </a:r>
            <a:r>
              <a:rPr lang="en-US" altLang="ko-KR" sz="1200" dirty="0"/>
              <a:t> : Advice </a:t>
            </a:r>
            <a:r>
              <a:rPr lang="ko-KR" altLang="en-US" sz="1200" dirty="0"/>
              <a:t>적용 위치 </a:t>
            </a:r>
            <a:r>
              <a:rPr lang="en-US" altLang="ko-KR" sz="1200" dirty="0"/>
              <a:t>/ </a:t>
            </a:r>
            <a:r>
              <a:rPr lang="ko-KR" altLang="en-US" sz="1200" dirty="0"/>
              <a:t>끼어들 수 있는 지점 </a:t>
            </a:r>
            <a:r>
              <a:rPr lang="en-US" altLang="ko-KR" sz="1200" dirty="0"/>
              <a:t>/ </a:t>
            </a:r>
            <a:r>
              <a:rPr lang="ko-KR" altLang="en-US" sz="1200" dirty="0"/>
              <a:t>메서드 진입 지점 </a:t>
            </a:r>
            <a:r>
              <a:rPr lang="en-US" altLang="ko-KR" sz="1200" dirty="0"/>
              <a:t>/ </a:t>
            </a:r>
            <a:r>
              <a:rPr lang="ko-KR" altLang="en-US" sz="1200" dirty="0"/>
              <a:t>생성자 호출 시점 </a:t>
            </a:r>
            <a:r>
              <a:rPr lang="en-US" altLang="ko-KR" sz="1200" dirty="0"/>
              <a:t>/ </a:t>
            </a:r>
            <a:r>
              <a:rPr lang="ko-KR" altLang="en-US" sz="1200" dirty="0"/>
              <a:t>필드에서 값을 </a:t>
            </a:r>
            <a:r>
              <a:rPr lang="ko-KR" altLang="en-US" sz="1200" dirty="0" err="1"/>
              <a:t>로드할</a:t>
            </a:r>
            <a:r>
              <a:rPr lang="ko-KR" altLang="en-US" sz="1200" dirty="0"/>
              <a:t> 때 등 다양한 시점에 적용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en-US" altLang="ko-KR" sz="1200" dirty="0" err="1"/>
              <a:t>PointCut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JointPoint</a:t>
            </a:r>
            <a:r>
              <a:rPr lang="ko-KR" altLang="en-US" sz="1200" dirty="0"/>
              <a:t>의 상세 스펙을 정의한 것</a:t>
            </a:r>
            <a:r>
              <a:rPr lang="en-US" altLang="ko-KR" sz="1200" dirty="0"/>
              <a:t>. </a:t>
            </a:r>
            <a:r>
              <a:rPr lang="ko-KR" altLang="en-US" sz="1200" dirty="0"/>
              <a:t>구체적으로 </a:t>
            </a:r>
            <a:r>
              <a:rPr lang="en-US" altLang="ko-KR" sz="1200" dirty="0"/>
              <a:t>Advice</a:t>
            </a:r>
            <a:r>
              <a:rPr lang="ko-KR" altLang="en-US" sz="1200" dirty="0"/>
              <a:t>의 실행지점을 정할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6. Weaving : Advice </a:t>
            </a:r>
            <a:r>
              <a:rPr lang="ko-KR" altLang="en-US" sz="1200" dirty="0"/>
              <a:t>를 핵심 로직 코드에 적용하는 것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AOP</a:t>
            </a:r>
            <a:r>
              <a:rPr lang="ko-KR" altLang="en-US" sz="1200" dirty="0"/>
              <a:t> 특징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프록시 패턴 기반의 </a:t>
            </a:r>
            <a:r>
              <a:rPr lang="en-US" altLang="ko-KR" sz="1200" dirty="0"/>
              <a:t>AOP </a:t>
            </a:r>
            <a:r>
              <a:rPr lang="ko-KR" altLang="en-US" sz="1200" dirty="0"/>
              <a:t>구현체</a:t>
            </a:r>
            <a:r>
              <a:rPr lang="en-US" altLang="ko-KR" sz="1200" dirty="0"/>
              <a:t>, </a:t>
            </a:r>
            <a:r>
              <a:rPr lang="ko-KR" altLang="en-US" sz="1200" dirty="0"/>
              <a:t>프록시 객체를 쓰는 이유는 접근 제어 및 부가기능을 추가하기 위해서임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bean</a:t>
            </a:r>
            <a:r>
              <a:rPr lang="ko-KR" altLang="en-US" sz="1200" dirty="0"/>
              <a:t>에만 </a:t>
            </a:r>
            <a:r>
              <a:rPr lang="en-US" altLang="ko-KR" sz="1200" dirty="0"/>
              <a:t>AOP</a:t>
            </a:r>
            <a:r>
              <a:rPr lang="ko-KR" altLang="en-US" sz="1200" dirty="0"/>
              <a:t>를 적용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모든 </a:t>
            </a:r>
            <a:r>
              <a:rPr lang="en-US" altLang="ko-KR" sz="1200" dirty="0"/>
              <a:t>AOP</a:t>
            </a:r>
            <a:r>
              <a:rPr lang="ko-KR" altLang="en-US" sz="1200" dirty="0"/>
              <a:t>기능을 제공하는 것이 아닌 스프링 </a:t>
            </a:r>
            <a:r>
              <a:rPr lang="en-US" altLang="ko-KR" sz="1200" dirty="0"/>
              <a:t>IoC</a:t>
            </a:r>
            <a:r>
              <a:rPr lang="ko-KR" altLang="en-US" sz="1200" dirty="0"/>
              <a:t>와 연동하여 객체간 </a:t>
            </a:r>
            <a:r>
              <a:rPr lang="ko-KR" altLang="en-US" sz="1200" dirty="0" err="1"/>
              <a:t>관계복잡도</a:t>
            </a:r>
            <a:r>
              <a:rPr lang="ko-KR" altLang="en-US" sz="1200" dirty="0"/>
              <a:t> 증가</a:t>
            </a:r>
            <a:r>
              <a:rPr lang="en-US" altLang="ko-KR" sz="1200" dirty="0"/>
              <a:t>, </a:t>
            </a:r>
            <a:r>
              <a:rPr lang="ko-KR" altLang="en-US" sz="1200" dirty="0"/>
              <a:t>중복코드 등의 문제에 대한 해결책을 지원하는 것이 목적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2CDAA-E0D3-49FC-BDFE-5C187291968C}"/>
              </a:ext>
            </a:extLst>
          </p:cNvPr>
          <p:cNvSpPr txBox="1"/>
          <p:nvPr/>
        </p:nvSpPr>
        <p:spPr>
          <a:xfrm>
            <a:off x="392392" y="6524536"/>
            <a:ext cx="2021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>
                <a:hlinkClick r:id="rId2"/>
              </a:rPr>
              <a:t>https://engkimbs.tistory.com/746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154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7. AOP </a:t>
            </a:r>
            <a:r>
              <a:rPr lang="ko-KR" altLang="en-US" sz="2800" dirty="0">
                <a:latin typeface="+mj-ea"/>
              </a:rPr>
              <a:t>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AOP (Aspect Oriented Programming)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AOP</a:t>
            </a:r>
            <a:r>
              <a:rPr lang="ko-KR" altLang="en-US" sz="1200" dirty="0"/>
              <a:t>의 동작방식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7A45B-DE6C-4DEE-9DF0-DEA41AAC12FA}"/>
              </a:ext>
            </a:extLst>
          </p:cNvPr>
          <p:cNvSpPr txBox="1"/>
          <p:nvPr/>
        </p:nvSpPr>
        <p:spPr>
          <a:xfrm>
            <a:off x="248770" y="1555553"/>
            <a:ext cx="10346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AOP</a:t>
            </a:r>
            <a:r>
              <a:rPr lang="ko-KR" altLang="en-US" sz="1200" dirty="0"/>
              <a:t>도 </a:t>
            </a:r>
            <a:r>
              <a:rPr lang="en-US" altLang="ko-KR" sz="1200" dirty="0"/>
              <a:t>bean</a:t>
            </a:r>
            <a:r>
              <a:rPr lang="ko-KR" altLang="en-US" sz="1200" dirty="0"/>
              <a:t>의 일종이다</a:t>
            </a:r>
            <a:r>
              <a:rPr lang="en-US" altLang="ko-KR" sz="1200" dirty="0"/>
              <a:t>. AOP</a:t>
            </a:r>
            <a:r>
              <a:rPr lang="ko-KR" altLang="en-US" sz="1200" dirty="0"/>
              <a:t>는 객체의 </a:t>
            </a:r>
            <a:r>
              <a:rPr lang="ko-KR" altLang="en-US" sz="1200" dirty="0" err="1"/>
              <a:t>역할로서만</a:t>
            </a:r>
            <a:r>
              <a:rPr lang="ko-KR" altLang="en-US" sz="1200" dirty="0"/>
              <a:t> 존재하기 때문에 해당 클래스에는 </a:t>
            </a:r>
            <a:r>
              <a:rPr lang="en-US" altLang="ko-KR" sz="1200" dirty="0"/>
              <a:t>Aspect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JoinPoint</a:t>
            </a:r>
            <a:r>
              <a:rPr lang="en-US" altLang="ko-KR" sz="1200" dirty="0"/>
              <a:t> </a:t>
            </a:r>
            <a:r>
              <a:rPr lang="ko-KR" altLang="en-US" sz="1200" dirty="0"/>
              <a:t>들만 함수로 정의되어 있고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Aspect </a:t>
            </a:r>
            <a:r>
              <a:rPr lang="ko-KR" altLang="en-US" sz="1200" dirty="0"/>
              <a:t>와 </a:t>
            </a:r>
            <a:r>
              <a:rPr lang="en-US" altLang="ko-KR" sz="1200" dirty="0"/>
              <a:t>Target</a:t>
            </a:r>
            <a:r>
              <a:rPr lang="ko-KR" altLang="en-US" sz="1200" dirty="0"/>
              <a:t>을 연결해주는 역할이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</a:t>
            </a:r>
            <a:r>
              <a:rPr lang="ko-KR" altLang="en-US" sz="1200" dirty="0"/>
              <a:t>연결의 부재상태를 </a:t>
            </a:r>
            <a:r>
              <a:rPr lang="en-US" altLang="ko-KR" sz="1200" dirty="0"/>
              <a:t>proxy </a:t>
            </a:r>
            <a:r>
              <a:rPr lang="ko-KR" altLang="en-US" sz="1200" dirty="0"/>
              <a:t>클래스가 대신한다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2CDAA-E0D3-49FC-BDFE-5C187291968C}"/>
              </a:ext>
            </a:extLst>
          </p:cNvPr>
          <p:cNvSpPr txBox="1"/>
          <p:nvPr/>
        </p:nvSpPr>
        <p:spPr>
          <a:xfrm>
            <a:off x="392392" y="6524536"/>
            <a:ext cx="72032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>
                <a:hlinkClick r:id="rId2"/>
              </a:rPr>
              <a:t>https://velog.io/@gwontaeyong/Spring-AOP%EC%97%90%EC%84%9C-Proxy%EB%9E%80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5F6B66-66DA-4A74-9486-CA3D7475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4" y="2544428"/>
            <a:ext cx="5715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55407-8F78-4568-96EA-B6DB9EA84285}"/>
              </a:ext>
            </a:extLst>
          </p:cNvPr>
          <p:cNvSpPr txBox="1"/>
          <p:nvPr/>
        </p:nvSpPr>
        <p:spPr>
          <a:xfrm>
            <a:off x="6692242" y="3652646"/>
            <a:ext cx="486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@Transactional</a:t>
            </a:r>
            <a:r>
              <a:rPr lang="ko-KR" altLang="en-US" sz="1200" dirty="0"/>
              <a:t> 함수는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외부에서 접근해야만 </a:t>
            </a:r>
            <a:r>
              <a:rPr lang="en-US" altLang="ko-KR" sz="1200" dirty="0"/>
              <a:t>AOP </a:t>
            </a:r>
            <a:r>
              <a:rPr lang="ko-KR" altLang="en-US" sz="1200" dirty="0"/>
              <a:t>가 적용된다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(</a:t>
            </a:r>
            <a:r>
              <a:rPr lang="ko-KR" altLang="en-US" sz="1200" dirty="0"/>
              <a:t>내부에서 접근 시 </a:t>
            </a:r>
            <a:r>
              <a:rPr lang="ko-KR" altLang="en-US" sz="1200" dirty="0" err="1"/>
              <a:t>트랜젝션이</a:t>
            </a:r>
            <a:r>
              <a:rPr lang="ko-KR" altLang="en-US" sz="1200" dirty="0"/>
              <a:t> 적용되지 않는다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Proxy </a:t>
            </a:r>
            <a:r>
              <a:rPr lang="ko-KR" altLang="en-US" sz="1200" dirty="0"/>
              <a:t>는 접근 제어 관점에 초점을 맞추고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14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7. AOP </a:t>
            </a:r>
            <a:r>
              <a:rPr lang="ko-KR" altLang="en-US" sz="2800" dirty="0">
                <a:latin typeface="+mj-ea"/>
              </a:rPr>
              <a:t>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스프링 </a:t>
            </a:r>
            <a:r>
              <a:rPr lang="en-US" altLang="ko-KR" sz="1200" dirty="0"/>
              <a:t>AOP (Aspect Oriented Programming)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AOP</a:t>
            </a:r>
            <a:r>
              <a:rPr lang="ko-KR" altLang="en-US" sz="1200" dirty="0"/>
              <a:t> 구현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7A45B-DE6C-4DEE-9DF0-DEA41AAC12FA}"/>
              </a:ext>
            </a:extLst>
          </p:cNvPr>
          <p:cNvSpPr txBox="1"/>
          <p:nvPr/>
        </p:nvSpPr>
        <p:spPr>
          <a:xfrm>
            <a:off x="248770" y="1555553"/>
            <a:ext cx="103460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AOP</a:t>
            </a:r>
            <a:r>
              <a:rPr lang="ko-KR" altLang="en-US" sz="1200" dirty="0"/>
              <a:t>의 공통 기능 구현 및 적용을 위해서는 다음과 같은 절차가 필요하다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Aspect</a:t>
            </a:r>
            <a:r>
              <a:rPr lang="ko-KR" altLang="en-US" sz="1200" dirty="0"/>
              <a:t>로 사용할 클래스에 </a:t>
            </a:r>
            <a:r>
              <a:rPr lang="en-US" altLang="ko-KR" sz="1200" dirty="0"/>
              <a:t>@Aspect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붙인다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@Pointcut </a:t>
            </a:r>
            <a:r>
              <a:rPr lang="ko-KR" altLang="en-US" sz="1200" dirty="0" err="1"/>
              <a:t>어노테이션으로</a:t>
            </a:r>
            <a:r>
              <a:rPr lang="ko-KR" altLang="en-US" sz="1200" dirty="0"/>
              <a:t> 공통 기능을 적용할 </a:t>
            </a:r>
            <a:r>
              <a:rPr lang="en-US" altLang="ko-KR" sz="1200" dirty="0"/>
              <a:t>Pointcut</a:t>
            </a:r>
            <a:r>
              <a:rPr lang="ko-KR" altLang="en-US" sz="1200" dirty="0"/>
              <a:t>을 정의한다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공통기능을 구현한 메서드에 </a:t>
            </a:r>
            <a:r>
              <a:rPr lang="en-US" altLang="ko-KR" sz="1200" dirty="0"/>
              <a:t>@Around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적용한다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아래와 같은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통해 </a:t>
            </a:r>
            <a:r>
              <a:rPr lang="en-US" altLang="ko-KR" sz="1200" dirty="0"/>
              <a:t>Aspect </a:t>
            </a:r>
            <a:r>
              <a:rPr lang="ko-KR" altLang="en-US" sz="1200" dirty="0"/>
              <a:t>실행 시점을 지정할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@Before (</a:t>
            </a:r>
            <a:r>
              <a:rPr lang="ko-KR" altLang="en-US" sz="1200" dirty="0"/>
              <a:t>이전</a:t>
            </a:r>
            <a:r>
              <a:rPr lang="en-US" altLang="ko-KR" sz="1200" dirty="0"/>
              <a:t>) :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타겟 메소드가 호출되기 전에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기능을 시행한다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@After (</a:t>
            </a:r>
            <a:r>
              <a:rPr lang="ko-KR" altLang="en-US" sz="1200" dirty="0"/>
              <a:t>이후</a:t>
            </a:r>
            <a:r>
              <a:rPr lang="en-US" altLang="ko-KR" sz="1200" dirty="0"/>
              <a:t>) : </a:t>
            </a:r>
            <a:r>
              <a:rPr lang="ko-KR" altLang="en-US" sz="1200" dirty="0"/>
              <a:t>타겟 메소드의 결과와 무관하게 </a:t>
            </a:r>
            <a:r>
              <a:rPr lang="en-US" altLang="ko-KR" sz="1200" dirty="0"/>
              <a:t>(</a:t>
            </a:r>
            <a:r>
              <a:rPr lang="ko-KR" altLang="en-US" sz="1200" dirty="0"/>
              <a:t>예외 포함</a:t>
            </a:r>
            <a:r>
              <a:rPr lang="en-US" altLang="ko-KR" sz="1200" dirty="0"/>
              <a:t>) </a:t>
            </a:r>
            <a:r>
              <a:rPr lang="ko-KR" altLang="en-US" sz="1200" dirty="0"/>
              <a:t>타겟 메소드가 완료되면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기능을 수행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@AfterReturning (</a:t>
            </a:r>
            <a:r>
              <a:rPr lang="ko-KR" altLang="en-US" sz="1200" dirty="0"/>
              <a:t>정상적 반환 이후</a:t>
            </a:r>
            <a:r>
              <a:rPr lang="en-US" altLang="ko-KR" sz="1200" dirty="0"/>
              <a:t>) : </a:t>
            </a:r>
            <a:r>
              <a:rPr lang="ko-KR" altLang="en-US" sz="1200" dirty="0"/>
              <a:t>타겟 메소드가 성공적으로 결과값을 반환한 후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기능 수행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 @AfterThrowing (</a:t>
            </a:r>
            <a:r>
              <a:rPr lang="ko-KR" altLang="en-US" sz="1200" dirty="0"/>
              <a:t>예외 발생 이후</a:t>
            </a:r>
            <a:r>
              <a:rPr lang="en-US" altLang="ko-KR" sz="1200" dirty="0"/>
              <a:t>) : </a:t>
            </a:r>
            <a:r>
              <a:rPr lang="ko-KR" altLang="en-US" sz="1200" dirty="0"/>
              <a:t>타겟 메소드가 수행 중 예외를 던지게 되면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기능을 수행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@Around (</a:t>
            </a:r>
            <a:r>
              <a:rPr lang="ko-KR" altLang="en-US" sz="1200" dirty="0"/>
              <a:t>메소드 실행 전</a:t>
            </a:r>
            <a:r>
              <a:rPr lang="en-US" altLang="ko-KR" sz="1200" dirty="0"/>
              <a:t>/</a:t>
            </a:r>
            <a:r>
              <a:rPr lang="ko-KR" altLang="en-US" sz="1200" dirty="0"/>
              <a:t>후</a:t>
            </a:r>
            <a:r>
              <a:rPr lang="en-US" altLang="ko-KR" sz="1200" dirty="0"/>
              <a:t>) : </a:t>
            </a:r>
            <a:r>
              <a:rPr lang="ko-KR" altLang="en-US" sz="1200" dirty="0" err="1"/>
              <a:t>어드바이스가</a:t>
            </a:r>
            <a:r>
              <a:rPr lang="ko-KR" altLang="en-US" sz="1200" dirty="0"/>
              <a:t> 타겟 메소드를 감싸서 타겟 메소드 호출 전</a:t>
            </a:r>
            <a:r>
              <a:rPr lang="en-US" altLang="ko-KR" sz="1200" dirty="0"/>
              <a:t>/</a:t>
            </a:r>
            <a:r>
              <a:rPr lang="ko-KR" altLang="en-US" sz="1200" dirty="0"/>
              <a:t>후에 </a:t>
            </a:r>
            <a:r>
              <a:rPr lang="ko-KR" altLang="en-US" sz="1200" dirty="0" err="1"/>
              <a:t>어드바이스</a:t>
            </a:r>
            <a:r>
              <a:rPr lang="ko-KR" altLang="en-US" sz="1200" dirty="0"/>
              <a:t> 기능 수행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33DA-956E-4300-951B-5FE6B6EE1CF6}"/>
              </a:ext>
            </a:extLst>
          </p:cNvPr>
          <p:cNvSpPr txBox="1"/>
          <p:nvPr/>
        </p:nvSpPr>
        <p:spPr>
          <a:xfrm>
            <a:off x="392392" y="6524536"/>
            <a:ext cx="2021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참조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>
                <a:hlinkClick r:id="rId2"/>
              </a:rPr>
              <a:t>https://engkimbs.tistory.com/746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6739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DB</a:t>
            </a:r>
            <a:r>
              <a:rPr lang="ko-KR" altLang="en-US" sz="1200" dirty="0"/>
              <a:t>와 연동하기 </a:t>
            </a:r>
            <a:r>
              <a:rPr lang="en-US" altLang="ko-KR" sz="1200" dirty="0"/>
              <a:t>(require MySQL)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5119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pom.xml</a:t>
            </a:r>
            <a:r>
              <a:rPr lang="ko-KR" altLang="en-US" sz="1200" dirty="0"/>
              <a:t> 에 다음과 같은 내용을 추가한다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org.springframework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&gt;spring-</a:t>
            </a:r>
            <a:r>
              <a:rPr lang="en-US" altLang="ko-KR" sz="1200" b="1" dirty="0" err="1">
                <a:latin typeface="Consolas" panose="020B0609020204030204" pitchFamily="49" charset="0"/>
              </a:rPr>
              <a:t>jdbc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version&gt;5.0.2.RELEASE&lt;/version&gt;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org.apache.tomcat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&gt;tomcat-</a:t>
            </a:r>
            <a:r>
              <a:rPr lang="en-US" altLang="ko-KR" sz="1200" b="1" dirty="0" err="1">
                <a:latin typeface="Consolas" panose="020B0609020204030204" pitchFamily="49" charset="0"/>
              </a:rPr>
              <a:t>jdbc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version&gt;8.5.27&lt;/version&gt;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mysql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mysql</a:t>
            </a:r>
            <a:r>
              <a:rPr lang="en-US" altLang="ko-KR" sz="1200" b="1" dirty="0">
                <a:latin typeface="Consolas" panose="020B0609020204030204" pitchFamily="49" charset="0"/>
              </a:rPr>
              <a:t>-connector-java&lt;/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version&gt;5.1.45&lt;/version&gt;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algn="l"/>
            <a:endParaRPr lang="en-US" altLang="ko-KR" sz="12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+mn-ea"/>
              </a:rPr>
              <a:t>Spring-</a:t>
            </a:r>
            <a:r>
              <a:rPr lang="en-US" altLang="ko-KR" sz="1200" dirty="0" err="1">
                <a:latin typeface="+mn-ea"/>
              </a:rPr>
              <a:t>jdbc</a:t>
            </a:r>
            <a:r>
              <a:rPr lang="en-US" altLang="ko-KR" sz="1200" dirty="0">
                <a:latin typeface="+mn-ea"/>
              </a:rPr>
              <a:t> : JDBC </a:t>
            </a:r>
            <a:r>
              <a:rPr lang="ko-KR" altLang="en-US" sz="1200" dirty="0">
                <a:latin typeface="+mn-ea"/>
              </a:rPr>
              <a:t>연동에 필요한 기능을 제공한다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l"/>
            <a:r>
              <a:rPr lang="en-US" altLang="ko-KR" sz="1200" dirty="0">
                <a:latin typeface="+mn-ea"/>
              </a:rPr>
              <a:t>Tomcat-</a:t>
            </a:r>
            <a:r>
              <a:rPr lang="en-US" altLang="ko-KR" sz="1200" dirty="0" err="1">
                <a:latin typeface="+mn-ea"/>
              </a:rPr>
              <a:t>jdbc</a:t>
            </a:r>
            <a:r>
              <a:rPr lang="en-US" altLang="ko-KR" sz="1200" dirty="0">
                <a:latin typeface="+mn-ea"/>
              </a:rPr>
              <a:t> : DB </a:t>
            </a:r>
            <a:r>
              <a:rPr lang="ko-KR" altLang="en-US" sz="1200" dirty="0">
                <a:latin typeface="+mn-ea"/>
              </a:rPr>
              <a:t>커넥션풀 기능을 제공한다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l"/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-connector-java : MySQL </a:t>
            </a:r>
            <a:r>
              <a:rPr lang="ko-KR" altLang="en-US" sz="1200" dirty="0">
                <a:latin typeface="+mn-ea"/>
              </a:rPr>
              <a:t>연결에 필요한 </a:t>
            </a:r>
            <a:r>
              <a:rPr lang="en-US" altLang="ko-KR" sz="1200" dirty="0">
                <a:latin typeface="+mn-ea"/>
              </a:rPr>
              <a:t>JDBC </a:t>
            </a:r>
            <a:r>
              <a:rPr lang="ko-KR" altLang="en-US" sz="1200" dirty="0">
                <a:latin typeface="+mn-ea"/>
              </a:rPr>
              <a:t>드라이버를 제공한다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FBAAF-DF3B-4601-AACB-484347FCAD87}"/>
              </a:ext>
            </a:extLst>
          </p:cNvPr>
          <p:cNvSpPr txBox="1"/>
          <p:nvPr/>
        </p:nvSpPr>
        <p:spPr>
          <a:xfrm>
            <a:off x="6501211" y="1498628"/>
            <a:ext cx="5119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MySQL </a:t>
            </a:r>
            <a:r>
              <a:rPr lang="ko-KR" altLang="en-US" sz="1200" dirty="0"/>
              <a:t>에 </a:t>
            </a:r>
            <a:r>
              <a:rPr lang="en-US" altLang="ko-KR" sz="1200" dirty="0"/>
              <a:t>root </a:t>
            </a:r>
            <a:r>
              <a:rPr lang="ko-KR" altLang="en-US" sz="1200" dirty="0"/>
              <a:t>사용자로 연결한 뒤</a:t>
            </a:r>
            <a:r>
              <a:rPr lang="en-US" altLang="ko-KR" sz="1200" dirty="0"/>
              <a:t>, </a:t>
            </a:r>
            <a:r>
              <a:rPr lang="ko-KR" altLang="en-US" sz="1200" dirty="0"/>
              <a:t>아래 쿼리를 실행한다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create user 'spring5'@'localhost' identified by 'spring5’;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create database spring5fs character set=utf8;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grant all privileges on spring5fs.* to 'spring5'@'localhost’;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create table spring5fs.MEMBER (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ID int </a:t>
            </a:r>
            <a:r>
              <a:rPr lang="en-US" altLang="ko-KR" sz="1200" dirty="0" err="1">
                <a:latin typeface="Consolas" panose="020B0609020204030204" pitchFamily="49" charset="0"/>
              </a:rPr>
              <a:t>auto_increment</a:t>
            </a:r>
            <a:r>
              <a:rPr lang="en-US" altLang="ko-KR" sz="1200" dirty="0">
                <a:latin typeface="Consolas" panose="020B0609020204030204" pitchFamily="49" charset="0"/>
              </a:rPr>
              <a:t> primary key,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EMAIL varchar(255),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PASSWORD varchar(100),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NAME varchar(100),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REGDATE datetime,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    unique key (EMAIL) 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) engine=</a:t>
            </a:r>
            <a:r>
              <a:rPr lang="en-US" altLang="ko-KR" sz="1200" dirty="0" err="1">
                <a:latin typeface="Consolas" panose="020B0609020204030204" pitchFamily="49" charset="0"/>
              </a:rPr>
              <a:t>InnoDB</a:t>
            </a:r>
            <a:r>
              <a:rPr lang="en-US" altLang="ko-KR" sz="1200" dirty="0">
                <a:latin typeface="Consolas" panose="020B0609020204030204" pitchFamily="49" charset="0"/>
              </a:rPr>
              <a:t> character set = utf8;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/>
              <a:t> - spring5@localhost </a:t>
            </a:r>
            <a:r>
              <a:rPr lang="ko-KR" altLang="en-US" sz="1200" dirty="0"/>
              <a:t>사용자로 연결한 뒤</a:t>
            </a:r>
            <a:r>
              <a:rPr lang="en-US" altLang="ko-KR" sz="1200" dirty="0"/>
              <a:t>, </a:t>
            </a:r>
            <a:r>
              <a:rPr lang="ko-KR" altLang="en-US" sz="1200" dirty="0"/>
              <a:t>아래 쿼리를 실행한다</a:t>
            </a:r>
            <a:r>
              <a:rPr lang="en-US" altLang="ko-KR" sz="1200" dirty="0"/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use spring5fs;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insert into member (EMAIL, PASSWORD, NAME, REGDATE)values ('madvirus@madvirus.net', '1234', '</a:t>
            </a:r>
            <a:r>
              <a:rPr lang="en-US" altLang="ko-KR" sz="1200" dirty="0" err="1">
                <a:latin typeface="Consolas" panose="020B0609020204030204" pitchFamily="49" charset="0"/>
              </a:rPr>
              <a:t>cbk</a:t>
            </a:r>
            <a:r>
              <a:rPr lang="en-US" altLang="ko-KR" sz="1200" dirty="0">
                <a:latin typeface="Consolas" panose="020B0609020204030204" pitchFamily="49" charset="0"/>
              </a:rPr>
              <a:t>', now());</a:t>
            </a:r>
          </a:p>
          <a:p>
            <a:pPr algn="l"/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F360-173D-4850-939E-2E621C5F5BAB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1-1. </a:t>
            </a:r>
            <a:r>
              <a:rPr lang="ko-KR" altLang="en-US" sz="1200" dirty="0"/>
              <a:t>테이블 및 계정 생성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832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5119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를 사용하면 다음과 같이 </a:t>
            </a:r>
            <a:r>
              <a:rPr lang="en-US" altLang="ko-KR" sz="1200" dirty="0"/>
              <a:t>Connection </a:t>
            </a:r>
            <a:r>
              <a:rPr lang="ko-KR" altLang="en-US" sz="1200" dirty="0"/>
              <a:t>을 구할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Connection conn = null;</a:t>
            </a:r>
          </a:p>
          <a:p>
            <a:r>
              <a:rPr lang="en-US" altLang="ko-KR" sz="1200" dirty="0"/>
              <a:t>try {</a:t>
            </a:r>
          </a:p>
          <a:p>
            <a:r>
              <a:rPr lang="en-US" altLang="ko-KR" sz="1200" dirty="0"/>
              <a:t>   conn = </a:t>
            </a:r>
            <a:r>
              <a:rPr lang="en-US" altLang="ko-KR" sz="1200" dirty="0" err="1"/>
              <a:t>dataSource.getConnection</a:t>
            </a:r>
            <a:r>
              <a:rPr lang="en-US" altLang="ko-KR" sz="1200" dirty="0"/>
              <a:t>();…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는 생성자나 설정 메서드를 이용해서 </a:t>
            </a:r>
            <a:r>
              <a:rPr lang="ko-KR" altLang="en-US" sz="1200" dirty="0" err="1"/>
              <a:t>주입받는다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설정해야 할 내용은 아래와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JDBC </a:t>
            </a:r>
            <a:r>
              <a:rPr lang="ko-KR" altLang="en-US" sz="1200" dirty="0"/>
              <a:t>드라이버 클래스를 지정한다</a:t>
            </a:r>
            <a:r>
              <a:rPr lang="en-US" altLang="ko-KR" sz="1200" dirty="0"/>
              <a:t>. MySQL </a:t>
            </a:r>
            <a:r>
              <a:rPr lang="ko-KR" altLang="en-US" sz="1200" dirty="0"/>
              <a:t>드라이버 클래스를 사용한다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JDBC URL</a:t>
            </a:r>
            <a:r>
              <a:rPr lang="ko-KR" altLang="en-US" sz="1200" dirty="0"/>
              <a:t> 과 캐릭터셋을 지정한다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DB </a:t>
            </a:r>
            <a:r>
              <a:rPr lang="ko-KR" altLang="en-US" sz="1200" dirty="0"/>
              <a:t>연결 시 계정과 </a:t>
            </a:r>
            <a:r>
              <a:rPr lang="en-US" altLang="ko-KR" sz="1200" dirty="0"/>
              <a:t>PW 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FBAAF-DF3B-4601-AACB-484347FCAD87}"/>
              </a:ext>
            </a:extLst>
          </p:cNvPr>
          <p:cNvSpPr txBox="1"/>
          <p:nvPr/>
        </p:nvSpPr>
        <p:spPr>
          <a:xfrm>
            <a:off x="6383931" y="1498628"/>
            <a:ext cx="54156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sp5-chap08\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\main\java\config\AppCtx.java </a:t>
            </a:r>
            <a:r>
              <a:rPr lang="ko-KR" altLang="en-US" sz="1200" dirty="0"/>
              <a:t>의 설정은 아래와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algn="l"/>
            <a:r>
              <a:rPr lang="en-US" altLang="ko-KR" sz="1200" dirty="0"/>
              <a:t>package config;</a:t>
            </a:r>
          </a:p>
          <a:p>
            <a:pPr algn="l"/>
            <a:endParaRPr lang="ko-KR" altLang="en-US" sz="1200" dirty="0"/>
          </a:p>
          <a:p>
            <a:pPr algn="l"/>
            <a:r>
              <a:rPr lang="en-US" altLang="ko-KR" sz="1200" dirty="0"/>
              <a:t>import </a:t>
            </a:r>
            <a:r>
              <a:rPr lang="en-US" altLang="ko-KR" sz="1200" dirty="0" err="1"/>
              <a:t>org.apache.tomcat.jdbc.pool.DataSource</a:t>
            </a:r>
            <a:r>
              <a:rPr lang="en-US" altLang="ko-KR" sz="1200" dirty="0"/>
              <a:t>;</a:t>
            </a:r>
          </a:p>
          <a:p>
            <a:pPr algn="l"/>
            <a:r>
              <a:rPr lang="en-US" altLang="ko-KR" sz="1200" dirty="0"/>
              <a:t>import </a:t>
            </a:r>
            <a:r>
              <a:rPr lang="en-US" altLang="ko-KR" sz="1200" dirty="0" err="1"/>
              <a:t>org.springframework.context.annotation.Bean</a:t>
            </a:r>
            <a:r>
              <a:rPr lang="en-US" altLang="ko-KR" sz="1200" dirty="0"/>
              <a:t>;</a:t>
            </a:r>
          </a:p>
          <a:p>
            <a:pPr algn="l"/>
            <a:r>
              <a:rPr lang="en-US" altLang="ko-KR" sz="1200" dirty="0"/>
              <a:t>import </a:t>
            </a:r>
            <a:r>
              <a:rPr lang="en-US" altLang="ko-KR" sz="1200" dirty="0" err="1"/>
              <a:t>org.springframework.context.annotation.Configuration</a:t>
            </a:r>
            <a:r>
              <a:rPr lang="en-US" altLang="ko-KR" sz="1200" dirty="0"/>
              <a:t>;</a:t>
            </a:r>
          </a:p>
          <a:p>
            <a:pPr algn="l"/>
            <a:endParaRPr lang="en-US" altLang="ko-KR" sz="1200" i="1" dirty="0"/>
          </a:p>
          <a:p>
            <a:pPr algn="l"/>
            <a:r>
              <a:rPr lang="en-US" altLang="ko-KR" sz="1200" i="1" dirty="0"/>
              <a:t>@Configuration</a:t>
            </a:r>
          </a:p>
          <a:p>
            <a:pPr algn="l"/>
            <a:r>
              <a:rPr lang="en-US" altLang="ko-KR" sz="1200" dirty="0"/>
              <a:t>public class </a:t>
            </a:r>
            <a:r>
              <a:rPr lang="en-US" altLang="ko-KR" sz="1200" dirty="0" err="1"/>
              <a:t>AppCtx</a:t>
            </a:r>
            <a:r>
              <a:rPr lang="en-US" altLang="ko-KR" sz="1200" dirty="0"/>
              <a:t> {</a:t>
            </a:r>
          </a:p>
          <a:p>
            <a:pPr algn="l"/>
            <a:endParaRPr lang="ko-KR" altLang="en-US" sz="1200" dirty="0"/>
          </a:p>
          <a:p>
            <a:pPr algn="l"/>
            <a:r>
              <a:rPr lang="en-US" altLang="ko-KR" sz="1200" i="1" dirty="0"/>
              <a:t>     @Bean(destroyMethod = "close")</a:t>
            </a:r>
          </a:p>
          <a:p>
            <a:pPr algn="l"/>
            <a:r>
              <a:rPr lang="en-US" altLang="ko-KR" sz="1200" dirty="0"/>
              <a:t>     public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() {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ds = new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();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/>
              <a:t>ds.setDriverClassName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com.mysql.jdbc.Driver</a:t>
            </a:r>
            <a:r>
              <a:rPr lang="en-US" altLang="ko-KR" sz="1200" dirty="0"/>
              <a:t>");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/>
              <a:t>ds.setUrl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://localhost/spring5fs?characterEncoding=utf8");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>
                <a:highlight>
                  <a:srgbClr val="FFFF00"/>
                </a:highlight>
              </a:rPr>
              <a:t>ds.setUsername</a:t>
            </a:r>
            <a:r>
              <a:rPr lang="en-US" altLang="ko-KR" sz="1200" dirty="0">
                <a:highlight>
                  <a:srgbClr val="FFFF00"/>
                </a:highlight>
              </a:rPr>
              <a:t>(“spring5");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>
                <a:highlight>
                  <a:srgbClr val="FFFF00"/>
                </a:highlight>
              </a:rPr>
              <a:t>ds.setPassword</a:t>
            </a:r>
            <a:r>
              <a:rPr lang="en-US" altLang="ko-KR" sz="1200" dirty="0">
                <a:highlight>
                  <a:srgbClr val="FFFF00"/>
                </a:highlight>
              </a:rPr>
              <a:t>(“spring5");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/>
              <a:t>ds.setInitialSize</a:t>
            </a:r>
            <a:r>
              <a:rPr lang="en-US" altLang="ko-KR" sz="1200" dirty="0"/>
              <a:t>(2);</a:t>
            </a:r>
          </a:p>
          <a:p>
            <a:pPr algn="l"/>
            <a:r>
              <a:rPr lang="en-US" altLang="ko-KR" sz="1200" dirty="0"/>
              <a:t>          </a:t>
            </a:r>
            <a:r>
              <a:rPr lang="en-US" altLang="ko-KR" sz="1200" dirty="0" err="1"/>
              <a:t>ds.setMaxActive</a:t>
            </a:r>
            <a:r>
              <a:rPr lang="en-US" altLang="ko-KR" sz="1200" dirty="0"/>
              <a:t>(10);</a:t>
            </a:r>
          </a:p>
          <a:p>
            <a:pPr algn="l"/>
            <a:r>
              <a:rPr lang="en-US" altLang="ko-KR" sz="1200" dirty="0"/>
              <a:t>          return ds;</a:t>
            </a:r>
          </a:p>
          <a:p>
            <a:pPr algn="l"/>
            <a:r>
              <a:rPr lang="en-US" altLang="ko-KR" sz="1200" dirty="0"/>
              <a:t>    }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en-US" altLang="ko-KR" sz="1200" dirty="0" err="1"/>
              <a:t>DataSource</a:t>
            </a:r>
            <a:r>
              <a:rPr lang="ko-KR" altLang="en-US" sz="1200" dirty="0"/>
              <a:t> 기본설정</a:t>
            </a:r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FC2D16-EC14-44A5-A90C-D7A208CCEF47}"/>
              </a:ext>
            </a:extLst>
          </p:cNvPr>
          <p:cNvSpPr/>
          <p:nvPr/>
        </p:nvSpPr>
        <p:spPr>
          <a:xfrm>
            <a:off x="6822374" y="3936670"/>
            <a:ext cx="4904509" cy="92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1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1147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org.aparche.tomcat.jdbc.pool.DataSource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해당한다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해당 기능은 커넥션을 몇 개 만들 수 있는지 지정할 수 있는 메서드를 지원한다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기능 예시 </a:t>
            </a:r>
            <a:r>
              <a:rPr lang="en-US" altLang="ko-KR" sz="1200" dirty="0"/>
              <a:t>(</a:t>
            </a:r>
            <a:r>
              <a:rPr lang="ko-KR" altLang="en-US" sz="1200" dirty="0"/>
              <a:t>일부 기능 발췌</a:t>
            </a:r>
            <a:r>
              <a:rPr lang="en-US" altLang="ko-KR" sz="1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2-2.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기능</a:t>
            </a:r>
            <a:endParaRPr lang="en-US" altLang="ko-KR" sz="1200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09F9BEE-A348-4419-86CB-EAFA0F6E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46218"/>
              </p:ext>
            </p:extLst>
          </p:nvPr>
        </p:nvGraphicFramePr>
        <p:xfrm>
          <a:off x="538173" y="2871276"/>
          <a:ext cx="73973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08">
                  <a:extLst>
                    <a:ext uri="{9D8B030D-6E8A-4147-A177-3AD203B41FA5}">
                      <a16:colId xmlns:a16="http://schemas.microsoft.com/office/drawing/2014/main" val="1789584034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1634079523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08165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 메서드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4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setInitialSize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커넥션 풀 초기화시 생성할 초기 커넥션 개수 지정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setMaxActive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커넥션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풀에서 가져올 수 있는 최대 커넥션 개수 지정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setMaxIdle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커넥션 풀에 유지할 수 있는 최대 커넥션의 개수 지정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maxActive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setMinIdle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커넥션 풀에 유지할 최소 커넥션 개수를 지정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initialSize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참조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5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setMaxWait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커넥션을 가져올 때 대기할 최대 시간을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밀리초단위로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지정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30000ms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4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setMaxAge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최초 커넥션 연결 후 커넥션의 최대 유효시간을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밀리초단위로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지정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유효시간 없음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322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ECA326-0696-4631-A206-6E70EA873884}"/>
              </a:ext>
            </a:extLst>
          </p:cNvPr>
          <p:cNvSpPr txBox="1"/>
          <p:nvPr/>
        </p:nvSpPr>
        <p:spPr>
          <a:xfrm>
            <a:off x="8419651" y="2871276"/>
            <a:ext cx="323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커넥션 </a:t>
            </a:r>
            <a:r>
              <a:rPr lang="en-US" altLang="ko-KR" sz="1200" dirty="0"/>
              <a:t>**</a:t>
            </a:r>
          </a:p>
          <a:p>
            <a:endParaRPr lang="en-US" altLang="ko-KR" sz="1200" dirty="0"/>
          </a:p>
          <a:p>
            <a:r>
              <a:rPr lang="ko-KR" altLang="en-US" sz="1200" dirty="0"/>
              <a:t>커넥션 풀 </a:t>
            </a:r>
            <a:r>
              <a:rPr lang="en-US" altLang="ko-KR" sz="1200" dirty="0"/>
              <a:t>: </a:t>
            </a:r>
            <a:r>
              <a:rPr lang="ko-KR" altLang="en-US" sz="1200" dirty="0"/>
              <a:t>커넥션을 생성 및 유지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커넥션 풀에 커넥션 요청 시 </a:t>
            </a:r>
            <a:endParaRPr lang="en-US" altLang="ko-KR" sz="1200" dirty="0"/>
          </a:p>
          <a:p>
            <a:r>
              <a:rPr lang="ko-KR" altLang="en-US" sz="1200" dirty="0"/>
              <a:t>해당 커넥션은 활성상태가 됨 </a:t>
            </a:r>
            <a:r>
              <a:rPr lang="en-US" altLang="ko-KR" sz="1200" dirty="0"/>
              <a:t>(Active)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커넥션을 다시 커넥션 풀에 반환하면 </a:t>
            </a:r>
            <a:endParaRPr lang="en-US" altLang="ko-KR" sz="1200" dirty="0"/>
          </a:p>
          <a:p>
            <a:r>
              <a:rPr lang="ko-KR" altLang="en-US" sz="1200" dirty="0"/>
              <a:t>해당 커넥션은 유휴상태가 됨 </a:t>
            </a:r>
            <a:r>
              <a:rPr lang="en-US" altLang="ko-KR" sz="1200" dirty="0"/>
              <a:t>(Idle)</a:t>
            </a:r>
          </a:p>
        </p:txBody>
      </p:sp>
    </p:spTree>
    <p:extLst>
      <p:ext uri="{BB962C8B-B14F-4D97-AF65-F5344CB8AC3E}">
        <p14:creationId xmlns:p14="http://schemas.microsoft.com/office/powerpoint/2010/main" val="380029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스프링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프로젝트 폴더 생성 및 </a:t>
            </a:r>
            <a:r>
              <a:rPr lang="ko-KR" altLang="en-US" sz="1200" dirty="0" err="1"/>
              <a:t>메이븐</a:t>
            </a:r>
            <a:r>
              <a:rPr lang="ko-KR" altLang="en-US" sz="1200" dirty="0"/>
              <a:t> 의존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0382-70E8-4721-BE11-800EAE4FDD2A}"/>
              </a:ext>
            </a:extLst>
          </p:cNvPr>
          <p:cNvSpPr txBox="1"/>
          <p:nvPr/>
        </p:nvSpPr>
        <p:spPr>
          <a:xfrm>
            <a:off x="248771" y="1253351"/>
            <a:ext cx="842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편의상 교재에 나온 폴더경로를 맞추고</a:t>
            </a:r>
            <a:r>
              <a:rPr lang="en-US" altLang="ko-KR" sz="1200" dirty="0"/>
              <a:t>, </a:t>
            </a:r>
            <a:r>
              <a:rPr lang="ko-KR" altLang="en-US" sz="1200" dirty="0"/>
              <a:t>필자의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를 </a:t>
            </a:r>
            <a:r>
              <a:rPr lang="en-US" altLang="ko-KR" sz="1200" dirty="0"/>
              <a:t>pull</a:t>
            </a:r>
            <a:r>
              <a:rPr lang="ko-KR" altLang="en-US" sz="1200" dirty="0"/>
              <a:t>하여 </a:t>
            </a:r>
            <a:r>
              <a:rPr lang="en-US" altLang="ko-KR" sz="1200" dirty="0"/>
              <a:t>pom.xml</a:t>
            </a:r>
            <a:r>
              <a:rPr lang="ko-KR" altLang="en-US" sz="1200" dirty="0"/>
              <a:t>을 위치시킨다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(</a:t>
            </a:r>
            <a:r>
              <a:rPr lang="ko-KR" altLang="en-US" sz="1200" dirty="0"/>
              <a:t>양식 내 </a:t>
            </a:r>
            <a:r>
              <a:rPr lang="en-US" altLang="ko-KR" sz="1200" dirty="0"/>
              <a:t>dependency </a:t>
            </a:r>
            <a:r>
              <a:rPr lang="ko-KR" altLang="en-US" sz="1200" dirty="0"/>
              <a:t>설정이 </a:t>
            </a:r>
            <a:r>
              <a:rPr lang="ko-KR" altLang="en-US" sz="1200" dirty="0" err="1"/>
              <a:t>종료되어있음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프로젝트 폴더 </a:t>
            </a:r>
            <a:r>
              <a:rPr lang="en-US" altLang="ko-KR" sz="1200" dirty="0"/>
              <a:t>: C:\spring5fs\sp5-chap02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자바소스 폴더 </a:t>
            </a:r>
            <a:r>
              <a:rPr lang="en-US" altLang="ko-KR" sz="1200" dirty="0"/>
              <a:t>: C:\spring5fs\sp5-chap02\src\main\java</a:t>
            </a:r>
          </a:p>
          <a:p>
            <a:r>
              <a:rPr lang="ko-KR" altLang="en-US" sz="1200" dirty="0"/>
              <a:t>     </a:t>
            </a:r>
            <a:r>
              <a:rPr lang="en-US" altLang="ko-KR" sz="1200" dirty="0"/>
              <a:t>xml </a:t>
            </a:r>
            <a:r>
              <a:rPr lang="ko-KR" altLang="en-US" sz="1200" dirty="0"/>
              <a:t>위치 </a:t>
            </a:r>
            <a:r>
              <a:rPr lang="en-US" altLang="ko-KR" sz="1200" dirty="0"/>
              <a:t>: C:\spring5fs\sp5-chap02\pom.xml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이후 </a:t>
            </a:r>
            <a:r>
              <a:rPr lang="ko-KR" altLang="en-US" sz="1200" dirty="0" err="1"/>
              <a:t>프롬포트창에서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프로젝트폴더로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mvn</a:t>
            </a:r>
            <a:r>
              <a:rPr lang="en-US" altLang="ko-KR" sz="1200" dirty="0"/>
              <a:t> compile </a:t>
            </a:r>
            <a:r>
              <a:rPr lang="ko-KR" altLang="en-US" sz="1200" dirty="0"/>
              <a:t>을 입력하면 아래와 같이 필요한 내용을 로컬 </a:t>
            </a:r>
            <a:r>
              <a:rPr lang="ko-KR" altLang="en-US" sz="1200" dirty="0" err="1"/>
              <a:t>레포지토리에</a:t>
            </a:r>
            <a:r>
              <a:rPr lang="ko-KR" altLang="en-US" sz="1200" dirty="0"/>
              <a:t> 위치시킨다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51D8C-1283-4AB0-BE00-A61E6788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7" y="2952566"/>
            <a:ext cx="6293483" cy="1824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B4A5F-99AD-4161-8A88-A8F94D9F5303}"/>
              </a:ext>
            </a:extLst>
          </p:cNvPr>
          <p:cNvSpPr txBox="1"/>
          <p:nvPr/>
        </p:nvSpPr>
        <p:spPr>
          <a:xfrm>
            <a:off x="248771" y="4984750"/>
            <a:ext cx="1179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때</a:t>
            </a:r>
            <a:r>
              <a:rPr lang="en-US" altLang="ko-KR" sz="1200" dirty="0"/>
              <a:t>, </a:t>
            </a:r>
            <a:r>
              <a:rPr lang="ko-KR" altLang="en-US" sz="1200" dirty="0"/>
              <a:t>의존하는 </a:t>
            </a:r>
            <a:r>
              <a:rPr lang="ko-KR" altLang="en-US" sz="1200" dirty="0" err="1"/>
              <a:t>아티팩트들이</a:t>
            </a:r>
            <a:r>
              <a:rPr lang="ko-KR" altLang="en-US" sz="1200" dirty="0"/>
              <a:t> 다운로드 되며</a:t>
            </a:r>
            <a:r>
              <a:rPr lang="en-US" altLang="ko-KR" sz="1200" dirty="0"/>
              <a:t>, </a:t>
            </a:r>
            <a:r>
              <a:rPr lang="ko-KR" altLang="en-US" sz="1200" dirty="0"/>
              <a:t>특정 </a:t>
            </a:r>
            <a:r>
              <a:rPr lang="ko-KR" altLang="en-US" sz="1200" dirty="0" err="1"/>
              <a:t>아티팩트가</a:t>
            </a:r>
            <a:r>
              <a:rPr lang="ko-KR" altLang="en-US" sz="1200" dirty="0"/>
              <a:t> 의존하는 </a:t>
            </a:r>
            <a:r>
              <a:rPr lang="ko-KR" altLang="en-US" sz="1200" dirty="0" err="1"/>
              <a:t>아티팩트가</a:t>
            </a:r>
            <a:r>
              <a:rPr lang="ko-KR" altLang="en-US" sz="1200" dirty="0"/>
              <a:t> 있다면 그 또한 함께 다운되는데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이를 의존 전이</a:t>
            </a:r>
            <a:r>
              <a:rPr lang="en-US" altLang="ko-KR" sz="1200" dirty="0"/>
              <a:t>(Transitive Dependencies)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2607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1147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커넥션 풀은</a:t>
            </a:r>
            <a:r>
              <a:rPr lang="en-US" altLang="ko-KR" sz="1200" dirty="0"/>
              <a:t> </a:t>
            </a:r>
            <a:r>
              <a:rPr lang="ko-KR" altLang="en-US" sz="1200" dirty="0"/>
              <a:t>커넥션을 생성 및 유지하는 기능을 담당한다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성능 향상을 위해 사용된다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커넥션 풀에 커넥션 요청 시 해당 커넥션은 활성상태가 되고 </a:t>
            </a:r>
            <a:r>
              <a:rPr lang="en-US" altLang="ko-KR" sz="1200" dirty="0"/>
              <a:t>(Active), </a:t>
            </a:r>
            <a:r>
              <a:rPr lang="ko-KR" altLang="en-US" sz="1200" dirty="0"/>
              <a:t>커넥션을 다시 커넥션 풀에 반환하면 해당 커넥션은 유휴상태가 된다 </a:t>
            </a:r>
            <a:r>
              <a:rPr lang="en-US" altLang="ko-KR" sz="1200" dirty="0"/>
              <a:t>(Idle).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위 특징을 </a:t>
            </a:r>
            <a:r>
              <a:rPr lang="ko-KR" altLang="en-US" sz="1200" dirty="0" err="1"/>
              <a:t>염두하여</a:t>
            </a:r>
            <a:r>
              <a:rPr lang="en-US" altLang="ko-KR" sz="1200" dirty="0"/>
              <a:t>, </a:t>
            </a:r>
            <a:r>
              <a:rPr lang="ko-KR" altLang="en-US" sz="1200" dirty="0"/>
              <a:t>미리 커넥션을 생성했다가 필요할 때 사용하므로 응답시간이 짧아진다</a:t>
            </a:r>
            <a:r>
              <a:rPr lang="en-US" altLang="ko-KR" sz="1200" dirty="0"/>
              <a:t>. </a:t>
            </a:r>
            <a:r>
              <a:rPr lang="ko-KR" altLang="en-US" sz="1200" dirty="0"/>
              <a:t>특정 시간 이상 미사용 시 해당 커넥션을 끊을 수도 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2-3.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-</a:t>
            </a:r>
            <a:r>
              <a:rPr lang="ko-KR" altLang="en-US" sz="1200" dirty="0"/>
              <a:t> </a:t>
            </a:r>
            <a:r>
              <a:rPr lang="en-US" altLang="ko-KR" sz="1200" dirty="0"/>
              <a:t>Connection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3BB203-7CB5-49D2-8A0A-E97DA3BD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85" y="2612390"/>
            <a:ext cx="5321957" cy="20477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1E8227-E47B-40D5-B31F-B31B2641625C}"/>
              </a:ext>
            </a:extLst>
          </p:cNvPr>
          <p:cNvSpPr/>
          <p:nvPr/>
        </p:nvSpPr>
        <p:spPr>
          <a:xfrm>
            <a:off x="5285838" y="3921958"/>
            <a:ext cx="3211068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6FA31-2033-4FFD-8225-8DBB6836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81" y="2612390"/>
            <a:ext cx="3245075" cy="33831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2DE5B1-678B-481C-9836-58886E356FB1}"/>
              </a:ext>
            </a:extLst>
          </p:cNvPr>
          <p:cNvSpPr/>
          <p:nvPr/>
        </p:nvSpPr>
        <p:spPr>
          <a:xfrm>
            <a:off x="2399831" y="5137219"/>
            <a:ext cx="932688" cy="14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20ACE3-2F9A-41DB-AC76-07E7A591444E}"/>
              </a:ext>
            </a:extLst>
          </p:cNvPr>
          <p:cNvSpPr/>
          <p:nvPr/>
        </p:nvSpPr>
        <p:spPr>
          <a:xfrm>
            <a:off x="2095029" y="3800206"/>
            <a:ext cx="1961389" cy="14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AB5A0-B3A5-43F8-A220-4B71F5D69F32}"/>
              </a:ext>
            </a:extLst>
          </p:cNvPr>
          <p:cNvSpPr txBox="1"/>
          <p:nvPr/>
        </p:nvSpPr>
        <p:spPr>
          <a:xfrm>
            <a:off x="5013885" y="4787205"/>
            <a:ext cx="6178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좌측 그림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, close() </a:t>
            </a:r>
            <a:r>
              <a:rPr lang="ko-KR" altLang="en-US" sz="1200" dirty="0"/>
              <a:t>를 통해 풀에서 커넥션을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풀에 반환한다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우측 그림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setTestWhileIdle</a:t>
            </a:r>
            <a:r>
              <a:rPr lang="en-US" altLang="ko-KR" sz="1200" dirty="0"/>
              <a:t> : </a:t>
            </a:r>
            <a:r>
              <a:rPr lang="ko-KR" altLang="en-US" sz="1200" dirty="0"/>
              <a:t>유휴 커넥션을 검사한다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setMinEvictableIdleTimeMillis</a:t>
            </a:r>
            <a:r>
              <a:rPr lang="en-US" altLang="ko-KR" sz="1200" dirty="0"/>
              <a:t> : </a:t>
            </a:r>
            <a:r>
              <a:rPr lang="ko-KR" altLang="en-US" sz="1200" dirty="0"/>
              <a:t>최소 유휴시간을 지정한다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예시에서는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setTimeBetweenEvictionRunsMills</a:t>
            </a:r>
            <a:r>
              <a:rPr lang="en-US" altLang="ko-KR" sz="1200" dirty="0"/>
              <a:t> : </a:t>
            </a:r>
            <a:r>
              <a:rPr lang="ko-KR" altLang="en-US" sz="1200" dirty="0"/>
              <a:t>커넥션 유효 검사주기를 지정한다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예시에서는 </a:t>
            </a:r>
            <a:r>
              <a:rPr lang="en-US" altLang="ko-KR" sz="1200" dirty="0"/>
              <a:t>10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841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JdbcTemplate</a:t>
            </a:r>
            <a:r>
              <a:rPr lang="en-US" altLang="ko-KR" sz="1200" dirty="0"/>
              <a:t> </a:t>
            </a:r>
            <a:r>
              <a:rPr lang="ko-KR" altLang="en-US" sz="1200" dirty="0"/>
              <a:t>을 이용한 쿼리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1147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스프링을 사용하면 앞서 소개한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, Connection, Statement,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ko-KR" altLang="en-US" sz="1200" dirty="0"/>
              <a:t>을 사용하지 않고도 쿼리를 실행할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en-US" altLang="ko-KR" sz="1200" dirty="0" err="1"/>
              <a:t>JdbcTemplate</a:t>
            </a:r>
            <a:r>
              <a:rPr lang="en-US" altLang="ko-KR" sz="1200" dirty="0"/>
              <a:t> </a:t>
            </a:r>
            <a:r>
              <a:rPr lang="ko-KR" altLang="en-US" sz="1200" dirty="0"/>
              <a:t>생성하기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6651C-6074-4F38-82C3-E5D6926B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" y="2151105"/>
            <a:ext cx="6298268" cy="2931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BFB573-35A3-4CAA-85B0-311450B6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" y="5261920"/>
            <a:ext cx="4598254" cy="11230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232C3-E5C3-468B-B52E-920DAADA8BDF}"/>
              </a:ext>
            </a:extLst>
          </p:cNvPr>
          <p:cNvSpPr txBox="1"/>
          <p:nvPr/>
        </p:nvSpPr>
        <p:spPr>
          <a:xfrm>
            <a:off x="6991605" y="4999960"/>
            <a:ext cx="5050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</a:t>
            </a:r>
            <a:r>
              <a:rPr lang="en-US" altLang="ko-KR" sz="1200" dirty="0"/>
              <a:t>: MemberDao.java</a:t>
            </a:r>
          </a:p>
          <a:p>
            <a:r>
              <a:rPr lang="ko-KR" altLang="en-US" sz="1200" dirty="0"/>
              <a:t>아래 </a:t>
            </a:r>
            <a:r>
              <a:rPr lang="en-US" altLang="ko-KR" sz="1200" dirty="0"/>
              <a:t>: AppCtx.java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위는 </a:t>
            </a:r>
            <a:r>
              <a:rPr lang="en-US" altLang="ko-KR" sz="1200" dirty="0" err="1"/>
              <a:t>MemberDao</a:t>
            </a:r>
            <a:r>
              <a:rPr lang="en-US" altLang="ko-KR" sz="1200" dirty="0"/>
              <a:t> 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JdbcTemplete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생성하는 코드를 추가한 것이다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DataSource</a:t>
            </a:r>
            <a:r>
              <a:rPr lang="ko-KR" altLang="en-US" sz="1200" dirty="0"/>
              <a:t>를 생성자에 전달하여 </a:t>
            </a:r>
            <a:r>
              <a:rPr lang="en-US" altLang="ko-KR" sz="1200" dirty="0" err="1"/>
              <a:t>Jdbc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아래는 스프링 설정에 </a:t>
            </a:r>
            <a:r>
              <a:rPr lang="en-US" altLang="ko-KR" sz="1200" dirty="0"/>
              <a:t>Bean</a:t>
            </a:r>
            <a:r>
              <a:rPr lang="ko-KR" altLang="en-US" sz="1200" dirty="0"/>
              <a:t>을 등록한 모습이다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26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8. DB </a:t>
            </a:r>
            <a:r>
              <a:rPr lang="ko-KR" altLang="en-US" sz="2800" dirty="0">
                <a:latin typeface="+mj-ea"/>
              </a:rPr>
              <a:t>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JdbcTemplate</a:t>
            </a:r>
            <a:r>
              <a:rPr lang="en-US" altLang="ko-KR" sz="1200" dirty="0"/>
              <a:t> </a:t>
            </a:r>
            <a:r>
              <a:rPr lang="ko-KR" altLang="en-US" sz="1200" dirty="0"/>
              <a:t>을 이용한 쿼리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1147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스프링을 사용하면 앞서 소개한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, Connection, Statement,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ko-KR" altLang="en-US" sz="1200" dirty="0"/>
              <a:t>을 사용하지 않고도 쿼리를 실행할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1206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3-2. </a:t>
            </a:r>
            <a:r>
              <a:rPr lang="en-US" altLang="ko-KR" sz="1200" dirty="0" err="1"/>
              <a:t>JdbcTemplate</a:t>
            </a:r>
            <a:r>
              <a:rPr lang="en-US" altLang="ko-KR" sz="1200" dirty="0"/>
              <a:t> </a:t>
            </a:r>
            <a:r>
              <a:rPr lang="ko-KR" altLang="en-US" sz="1200" dirty="0"/>
              <a:t>를 통한 </a:t>
            </a:r>
            <a:r>
              <a:rPr lang="ko-KR" altLang="en-US" sz="1200" dirty="0" err="1"/>
              <a:t>조회쿼리</a:t>
            </a:r>
            <a:r>
              <a:rPr lang="ko-KR" altLang="en-US" sz="1200" dirty="0"/>
              <a:t> 실행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6651C-6074-4F38-82C3-E5D6926B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" y="2151105"/>
            <a:ext cx="6298268" cy="2931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BFB573-35A3-4CAA-85B0-311450B6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" y="5261920"/>
            <a:ext cx="4598254" cy="11230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232C3-E5C3-468B-B52E-920DAADA8BDF}"/>
              </a:ext>
            </a:extLst>
          </p:cNvPr>
          <p:cNvSpPr txBox="1"/>
          <p:nvPr/>
        </p:nvSpPr>
        <p:spPr>
          <a:xfrm>
            <a:off x="6991605" y="4999960"/>
            <a:ext cx="5050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</a:t>
            </a:r>
            <a:r>
              <a:rPr lang="en-US" altLang="ko-KR" sz="1200" dirty="0"/>
              <a:t>: MemberDao.java</a:t>
            </a:r>
          </a:p>
          <a:p>
            <a:r>
              <a:rPr lang="ko-KR" altLang="en-US" sz="1200" dirty="0"/>
              <a:t>아래 </a:t>
            </a:r>
            <a:r>
              <a:rPr lang="en-US" altLang="ko-KR" sz="1200" dirty="0"/>
              <a:t>: AppCtx.java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위는 </a:t>
            </a:r>
            <a:r>
              <a:rPr lang="en-US" altLang="ko-KR" sz="1200" dirty="0" err="1"/>
              <a:t>MemberDao</a:t>
            </a:r>
            <a:r>
              <a:rPr lang="en-US" altLang="ko-KR" sz="1200" dirty="0"/>
              <a:t> 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JdbcTemplete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생성하는 코드를 추가한 것이다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DataSource</a:t>
            </a:r>
            <a:r>
              <a:rPr lang="ko-KR" altLang="en-US" sz="1200" dirty="0"/>
              <a:t>를 생성자에 전달하여 </a:t>
            </a:r>
            <a:r>
              <a:rPr lang="en-US" altLang="ko-KR" sz="1200" dirty="0" err="1"/>
              <a:t>Jdbc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아래는 스프링 설정에 </a:t>
            </a:r>
            <a:r>
              <a:rPr lang="en-US" altLang="ko-KR" sz="1200" dirty="0"/>
              <a:t>Bean</a:t>
            </a:r>
            <a:r>
              <a:rPr lang="ko-KR" altLang="en-US" sz="1200" dirty="0"/>
              <a:t>을 등록한 모습이다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531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36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테이블 생성이나 계정 조회 등은 기능하나</a:t>
            </a:r>
            <a:r>
              <a:rPr lang="en-US" altLang="ko-KR" sz="1200" dirty="0"/>
              <a:t>, root </a:t>
            </a:r>
            <a:r>
              <a:rPr lang="ko-KR" altLang="en-US" sz="1200" dirty="0"/>
              <a:t>계정을 사용함에도</a:t>
            </a:r>
            <a:r>
              <a:rPr lang="en-US" altLang="ko-KR" sz="1200" dirty="0"/>
              <a:t> </a:t>
            </a:r>
            <a:r>
              <a:rPr lang="ko-KR" altLang="en-US" sz="1200" dirty="0"/>
              <a:t>계정 권한 부여 및 테이블 조작에 실패하는 경우가 있었다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2652D7-FBCA-43B3-9727-63483526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8" y="2297391"/>
            <a:ext cx="10891304" cy="561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D1BA06-F120-4FD4-A18A-D54367D53A98}"/>
              </a:ext>
            </a:extLst>
          </p:cNvPr>
          <p:cNvSpPr txBox="1"/>
          <p:nvPr/>
        </p:nvSpPr>
        <p:spPr>
          <a:xfrm>
            <a:off x="392392" y="3380193"/>
            <a:ext cx="836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위 사진과 같은 오류가 출력되어</a:t>
            </a:r>
            <a:r>
              <a:rPr lang="en-US" altLang="ko-KR" sz="1200" dirty="0"/>
              <a:t>, </a:t>
            </a:r>
            <a:r>
              <a:rPr lang="ko-KR" altLang="en-US" sz="1200" dirty="0"/>
              <a:t>임의의 </a:t>
            </a:r>
            <a:r>
              <a:rPr lang="en-US" altLang="ko-KR" sz="1200" dirty="0"/>
              <a:t>root@% </a:t>
            </a:r>
            <a:r>
              <a:rPr lang="ko-KR" altLang="en-US" sz="1200" dirty="0"/>
              <a:t>계정을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임시 권한을 부여했으나 결과는 같았다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root@localhost</a:t>
            </a:r>
            <a:r>
              <a:rPr lang="en-US" altLang="ko-KR" sz="1200" dirty="0"/>
              <a:t> </a:t>
            </a:r>
            <a:r>
              <a:rPr lang="ko-KR" altLang="en-US" sz="1200" dirty="0"/>
              <a:t>는 사용자 일반 계정과 같이 취급되었다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1AB0B-D411-4D45-9480-9248732D6A3F}"/>
              </a:ext>
            </a:extLst>
          </p:cNvPr>
          <p:cNvSpPr txBox="1"/>
          <p:nvPr/>
        </p:nvSpPr>
        <p:spPr>
          <a:xfrm>
            <a:off x="392392" y="4751480"/>
            <a:ext cx="920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원인은 불완전 설치</a:t>
            </a:r>
            <a:r>
              <a:rPr lang="en-US" altLang="ko-KR" sz="1200" dirty="0"/>
              <a:t>, visual studio 2019 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미설치</a:t>
            </a:r>
            <a:r>
              <a:rPr lang="ko-KR" altLang="en-US" sz="1200" dirty="0"/>
              <a:t> 상태였고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미설치</a:t>
            </a:r>
            <a:r>
              <a:rPr lang="ko-KR" altLang="en-US" sz="1200" dirty="0"/>
              <a:t> 프로그램 설치 및 </a:t>
            </a:r>
            <a:r>
              <a:rPr lang="en-US" altLang="ko-KR" sz="1200" dirty="0"/>
              <a:t>MySQL </a:t>
            </a:r>
            <a:r>
              <a:rPr lang="ko-KR" altLang="en-US" sz="1200" dirty="0"/>
              <a:t>재설치를 시행하니 해결되었다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계정권한 부여 실패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23267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교육용으로 개설한 </a:t>
            </a:r>
            <a:r>
              <a:rPr lang="en-US" altLang="ko-KR" sz="1200" dirty="0"/>
              <a:t>‘spring5@localhost’ </a:t>
            </a:r>
            <a:r>
              <a:rPr lang="ko-KR" altLang="en-US" sz="1200" dirty="0"/>
              <a:t>계정의 테이블 조작 가능여부 확인</a:t>
            </a:r>
            <a:r>
              <a:rPr lang="en-US" altLang="ko-KR" sz="1200" dirty="0"/>
              <a:t>, Main.java </a:t>
            </a:r>
            <a:r>
              <a:rPr lang="ko-KR" altLang="en-US" sz="1200" dirty="0"/>
              <a:t>를 통해 연동하고자 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619697" y="6033700"/>
            <a:ext cx="4013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당시 </a:t>
            </a:r>
            <a:r>
              <a:rPr lang="ko-KR" altLang="en-US" sz="1200" dirty="0" err="1"/>
              <a:t>설정값</a:t>
            </a:r>
            <a:r>
              <a:rPr lang="ko-KR" altLang="en-US" sz="1200" dirty="0"/>
              <a:t> 및 오류</a:t>
            </a:r>
            <a:r>
              <a:rPr lang="en-US" altLang="ko-KR" sz="1200" dirty="0"/>
              <a:t>, Access denied </a:t>
            </a:r>
            <a:r>
              <a:rPr lang="ko-KR" altLang="en-US" sz="1200" dirty="0"/>
              <a:t>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781AB2-CA31-464C-8AC0-EDACFF17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" y="3993033"/>
            <a:ext cx="7036879" cy="1805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3FCAA8-71A3-4581-AE30-1A5C47D3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" y="1873268"/>
            <a:ext cx="5208079" cy="19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8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테스트 계정인 </a:t>
            </a:r>
            <a:r>
              <a:rPr lang="en-US" altLang="ko-KR" sz="1200" dirty="0"/>
              <a:t>spring6@%</a:t>
            </a:r>
            <a:r>
              <a:rPr lang="ko-KR" altLang="en-US" sz="1200" dirty="0"/>
              <a:t>의 신규 개설 및 접속 시도 간</a:t>
            </a:r>
            <a:r>
              <a:rPr lang="en-US" altLang="ko-KR" sz="1200" dirty="0"/>
              <a:t>, default port </a:t>
            </a:r>
            <a:r>
              <a:rPr lang="ko-KR" altLang="en-US" sz="1200" dirty="0"/>
              <a:t>가 </a:t>
            </a:r>
            <a:r>
              <a:rPr lang="en-US" altLang="ko-KR" sz="1200" dirty="0"/>
              <a:t>3306</a:t>
            </a:r>
            <a:r>
              <a:rPr lang="ko-KR" altLang="en-US" sz="1200" dirty="0"/>
              <a:t>으로 잡힐 때 접속되지 않는 내용을 확인하였다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544792" y="5698164"/>
            <a:ext cx="1072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콘솔과 같은 </a:t>
            </a:r>
            <a:r>
              <a:rPr lang="en-US" altLang="ko-KR" sz="1200" dirty="0"/>
              <a:t>Access denied </a:t>
            </a:r>
            <a:r>
              <a:rPr lang="ko-KR" altLang="en-US" sz="1200" dirty="0"/>
              <a:t>오류임을 확인할 수 있었고</a:t>
            </a:r>
            <a:r>
              <a:rPr lang="en-US" altLang="ko-KR" sz="1200" dirty="0"/>
              <a:t>, </a:t>
            </a:r>
            <a:r>
              <a:rPr lang="ko-KR" altLang="en-US" sz="1200" dirty="0"/>
              <a:t>설치 당시 </a:t>
            </a:r>
            <a:r>
              <a:rPr lang="en-US" altLang="ko-KR" sz="1200" dirty="0"/>
              <a:t>3306 </a:t>
            </a:r>
            <a:r>
              <a:rPr lang="ko-KR" altLang="en-US" sz="1200" dirty="0"/>
              <a:t>포트가 사용 중이기에 </a:t>
            </a:r>
            <a:r>
              <a:rPr lang="en-US" altLang="ko-KR" sz="1200" dirty="0"/>
              <a:t>3301</a:t>
            </a:r>
            <a:r>
              <a:rPr lang="ko-KR" altLang="en-US" sz="1200" dirty="0"/>
              <a:t>로 할당한 것을 기억했다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F4AB7E-1B6C-4787-AA68-907B2542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563" y="2001179"/>
            <a:ext cx="4601217" cy="3248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BDC742-F85C-4739-920C-88F93C26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0" y="2001179"/>
            <a:ext cx="485842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9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기본 설정에서 포트번호를 </a:t>
            </a:r>
            <a:r>
              <a:rPr lang="en-US" altLang="ko-KR" sz="1200" dirty="0"/>
              <a:t>3301</a:t>
            </a:r>
            <a:r>
              <a:rPr lang="ko-KR" altLang="en-US" sz="1200" dirty="0"/>
              <a:t>로 임의 부여하고</a:t>
            </a:r>
            <a:r>
              <a:rPr lang="en-US" altLang="ko-KR" sz="1200" dirty="0"/>
              <a:t>, Main.java</a:t>
            </a:r>
            <a:r>
              <a:rPr lang="ko-KR" altLang="en-US" sz="1200" dirty="0"/>
              <a:t>를 다시 실행하였다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6380916"/>
            <a:ext cx="546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Access denied </a:t>
            </a:r>
            <a:r>
              <a:rPr lang="ko-KR" altLang="en-US" sz="1200" dirty="0"/>
              <a:t>오류는 해결되었으나</a:t>
            </a:r>
            <a:r>
              <a:rPr lang="en-US" altLang="ko-KR" sz="1200" dirty="0"/>
              <a:t>, caching_sha2_password </a:t>
            </a:r>
            <a:r>
              <a:rPr lang="ko-KR" altLang="en-US" sz="1200" dirty="0"/>
              <a:t>오류가 나타났다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FB2F54-C840-48DE-8AD8-366FCE16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5" y="1860352"/>
            <a:ext cx="5321957" cy="20477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B0EAA3-78FA-48B5-BD4A-BF53B7B4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5" y="3925814"/>
            <a:ext cx="7087400" cy="231312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7F8279-2D98-4571-A81F-0B0D4181544B}"/>
              </a:ext>
            </a:extLst>
          </p:cNvPr>
          <p:cNvSpPr/>
          <p:nvPr/>
        </p:nvSpPr>
        <p:spPr>
          <a:xfrm>
            <a:off x="2548128" y="2438400"/>
            <a:ext cx="1011936" cy="13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81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SQL </a:t>
            </a:r>
            <a:r>
              <a:rPr lang="ko-KR" altLang="en-US" sz="1200" dirty="0"/>
              <a:t>접속을 위해선 암호화된 </a:t>
            </a:r>
            <a:r>
              <a:rPr lang="en-US" altLang="ko-KR" sz="1200" dirty="0"/>
              <a:t>pw</a:t>
            </a:r>
            <a:r>
              <a:rPr lang="ko-KR" altLang="en-US" sz="1200" dirty="0"/>
              <a:t>가 필요한데</a:t>
            </a:r>
            <a:r>
              <a:rPr lang="en-US" altLang="ko-KR" sz="1200" dirty="0"/>
              <a:t>, </a:t>
            </a:r>
            <a:r>
              <a:rPr lang="ko-KR" altLang="en-US" sz="1200" dirty="0"/>
              <a:t>평문으로 전달되다 보니 해당 오류가 발생하는 것을 확인하였다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5584924"/>
            <a:ext cx="7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MySQL workbench – users and privileges </a:t>
            </a:r>
            <a:r>
              <a:rPr lang="ko-KR" altLang="en-US" sz="1200" dirty="0"/>
              <a:t>항목에서</a:t>
            </a:r>
            <a:r>
              <a:rPr lang="en-US" altLang="ko-KR" sz="1200" dirty="0"/>
              <a:t>, pw</a:t>
            </a:r>
            <a:r>
              <a:rPr lang="ko-KR" altLang="en-US" sz="1200" dirty="0"/>
              <a:t>인 </a:t>
            </a:r>
            <a:r>
              <a:rPr lang="en-US" altLang="ko-KR" sz="1200" dirty="0"/>
              <a:t>spring5 </a:t>
            </a:r>
            <a:r>
              <a:rPr lang="ko-KR" altLang="en-US" sz="1200" dirty="0"/>
              <a:t>가 암호화되어 입력된 걸 확인할 수 있다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8745D-76DE-46BE-8EB2-579F6800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" y="2441852"/>
            <a:ext cx="602064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4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해당 </a:t>
            </a:r>
            <a:r>
              <a:rPr lang="en-US" altLang="ko-KR" sz="1200" dirty="0" err="1"/>
              <a:t>pwd</a:t>
            </a:r>
            <a:r>
              <a:rPr lang="en-US" altLang="ko-KR" sz="1200" dirty="0"/>
              <a:t> </a:t>
            </a:r>
            <a:r>
              <a:rPr lang="ko-KR" altLang="en-US" sz="1200" dirty="0"/>
              <a:t>를 평문으로 전달하고 받기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보내는 부분인 </a:t>
            </a:r>
            <a:r>
              <a:rPr lang="ko-KR" altLang="en-US" sz="1200" dirty="0" err="1"/>
              <a:t>기본설정값의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과 받는 부분인 </a:t>
            </a:r>
            <a:r>
              <a:rPr lang="en-US" altLang="ko-KR" sz="1200" dirty="0"/>
              <a:t>DB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설정값을</a:t>
            </a:r>
            <a:r>
              <a:rPr lang="ko-KR" altLang="en-US" sz="1200" dirty="0"/>
              <a:t> 변경해준다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3A63-3B57-4FA0-803C-C80A94A0AD81}"/>
              </a:ext>
            </a:extLst>
          </p:cNvPr>
          <p:cNvSpPr txBox="1"/>
          <p:nvPr/>
        </p:nvSpPr>
        <p:spPr>
          <a:xfrm>
            <a:off x="392392" y="1947404"/>
            <a:ext cx="7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기본값 조작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9D8BB1-12E6-4DFC-A36D-204282D4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" y="2311456"/>
            <a:ext cx="11301984" cy="237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1393EE-4096-4E19-8644-4DB42D4F6B98}"/>
              </a:ext>
            </a:extLst>
          </p:cNvPr>
          <p:cNvSpPr txBox="1"/>
          <p:nvPr/>
        </p:nvSpPr>
        <p:spPr>
          <a:xfrm>
            <a:off x="392392" y="2635510"/>
            <a:ext cx="74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en-US" altLang="ko-KR" sz="1200" dirty="0" err="1"/>
              <a:t>verifyServerCertificate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false&amp;useSSL</a:t>
            </a:r>
            <a:r>
              <a:rPr lang="en-US" altLang="ko-KR" sz="1200" dirty="0"/>
              <a:t>=false </a:t>
            </a:r>
            <a:r>
              <a:rPr lang="ko-KR" altLang="en-US" sz="1200" dirty="0"/>
              <a:t>구문 추가</a:t>
            </a:r>
            <a:endParaRPr lang="en-US" altLang="ko-KR" sz="1200" dirty="0"/>
          </a:p>
          <a:p>
            <a:r>
              <a:rPr lang="en-US" altLang="ko-KR" sz="1200" dirty="0"/>
              <a:t> - SSL </a:t>
            </a:r>
            <a:r>
              <a:rPr lang="ko-KR" altLang="en-US" sz="1200" dirty="0"/>
              <a:t>접속을 명시적으로</a:t>
            </a:r>
            <a:r>
              <a:rPr lang="en-US" altLang="ko-KR" sz="1200" dirty="0"/>
              <a:t> </a:t>
            </a:r>
            <a:r>
              <a:rPr lang="ko-KR" altLang="en-US" sz="1200" dirty="0"/>
              <a:t>확인하지 않는다고 설정한다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FC6EF-AAD7-456D-A8BE-AA9DCA2BAEA5}"/>
              </a:ext>
            </a:extLst>
          </p:cNvPr>
          <p:cNvSpPr txBox="1"/>
          <p:nvPr/>
        </p:nvSpPr>
        <p:spPr>
          <a:xfrm>
            <a:off x="392392" y="3726366"/>
            <a:ext cx="7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DB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설정값</a:t>
            </a:r>
            <a:r>
              <a:rPr lang="ko-KR" altLang="en-US" sz="1200" dirty="0"/>
              <a:t> 변경</a:t>
            </a:r>
            <a:endParaRPr lang="en-US" altLang="ko-KR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D918F9-71A7-4BCE-B419-E64B7ACC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" y="4185701"/>
            <a:ext cx="6239746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F347D-08E4-44D3-B18D-4AA499A8D64A}"/>
              </a:ext>
            </a:extLst>
          </p:cNvPr>
          <p:cNvSpPr txBox="1"/>
          <p:nvPr/>
        </p:nvSpPr>
        <p:spPr>
          <a:xfrm>
            <a:off x="445008" y="4519174"/>
            <a:ext cx="7471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ALTER USER ‘spring5’@’localhost’ IDENTIFIED WITH </a:t>
            </a:r>
            <a:r>
              <a:rPr lang="en-US" altLang="ko-KR" sz="1200" dirty="0" err="1"/>
              <a:t>mysql_native_password</a:t>
            </a:r>
            <a:r>
              <a:rPr lang="en-US" altLang="ko-KR" sz="1200" dirty="0"/>
              <a:t> BY ‘spring5’; </a:t>
            </a:r>
            <a:r>
              <a:rPr lang="ko-KR" altLang="en-US" sz="1200" dirty="0"/>
              <a:t>구문 추가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해당 계정의 비밀번호를 이전 버전의 방식으로 </a:t>
            </a:r>
            <a:r>
              <a:rPr lang="ko-KR" altLang="en-US" sz="1200" dirty="0" err="1"/>
              <a:t>평문</a:t>
            </a:r>
            <a:r>
              <a:rPr lang="ko-KR" altLang="en-US" sz="1200" dirty="0"/>
              <a:t> </a:t>
            </a:r>
            <a:r>
              <a:rPr lang="en-US" altLang="ko-KR" sz="1200" dirty="0"/>
              <a:t>spring5 </a:t>
            </a:r>
            <a:r>
              <a:rPr lang="ko-KR" altLang="en-US" sz="1200" dirty="0"/>
              <a:t>로 정한다는 설정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MySQL </a:t>
            </a:r>
            <a:r>
              <a:rPr lang="ko-KR" altLang="en-US" sz="1200" dirty="0"/>
              <a:t>이 버전 </a:t>
            </a:r>
            <a:r>
              <a:rPr lang="en-US" altLang="ko-KR" sz="1200" dirty="0"/>
              <a:t>8</a:t>
            </a:r>
            <a:r>
              <a:rPr lang="ko-KR" altLang="en-US" sz="1200" dirty="0"/>
              <a:t>로 업데이트 되며 비밀번호 취급방식에 변화가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이전 버전의 </a:t>
            </a:r>
            <a:r>
              <a:rPr lang="ko-KR" altLang="en-US" sz="1200" dirty="0" err="1"/>
              <a:t>설정값으로</a:t>
            </a:r>
            <a:r>
              <a:rPr lang="ko-KR" altLang="en-US" sz="1200" dirty="0"/>
              <a:t> 돌리는 역할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123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부록</a:t>
            </a:r>
            <a:r>
              <a:rPr lang="en-US" altLang="ko-KR" sz="2800" dirty="0">
                <a:latin typeface="+mj-ea"/>
              </a:rPr>
              <a:t>. </a:t>
            </a:r>
            <a:r>
              <a:rPr lang="ko-KR" altLang="en-US" sz="2800" dirty="0">
                <a:latin typeface="+mj-ea"/>
              </a:rPr>
              <a:t>오류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MySQL </a:t>
            </a:r>
            <a:r>
              <a:rPr lang="ko-KR" altLang="en-US" sz="1200" dirty="0"/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92392" y="1498628"/>
            <a:ext cx="873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이전 단계의 두 값을 변경한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같이 미리 주입해둔 데이터를 </a:t>
            </a:r>
            <a:r>
              <a:rPr lang="ko-KR" altLang="en-US" sz="1200" dirty="0" err="1"/>
              <a:t>정상조회하는</a:t>
            </a:r>
            <a:r>
              <a:rPr lang="ko-KR" altLang="en-US" sz="1200" dirty="0"/>
              <a:t> 걸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E124-A70C-4390-91D0-86C58A045308}"/>
              </a:ext>
            </a:extLst>
          </p:cNvPr>
          <p:cNvSpPr txBox="1"/>
          <p:nvPr/>
        </p:nvSpPr>
        <p:spPr>
          <a:xfrm>
            <a:off x="544792" y="1273076"/>
            <a:ext cx="914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Java – MySQL </a:t>
            </a:r>
            <a:r>
              <a:rPr lang="ko-KR" altLang="en-US" sz="1200" dirty="0"/>
              <a:t>연동 실패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3BA11-E0DE-477F-9CAE-948E293C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1" y="2085904"/>
            <a:ext cx="10721251" cy="1803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549813-B0C2-4FA9-89AB-D50152332D5C}"/>
              </a:ext>
            </a:extLst>
          </p:cNvPr>
          <p:cNvSpPr txBox="1"/>
          <p:nvPr/>
        </p:nvSpPr>
        <p:spPr>
          <a:xfrm>
            <a:off x="392392" y="4381786"/>
            <a:ext cx="955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주의사항 </a:t>
            </a:r>
            <a:r>
              <a:rPr lang="en-US" altLang="ko-KR" sz="1200" dirty="0"/>
              <a:t>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전달하는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의 경우 이와 관련된 </a:t>
            </a:r>
            <a:r>
              <a:rPr lang="en-US" altLang="ko-KR" sz="1200" dirty="0"/>
              <a:t>xml </a:t>
            </a:r>
            <a:r>
              <a:rPr lang="ko-KR" altLang="en-US" sz="1200" dirty="0"/>
              <a:t>파일을 형성하여 관리한다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위와 같은 방식은 하드코딩에 해당한다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임의로 </a:t>
            </a:r>
            <a:r>
              <a:rPr lang="ko-KR" altLang="en-US" sz="1200" dirty="0" err="1"/>
              <a:t>전달값을</a:t>
            </a:r>
            <a:r>
              <a:rPr lang="ko-KR" altLang="en-US" sz="1200" dirty="0"/>
              <a:t> 받는 위 행위는 </a:t>
            </a:r>
            <a:r>
              <a:rPr lang="en-US" altLang="ko-KR" sz="1200" dirty="0" err="1"/>
              <a:t>pwd</a:t>
            </a:r>
            <a:r>
              <a:rPr lang="ko-KR" altLang="en-US" sz="1200" dirty="0"/>
              <a:t>를 평문으로 전달하기 때문에 노출될 우려가 크다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내부 서버에서 이용하거나 개발단계에 있을 때만 유효한 방법이다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해당 방법은 향후 암호화된 </a:t>
            </a:r>
            <a:r>
              <a:rPr lang="en-US" altLang="ko-KR" sz="1200" dirty="0" err="1"/>
              <a:t>pwd</a:t>
            </a:r>
            <a:r>
              <a:rPr lang="en-US" altLang="ko-KR" sz="1200" dirty="0"/>
              <a:t> </a:t>
            </a:r>
            <a:r>
              <a:rPr lang="ko-KR" altLang="en-US" sz="1200" dirty="0"/>
              <a:t>를 전달하는 방법을 확인할 시 개선해야 할 사항이다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5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스프링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1-1. </a:t>
            </a:r>
            <a:r>
              <a:rPr lang="ko-KR" altLang="en-US" sz="1200" dirty="0" err="1"/>
              <a:t>메이븐</a:t>
            </a:r>
            <a:r>
              <a:rPr lang="ko-KR" altLang="en-US" sz="1200" dirty="0"/>
              <a:t>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0382-70E8-4721-BE11-800EAE4FDD2A}"/>
              </a:ext>
            </a:extLst>
          </p:cNvPr>
          <p:cNvSpPr txBox="1"/>
          <p:nvPr/>
        </p:nvSpPr>
        <p:spPr>
          <a:xfrm>
            <a:off x="4892453" y="2757962"/>
            <a:ext cx="60930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\main\java : </a:t>
            </a:r>
            <a:r>
              <a:rPr lang="ko-KR" altLang="en-US" sz="1200" dirty="0"/>
              <a:t>자바 소스코드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\main\resources : </a:t>
            </a:r>
            <a:r>
              <a:rPr lang="ko-KR" altLang="en-US" sz="1200" dirty="0"/>
              <a:t>자바 소스 이외의 다른 자원 파일 </a:t>
            </a:r>
            <a:r>
              <a:rPr lang="en-US" altLang="ko-KR" sz="1200" dirty="0"/>
              <a:t>(xml / </a:t>
            </a:r>
            <a:r>
              <a:rPr lang="ko-KR" altLang="en-US" sz="1200" dirty="0"/>
              <a:t>프로퍼티 등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위 두 폴더는 프로젝트 소스로 사용되므로 </a:t>
            </a:r>
            <a:r>
              <a:rPr lang="en-US" altLang="ko-KR" sz="1200" dirty="0"/>
              <a:t>import </a:t>
            </a:r>
            <a:r>
              <a:rPr lang="ko-KR" altLang="en-US" sz="1200" dirty="0"/>
              <a:t>시 두 폴더 모드 이클립스의 소스 폴더가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\main\webapp : </a:t>
            </a:r>
            <a:r>
              <a:rPr lang="ko-KR" altLang="en-US" sz="1200" dirty="0"/>
              <a:t>어플리케이션 개발 시 </a:t>
            </a:r>
            <a:r>
              <a:rPr lang="ko-KR" altLang="en-US" sz="1200" dirty="0" err="1"/>
              <a:t>기준폴더로</a:t>
            </a:r>
            <a:r>
              <a:rPr lang="ko-KR" altLang="en-US" sz="1200" dirty="0"/>
              <a:t> 사용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** target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빌드 결과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pom.xml : maven </a:t>
            </a:r>
            <a:r>
              <a:rPr lang="ko-KR" altLang="en-US" sz="1200" dirty="0"/>
              <a:t>관련 파일 설정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DC8AC-F64B-465A-AFF9-00E743BC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8" y="1918357"/>
            <a:ext cx="3310182" cy="368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스프링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예제코드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6640944" y="1351508"/>
            <a:ext cx="5074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Greeter.java 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Greeter </a:t>
            </a:r>
            <a:r>
              <a:rPr lang="ko-KR" altLang="en-US" sz="1200" dirty="0"/>
              <a:t>객체를 생성한 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setFormat</a:t>
            </a:r>
            <a:r>
              <a:rPr lang="en-US" altLang="ko-KR" sz="1200" dirty="0"/>
              <a:t>()</a:t>
            </a:r>
            <a:r>
              <a:rPr lang="ko-KR" altLang="en-US" sz="1200" dirty="0"/>
              <a:t>을 통해 문자열 포맷 지정</a:t>
            </a:r>
            <a:r>
              <a:rPr lang="en-US" altLang="ko-KR" sz="1200" dirty="0"/>
              <a:t>, greet()</a:t>
            </a:r>
            <a:r>
              <a:rPr lang="ko-KR" altLang="en-US" sz="1200" dirty="0"/>
              <a:t>을 통해 메시지를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AppContext.java 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행에서 해당 클래스를 스프링 설정 클래스로 지정하고</a:t>
            </a:r>
            <a:r>
              <a:rPr lang="en-US" altLang="ko-KR" sz="1200" dirty="0"/>
              <a:t>. Bean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통해 해당 메서드가 </a:t>
            </a:r>
            <a:r>
              <a:rPr lang="ko-KR" altLang="en-US" sz="1200" dirty="0" err="1"/>
              <a:t>생겅한</a:t>
            </a:r>
            <a:r>
              <a:rPr lang="ko-KR" altLang="en-US" sz="1200" dirty="0"/>
              <a:t> 객체를 스프링이 관리하는 </a:t>
            </a:r>
            <a:r>
              <a:rPr lang="en-US" altLang="ko-KR" sz="1200" dirty="0"/>
              <a:t>Bean</a:t>
            </a:r>
            <a:r>
              <a:rPr lang="ko-KR" altLang="en-US" sz="1200" dirty="0"/>
              <a:t> 객체로 등록한다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Main.java **</a:t>
            </a:r>
          </a:p>
          <a:p>
            <a:endParaRPr lang="en-US" altLang="ko-KR" sz="1200" dirty="0"/>
          </a:p>
          <a:p>
            <a:r>
              <a:rPr lang="en-US" altLang="ko-KR" sz="1200" dirty="0"/>
              <a:t>Line 6-7 : Annotation~ </a:t>
            </a:r>
            <a:r>
              <a:rPr lang="ko-KR" altLang="en-US" sz="1200" dirty="0"/>
              <a:t>객체를 생성하며 </a:t>
            </a:r>
            <a:r>
              <a:rPr lang="en-US" altLang="ko-KR" sz="1200" dirty="0" err="1"/>
              <a:t>appcontext</a:t>
            </a:r>
            <a:r>
              <a:rPr lang="ko-KR" altLang="en-US" sz="1200" dirty="0"/>
              <a:t>를 생성자로 전달한다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Line 8 : </a:t>
            </a:r>
            <a:r>
              <a:rPr lang="en-US" altLang="ko-KR" sz="1200" dirty="0" err="1"/>
              <a:t>getBean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메서드는 </a:t>
            </a:r>
            <a:r>
              <a:rPr lang="en-US" altLang="ko-KR" sz="1200" dirty="0" err="1"/>
              <a:t>annonation</a:t>
            </a:r>
            <a:r>
              <a:rPr lang="en-US" altLang="ko-KR" sz="1200" dirty="0"/>
              <a:t>~ </a:t>
            </a:r>
            <a:r>
              <a:rPr lang="ko-KR" altLang="en-US" sz="1200" dirty="0"/>
              <a:t>이 자바 설정을 읽고 생성한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객체를 검색할 때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구조는 아래와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getBean</a:t>
            </a:r>
            <a:r>
              <a:rPr lang="en-US" altLang="ko-KR" sz="1200" dirty="0"/>
              <a:t>(“@Bean</a:t>
            </a:r>
            <a:r>
              <a:rPr lang="ko-KR" altLang="en-US" sz="1200" dirty="0" err="1"/>
              <a:t>메서드이름</a:t>
            </a:r>
            <a:r>
              <a:rPr lang="en-US" altLang="ko-KR" sz="1200" dirty="0"/>
              <a:t>”, </a:t>
            </a:r>
            <a:r>
              <a:rPr lang="ko-KR" altLang="en-US" sz="1200" dirty="0" err="1"/>
              <a:t>검색할빈객체</a:t>
            </a:r>
            <a:r>
              <a:rPr lang="en-US" altLang="ko-KR" sz="1200" dirty="0"/>
              <a:t>.</a:t>
            </a:r>
            <a:r>
              <a:rPr lang="ko-KR" altLang="en-US" sz="1200" dirty="0"/>
              <a:t>객체타입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Line 9 : greeter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greet </a:t>
            </a:r>
            <a:r>
              <a:rPr lang="ko-KR" altLang="en-US" sz="1200" dirty="0"/>
              <a:t>메서드를 실행하고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ko-KR" altLang="en-US" sz="1200" dirty="0"/>
              <a:t>결과 </a:t>
            </a:r>
            <a:r>
              <a:rPr lang="en-US" altLang="ko-KR" sz="1200" dirty="0"/>
              <a:t>** // ‘</a:t>
            </a:r>
            <a:r>
              <a:rPr lang="ko-KR" altLang="en-US" sz="1200" dirty="0"/>
              <a:t>스프링</a:t>
            </a:r>
            <a:r>
              <a:rPr lang="en-US" altLang="ko-KR" sz="1200" dirty="0"/>
              <a:t>, 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!’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DD8B7D-5A09-43C7-8730-B7FB4D03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1371600"/>
            <a:ext cx="6212359" cy="4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스프링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스프링은 객체 컨테이너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248771" y="1064421"/>
            <a:ext cx="4685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스프링의 핵심 기능은 객체를 생성하고 초기화하는 것이며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이는 </a:t>
            </a:r>
            <a:r>
              <a:rPr lang="en-US" altLang="ko-KR" sz="1200" dirty="0" err="1"/>
              <a:t>ApplicationContext</a:t>
            </a:r>
            <a:r>
              <a:rPr lang="ko-KR" altLang="en-US" sz="1200" dirty="0"/>
              <a:t>라는 인터페이스에 정의되어 있다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BeanFactory</a:t>
            </a:r>
            <a:r>
              <a:rPr lang="en-US" altLang="ko-KR" sz="1200" dirty="0"/>
              <a:t> </a:t>
            </a:r>
            <a:r>
              <a:rPr lang="ko-KR" altLang="en-US" sz="1200" dirty="0"/>
              <a:t>또한 유사한 기능을 수행한다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지금까지는 객체 사용을 위해 </a:t>
            </a:r>
            <a:r>
              <a:rPr lang="en-US" altLang="ko-KR" sz="1200" dirty="0"/>
              <a:t>new </a:t>
            </a:r>
            <a:r>
              <a:rPr lang="ko-KR" altLang="en-US" sz="1200" dirty="0"/>
              <a:t>생성자를 이용하거나 </a:t>
            </a:r>
            <a:endParaRPr lang="en-US" altLang="ko-KR" sz="1200" dirty="0"/>
          </a:p>
          <a:p>
            <a:r>
              <a:rPr lang="en-US" altLang="ko-KR" sz="1200" dirty="0"/>
              <a:t>setter/getter</a:t>
            </a:r>
            <a:r>
              <a:rPr lang="ko-KR" altLang="en-US" sz="1200" dirty="0"/>
              <a:t>를 활용해야 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이는 높은 의존도로 이어진다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스프링은 이러한 </a:t>
            </a:r>
            <a:r>
              <a:rPr lang="ko-KR" altLang="en-US" sz="1200" dirty="0" err="1"/>
              <a:t>객체간의</a:t>
            </a:r>
            <a:r>
              <a:rPr lang="ko-KR" altLang="en-US" sz="1200" dirty="0"/>
              <a:t> 의존성을 낮추기 위해 사용되는 도구이다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그러한 스프링에서</a:t>
            </a:r>
            <a:r>
              <a:rPr lang="en-US" altLang="ko-KR" sz="1200" dirty="0"/>
              <a:t>, </a:t>
            </a:r>
            <a:r>
              <a:rPr lang="ko-KR" altLang="en-US" sz="1200" dirty="0"/>
              <a:t>위 인터페이스는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객체의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초기화</a:t>
            </a:r>
            <a:r>
              <a:rPr lang="en-US" altLang="ko-KR" sz="1200" dirty="0"/>
              <a:t>, </a:t>
            </a:r>
            <a:r>
              <a:rPr lang="ko-KR" altLang="en-US" sz="1200" dirty="0"/>
              <a:t>보관</a:t>
            </a:r>
            <a:r>
              <a:rPr lang="en-US" altLang="ko-KR" sz="1200" dirty="0"/>
              <a:t>, </a:t>
            </a:r>
            <a:r>
              <a:rPr lang="ko-KR" altLang="en-US" sz="1200" dirty="0"/>
              <a:t>제거 등을 관리하고 있어 컨테이너라고도 불린다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FBC59-9D9A-4A60-8350-250CFCE86301}"/>
              </a:ext>
            </a:extLst>
          </p:cNvPr>
          <p:cNvSpPr txBox="1"/>
          <p:nvPr/>
        </p:nvSpPr>
        <p:spPr>
          <a:xfrm>
            <a:off x="248771" y="3515132"/>
            <a:ext cx="183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클래스 사용 관계도</a:t>
            </a:r>
            <a:r>
              <a:rPr lang="en-US" altLang="ko-KR" sz="1200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BAA89-2733-455C-A747-1A69A13B67A1}"/>
              </a:ext>
            </a:extLst>
          </p:cNvPr>
          <p:cNvSpPr txBox="1"/>
          <p:nvPr/>
        </p:nvSpPr>
        <p:spPr>
          <a:xfrm>
            <a:off x="6341818" y="1064421"/>
            <a:ext cx="506571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주요 인터페이스 </a:t>
            </a:r>
            <a:r>
              <a:rPr lang="en-US" altLang="ko-KR" sz="1200" dirty="0"/>
              <a:t>**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BeanFactory</a:t>
            </a:r>
            <a:endParaRPr lang="en-US" altLang="ko-KR" sz="1200" dirty="0"/>
          </a:p>
          <a:p>
            <a:r>
              <a:rPr lang="en-US" altLang="ko-KR" sz="1200" dirty="0"/>
              <a:t> - bean </a:t>
            </a:r>
            <a:r>
              <a:rPr lang="ko-KR" altLang="en-US" sz="1200" dirty="0"/>
              <a:t>객체를 생성하고 관리하는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팩토리 패턴이 구현된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이는 구동 시 </a:t>
            </a:r>
            <a:r>
              <a:rPr lang="en-US" altLang="ko-KR" sz="1200" dirty="0"/>
              <a:t>bean</a:t>
            </a:r>
            <a:r>
              <a:rPr lang="ko-KR" altLang="en-US" sz="1200" dirty="0"/>
              <a:t>객체를 생성하는 것이 아니라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클라이언트의 요청이 있을 때 </a:t>
            </a:r>
            <a:r>
              <a:rPr lang="en-US" altLang="ko-KR" sz="1200" dirty="0" err="1"/>
              <a:t>getBean</a:t>
            </a:r>
            <a:r>
              <a:rPr lang="en-US" altLang="ko-KR" sz="1200" dirty="0"/>
              <a:t>()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ApplicationContext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ListableBeanFactory</a:t>
            </a:r>
            <a:r>
              <a:rPr lang="ko-KR" altLang="en-US" sz="1200" dirty="0"/>
              <a:t>를 상속하고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기능을 추가로 제공한다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BeanFactory</a:t>
            </a:r>
            <a:r>
              <a:rPr lang="ko-KR" altLang="en-US" sz="1200" dirty="0"/>
              <a:t>를 상속받은 인터페이스이며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구동시점에 등록된 </a:t>
            </a:r>
            <a:r>
              <a:rPr lang="en-US" altLang="ko-KR" sz="1200" dirty="0"/>
              <a:t>bean</a:t>
            </a:r>
            <a:r>
              <a:rPr lang="ko-KR" altLang="en-US" sz="1200" dirty="0"/>
              <a:t>객체들을 스캔 및 </a:t>
            </a:r>
            <a:r>
              <a:rPr lang="ko-KR" altLang="en-US" sz="1200" dirty="0" err="1"/>
              <a:t>객체화한다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(Listable~ : </a:t>
            </a:r>
            <a:r>
              <a:rPr lang="en-US" altLang="ko-KR" sz="1200" dirty="0" err="1"/>
              <a:t>BeanFactory</a:t>
            </a:r>
            <a:r>
              <a:rPr lang="ko-KR" altLang="en-US" sz="1200" dirty="0"/>
              <a:t>의 하위 인터페이스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bean</a:t>
            </a:r>
            <a:r>
              <a:rPr lang="ko-KR" altLang="en-US" sz="1200" dirty="0"/>
              <a:t>을 </a:t>
            </a:r>
            <a:r>
              <a:rPr lang="en-US" altLang="ko-KR" sz="1200" dirty="0"/>
              <a:t>Listable</a:t>
            </a:r>
            <a:r>
              <a:rPr lang="ko-KR" altLang="en-US" sz="1200" dirty="0"/>
              <a:t>하게 보관하는 인터페이스</a:t>
            </a:r>
            <a:r>
              <a:rPr lang="en-US" altLang="ko-KR" sz="1200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AE35E1-9F50-420E-9587-D7B7330F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3967024"/>
            <a:ext cx="3324887" cy="827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6EAC7A-E495-4F32-B74B-9616EB92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8" y="4862374"/>
            <a:ext cx="3152607" cy="14431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BBE3AB-311A-4877-BDE1-0D94BA46E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20" y="3967024"/>
            <a:ext cx="3152606" cy="14216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340580-17DE-4B29-99C0-9AD1C049B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041" y="3967024"/>
            <a:ext cx="3104489" cy="14216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E4A0EC-BF00-45E7-B55E-AAEA9B51212E}"/>
              </a:ext>
            </a:extLst>
          </p:cNvPr>
          <p:cNvSpPr txBox="1"/>
          <p:nvPr/>
        </p:nvSpPr>
        <p:spPr>
          <a:xfrm>
            <a:off x="248771" y="3718472"/>
            <a:ext cx="2542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6"/>
              </a:rPr>
              <a:t>https://devlog-wjdrbs96.tistory.com/165</a:t>
            </a:r>
            <a:r>
              <a:rPr lang="en-US" altLang="ko-KR" sz="8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476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스프링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 err="1"/>
              <a:t>싱글톤</a:t>
            </a:r>
            <a:r>
              <a:rPr lang="ko-KR" altLang="en-US" sz="1200" dirty="0"/>
              <a:t>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1699185" y="4141045"/>
            <a:ext cx="8793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코드를 실행하면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결과값은 </a:t>
            </a:r>
            <a:r>
              <a:rPr lang="en-US" altLang="ko-KR" sz="1200" dirty="0"/>
              <a:t>‘True’ </a:t>
            </a:r>
            <a:r>
              <a:rPr lang="ko-KR" altLang="en-US" sz="1200" dirty="0"/>
              <a:t>가 출력되는데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두 객체가 같은 객체라는 것을 의미한다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getBean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메서드는 같은 객체를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것이다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별도 설정을 하지 않을 시 스프링은 한 개의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객체만을 생성하며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 때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객체는 </a:t>
            </a:r>
            <a:r>
              <a:rPr lang="ko-KR" altLang="en-US" sz="1200" dirty="0" err="1"/>
              <a:t>싱글톤</a:t>
            </a:r>
            <a:r>
              <a:rPr lang="ko-KR" altLang="en-US" sz="1200" dirty="0"/>
              <a:t> 객체를 범위를 갖는다고 표현된다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매번 새로운 객체를 </a:t>
            </a:r>
            <a:r>
              <a:rPr lang="ko-KR" altLang="en-US" sz="1200" dirty="0" err="1"/>
              <a:t>생성하는게</a:t>
            </a:r>
            <a:r>
              <a:rPr lang="ko-KR" altLang="en-US" sz="1200" dirty="0"/>
              <a:t>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한 번 생성한 객체를 보관했다가 이후에는 동일한 객체를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이는 단일 객체를 의미하는 단어로서</a:t>
            </a:r>
            <a:r>
              <a:rPr lang="en-US" altLang="ko-KR" sz="1200" dirty="0"/>
              <a:t>, </a:t>
            </a:r>
            <a:r>
              <a:rPr lang="ko-KR" altLang="en-US" sz="1200" dirty="0"/>
              <a:t>스프링은 기본적으로 한 개의 </a:t>
            </a:r>
            <a:r>
              <a:rPr lang="en-US" altLang="ko-KR" sz="1200" dirty="0"/>
              <a:t>@Bean </a:t>
            </a:r>
            <a:r>
              <a:rPr lang="ko-KR" altLang="en-US" sz="1200" dirty="0" err="1"/>
              <a:t>어노테이션에</a:t>
            </a:r>
            <a:r>
              <a:rPr lang="ko-KR" altLang="en-US" sz="1200" dirty="0"/>
              <a:t> 대해 한 개의 </a:t>
            </a:r>
            <a:r>
              <a:rPr lang="en-US" altLang="ko-KR" sz="1200" dirty="0"/>
              <a:t>Bean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만일 현재의 </a:t>
            </a:r>
            <a:r>
              <a:rPr lang="en-US" altLang="ko-KR" sz="1200" dirty="0"/>
              <a:t>@Bean (‘greeter’) </a:t>
            </a:r>
            <a:r>
              <a:rPr lang="ko-KR" altLang="en-US" sz="1200" dirty="0" err="1"/>
              <a:t>어노테이션에</a:t>
            </a:r>
            <a:r>
              <a:rPr lang="ko-KR" altLang="en-US" sz="1200" dirty="0"/>
              <a:t> 더해 </a:t>
            </a:r>
            <a:r>
              <a:rPr lang="en-US" altLang="ko-KR" sz="1200" dirty="0"/>
              <a:t>(‘greeter1’) </a:t>
            </a:r>
            <a:r>
              <a:rPr lang="ko-KR" altLang="en-US" sz="1200" dirty="0" err="1"/>
              <a:t>어노테이션을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생성해둔다면</a:t>
            </a:r>
            <a:r>
              <a:rPr lang="en-US" altLang="ko-KR" sz="1200" dirty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‘greeter’ </a:t>
            </a:r>
            <a:r>
              <a:rPr lang="ko-KR" altLang="en-US" sz="1200" dirty="0"/>
              <a:t>에 해당하는 객체 한 개와 </a:t>
            </a:r>
            <a:r>
              <a:rPr lang="en-US" altLang="ko-KR" sz="1200" dirty="0"/>
              <a:t>‘greeter1’ </a:t>
            </a:r>
            <a:r>
              <a:rPr lang="ko-KR" altLang="en-US" sz="1200" dirty="0"/>
              <a:t>에 해당하는 객체 한 개가 생성될 것이다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67363D-B989-4FE8-B8C7-73899A42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69" y="1090078"/>
            <a:ext cx="7573164" cy="29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3BDB-CC25-4A9C-9674-16343889C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3. </a:t>
            </a:r>
            <a:r>
              <a:rPr lang="ko-KR" altLang="en-US" sz="2800" dirty="0">
                <a:latin typeface="+mj-ea"/>
              </a:rPr>
              <a:t>스프링 </a:t>
            </a:r>
            <a:r>
              <a:rPr lang="en-US" altLang="ko-KR" sz="2800" dirty="0">
                <a:latin typeface="+mj-ea"/>
              </a:rPr>
              <a:t>DI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E1C8-6E11-440E-8BC0-468F7A91DCC5}"/>
              </a:ext>
            </a:extLst>
          </p:cNvPr>
          <p:cNvSpPr txBox="1"/>
          <p:nvPr/>
        </p:nvSpPr>
        <p:spPr>
          <a:xfrm>
            <a:off x="248771" y="685800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의존이란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6100-71DB-41A8-9D19-99C6CF8B5B44}"/>
              </a:ext>
            </a:extLst>
          </p:cNvPr>
          <p:cNvSpPr txBox="1"/>
          <p:nvPr/>
        </p:nvSpPr>
        <p:spPr>
          <a:xfrm>
            <a:off x="302185" y="1282700"/>
            <a:ext cx="879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</a:t>
            </a:r>
            <a:r>
              <a:rPr lang="ko-KR" altLang="en-US" sz="1200" dirty="0"/>
              <a:t> 는 </a:t>
            </a:r>
            <a:r>
              <a:rPr lang="en-US" altLang="ko-KR" sz="1200" dirty="0"/>
              <a:t>‘Dependency Injection’ </a:t>
            </a:r>
            <a:r>
              <a:rPr lang="ko-KR" altLang="en-US" sz="1200" dirty="0"/>
              <a:t>의 약자로</a:t>
            </a:r>
            <a:r>
              <a:rPr lang="en-US" altLang="ko-KR" sz="1200" dirty="0"/>
              <a:t>, </a:t>
            </a:r>
            <a:r>
              <a:rPr lang="ko-KR" altLang="en-US" sz="1200" dirty="0"/>
              <a:t>우리말로는 </a:t>
            </a:r>
            <a:r>
              <a:rPr lang="en-US" altLang="ko-KR" sz="1200" dirty="0"/>
              <a:t>‘</a:t>
            </a:r>
            <a:r>
              <a:rPr lang="ko-KR" altLang="en-US" sz="1200" dirty="0"/>
              <a:t>의존 주입</a:t>
            </a:r>
            <a:r>
              <a:rPr lang="en-US" altLang="ko-KR" sz="1200" dirty="0"/>
              <a:t>‘ </a:t>
            </a:r>
            <a:r>
              <a:rPr lang="ko-KR" altLang="en-US" sz="1200" dirty="0"/>
              <a:t>이라고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여기서의 의존은 </a:t>
            </a:r>
            <a:r>
              <a:rPr lang="ko-KR" altLang="en-US" sz="1200" dirty="0" err="1"/>
              <a:t>객체간의</a:t>
            </a:r>
            <a:r>
              <a:rPr lang="ko-KR" altLang="en-US" sz="1200" dirty="0"/>
              <a:t> 의존을 의미한다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이러한 </a:t>
            </a:r>
            <a:r>
              <a:rPr lang="ko-KR" altLang="en-US" sz="1200" dirty="0" err="1"/>
              <a:t>객체간의</a:t>
            </a:r>
            <a:r>
              <a:rPr lang="ko-KR" altLang="en-US" sz="1200" dirty="0"/>
              <a:t> 결합 방식은 강한 결합과 느슨한 결합으로 나눌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F4CB8-48EA-403F-BADA-8386FCDB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5" y="2247048"/>
            <a:ext cx="4480408" cy="1931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7661D-61DF-41E7-A5AB-E307D0EA5F16}"/>
              </a:ext>
            </a:extLst>
          </p:cNvPr>
          <p:cNvSpPr txBox="1"/>
          <p:nvPr/>
        </p:nvSpPr>
        <p:spPr>
          <a:xfrm>
            <a:off x="248771" y="4204313"/>
            <a:ext cx="2542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3"/>
              </a:rPr>
              <a:t>https://devlog-wjdrbs96.tistory.com/165</a:t>
            </a:r>
            <a:r>
              <a:rPr lang="en-US" altLang="ko-KR" sz="800" dirty="0"/>
              <a:t>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DC212-F7CD-41BD-8B50-8D40D883B3A7}"/>
              </a:ext>
            </a:extLst>
          </p:cNvPr>
          <p:cNvSpPr txBox="1"/>
          <p:nvPr/>
        </p:nvSpPr>
        <p:spPr>
          <a:xfrm>
            <a:off x="248771" y="4826854"/>
            <a:ext cx="61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장난감은 배터리에 의존하므로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설명을 위해 해당 관계를 </a:t>
            </a:r>
            <a:r>
              <a:rPr lang="ko-KR" altLang="en-US" sz="1200" dirty="0" err="1"/>
              <a:t>덧대었다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좌측의 일체형이 강한 결합</a:t>
            </a:r>
            <a:r>
              <a:rPr lang="en-US" altLang="ko-KR" sz="1200" dirty="0"/>
              <a:t>, </a:t>
            </a:r>
            <a:r>
              <a:rPr lang="ko-KR" altLang="en-US" sz="1200" dirty="0"/>
              <a:t>우측의 분리형이 느슨한 결합이라고 비유할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일체형인 경우 생성자에서만 의존성을 주입해주므로 교체가 제한적인</a:t>
            </a:r>
            <a:r>
              <a:rPr lang="en-US" altLang="ko-KR" sz="1200" dirty="0"/>
              <a:t>, </a:t>
            </a:r>
            <a:r>
              <a:rPr lang="ko-KR" altLang="en-US" sz="1200" dirty="0"/>
              <a:t>유연하지 못한 방식이나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분리형인 경우 생성자를 이용해 외부에서 주입하는 경우로 일체형보다 유연한 방식이다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6640E-E239-4FBF-990A-8C94AACA38D9}"/>
              </a:ext>
            </a:extLst>
          </p:cNvPr>
          <p:cNvSpPr txBox="1"/>
          <p:nvPr/>
        </p:nvSpPr>
        <p:spPr>
          <a:xfrm>
            <a:off x="6644714" y="2599619"/>
            <a:ext cx="529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의존성 주입을 사용하는 이유 </a:t>
            </a:r>
            <a:r>
              <a:rPr lang="en-US" altLang="ko-KR" sz="1200" dirty="0"/>
              <a:t>**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재사용성을 높여준다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테스트에 용이하다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코드를 단순화 시켜준다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사용하는 이유를 파악하기 수월하고 코드가 읽기 쉬워지는 점이 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종속성이 감소하기 때문에 변경에 민감하지 않다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결합도는 낮추면서 유연성과 확장성은 향상시킬 수 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/>
              <a:t>객체간의</a:t>
            </a:r>
            <a:r>
              <a:rPr lang="ko-KR" altLang="en-US" sz="1200" dirty="0"/>
              <a:t> 의존관계를 설정할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21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Retrospect">
      <a:majorFont>
        <a:latin typeface="Microsoft GothicNe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GothicNe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F301B"/>
      </a:dk2>
      <a:lt2>
        <a:srgbClr val="F3F0F0"/>
      </a:lt2>
      <a:accent1>
        <a:srgbClr val="2AB2BA"/>
      </a:accent1>
      <a:accent2>
        <a:srgbClr val="1DB57E"/>
      </a:accent2>
      <a:accent3>
        <a:srgbClr val="2AB749"/>
      </a:accent3>
      <a:accent4>
        <a:srgbClr val="3CB91E"/>
      </a:accent4>
      <a:accent5>
        <a:srgbClr val="7BB028"/>
      </a:accent5>
      <a:accent6>
        <a:srgbClr val="A8A41B"/>
      </a:accent6>
      <a:hlink>
        <a:srgbClr val="C2504A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B3C3533EFA4B4897E6CDD80DC72151" ma:contentTypeVersion="4" ma:contentTypeDescription="새 문서를 만듭니다." ma:contentTypeScope="" ma:versionID="0e922041349998919f53895f048ff22c">
  <xsd:schema xmlns:xsd="http://www.w3.org/2001/XMLSchema" xmlns:xs="http://www.w3.org/2001/XMLSchema" xmlns:p="http://schemas.microsoft.com/office/2006/metadata/properties" xmlns:ns3="a336016b-72c1-4ed2-9593-312e8101b8fa" targetNamespace="http://schemas.microsoft.com/office/2006/metadata/properties" ma:root="true" ma:fieldsID="c27c709040ea54000ff260f247020b82" ns3:_="">
    <xsd:import namespace="a336016b-72c1-4ed2-9593-312e8101b8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6016b-72c1-4ed2-9593-312e8101b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0C95B-4E8D-4996-8994-C8D08AF923BF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336016b-72c1-4ed2-9593-312e8101b8fa"/>
  </ds:schemaRefs>
</ds:datastoreItem>
</file>

<file path=customXml/itemProps2.xml><?xml version="1.0" encoding="utf-8"?>
<ds:datastoreItem xmlns:ds="http://schemas.openxmlformats.org/officeDocument/2006/customXml" ds:itemID="{1106AF0D-4BD2-488E-B230-135300138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B3F5-492B-4E33-8E5A-A0B48E907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36016b-72c1-4ed2-9593-312e8101b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6083</Words>
  <Application>Microsoft Office PowerPoint</Application>
  <PresentationFormat>와이드스크린</PresentationFormat>
  <Paragraphs>941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Microsoft GothicNeo</vt:lpstr>
      <vt:lpstr>Microsoft GothicNeo Light</vt:lpstr>
      <vt:lpstr>Arial</vt:lpstr>
      <vt:lpstr>Calibri</vt:lpstr>
      <vt:lpstr>Consolas</vt:lpstr>
      <vt:lpstr>RetrospectVTI</vt:lpstr>
      <vt:lpstr>BrushVTI</vt:lpstr>
      <vt:lpstr>Spring_ for beginners</vt:lpstr>
      <vt:lpstr>1. Maven 설치</vt:lpstr>
      <vt:lpstr>1. Maven 설치</vt:lpstr>
      <vt:lpstr>2. 스프링 시작하기</vt:lpstr>
      <vt:lpstr>2. 스프링 시작하기</vt:lpstr>
      <vt:lpstr>2. 스프링 시작하기</vt:lpstr>
      <vt:lpstr>2. 스프링 시작하기</vt:lpstr>
      <vt:lpstr>2. 스프링 시작하기</vt:lpstr>
      <vt:lpstr>3. 스프링 DI</vt:lpstr>
      <vt:lpstr>3. 스프링 DI</vt:lpstr>
      <vt:lpstr>3. 스프링 DI</vt:lpstr>
      <vt:lpstr>3. 스프링 DI</vt:lpstr>
      <vt:lpstr>3. 스프링 DI</vt:lpstr>
      <vt:lpstr>3. 스프링 DI</vt:lpstr>
      <vt:lpstr>3. 스프링 DI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4. 의존 자동주입</vt:lpstr>
      <vt:lpstr>5. 컴포넌트 스캔</vt:lpstr>
      <vt:lpstr>5. 컴포넌트 스캔</vt:lpstr>
      <vt:lpstr>6. Bean 의 라이프사이클과 범위</vt:lpstr>
      <vt:lpstr>6. Bean 의 라이프사이클과 범위</vt:lpstr>
      <vt:lpstr>7. AOP 프로그래밍</vt:lpstr>
      <vt:lpstr>7. AOP 프로그래밍</vt:lpstr>
      <vt:lpstr>7. AOP 프로그래밍</vt:lpstr>
      <vt:lpstr>7. AOP 프로그래밍</vt:lpstr>
      <vt:lpstr>8. DB 연동</vt:lpstr>
      <vt:lpstr>8. DB 연동</vt:lpstr>
      <vt:lpstr>8. DB 연동</vt:lpstr>
      <vt:lpstr>8. DB 연동</vt:lpstr>
      <vt:lpstr>8. DB 연동</vt:lpstr>
      <vt:lpstr>8. DB 연동</vt:lpstr>
      <vt:lpstr>부록. 오류 해결</vt:lpstr>
      <vt:lpstr>부록. 오류 해결</vt:lpstr>
      <vt:lpstr>부록. 오류 해결</vt:lpstr>
      <vt:lpstr>부록. 오류 해결</vt:lpstr>
      <vt:lpstr>부록. 오류 해결</vt:lpstr>
      <vt:lpstr>부록. 오류 해결</vt:lpstr>
      <vt:lpstr>부록. 오류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스프링_ 환경구축</dc:title>
  <dc:creator>김재현</dc:creator>
  <cp:lastModifiedBy>김재현</cp:lastModifiedBy>
  <cp:revision>47</cp:revision>
  <dcterms:created xsi:type="dcterms:W3CDTF">2021-06-07T06:18:23Z</dcterms:created>
  <dcterms:modified xsi:type="dcterms:W3CDTF">2021-06-09T10:56:54Z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0x010100AAB3C3533EFA4B4897E6CDD80DC72151</vt:lpwstr>
  </property>
</Properties>
</file>