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verage" panose="020B0604020202020204" charset="0"/>
      <p:regular r:id="rId25"/>
    </p:embeddedFont>
    <p:embeddedFont>
      <p:font typeface="Oswa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B47BEF-18CA-4337-883E-BC7B7C4B58D0}">
  <a:tblStyle styleId="{14B47BEF-18CA-4337-883E-BC7B7C4B58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fa56a61f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fa56a61f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fa56a61f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2fa56a61f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fa56a61f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fa56a61f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fa56a61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fa56a61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fa56a61f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fa56a61f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fa56a61f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2fa56a61f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fa56a61f_1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fa56a61f_1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fa56a61f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fa56a61f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fa56a61f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fa56a61f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2fa56a61f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2fa56a61f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fa56a9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2fa56a9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fa56a61f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2fa56a61f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fa56a61f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fa56a61f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fa56a61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fa56a61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ML para la predicción precio vivienda en Madrid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 de Julio de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63175" y="3438575"/>
            <a:ext cx="31746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 = requests.get(dls_mayo_21)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 = open('../Project/input/criminalidad_mayo_21.xls', 'wb')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output.write(resp.content)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output.close()    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2"/>
          </p:nvPr>
        </p:nvSpPr>
        <p:spPr>
          <a:xfrm>
            <a:off x="4939500" y="55025"/>
            <a:ext cx="3837000" cy="50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Utilizando las siguientes herramientas, conseguiremos una df con los centros educativos por distrito (el documento descargado es un excel):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requests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pandas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numpy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07675" y="6293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munimadrid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criminalidad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825" y="2445175"/>
            <a:ext cx="4525174" cy="2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520375" y="2310050"/>
            <a:ext cx="31746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table_MN = pd.read_html(url)   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2"/>
          </p:nvPr>
        </p:nvSpPr>
        <p:spPr>
          <a:xfrm>
            <a:off x="4939500" y="55025"/>
            <a:ext cx="3837000" cy="50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Utilizando las siguientes herramientas, conseguiremos una df con la población por distrito: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pandas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seaborn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matplotlib.pyplot as plt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numpy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607675" y="6293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wikipedia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población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5" y="2571738"/>
            <a:ext cx="22098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27725"/>
            <a:ext cx="4572000" cy="25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‘limpieza’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423500" y="1152475"/>
            <a:ext cx="81276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chemeClr val="dk1"/>
                </a:solidFill>
              </a:rPr>
              <a:t>Primeras visualizaciones df_idealista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88" y="2571750"/>
            <a:ext cx="84677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748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las propiedades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87" y="1234563"/>
            <a:ext cx="3038350" cy="16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587" y="958500"/>
            <a:ext cx="4014463" cy="1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00" y="3064671"/>
            <a:ext cx="2911725" cy="20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450" y="3054637"/>
            <a:ext cx="4014474" cy="208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Mergeamos con la tabla de precio viviendas munimadrid para comparar con los precios de idealista y comprobamos que los datos son idénticos: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25" y="1726825"/>
            <a:ext cx="5762949" cy="2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Mergeamos el resto de tablas con el fin de sacar ratios de criminalidad y centros educativos por distrito y población.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25" y="2083925"/>
            <a:ext cx="2121850" cy="167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896" y="2117300"/>
            <a:ext cx="4095624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limpia la df final es exportada a excel para comenzar con los modelos algorítmicos y evaluar la importancia de las diferentes variables.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25" y="2030400"/>
            <a:ext cx="5999681" cy="27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visualizamos correlaciones una vez tenemos todas las variables como valores numéricos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5" y="1878025"/>
            <a:ext cx="7829550" cy="26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utilizaremos </a:t>
            </a:r>
            <a:r>
              <a:rPr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#Train_test_split </a:t>
            </a:r>
            <a:r>
              <a:rPr lang="es"/>
              <a:t>para agrupar los datos en train y test</a:t>
            </a:r>
            <a:endParaRPr sz="4200"/>
          </a:p>
        </p:txBody>
      </p:sp>
      <p:sp>
        <p:nvSpPr>
          <p:cNvPr id="198" name="Google Shape;198;p30"/>
          <p:cNvSpPr txBox="1"/>
          <p:nvPr/>
        </p:nvSpPr>
        <p:spPr>
          <a:xfrm>
            <a:off x="889800" y="1454075"/>
            <a:ext cx="672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X_train, X_test, y_train, y_test = train_test_split(X, y,test_size=0.30, random_state=7)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Logaritmos utilizados</a:t>
            </a:r>
            <a:endParaRPr/>
          </a:p>
        </p:txBody>
      </p:sp>
      <p:grpSp>
        <p:nvGrpSpPr>
          <p:cNvPr id="204" name="Google Shape;204;p31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205" name="Google Shape;205;p3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1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LinearRegression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4294967295"/>
          </p:nvPr>
        </p:nvSpPr>
        <p:spPr>
          <a:xfrm>
            <a:off x="3480450" y="1254149"/>
            <a:ext cx="51117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cross_val  LR: -231184.526437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R2  LinearRegression(): 0.783244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adj_R2  LinearRegression(): 0.781950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MAE LinearRegression(): 143455.499783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MSE  LinearRegression(): 57947575756.309059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RMSE  LinearRegression(): 240723.027059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10" name="Google Shape;210;p3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1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Ridge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cross_val  ridge: -231183.088013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R2  Ridge(alpha=0.5): 0.783236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adj_R2  Ridge(alpha=0.5): 0.781942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MAE Ridge(alpha=0.5): 143453.546841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MSE  Ridge(alpha=0.5): 57949834576.026253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RMSE  Ridge(alpha=0.5): 240727.718753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214" name="Google Shape;214;p3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15" name="Google Shape;215;p3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1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Lasso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cross_val  Lasso: -231184.526432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R2  Lasso(alpha=0.01): 0.783244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adj_R2  Lasso(alpha=0.01): 0.781950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MAE Lasso(alpha=0.01): 143455.498628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MSE  Lasso(alpha=0.01): 57947576912.844788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RMSE  Lasso(alpha=0.01): 240723.029461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219" name="Google Shape;219;p3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20" name="Google Shape;220;p3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31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Random Forest Regresson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cross_val  rfr: -211285.123196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R2  RandomForestRegressor(): 0.782080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adj_R2  RandomForestRegressor(): 0.780779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MAE RandomForestRegressor(): 127516.373536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MSE  RandomForestRegressor(): 58258744289.096161 </a:t>
            </a:r>
            <a:endParaRPr sz="700">
              <a:solidFill>
                <a:schemeClr val="lt1"/>
              </a:solidFill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</a:pPr>
            <a:r>
              <a:rPr lang="es" sz="700">
                <a:solidFill>
                  <a:schemeClr val="lt1"/>
                </a:solidFill>
              </a:rPr>
              <a:t>RMSE  RandomForestRegressor(): 241368.482386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130975"/>
            <a:ext cx="3837000" cy="42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Siempre me ha interesado el mercado inmobiliario, tal vez porque mi padre se dedicaba a la construcción.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Madrid es un mercado complejo y caro, con diferentes variables que pueden influir en el precio.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700"/>
              <a:t>Me pareció interesante ir más allá y construir un modelo matemático para poder calcular el precio de una vivienda solo con unos pocos datos.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Logaritmos utilizados</a:t>
            </a:r>
            <a:endParaRPr/>
          </a:p>
        </p:txBody>
      </p:sp>
      <p:grpSp>
        <p:nvGrpSpPr>
          <p:cNvPr id="229" name="Google Shape;229;p32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30" name="Google Shape;230;p3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2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Bayesian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cross_val  bayesian: -231177.671426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R2  BayesianRidge(): 0.782986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adj_R2  BayesianRidge(): 0.781690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MAE BayesianRidge(): 143398.333495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MSE  BayesianRidge(): 58016624199.957634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RMSE  BayesianRidge(): 240866.403220</a:t>
            </a:r>
            <a:endParaRPr sz="800">
              <a:solidFill>
                <a:schemeClr val="lt1"/>
              </a:solidFill>
            </a:endParaRPr>
          </a:p>
        </p:txBody>
      </p:sp>
      <p:grpSp>
        <p:nvGrpSpPr>
          <p:cNvPr id="234" name="Google Shape;234;p3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35" name="Google Shape;235;p3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32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ElasticNet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cross_val  EN: -231157.397205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R2  ElasticNet(alpha=0.01): 0.783043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adj_R2  ElasticNet(alpha=0.01): 0.781748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MAE ElasticNet(alpha=0.01): 143410.635089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MSE  ElasticNet(alpha=0.01): 58001388518.965782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RMSE  ElasticNet(alpha=0.01): 240834.774314</a:t>
            </a:r>
            <a:endParaRPr sz="800">
              <a:solidFill>
                <a:schemeClr val="lt1"/>
              </a:solidFill>
            </a:endParaRPr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40" name="Google Shape;240;p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32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9409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GradientBoostingRegressor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cross_val  gbr: -213828.630659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R2  GradientBoostingRegressor(alpha=0.01): 0.812490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adj_R2  GradientBoostingRegressor(alpha=0.01): 0.811371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MAE GradientBoostingRegressor(alpha=0.01): 123838.742535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MSE  GradientBoostingRegressor(alpha=0.01): 50128936851.805954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RMSE  GradientBoostingRegressor(alpha=0.01): 223894.92368</a:t>
            </a:r>
            <a:endParaRPr sz="800">
              <a:solidFill>
                <a:schemeClr val="lt1"/>
              </a:solidFill>
            </a:endParaRPr>
          </a:p>
        </p:txBody>
      </p:sp>
      <p:grpSp>
        <p:nvGrpSpPr>
          <p:cNvPr id="244" name="Google Shape;244;p32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45" name="Google Shape;245;p32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2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KNeighborsRegressor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cross_val  KN: -245665.754115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R2  KNeighborsRegressor(): 0.722207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adj_R2  KNeighborsRegressor(): 0.720548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MAE KNeighborsRegressor(): 153351.272530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MSE  KNeighborsRegressor(): 74265416710.684067 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s" sz="800">
                <a:solidFill>
                  <a:schemeClr val="lt1"/>
                </a:solidFill>
              </a:rPr>
              <a:t>RMSE  KNeighborsRegressor(): 272516.819134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3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{14B47BEF-18CA-4337-883E-BC7B7C4B58D0}</a:tableStyleId>
              </a:tblPr>
              <a:tblGrid>
                <a:gridCol w="100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KNeKNeighborsRegressoregressorighborsRegressor</a:t>
            </a:r>
            <a:endParaRPr/>
          </a:p>
        </p:txBody>
      </p:sp>
      <p:sp>
        <p:nvSpPr>
          <p:cNvPr id="255" name="Google Shape;255;p33" descr="Timeline background shape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4294967295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Implementación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33" descr="Timeline background shape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Selección modelo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260" name="Google Shape;260;p33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3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241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Configuración streamlit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3874" cy="493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datos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idealista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Elemento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idealista es el portal número uno en España en el mercado inmobiliario. Solicitando acceso a su API, conseguiremos la información deseada.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munimadrid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35487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a modo de referencia buscaremos los precios de las </a:t>
            </a:r>
            <a:r>
              <a:rPr lang="es" sz="1600" b="1"/>
              <a:t>viviendas por distrito,</a:t>
            </a:r>
            <a:r>
              <a:rPr lang="es" sz="1600"/>
              <a:t> así como la </a:t>
            </a:r>
            <a:r>
              <a:rPr lang="es" sz="1600" b="1"/>
              <a:t>criminalidad</a:t>
            </a:r>
            <a:r>
              <a:rPr lang="es" sz="1600"/>
              <a:t> y los </a:t>
            </a:r>
            <a:r>
              <a:rPr lang="es" sz="1600" b="1"/>
              <a:t>centros educativos</a:t>
            </a:r>
            <a:r>
              <a:rPr lang="es" sz="1600" u="sng"/>
              <a:t> </a:t>
            </a:r>
            <a:endParaRPr sz="1600" u="sng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wikipedia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población por distrito</a:t>
            </a:r>
            <a:endParaRPr sz="16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50" y="3798700"/>
            <a:ext cx="2094275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450" y="4004600"/>
            <a:ext cx="1223412" cy="3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138" y="2571750"/>
            <a:ext cx="18954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Conocer el mercado y la ciudad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calor por precios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75" y="684125"/>
            <a:ext cx="5719500" cy="352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888" y="0"/>
            <a:ext cx="52863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375" y="2388200"/>
            <a:ext cx="5414600" cy="202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720675" y="15240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api_request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888" y="0"/>
            <a:ext cx="52863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603000" y="1469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obtenidos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7850"/>
            <a:ext cx="83439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munimadrid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centros educativos por distrito</a:t>
            </a:r>
            <a:endParaRPr sz="220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2"/>
          </p:nvPr>
        </p:nvSpPr>
        <p:spPr>
          <a:xfrm>
            <a:off x="4939500" y="76725"/>
            <a:ext cx="3837000" cy="4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las siguientes herramientas, conseguiremos una df con los centros educativos por distrito: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pandas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json_normalize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5" y="3409650"/>
            <a:ext cx="4169326" cy="11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500" y="3364650"/>
            <a:ext cx="4488500" cy="17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63175" y="301430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import_excel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resp = requests.get(url)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output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'excel_file_.xls'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'wb'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output.write(resp.content)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output.close()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4939500" y="55025"/>
            <a:ext cx="3837000" cy="50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Utilizando las siguientes herramientas, conseguiremos una df con los precios de la vivienda por distrito (el documento descargado es un excel):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requests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pandas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18525" y="14757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munimadrid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precio vivienda por distrito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300" y="1714700"/>
            <a:ext cx="1873600" cy="32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Presentación en pantalla (16:9)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Oswald</vt:lpstr>
      <vt:lpstr>Average</vt:lpstr>
      <vt:lpstr>Slate</vt:lpstr>
      <vt:lpstr>Modelo ML para la predicción precio vivienda en Madrid</vt:lpstr>
      <vt:lpstr>Motivación</vt:lpstr>
      <vt:lpstr>Búsqueda de datos</vt:lpstr>
      <vt:lpstr>Conocer el mercado y la ciudad</vt:lpstr>
      <vt:lpstr>Mapa de calor por precios</vt:lpstr>
      <vt:lpstr>api_request </vt:lpstr>
      <vt:lpstr>datos obtenidos</vt:lpstr>
      <vt:lpstr>munimadrid centros educativos por distrito</vt:lpstr>
      <vt:lpstr>def import_excel(url):     resp = requests.get(url)     output = open('excel_file_.xls', 'wb')     output.write(resp.content)     output.close()     return output</vt:lpstr>
      <vt:lpstr> resp = requests.get(dls_mayo_21)  output = open('../Project/input/criminalidad_mayo_21.xls', 'wb') output.write(resp.content) output.close()       </vt:lpstr>
      <vt:lpstr> table_MN = pd.read_html(url)      </vt:lpstr>
      <vt:lpstr>hoja ‘limpieza’</vt:lpstr>
      <vt:lpstr>Análisis de las propiedades</vt:lpstr>
      <vt:lpstr>Mergeamos con la tabla de precio viviendas munimadrid para comparar con los precios de idealista y comprobamos que los datos son idénticos:        </vt:lpstr>
      <vt:lpstr>Mergeamos el resto de tablas con el fin de sacar ratios de criminalidad y centros educativos por distrito y población.        </vt:lpstr>
      <vt:lpstr>Una vez limpia la df final es exportada a excel para comenzar con los modelos algorítmicos y evaluar la importancia de las diferentes variables.</vt:lpstr>
      <vt:lpstr>visualizamos correlaciones una vez tenemos todas las variables como valores numéricos </vt:lpstr>
      <vt:lpstr>utilizaremos #Train_test_split para agrupar los datos en train y test</vt:lpstr>
      <vt:lpstr>Logaritmos utilizados</vt:lpstr>
      <vt:lpstr>Logaritmos utilizados</vt:lpstr>
      <vt:lpstr>KNeKNeighborsRegressoregressorighborsRegressor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ML para la predicción precio vivienda en Madrid</dc:title>
  <dc:creator>Esther Pinilla Lorenzo</dc:creator>
  <cp:lastModifiedBy>Esther Pinilla Lorenzo</cp:lastModifiedBy>
  <cp:revision>1</cp:revision>
  <dcterms:modified xsi:type="dcterms:W3CDTF">2021-07-15T20:29:19Z</dcterms:modified>
</cp:coreProperties>
</file>