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34"/>
  </p:notesMasterIdLst>
  <p:sldIdLst>
    <p:sldId id="320" r:id="rId2"/>
    <p:sldId id="502" r:id="rId3"/>
    <p:sldId id="636" r:id="rId4"/>
    <p:sldId id="635" r:id="rId5"/>
    <p:sldId id="634" r:id="rId6"/>
    <p:sldId id="637" r:id="rId7"/>
    <p:sldId id="638" r:id="rId8"/>
    <p:sldId id="639" r:id="rId9"/>
    <p:sldId id="640" r:id="rId10"/>
    <p:sldId id="641" r:id="rId11"/>
    <p:sldId id="642" r:id="rId12"/>
    <p:sldId id="643" r:id="rId13"/>
    <p:sldId id="644" r:id="rId14"/>
    <p:sldId id="645" r:id="rId15"/>
    <p:sldId id="633" r:id="rId16"/>
    <p:sldId id="647" r:id="rId17"/>
    <p:sldId id="648" r:id="rId18"/>
    <p:sldId id="649" r:id="rId19"/>
    <p:sldId id="650" r:id="rId20"/>
    <p:sldId id="651" r:id="rId21"/>
    <p:sldId id="653" r:id="rId22"/>
    <p:sldId id="652" r:id="rId23"/>
    <p:sldId id="654" r:id="rId24"/>
    <p:sldId id="655" r:id="rId25"/>
    <p:sldId id="656" r:id="rId26"/>
    <p:sldId id="657" r:id="rId27"/>
    <p:sldId id="658" r:id="rId28"/>
    <p:sldId id="659" r:id="rId29"/>
    <p:sldId id="660" r:id="rId30"/>
    <p:sldId id="661" r:id="rId31"/>
    <p:sldId id="662" r:id="rId32"/>
    <p:sldId id="58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530" autoAdjust="0"/>
  </p:normalViewPr>
  <p:slideViewPr>
    <p:cSldViewPr>
      <p:cViewPr varScale="1">
        <p:scale>
          <a:sx n="77" d="100"/>
          <a:sy n="77" d="100"/>
        </p:scale>
        <p:origin x="1230" y="9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F5E4E7-3C5D-4979-BDAA-BA19FB033EC5}" type="datetimeFigureOut">
              <a:rPr lang="en-US" smtClean="0"/>
              <a:pPr/>
              <a:t>9/16/2024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A0F97-CD07-43AB-90A3-8266D2250A5B}" type="slidenum">
              <a:rPr lang="en-US" smtClean="0"/>
              <a:pPr/>
              <a:t>‹#›</a:t>
            </a:fld>
            <a:endParaRPr lang="en-US"/>
          </a:p>
        </p:txBody>
      </p:sp>
    </p:spTree>
    <p:extLst>
      <p:ext uri="{BB962C8B-B14F-4D97-AF65-F5344CB8AC3E}">
        <p14:creationId xmlns:p14="http://schemas.microsoft.com/office/powerpoint/2010/main" val="401829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9CF608-C068-44C3-B62F-7F185EBA9835}" type="slidenum">
              <a:rPr lang="en-US" altLang="en-US" sz="1200" smtClean="0"/>
              <a:pPr/>
              <a:t>32</a:t>
            </a:fld>
            <a:endParaRPr lang="en-US" altLang="en-US" sz="1200"/>
          </a:p>
        </p:txBody>
      </p:sp>
    </p:spTree>
    <p:extLst>
      <p:ext uri="{BB962C8B-B14F-4D97-AF65-F5344CB8AC3E}">
        <p14:creationId xmlns:p14="http://schemas.microsoft.com/office/powerpoint/2010/main" val="2581704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a:defRPr/>
            </a:pPr>
            <a:fld id="{26FC0B08-8F53-4ACC-927F-7EFFCBB5822C}" type="datetime1">
              <a:rPr lang="en-US" smtClean="0"/>
              <a:t>9/16/2024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9E1A3B7-B948-45C9-8699-11320A9E5761}" type="slidenum">
              <a:rPr lang="en-US" smtClean="0"/>
              <a:pPr>
                <a:defRPr/>
              </a:pPr>
              <a:t>‹#›</a:t>
            </a:fld>
            <a:endParaRPr lang="en-US"/>
          </a:p>
        </p:txBody>
      </p:sp>
    </p:spTree>
    <p:extLst>
      <p:ext uri="{BB962C8B-B14F-4D97-AF65-F5344CB8AC3E}">
        <p14:creationId xmlns:p14="http://schemas.microsoft.com/office/powerpoint/2010/main" val="30372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fld id="{DAF594BE-7EF0-41C8-B194-3A2608F876DA}" type="datetime1">
              <a:rPr lang="en-US" smtClean="0"/>
              <a:t>9/16/2024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3349455-3F9A-426A-B33D-D8700210D5C7}" type="slidenum">
              <a:rPr lang="en-US" smtClean="0"/>
              <a:pPr>
                <a:defRPr/>
              </a:pPr>
              <a:t>‹#›</a:t>
            </a:fld>
            <a:endParaRPr lang="en-US"/>
          </a:p>
        </p:txBody>
      </p:sp>
    </p:spTree>
    <p:extLst>
      <p:ext uri="{BB962C8B-B14F-4D97-AF65-F5344CB8AC3E}">
        <p14:creationId xmlns:p14="http://schemas.microsoft.com/office/powerpoint/2010/main" val="332524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fld id="{9B7A73CA-1033-45C5-B97A-4ED28890D78F}" type="datetime1">
              <a:rPr lang="en-US" smtClean="0"/>
              <a:t>9/16/2024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014D60F-FD11-4EDB-AC20-A9FC4E287649}" type="slidenum">
              <a:rPr lang="en-US" smtClean="0"/>
              <a:pPr>
                <a:defRPr/>
              </a:pPr>
              <a:t>‹#›</a:t>
            </a:fld>
            <a:endParaRPr lang="en-US"/>
          </a:p>
        </p:txBody>
      </p:sp>
    </p:spTree>
    <p:extLst>
      <p:ext uri="{BB962C8B-B14F-4D97-AF65-F5344CB8AC3E}">
        <p14:creationId xmlns:p14="http://schemas.microsoft.com/office/powerpoint/2010/main" val="147273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fld id="{F07FAAB1-3541-4FD7-8ECB-A38D23E14E4A}" type="datetime1">
              <a:rPr lang="en-US" smtClean="0"/>
              <a:t>9/16/2024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505455A-286B-415E-BE1B-F7B249F54911}" type="slidenum">
              <a:rPr lang="en-US" smtClean="0"/>
              <a:pPr>
                <a:defRPr/>
              </a:pPr>
              <a:t>‹#›</a:t>
            </a:fld>
            <a:endParaRPr lang="en-US"/>
          </a:p>
        </p:txBody>
      </p:sp>
    </p:spTree>
    <p:extLst>
      <p:ext uri="{BB962C8B-B14F-4D97-AF65-F5344CB8AC3E}">
        <p14:creationId xmlns:p14="http://schemas.microsoft.com/office/powerpoint/2010/main" val="319659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50317D8-E52C-48E8-A816-E1A5FC01198B}" type="datetime1">
              <a:rPr lang="en-US" smtClean="0"/>
              <a:t>9/16/2024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32276E-4244-403B-87D1-8FB3F6340813}" type="slidenum">
              <a:rPr lang="en-US" smtClean="0"/>
              <a:pPr>
                <a:defRPr/>
              </a:pPr>
              <a:t>‹#›</a:t>
            </a:fld>
            <a:endParaRPr lang="en-US"/>
          </a:p>
        </p:txBody>
      </p:sp>
    </p:spTree>
    <p:extLst>
      <p:ext uri="{BB962C8B-B14F-4D97-AF65-F5344CB8AC3E}">
        <p14:creationId xmlns:p14="http://schemas.microsoft.com/office/powerpoint/2010/main" val="391426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a:defRPr/>
            </a:pPr>
            <a:fld id="{4D5C0F36-F598-4A93-BA0D-8FF69A875551}" type="datetime1">
              <a:rPr lang="en-US" smtClean="0"/>
              <a:t>9/16/2024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EDF12-82B4-4B62-9024-86A31AD1BE28}" type="slidenum">
              <a:rPr lang="en-US" smtClean="0"/>
              <a:pPr>
                <a:defRPr/>
              </a:pPr>
              <a:t>‹#›</a:t>
            </a:fld>
            <a:endParaRPr lang="en-US"/>
          </a:p>
        </p:txBody>
      </p:sp>
    </p:spTree>
    <p:extLst>
      <p:ext uri="{BB962C8B-B14F-4D97-AF65-F5344CB8AC3E}">
        <p14:creationId xmlns:p14="http://schemas.microsoft.com/office/powerpoint/2010/main" val="375330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a:defRPr/>
            </a:pPr>
            <a:fld id="{A5C4D213-3574-403A-9AF9-D37FA23E3F6D}" type="datetime1">
              <a:rPr lang="en-US" smtClean="0"/>
              <a:t>9/16/2024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E95028E-1E23-4055-96B0-9F2F1446DB1E}" type="slidenum">
              <a:rPr lang="en-US" smtClean="0"/>
              <a:pPr>
                <a:defRPr/>
              </a:pPr>
              <a:t>‹#›</a:t>
            </a:fld>
            <a:endParaRPr lang="en-US"/>
          </a:p>
        </p:txBody>
      </p:sp>
    </p:spTree>
    <p:extLst>
      <p:ext uri="{BB962C8B-B14F-4D97-AF65-F5344CB8AC3E}">
        <p14:creationId xmlns:p14="http://schemas.microsoft.com/office/powerpoint/2010/main" val="172971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a:defRPr/>
            </a:pPr>
            <a:fld id="{8DBB8AAF-D2FD-476F-930F-65A1222F6ABE}" type="datetime1">
              <a:rPr lang="en-US" smtClean="0"/>
              <a:t>9/16/2024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09D2CF1-DFBD-4EC7-863E-8D9913A2BBB6}" type="slidenum">
              <a:rPr lang="en-US" smtClean="0"/>
              <a:pPr>
                <a:defRPr/>
              </a:pPr>
              <a:t>‹#›</a:t>
            </a:fld>
            <a:endParaRPr lang="en-US"/>
          </a:p>
        </p:txBody>
      </p:sp>
    </p:spTree>
    <p:extLst>
      <p:ext uri="{BB962C8B-B14F-4D97-AF65-F5344CB8AC3E}">
        <p14:creationId xmlns:p14="http://schemas.microsoft.com/office/powerpoint/2010/main" val="107458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8660CC0-E8AA-474F-AA30-83D960D6214D}" type="datetime1">
              <a:rPr lang="en-US" smtClean="0"/>
              <a:t>9/16/2024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504BD1A-6034-445E-91A1-CD65F41DBC6A}" type="slidenum">
              <a:rPr lang="en-US" smtClean="0"/>
              <a:pPr>
                <a:defRPr/>
              </a:pPr>
              <a:t>‹#›</a:t>
            </a:fld>
            <a:endParaRPr lang="en-US"/>
          </a:p>
        </p:txBody>
      </p:sp>
    </p:spTree>
    <p:extLst>
      <p:ext uri="{BB962C8B-B14F-4D97-AF65-F5344CB8AC3E}">
        <p14:creationId xmlns:p14="http://schemas.microsoft.com/office/powerpoint/2010/main" val="2898771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0B4E0E2-10C8-4C8D-B72E-1B9D0E8D7A71}" type="datetime1">
              <a:rPr lang="en-US" smtClean="0"/>
              <a:t>9/16/2024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6E7F02A-D40E-4668-8C5E-1AE704F72B99}" type="slidenum">
              <a:rPr lang="en-US" smtClean="0"/>
              <a:pPr>
                <a:defRPr/>
              </a:pPr>
              <a:t>‹#›</a:t>
            </a:fld>
            <a:endParaRPr lang="en-US"/>
          </a:p>
        </p:txBody>
      </p:sp>
    </p:spTree>
    <p:extLst>
      <p:ext uri="{BB962C8B-B14F-4D97-AF65-F5344CB8AC3E}">
        <p14:creationId xmlns:p14="http://schemas.microsoft.com/office/powerpoint/2010/main" val="240263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3670267-5208-45A3-8B8F-BA293B37113F}" type="datetime1">
              <a:rPr lang="en-US" smtClean="0"/>
              <a:t>9/16/2024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299C8C1-4D4D-4256-B4E0-3C2553F981F5}" type="slidenum">
              <a:rPr lang="en-US" smtClean="0"/>
              <a:pPr>
                <a:defRPr/>
              </a:pPr>
              <a:t>‹#›</a:t>
            </a:fld>
            <a:endParaRPr lang="en-US"/>
          </a:p>
        </p:txBody>
      </p:sp>
    </p:spTree>
    <p:extLst>
      <p:ext uri="{BB962C8B-B14F-4D97-AF65-F5344CB8AC3E}">
        <p14:creationId xmlns:p14="http://schemas.microsoft.com/office/powerpoint/2010/main" val="332527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28E68B8A-672B-4E0B-86AE-1C12EB3D623D}" type="datetime1">
              <a:rPr lang="en-US" smtClean="0"/>
              <a:t>9/16/2024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D663039-4CDA-45BC-AB21-C3918EF103E2}" type="slidenum">
              <a:rPr lang="en-US" smtClean="0"/>
              <a:pPr>
                <a:defRPr/>
              </a:pPr>
              <a:t>‹#›</a:t>
            </a:fld>
            <a:endParaRPr lang="en-US"/>
          </a:p>
        </p:txBody>
      </p:sp>
    </p:spTree>
    <p:extLst>
      <p:ext uri="{BB962C8B-B14F-4D97-AF65-F5344CB8AC3E}">
        <p14:creationId xmlns:p14="http://schemas.microsoft.com/office/powerpoint/2010/main" val="595523122"/>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531" y="882649"/>
            <a:ext cx="8153400" cy="1219200"/>
          </a:xfrm>
        </p:spPr>
        <p:txBody>
          <a:bodyPr>
            <a:normAutofit/>
          </a:bodyPr>
          <a:lstStyle/>
          <a:p>
            <a:r>
              <a:rPr lang="en-US" sz="4000" b="1" dirty="0">
                <a:latin typeface="Garamond" panose="02020404030301010803" pitchFamily="18" charset="0"/>
                <a:cs typeface="Times New Roman" pitchFamily="18" charset="0"/>
              </a:rPr>
              <a:t>Course Module : Title</a:t>
            </a:r>
            <a:endParaRPr lang="en-US" sz="4000" b="1" dirty="0">
              <a:effectLst/>
              <a:latin typeface="Garamond" panose="02020404030301010803" pitchFamily="18" charset="0"/>
            </a:endParaRPr>
          </a:p>
        </p:txBody>
      </p:sp>
      <p:sp>
        <p:nvSpPr>
          <p:cNvPr id="3" name="Subtitle 2"/>
          <p:cNvSpPr>
            <a:spLocks noGrp="1"/>
          </p:cNvSpPr>
          <p:nvPr>
            <p:ph type="subTitle" idx="1"/>
          </p:nvPr>
        </p:nvSpPr>
        <p:spPr>
          <a:xfrm>
            <a:off x="570886" y="1981200"/>
            <a:ext cx="8001000" cy="3886200"/>
          </a:xfrm>
        </p:spPr>
        <p:txBody>
          <a:bodyPr>
            <a:noAutofit/>
          </a:bodyPr>
          <a:lstStyle/>
          <a:p>
            <a:r>
              <a:rPr lang="en-US" sz="7200" b="1"/>
              <a:t>BCSE 4116:Software </a:t>
            </a:r>
            <a:r>
              <a:rPr lang="en-US" sz="7200" b="1" dirty="0"/>
              <a:t>Process and Security</a:t>
            </a:r>
          </a:p>
        </p:txBody>
      </p:sp>
      <p:sp>
        <p:nvSpPr>
          <p:cNvPr id="4" name="Slide Number Placeholder 3"/>
          <p:cNvSpPr>
            <a:spLocks noGrp="1"/>
          </p:cNvSpPr>
          <p:nvPr>
            <p:ph type="sldNum" sz="quarter" idx="12"/>
          </p:nvPr>
        </p:nvSpPr>
        <p:spPr/>
        <p:txBody>
          <a:bodyPr/>
          <a:lstStyle/>
          <a:p>
            <a:pPr>
              <a:defRPr/>
            </a:pPr>
            <a:fld id="{19E1A3B7-B948-45C9-8699-11320A9E5761}"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905750" cy="4405313"/>
          </a:xfrm>
        </p:spPr>
        <p:txBody>
          <a:bodyPr>
            <a:normAutofit/>
          </a:bodyPr>
          <a:lstStyle/>
          <a:p>
            <a:pPr lvl="0"/>
            <a:r>
              <a:rPr lang="en-US" sz="3200" b="1" dirty="0"/>
              <a:t>Title:</a:t>
            </a:r>
            <a:r>
              <a:rPr lang="en-US" sz="3200" dirty="0"/>
              <a:t> Key Frameworks for Change</a:t>
            </a:r>
          </a:p>
          <a:p>
            <a:pPr lvl="0"/>
            <a:r>
              <a:rPr lang="en-US" sz="3200" b="1" dirty="0"/>
              <a:t>Bullet Points:</a:t>
            </a:r>
            <a:endParaRPr lang="en-US" sz="3200" dirty="0"/>
          </a:p>
          <a:p>
            <a:pPr lvl="1"/>
            <a:r>
              <a:rPr lang="en-US" sz="3200" dirty="0"/>
              <a:t>Kotter’s 8-Step Change Model</a:t>
            </a:r>
          </a:p>
          <a:p>
            <a:pPr lvl="1"/>
            <a:r>
              <a:rPr lang="en-US" sz="3200" dirty="0"/>
              <a:t>ADKAR Model</a:t>
            </a:r>
          </a:p>
          <a:p>
            <a:pPr lvl="1"/>
            <a:r>
              <a:rPr lang="en-US" sz="3200" dirty="0"/>
              <a:t>Lean Six Sigma</a:t>
            </a:r>
          </a:p>
          <a:p>
            <a:pPr lvl="1"/>
            <a:r>
              <a:rPr lang="en-US" sz="3200" dirty="0"/>
              <a:t>Change Management Lifecycle</a:t>
            </a:r>
          </a:p>
          <a:p>
            <a:pPr lvl="1"/>
            <a:r>
              <a:rPr lang="en-US" sz="3200" dirty="0" err="1"/>
              <a:t>Prosci</a:t>
            </a:r>
            <a:r>
              <a:rPr lang="en-US" sz="3200" dirty="0"/>
              <a:t> Change Management Methodology</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10</a:t>
            </a:fld>
            <a:endParaRPr lang="en-US"/>
          </a:p>
        </p:txBody>
      </p:sp>
      <p:sp>
        <p:nvSpPr>
          <p:cNvPr id="2" name="Rectangle 1"/>
          <p:cNvSpPr/>
          <p:nvPr/>
        </p:nvSpPr>
        <p:spPr>
          <a:xfrm>
            <a:off x="609600" y="718501"/>
            <a:ext cx="8077200" cy="1200329"/>
          </a:xfrm>
          <a:prstGeom prst="rect">
            <a:avLst/>
          </a:prstGeom>
        </p:spPr>
        <p:txBody>
          <a:bodyPr wrap="square">
            <a:spAutoFit/>
          </a:bodyPr>
          <a:lstStyle/>
          <a:p>
            <a:pPr algn="ctr"/>
            <a:r>
              <a:rPr lang="en-US" sz="3600" b="1" dirty="0">
                <a:latin typeface="Verdana" panose="020B0604030504040204" pitchFamily="34" charset="0"/>
                <a:ea typeface="Verdana" panose="020B0604030504040204" pitchFamily="34" charset="0"/>
              </a:rPr>
              <a:t>Popular Frameworks for Process Implementation</a:t>
            </a:r>
          </a:p>
        </p:txBody>
      </p:sp>
    </p:spTree>
    <p:extLst>
      <p:ext uri="{BB962C8B-B14F-4D97-AF65-F5344CB8AC3E}">
        <p14:creationId xmlns:p14="http://schemas.microsoft.com/office/powerpoint/2010/main" val="2701394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3962400" cy="4405313"/>
          </a:xfrm>
        </p:spPr>
        <p:txBody>
          <a:bodyPr>
            <a:normAutofit/>
          </a:bodyPr>
          <a:lstStyle/>
          <a:p>
            <a:pPr lvl="0"/>
            <a:r>
              <a:rPr lang="en-US" sz="2400" dirty="0"/>
              <a:t>Kotter’s 8-Step Change Model</a:t>
            </a:r>
            <a:endParaRPr lang="en-US" sz="2000" dirty="0"/>
          </a:p>
          <a:p>
            <a:pPr marL="685800" lvl="1" indent="-342900">
              <a:buFont typeface="+mj-lt"/>
              <a:buAutoNum type="arabicPeriod"/>
            </a:pPr>
            <a:r>
              <a:rPr lang="en-US" dirty="0"/>
              <a:t>Create Urgency</a:t>
            </a:r>
            <a:endParaRPr lang="en-US" sz="1600" dirty="0"/>
          </a:p>
          <a:p>
            <a:pPr marL="685800" lvl="1" indent="-342900">
              <a:buFont typeface="+mj-lt"/>
              <a:buAutoNum type="arabicPeriod"/>
            </a:pPr>
            <a:r>
              <a:rPr lang="en-US" dirty="0"/>
              <a:t>Form a Powerful Coalition</a:t>
            </a:r>
            <a:endParaRPr lang="en-US" sz="1600" dirty="0"/>
          </a:p>
          <a:p>
            <a:pPr marL="685800" lvl="1" indent="-342900">
              <a:buFont typeface="+mj-lt"/>
              <a:buAutoNum type="arabicPeriod"/>
            </a:pPr>
            <a:r>
              <a:rPr lang="en-US" dirty="0"/>
              <a:t>Create a Vision for Change</a:t>
            </a:r>
            <a:endParaRPr lang="en-US" sz="1600" dirty="0"/>
          </a:p>
          <a:p>
            <a:pPr marL="685800" lvl="1" indent="-342900">
              <a:buFont typeface="+mj-lt"/>
              <a:buAutoNum type="arabicPeriod"/>
            </a:pPr>
            <a:r>
              <a:rPr lang="en-US" dirty="0"/>
              <a:t>Communicate the Vision</a:t>
            </a:r>
            <a:endParaRPr lang="en-US" sz="1600" dirty="0"/>
          </a:p>
          <a:p>
            <a:pPr marL="685800" lvl="1" indent="-342900">
              <a:buFont typeface="+mj-lt"/>
              <a:buAutoNum type="arabicPeriod"/>
            </a:pPr>
            <a:r>
              <a:rPr lang="en-US" dirty="0"/>
              <a:t>Empower Action</a:t>
            </a:r>
            <a:endParaRPr lang="en-US" sz="1600" dirty="0"/>
          </a:p>
          <a:p>
            <a:pPr marL="685800" lvl="1" indent="-342900">
              <a:buFont typeface="+mj-lt"/>
              <a:buAutoNum type="arabicPeriod"/>
            </a:pPr>
            <a:r>
              <a:rPr lang="en-US" dirty="0"/>
              <a:t>Create Quick Wins</a:t>
            </a:r>
            <a:endParaRPr lang="en-US" sz="1600" dirty="0"/>
          </a:p>
          <a:p>
            <a:pPr marL="685800" lvl="1" indent="-342900">
              <a:buFont typeface="+mj-lt"/>
              <a:buAutoNum type="arabicPeriod"/>
            </a:pPr>
            <a:r>
              <a:rPr lang="en-US" dirty="0"/>
              <a:t>Build on the Change</a:t>
            </a:r>
            <a:endParaRPr lang="en-US" sz="1600" dirty="0"/>
          </a:p>
          <a:p>
            <a:pPr marL="685800" lvl="1" indent="-342900">
              <a:buFont typeface="+mj-lt"/>
              <a:buAutoNum type="arabicPeriod"/>
            </a:pPr>
            <a:r>
              <a:rPr lang="en-US" dirty="0"/>
              <a:t>Anchor the Changes</a:t>
            </a:r>
            <a:endParaRPr lang="en-US" sz="2000" dirty="0"/>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11</a:t>
            </a:fld>
            <a:endParaRPr lang="en-US"/>
          </a:p>
        </p:txBody>
      </p:sp>
      <p:sp>
        <p:nvSpPr>
          <p:cNvPr id="2" name="Rectangle 1"/>
          <p:cNvSpPr/>
          <p:nvPr/>
        </p:nvSpPr>
        <p:spPr>
          <a:xfrm>
            <a:off x="609600" y="718501"/>
            <a:ext cx="8077200" cy="1200329"/>
          </a:xfrm>
          <a:prstGeom prst="rect">
            <a:avLst/>
          </a:prstGeom>
        </p:spPr>
        <p:txBody>
          <a:bodyPr wrap="square">
            <a:spAutoFit/>
          </a:bodyPr>
          <a:lstStyle/>
          <a:p>
            <a:pPr algn="ctr"/>
            <a:r>
              <a:rPr lang="en-US" sz="3600" b="1" dirty="0">
                <a:latin typeface="Verdana" panose="020B0604030504040204" pitchFamily="34" charset="0"/>
                <a:ea typeface="Verdana" panose="020B0604030504040204" pitchFamily="34" charset="0"/>
              </a:rPr>
              <a:t>Framework 1 - Kotter’s 8-Step Change Model</a:t>
            </a:r>
          </a:p>
        </p:txBody>
      </p:sp>
      <p:pic>
        <p:nvPicPr>
          <p:cNvPr id="4" name="Picture 3"/>
          <p:cNvPicPr>
            <a:picLocks noChangeAspect="1"/>
          </p:cNvPicPr>
          <p:nvPr/>
        </p:nvPicPr>
        <p:blipFill>
          <a:blip r:embed="rId2"/>
          <a:stretch>
            <a:fillRect/>
          </a:stretch>
        </p:blipFill>
        <p:spPr>
          <a:xfrm>
            <a:off x="4648200" y="2959892"/>
            <a:ext cx="4086225" cy="2752725"/>
          </a:xfrm>
          <a:prstGeom prst="rect">
            <a:avLst/>
          </a:prstGeom>
        </p:spPr>
      </p:pic>
    </p:spTree>
    <p:extLst>
      <p:ext uri="{BB962C8B-B14F-4D97-AF65-F5344CB8AC3E}">
        <p14:creationId xmlns:p14="http://schemas.microsoft.com/office/powerpoint/2010/main" val="2694396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3962400" cy="4405313"/>
          </a:xfrm>
        </p:spPr>
        <p:txBody>
          <a:bodyPr>
            <a:normAutofit/>
          </a:bodyPr>
          <a:lstStyle/>
          <a:p>
            <a:pPr lvl="0"/>
            <a:r>
              <a:rPr lang="en-US" sz="2400" dirty="0"/>
              <a:t>ADKAR Model for Change Management</a:t>
            </a:r>
            <a:endParaRPr lang="en-US" sz="2000" dirty="0"/>
          </a:p>
          <a:p>
            <a:pPr lvl="0"/>
            <a:r>
              <a:rPr lang="en-US" sz="2400" b="1" dirty="0"/>
              <a:t>Bullet Points:</a:t>
            </a:r>
            <a:endParaRPr lang="en-US" sz="2000" dirty="0"/>
          </a:p>
          <a:p>
            <a:pPr lvl="1"/>
            <a:r>
              <a:rPr lang="en-US" dirty="0"/>
              <a:t>Awareness</a:t>
            </a:r>
            <a:endParaRPr lang="en-US" sz="1600" dirty="0"/>
          </a:p>
          <a:p>
            <a:pPr lvl="1"/>
            <a:r>
              <a:rPr lang="en-US" dirty="0"/>
              <a:t>Desire</a:t>
            </a:r>
            <a:endParaRPr lang="en-US" sz="1600" dirty="0"/>
          </a:p>
          <a:p>
            <a:pPr lvl="1"/>
            <a:r>
              <a:rPr lang="en-US" dirty="0"/>
              <a:t>Knowledge</a:t>
            </a:r>
            <a:endParaRPr lang="en-US" sz="1600" dirty="0"/>
          </a:p>
          <a:p>
            <a:pPr lvl="1"/>
            <a:r>
              <a:rPr lang="en-US" dirty="0"/>
              <a:t>Ability</a:t>
            </a:r>
            <a:endParaRPr lang="en-US" sz="1600" dirty="0"/>
          </a:p>
          <a:p>
            <a:pPr lvl="1"/>
            <a:r>
              <a:rPr lang="en-US" dirty="0"/>
              <a:t>Reinforcement</a:t>
            </a:r>
            <a:endParaRPr lang="en-US" sz="1600" dirty="0"/>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12</a:t>
            </a:fld>
            <a:endParaRPr lang="en-US"/>
          </a:p>
        </p:txBody>
      </p:sp>
      <p:sp>
        <p:nvSpPr>
          <p:cNvPr id="2" name="Rectangle 1"/>
          <p:cNvSpPr/>
          <p:nvPr/>
        </p:nvSpPr>
        <p:spPr>
          <a:xfrm>
            <a:off x="609600" y="718501"/>
            <a:ext cx="8077200" cy="646331"/>
          </a:xfrm>
          <a:prstGeom prst="rect">
            <a:avLst/>
          </a:prstGeom>
        </p:spPr>
        <p:txBody>
          <a:bodyPr wrap="square">
            <a:spAutoFit/>
          </a:bodyPr>
          <a:lstStyle/>
          <a:p>
            <a:pPr algn="ctr"/>
            <a:r>
              <a:rPr lang="en-US" sz="3600" b="1" dirty="0">
                <a:latin typeface="Verdana" panose="020B0604030504040204" pitchFamily="34" charset="0"/>
                <a:ea typeface="Verdana" panose="020B0604030504040204" pitchFamily="34" charset="0"/>
              </a:rPr>
              <a:t>Framework 2 - ADKAR Model</a:t>
            </a:r>
          </a:p>
        </p:txBody>
      </p:sp>
      <p:pic>
        <p:nvPicPr>
          <p:cNvPr id="5" name="Picture 4"/>
          <p:cNvPicPr>
            <a:picLocks noChangeAspect="1"/>
          </p:cNvPicPr>
          <p:nvPr/>
        </p:nvPicPr>
        <p:blipFill>
          <a:blip r:embed="rId2"/>
          <a:stretch>
            <a:fillRect/>
          </a:stretch>
        </p:blipFill>
        <p:spPr>
          <a:xfrm>
            <a:off x="4343400" y="2743200"/>
            <a:ext cx="4099732" cy="2971799"/>
          </a:xfrm>
          <a:prstGeom prst="rect">
            <a:avLst/>
          </a:prstGeom>
        </p:spPr>
      </p:pic>
    </p:spTree>
    <p:extLst>
      <p:ext uri="{BB962C8B-B14F-4D97-AF65-F5344CB8AC3E}">
        <p14:creationId xmlns:p14="http://schemas.microsoft.com/office/powerpoint/2010/main" val="2825281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676401"/>
            <a:ext cx="7086600" cy="1676399"/>
          </a:xfrm>
        </p:spPr>
        <p:txBody>
          <a:bodyPr>
            <a:normAutofit/>
          </a:bodyPr>
          <a:lstStyle/>
          <a:p>
            <a:pPr lvl="0"/>
            <a:r>
              <a:rPr lang="en-US" sz="2000" b="1" dirty="0"/>
              <a:t>Lean Six Sigma Framework</a:t>
            </a:r>
          </a:p>
          <a:p>
            <a:pPr lvl="1"/>
            <a:r>
              <a:rPr lang="en-US" sz="2000" dirty="0"/>
              <a:t>Define, Measure, Analyze, Improve, Control (DMAIC)</a:t>
            </a:r>
          </a:p>
          <a:p>
            <a:pPr lvl="1"/>
            <a:r>
              <a:rPr lang="en-US" sz="2000" dirty="0"/>
              <a:t>Focus on waste reduction and process improvement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13</a:t>
            </a:fld>
            <a:endParaRPr lang="en-US"/>
          </a:p>
        </p:txBody>
      </p:sp>
      <p:sp>
        <p:nvSpPr>
          <p:cNvPr id="2" name="Rectangle 1"/>
          <p:cNvSpPr/>
          <p:nvPr/>
        </p:nvSpPr>
        <p:spPr>
          <a:xfrm>
            <a:off x="609600" y="718501"/>
            <a:ext cx="8077200" cy="646331"/>
          </a:xfrm>
          <a:prstGeom prst="rect">
            <a:avLst/>
          </a:prstGeom>
        </p:spPr>
        <p:txBody>
          <a:bodyPr wrap="square">
            <a:spAutoFit/>
          </a:bodyPr>
          <a:lstStyle/>
          <a:p>
            <a:pPr algn="ctr"/>
            <a:r>
              <a:rPr lang="en-US" sz="3600" b="1" dirty="0">
                <a:latin typeface="Verdana" panose="020B0604030504040204" pitchFamily="34" charset="0"/>
                <a:ea typeface="Verdana" panose="020B0604030504040204" pitchFamily="34" charset="0"/>
              </a:rPr>
              <a:t>Framework 3 - Lean Six Sigma</a:t>
            </a:r>
          </a:p>
        </p:txBody>
      </p:sp>
      <p:pic>
        <p:nvPicPr>
          <p:cNvPr id="4" name="Picture 3"/>
          <p:cNvPicPr>
            <a:picLocks noChangeAspect="1"/>
          </p:cNvPicPr>
          <p:nvPr/>
        </p:nvPicPr>
        <p:blipFill>
          <a:blip r:embed="rId2"/>
          <a:stretch>
            <a:fillRect/>
          </a:stretch>
        </p:blipFill>
        <p:spPr>
          <a:xfrm>
            <a:off x="5038725" y="3871641"/>
            <a:ext cx="2838450" cy="2695575"/>
          </a:xfrm>
          <a:prstGeom prst="rect">
            <a:avLst/>
          </a:prstGeom>
        </p:spPr>
      </p:pic>
      <p:pic>
        <p:nvPicPr>
          <p:cNvPr id="6" name="Picture 5"/>
          <p:cNvPicPr>
            <a:picLocks noChangeAspect="1"/>
          </p:cNvPicPr>
          <p:nvPr/>
        </p:nvPicPr>
        <p:blipFill>
          <a:blip r:embed="rId3"/>
          <a:stretch>
            <a:fillRect/>
          </a:stretch>
        </p:blipFill>
        <p:spPr>
          <a:xfrm>
            <a:off x="1219200" y="3821205"/>
            <a:ext cx="2514600" cy="2500312"/>
          </a:xfrm>
          <a:prstGeom prst="rect">
            <a:avLst/>
          </a:prstGeom>
        </p:spPr>
      </p:pic>
    </p:spTree>
    <p:extLst>
      <p:ext uri="{BB962C8B-B14F-4D97-AF65-F5344CB8AC3E}">
        <p14:creationId xmlns:p14="http://schemas.microsoft.com/office/powerpoint/2010/main" val="23526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599" y="1981200"/>
            <a:ext cx="8048897" cy="4038600"/>
          </a:xfrm>
        </p:spPr>
        <p:txBody>
          <a:bodyPr>
            <a:normAutofit/>
          </a:bodyPr>
          <a:lstStyle/>
          <a:p>
            <a:pPr lvl="0"/>
            <a:r>
              <a:rPr lang="en-US" b="1" dirty="0"/>
              <a:t>Assess Organizational Readiness:</a:t>
            </a:r>
            <a:r>
              <a:rPr lang="en-US" dirty="0"/>
              <a:t> Evaluate the organization’s readiness for change using the principles and frameworks.</a:t>
            </a:r>
          </a:p>
          <a:p>
            <a:pPr lvl="0"/>
            <a:r>
              <a:rPr lang="en-US" b="1" dirty="0"/>
              <a:t>Develop a Change Plan:</a:t>
            </a:r>
            <a:r>
              <a:rPr lang="en-US" dirty="0"/>
              <a:t> Use frameworks like Kotter’s 8-Step Model or ADKAR to guide the development of a change management plan.</a:t>
            </a:r>
          </a:p>
          <a:p>
            <a:pPr lvl="0"/>
            <a:r>
              <a:rPr lang="en-US" b="1" dirty="0"/>
              <a:t>Execute and Monitor:</a:t>
            </a:r>
            <a:r>
              <a:rPr lang="en-US" dirty="0"/>
              <a:t> Implement the change according to the plan, using Lean Six Sigma or other methodologies to track progress and make adjustments.</a:t>
            </a:r>
          </a:p>
          <a:p>
            <a:pPr lvl="0"/>
            <a:r>
              <a:rPr lang="en-US" b="1" dirty="0"/>
              <a:t>Review and Sustain:</a:t>
            </a:r>
            <a:r>
              <a:rPr lang="en-US" dirty="0"/>
              <a:t> Use feedback and iterative improvements to ensure the change is effective and sustained.</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14</a:t>
            </a:fld>
            <a:endParaRPr lang="en-US"/>
          </a:p>
        </p:txBody>
      </p:sp>
      <p:sp>
        <p:nvSpPr>
          <p:cNvPr id="2" name="Rectangle 1"/>
          <p:cNvSpPr/>
          <p:nvPr/>
        </p:nvSpPr>
        <p:spPr>
          <a:xfrm>
            <a:off x="581297" y="607831"/>
            <a:ext cx="8077200" cy="1200329"/>
          </a:xfrm>
          <a:prstGeom prst="rect">
            <a:avLst/>
          </a:prstGeom>
        </p:spPr>
        <p:txBody>
          <a:bodyPr wrap="square">
            <a:spAutoFit/>
          </a:bodyPr>
          <a:lstStyle/>
          <a:p>
            <a:pPr algn="ctr"/>
            <a:r>
              <a:rPr lang="en-US" sz="3600" b="1" dirty="0">
                <a:latin typeface="Verdana" panose="020B0604030504040204" pitchFamily="34" charset="0"/>
                <a:ea typeface="Verdana" panose="020B0604030504040204" pitchFamily="34" charset="0"/>
              </a:rPr>
              <a:t>Application of Principles and Frameworks</a:t>
            </a:r>
          </a:p>
        </p:txBody>
      </p:sp>
    </p:spTree>
    <p:extLst>
      <p:ext uri="{BB962C8B-B14F-4D97-AF65-F5344CB8AC3E}">
        <p14:creationId xmlns:p14="http://schemas.microsoft.com/office/powerpoint/2010/main" val="202612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15</a:t>
            </a:fld>
            <a:endParaRPr lang="en-US"/>
          </a:p>
        </p:txBody>
      </p:sp>
      <p:sp>
        <p:nvSpPr>
          <p:cNvPr id="2" name="Rectangle 1"/>
          <p:cNvSpPr/>
          <p:nvPr/>
        </p:nvSpPr>
        <p:spPr>
          <a:xfrm>
            <a:off x="533400" y="533400"/>
            <a:ext cx="8077200" cy="707886"/>
          </a:xfrm>
          <a:prstGeom prst="rect">
            <a:avLst/>
          </a:prstGeom>
        </p:spPr>
        <p:txBody>
          <a:bodyPr wrap="square">
            <a:spAutoFit/>
          </a:bodyPr>
          <a:lstStyle/>
          <a:p>
            <a:pPr algn="ctr"/>
            <a:r>
              <a:rPr lang="en-US" sz="4000" b="1" dirty="0">
                <a:latin typeface="Verdana" panose="020B0604030504040204" pitchFamily="34" charset="0"/>
                <a:ea typeface="Verdana" panose="020B0604030504040204" pitchFamily="34" charset="0"/>
              </a:rPr>
              <a:t>Conclusion</a:t>
            </a:r>
          </a:p>
        </p:txBody>
      </p:sp>
      <p:sp>
        <p:nvSpPr>
          <p:cNvPr id="5" name="Content Placeholder 4"/>
          <p:cNvSpPr>
            <a:spLocks noGrp="1"/>
          </p:cNvSpPr>
          <p:nvPr>
            <p:ph idx="1"/>
          </p:nvPr>
        </p:nvSpPr>
        <p:spPr>
          <a:xfrm>
            <a:off x="723900" y="1905000"/>
            <a:ext cx="7886700" cy="3967163"/>
          </a:xfrm>
        </p:spPr>
        <p:txBody>
          <a:bodyPr>
            <a:normAutofit/>
          </a:bodyPr>
          <a:lstStyle/>
          <a:p>
            <a:pPr lvl="0"/>
            <a:endParaRPr lang="en-US" sz="3200" b="1" dirty="0"/>
          </a:p>
          <a:p>
            <a:pPr algn="just"/>
            <a:r>
              <a:rPr lang="en-US" sz="3200" dirty="0"/>
              <a:t>By understanding and applying these principles and frameworks, organizations can effectively manage process implementation and change, leading to successful and sustainable outcomes.</a:t>
            </a:r>
          </a:p>
        </p:txBody>
      </p:sp>
    </p:spTree>
    <p:extLst>
      <p:ext uri="{BB962C8B-B14F-4D97-AF65-F5344CB8AC3E}">
        <p14:creationId xmlns:p14="http://schemas.microsoft.com/office/powerpoint/2010/main" val="514762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16</a:t>
            </a:fld>
            <a:endParaRPr lang="en-US"/>
          </a:p>
        </p:txBody>
      </p:sp>
      <p:sp>
        <p:nvSpPr>
          <p:cNvPr id="2" name="Rectangle 1"/>
          <p:cNvSpPr/>
          <p:nvPr/>
        </p:nvSpPr>
        <p:spPr>
          <a:xfrm>
            <a:off x="533400" y="533400"/>
            <a:ext cx="8077200" cy="1323439"/>
          </a:xfrm>
          <a:prstGeom prst="rect">
            <a:avLst/>
          </a:prstGeom>
        </p:spPr>
        <p:txBody>
          <a:bodyPr wrap="square">
            <a:spAutoFit/>
          </a:bodyPr>
          <a:lstStyle/>
          <a:p>
            <a:pPr algn="ctr"/>
            <a:r>
              <a:rPr lang="en-US" sz="4000" b="1" dirty="0">
                <a:latin typeface="Verdana" panose="020B0604030504040204" pitchFamily="34" charset="0"/>
                <a:ea typeface="Verdana" panose="020B0604030504040204" pitchFamily="34" charset="0"/>
              </a:rPr>
              <a:t>Comprehensive Process Change Plan</a:t>
            </a:r>
          </a:p>
        </p:txBody>
      </p:sp>
      <p:sp>
        <p:nvSpPr>
          <p:cNvPr id="5" name="Content Placeholder 4"/>
          <p:cNvSpPr>
            <a:spLocks noGrp="1"/>
          </p:cNvSpPr>
          <p:nvPr>
            <p:ph idx="1"/>
          </p:nvPr>
        </p:nvSpPr>
        <p:spPr>
          <a:xfrm>
            <a:off x="723900" y="1905000"/>
            <a:ext cx="7886700" cy="3967163"/>
          </a:xfrm>
        </p:spPr>
        <p:txBody>
          <a:bodyPr>
            <a:normAutofit/>
          </a:bodyPr>
          <a:lstStyle/>
          <a:p>
            <a:pPr lvl="0"/>
            <a:endParaRPr lang="en-US" sz="3200" b="1" dirty="0"/>
          </a:p>
          <a:p>
            <a:pPr algn="just"/>
            <a:r>
              <a:rPr lang="en-US" sz="2800" dirty="0"/>
              <a:t>Designing a comprehensive process change plan tailored to specific organizational needs requires careful planning, stakeholder engagement, and a clear roadmap for implementation. Below is a step-by-step guide to designing such a plan</a:t>
            </a:r>
          </a:p>
        </p:txBody>
      </p:sp>
    </p:spTree>
    <p:extLst>
      <p:ext uri="{BB962C8B-B14F-4D97-AF65-F5344CB8AC3E}">
        <p14:creationId xmlns:p14="http://schemas.microsoft.com/office/powerpoint/2010/main" val="394041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17</a:t>
            </a:fld>
            <a:endParaRPr lang="en-US"/>
          </a:p>
        </p:txBody>
      </p:sp>
      <p:sp>
        <p:nvSpPr>
          <p:cNvPr id="2" name="Rectangle 1"/>
          <p:cNvSpPr/>
          <p:nvPr/>
        </p:nvSpPr>
        <p:spPr>
          <a:xfrm>
            <a:off x="533400" y="533400"/>
            <a:ext cx="8077200" cy="1323439"/>
          </a:xfrm>
          <a:prstGeom prst="rect">
            <a:avLst/>
          </a:prstGeom>
        </p:spPr>
        <p:txBody>
          <a:bodyPr wrap="square">
            <a:spAutoFit/>
          </a:bodyPr>
          <a:lstStyle/>
          <a:p>
            <a:pPr algn="ctr"/>
            <a:r>
              <a:rPr lang="en-US" sz="4000" b="1" dirty="0">
                <a:latin typeface="Verdana" panose="020B0604030504040204" pitchFamily="34" charset="0"/>
                <a:ea typeface="Verdana" panose="020B0604030504040204" pitchFamily="34" charset="0"/>
              </a:rPr>
              <a:t>1. Identify the Need for Change</a:t>
            </a:r>
          </a:p>
        </p:txBody>
      </p:sp>
      <p:sp>
        <p:nvSpPr>
          <p:cNvPr id="5" name="Content Placeholder 4"/>
          <p:cNvSpPr>
            <a:spLocks noGrp="1"/>
          </p:cNvSpPr>
          <p:nvPr>
            <p:ph idx="1"/>
          </p:nvPr>
        </p:nvSpPr>
        <p:spPr>
          <a:xfrm>
            <a:off x="723900" y="1905000"/>
            <a:ext cx="7886700" cy="3967163"/>
          </a:xfrm>
        </p:spPr>
        <p:txBody>
          <a:bodyPr>
            <a:normAutofit fontScale="92500" lnSpcReduction="10000"/>
          </a:bodyPr>
          <a:lstStyle/>
          <a:p>
            <a:pPr lvl="0"/>
            <a:endParaRPr lang="en-US" sz="3200" b="1" dirty="0"/>
          </a:p>
          <a:p>
            <a:pPr lvl="0" algn="just"/>
            <a:r>
              <a:rPr lang="en-US" sz="2400" b="1" dirty="0"/>
              <a:t>Assess Current Processes</a:t>
            </a:r>
            <a:r>
              <a:rPr lang="en-US" sz="2400" dirty="0"/>
              <a:t>: Review existing processes and identify inefficiencies, bottlenecks, or areas that are not meeting organizational goals.</a:t>
            </a:r>
          </a:p>
          <a:p>
            <a:pPr lvl="0" algn="just"/>
            <a:r>
              <a:rPr lang="en-US" sz="2400" b="1" dirty="0"/>
              <a:t>Determine Objectives</a:t>
            </a:r>
            <a:r>
              <a:rPr lang="en-US" sz="2400" dirty="0"/>
              <a:t>: Define clear objectives for the change. What specific outcomes are desired? These could include cost reduction, increased efficiency, better compliance, or improved customer satisfaction.</a:t>
            </a:r>
          </a:p>
          <a:p>
            <a:pPr lvl="0" algn="just"/>
            <a:r>
              <a:rPr lang="en-US" sz="2400" b="1" dirty="0"/>
              <a:t>Analyze Organizational Needs</a:t>
            </a:r>
            <a:r>
              <a:rPr lang="en-US" sz="2400" dirty="0"/>
              <a:t>: Align the change objectives with the organization's strategic goals, considering factors such as market conditions, competition, customer needs, and technology advancements.</a:t>
            </a:r>
          </a:p>
        </p:txBody>
      </p:sp>
    </p:spTree>
    <p:extLst>
      <p:ext uri="{BB962C8B-B14F-4D97-AF65-F5344CB8AC3E}">
        <p14:creationId xmlns:p14="http://schemas.microsoft.com/office/powerpoint/2010/main" val="417225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18</a:t>
            </a:fld>
            <a:endParaRPr lang="en-US"/>
          </a:p>
        </p:txBody>
      </p:sp>
      <p:sp>
        <p:nvSpPr>
          <p:cNvPr id="2" name="Rectangle 1"/>
          <p:cNvSpPr/>
          <p:nvPr/>
        </p:nvSpPr>
        <p:spPr>
          <a:xfrm>
            <a:off x="533400" y="533400"/>
            <a:ext cx="8077200" cy="707886"/>
          </a:xfrm>
          <a:prstGeom prst="rect">
            <a:avLst/>
          </a:prstGeom>
        </p:spPr>
        <p:txBody>
          <a:bodyPr wrap="square">
            <a:spAutoFit/>
          </a:bodyPr>
          <a:lstStyle/>
          <a:p>
            <a:pPr algn="ctr"/>
            <a:r>
              <a:rPr lang="en-US" sz="4000" b="1" dirty="0">
                <a:latin typeface="Verdana" panose="020B0604030504040204" pitchFamily="34" charset="0"/>
                <a:ea typeface="Verdana" panose="020B0604030504040204" pitchFamily="34" charset="0"/>
              </a:rPr>
              <a:t>2. Engage Stakeholders</a:t>
            </a:r>
          </a:p>
        </p:txBody>
      </p:sp>
      <p:sp>
        <p:nvSpPr>
          <p:cNvPr id="5" name="Content Placeholder 4"/>
          <p:cNvSpPr>
            <a:spLocks noGrp="1"/>
          </p:cNvSpPr>
          <p:nvPr>
            <p:ph idx="1"/>
          </p:nvPr>
        </p:nvSpPr>
        <p:spPr>
          <a:xfrm>
            <a:off x="723900" y="1905000"/>
            <a:ext cx="7886700" cy="3967163"/>
          </a:xfrm>
        </p:spPr>
        <p:txBody>
          <a:bodyPr>
            <a:noAutofit/>
          </a:bodyPr>
          <a:lstStyle/>
          <a:p>
            <a:pPr lvl="0"/>
            <a:r>
              <a:rPr lang="en-US" sz="2400" b="1" dirty="0"/>
              <a:t>Identify Key Stakeholders</a:t>
            </a:r>
            <a:r>
              <a:rPr lang="en-US" sz="2400" dirty="0"/>
              <a:t>: Involve people who will be affected by the change, including employees, management, customers, and suppliers. Their insights can provide valuable information about current challenges and areas for improvement.</a:t>
            </a:r>
          </a:p>
          <a:p>
            <a:pPr lvl="0"/>
            <a:r>
              <a:rPr lang="en-US" sz="2400" b="1" dirty="0"/>
              <a:t>Conduct Stakeholder Analysis</a:t>
            </a:r>
            <a:r>
              <a:rPr lang="en-US" sz="2400" dirty="0"/>
              <a:t>: Understand how different stakeholders will be impacted and tailor communication and engagement strategies accordingly.</a:t>
            </a:r>
          </a:p>
          <a:p>
            <a:pPr lvl="0"/>
            <a:r>
              <a:rPr lang="en-US" sz="2400" b="1" dirty="0"/>
              <a:t>Establish a Change Leadership Team</a:t>
            </a:r>
            <a:r>
              <a:rPr lang="en-US" sz="2400" dirty="0"/>
              <a:t>: Form a cross-functional team that will drive the change initiative. This team should have the authority to make decisions and the capacity to lead the process.</a:t>
            </a:r>
          </a:p>
        </p:txBody>
      </p:sp>
    </p:spTree>
    <p:extLst>
      <p:ext uri="{BB962C8B-B14F-4D97-AF65-F5344CB8AC3E}">
        <p14:creationId xmlns:p14="http://schemas.microsoft.com/office/powerpoint/2010/main" val="3485638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19</a:t>
            </a:fld>
            <a:endParaRPr lang="en-US"/>
          </a:p>
        </p:txBody>
      </p:sp>
      <p:sp>
        <p:nvSpPr>
          <p:cNvPr id="2" name="Rectangle 1"/>
          <p:cNvSpPr/>
          <p:nvPr/>
        </p:nvSpPr>
        <p:spPr>
          <a:xfrm>
            <a:off x="533400" y="533400"/>
            <a:ext cx="8077200" cy="1323439"/>
          </a:xfrm>
          <a:prstGeom prst="rect">
            <a:avLst/>
          </a:prstGeom>
        </p:spPr>
        <p:txBody>
          <a:bodyPr wrap="square">
            <a:spAutoFit/>
          </a:bodyPr>
          <a:lstStyle/>
          <a:p>
            <a:pPr algn="ctr"/>
            <a:r>
              <a:rPr lang="en-US" sz="4000" b="1" dirty="0">
                <a:latin typeface="Verdana" panose="020B0604030504040204" pitchFamily="34" charset="0"/>
                <a:ea typeface="Verdana" panose="020B0604030504040204" pitchFamily="34" charset="0"/>
              </a:rPr>
              <a:t>3. Develop a Change Vision and Strategy</a:t>
            </a:r>
          </a:p>
        </p:txBody>
      </p:sp>
      <p:sp>
        <p:nvSpPr>
          <p:cNvPr id="5" name="Content Placeholder 4"/>
          <p:cNvSpPr>
            <a:spLocks noGrp="1"/>
          </p:cNvSpPr>
          <p:nvPr>
            <p:ph idx="1"/>
          </p:nvPr>
        </p:nvSpPr>
        <p:spPr>
          <a:xfrm>
            <a:off x="723900" y="1905000"/>
            <a:ext cx="7886700" cy="3967163"/>
          </a:xfrm>
        </p:spPr>
        <p:txBody>
          <a:bodyPr>
            <a:noAutofit/>
          </a:bodyPr>
          <a:lstStyle/>
          <a:p>
            <a:pPr lvl="0"/>
            <a:r>
              <a:rPr lang="en-US" b="1" dirty="0"/>
              <a:t>Define the Change Vision</a:t>
            </a:r>
            <a:r>
              <a:rPr lang="en-US" dirty="0"/>
              <a:t>: Create a compelling vision of what the future state will look like after the change. Ensure it is aligned with the organization's overall mission and goals.</a:t>
            </a:r>
          </a:p>
          <a:p>
            <a:pPr lvl="0"/>
            <a:r>
              <a:rPr lang="en-US" b="1" dirty="0"/>
              <a:t>Set Measurable Goals</a:t>
            </a:r>
            <a:r>
              <a:rPr lang="en-US" dirty="0"/>
              <a:t>: Establish key performance indicators (KPIs) to measure the success of the change. These should be specific, measurable, achievable, relevant, and time-bound (SMART).</a:t>
            </a:r>
          </a:p>
          <a:p>
            <a:pPr lvl="0"/>
            <a:r>
              <a:rPr lang="en-US" b="1" dirty="0"/>
              <a:t>Outline the Change Strategy</a:t>
            </a:r>
            <a:r>
              <a:rPr lang="en-US" dirty="0"/>
              <a:t>: Decide on the approach for implementing the change. Options may include incremental changes (gradual process adjustments) or transformational changes (overhauling processes or systems).</a:t>
            </a:r>
          </a:p>
        </p:txBody>
      </p:sp>
    </p:spTree>
    <p:extLst>
      <p:ext uri="{BB962C8B-B14F-4D97-AF65-F5344CB8AC3E}">
        <p14:creationId xmlns:p14="http://schemas.microsoft.com/office/powerpoint/2010/main" val="181176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pPr lvl="0" algn="just"/>
            <a:r>
              <a:rPr lang="en-US" sz="3200" dirty="0"/>
              <a:t>This module introduces the fundamentals of web programming, focusing on server-side development, HTTP communication, and the basic architecture of web applications.</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a:t>
            </a:fld>
            <a:endParaRPr lang="en-US"/>
          </a:p>
        </p:txBody>
      </p:sp>
      <p:sp>
        <p:nvSpPr>
          <p:cNvPr id="2" name="Rectangle 1"/>
          <p:cNvSpPr/>
          <p:nvPr/>
        </p:nvSpPr>
        <p:spPr>
          <a:xfrm>
            <a:off x="609600" y="718501"/>
            <a:ext cx="8077200" cy="769441"/>
          </a:xfrm>
          <a:prstGeom prst="rect">
            <a:avLst/>
          </a:prstGeom>
        </p:spPr>
        <p:txBody>
          <a:bodyPr wrap="square">
            <a:spAutoFit/>
          </a:bodyPr>
          <a:lstStyle/>
          <a:p>
            <a:pPr algn="ctr"/>
            <a:r>
              <a:rPr lang="en-US" sz="4400" b="1" dirty="0">
                <a:solidFill>
                  <a:srgbClr val="0070C0"/>
                </a:solidFill>
                <a:latin typeface="Verdana" panose="020B0604030504040204" pitchFamily="34" charset="0"/>
                <a:ea typeface="Verdana" panose="020B0604030504040204" pitchFamily="34" charset="0"/>
              </a:rPr>
              <a:t>Module 1:Overview</a:t>
            </a:r>
          </a:p>
        </p:txBody>
      </p:sp>
    </p:spTree>
    <p:extLst>
      <p:ext uri="{BB962C8B-B14F-4D97-AF65-F5344CB8AC3E}">
        <p14:creationId xmlns:p14="http://schemas.microsoft.com/office/powerpoint/2010/main" val="2694304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20</a:t>
            </a:fld>
            <a:endParaRPr lang="en-US"/>
          </a:p>
        </p:txBody>
      </p:sp>
      <p:sp>
        <p:nvSpPr>
          <p:cNvPr id="2" name="Rectangle 1"/>
          <p:cNvSpPr/>
          <p:nvPr/>
        </p:nvSpPr>
        <p:spPr>
          <a:xfrm>
            <a:off x="533400" y="533400"/>
            <a:ext cx="8077200" cy="1323439"/>
          </a:xfrm>
          <a:prstGeom prst="rect">
            <a:avLst/>
          </a:prstGeom>
        </p:spPr>
        <p:txBody>
          <a:bodyPr wrap="square">
            <a:spAutoFit/>
          </a:bodyPr>
          <a:lstStyle/>
          <a:p>
            <a:pPr algn="ctr"/>
            <a:r>
              <a:rPr lang="en-US" sz="4000" b="1" dirty="0">
                <a:latin typeface="Verdana" panose="020B0604030504040204" pitchFamily="34" charset="0"/>
                <a:ea typeface="Verdana" panose="020B0604030504040204" pitchFamily="34" charset="0"/>
              </a:rPr>
              <a:t>4. Conduct a Risk and Impact Assessment</a:t>
            </a:r>
          </a:p>
        </p:txBody>
      </p:sp>
      <p:sp>
        <p:nvSpPr>
          <p:cNvPr id="5" name="Content Placeholder 4"/>
          <p:cNvSpPr>
            <a:spLocks noGrp="1"/>
          </p:cNvSpPr>
          <p:nvPr>
            <p:ph idx="1"/>
          </p:nvPr>
        </p:nvSpPr>
        <p:spPr>
          <a:xfrm>
            <a:off x="723900" y="1905000"/>
            <a:ext cx="7886700" cy="3967163"/>
          </a:xfrm>
        </p:spPr>
        <p:txBody>
          <a:bodyPr>
            <a:noAutofit/>
          </a:bodyPr>
          <a:lstStyle/>
          <a:p>
            <a:pPr lvl="0"/>
            <a:r>
              <a:rPr lang="en-US" sz="2400" b="1" dirty="0"/>
              <a:t>Identify Potential Risks</a:t>
            </a:r>
            <a:r>
              <a:rPr lang="en-US" sz="2400" dirty="0"/>
              <a:t>: Consider the risks involved in the change process, including resistance from employees, technology failures, or resource constraints.</a:t>
            </a:r>
          </a:p>
          <a:p>
            <a:pPr lvl="0"/>
            <a:r>
              <a:rPr lang="en-US" sz="2400" b="1" dirty="0"/>
              <a:t>Assess the Impact</a:t>
            </a:r>
            <a:r>
              <a:rPr lang="en-US" sz="2400" dirty="0"/>
              <a:t>: Determine how the change will impact different areas of the organization, including workflows, team dynamics, and technology systems.</a:t>
            </a:r>
          </a:p>
          <a:p>
            <a:pPr lvl="0"/>
            <a:r>
              <a:rPr lang="en-US" sz="2400" b="1" dirty="0"/>
              <a:t>Develop Mitigation Strategies</a:t>
            </a:r>
            <a:r>
              <a:rPr lang="en-US" sz="2400" dirty="0"/>
              <a:t>: Create contingency plans to address potential risks and minimize disruption.</a:t>
            </a:r>
          </a:p>
        </p:txBody>
      </p:sp>
    </p:spTree>
    <p:extLst>
      <p:ext uri="{BB962C8B-B14F-4D97-AF65-F5344CB8AC3E}">
        <p14:creationId xmlns:p14="http://schemas.microsoft.com/office/powerpoint/2010/main" val="301097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21</a:t>
            </a:fld>
            <a:endParaRPr lang="en-US"/>
          </a:p>
        </p:txBody>
      </p:sp>
      <p:sp>
        <p:nvSpPr>
          <p:cNvPr id="2" name="Rectangle 1"/>
          <p:cNvSpPr/>
          <p:nvPr/>
        </p:nvSpPr>
        <p:spPr>
          <a:xfrm>
            <a:off x="533400" y="533400"/>
            <a:ext cx="8077200" cy="1323439"/>
          </a:xfrm>
          <a:prstGeom prst="rect">
            <a:avLst/>
          </a:prstGeom>
        </p:spPr>
        <p:txBody>
          <a:bodyPr wrap="square">
            <a:spAutoFit/>
          </a:bodyPr>
          <a:lstStyle/>
          <a:p>
            <a:pPr algn="ctr"/>
            <a:r>
              <a:rPr lang="en-US" sz="4000" b="1" dirty="0">
                <a:latin typeface="Verdana" panose="020B0604030504040204" pitchFamily="34" charset="0"/>
                <a:ea typeface="Verdana" panose="020B0604030504040204" pitchFamily="34" charset="0"/>
              </a:rPr>
              <a:t>5. Create a Detailed Implementation Plan</a:t>
            </a:r>
          </a:p>
        </p:txBody>
      </p:sp>
      <p:sp>
        <p:nvSpPr>
          <p:cNvPr id="5" name="Content Placeholder 4"/>
          <p:cNvSpPr>
            <a:spLocks noGrp="1"/>
          </p:cNvSpPr>
          <p:nvPr>
            <p:ph idx="1"/>
          </p:nvPr>
        </p:nvSpPr>
        <p:spPr>
          <a:xfrm>
            <a:off x="723900" y="1905000"/>
            <a:ext cx="7886700" cy="3967163"/>
          </a:xfrm>
        </p:spPr>
        <p:txBody>
          <a:bodyPr>
            <a:noAutofit/>
          </a:bodyPr>
          <a:lstStyle/>
          <a:p>
            <a:pPr lvl="0"/>
            <a:r>
              <a:rPr lang="en-US" b="1" dirty="0"/>
              <a:t>Define Roles and Responsibilities</a:t>
            </a:r>
            <a:r>
              <a:rPr lang="en-US" dirty="0"/>
              <a:t>: Assign clear roles and responsibilities to team members involved in the change process.</a:t>
            </a:r>
          </a:p>
          <a:p>
            <a:pPr lvl="0"/>
            <a:r>
              <a:rPr lang="en-US" b="1" dirty="0"/>
              <a:t>Develop a Timeline</a:t>
            </a:r>
            <a:r>
              <a:rPr lang="en-US" dirty="0"/>
              <a:t>: Create a timeline with milestones for key activities and deliverables. The timeline should be realistic and account for training, testing, and rollout phases.</a:t>
            </a:r>
          </a:p>
          <a:p>
            <a:pPr lvl="0"/>
            <a:r>
              <a:rPr lang="en-US" b="1" dirty="0"/>
              <a:t>Allocate Resources</a:t>
            </a:r>
            <a:r>
              <a:rPr lang="en-US" dirty="0"/>
              <a:t>: Ensure that the necessary financial, technological, and human resources are available to support the change.</a:t>
            </a:r>
          </a:p>
        </p:txBody>
      </p:sp>
    </p:spTree>
    <p:extLst>
      <p:ext uri="{BB962C8B-B14F-4D97-AF65-F5344CB8AC3E}">
        <p14:creationId xmlns:p14="http://schemas.microsoft.com/office/powerpoint/2010/main" val="2767771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22</a:t>
            </a:fld>
            <a:endParaRPr lang="en-US"/>
          </a:p>
        </p:txBody>
      </p:sp>
      <p:sp>
        <p:nvSpPr>
          <p:cNvPr id="2" name="Rectangle 1"/>
          <p:cNvSpPr/>
          <p:nvPr/>
        </p:nvSpPr>
        <p:spPr>
          <a:xfrm>
            <a:off x="533400" y="533400"/>
            <a:ext cx="8077200" cy="1323439"/>
          </a:xfrm>
          <a:prstGeom prst="rect">
            <a:avLst/>
          </a:prstGeom>
        </p:spPr>
        <p:txBody>
          <a:bodyPr wrap="square">
            <a:spAutoFit/>
          </a:bodyPr>
          <a:lstStyle/>
          <a:p>
            <a:pPr algn="ctr"/>
            <a:r>
              <a:rPr lang="en-US" sz="4000" b="1" dirty="0">
                <a:latin typeface="Verdana" panose="020B0604030504040204" pitchFamily="34" charset="0"/>
                <a:ea typeface="Verdana" panose="020B0604030504040204" pitchFamily="34" charset="0"/>
              </a:rPr>
              <a:t>6. Communication and Training</a:t>
            </a:r>
          </a:p>
        </p:txBody>
      </p:sp>
      <p:sp>
        <p:nvSpPr>
          <p:cNvPr id="5" name="Content Placeholder 4"/>
          <p:cNvSpPr>
            <a:spLocks noGrp="1"/>
          </p:cNvSpPr>
          <p:nvPr>
            <p:ph idx="1"/>
          </p:nvPr>
        </p:nvSpPr>
        <p:spPr>
          <a:xfrm>
            <a:off x="723900" y="1905000"/>
            <a:ext cx="7886700" cy="3967163"/>
          </a:xfrm>
        </p:spPr>
        <p:txBody>
          <a:bodyPr>
            <a:noAutofit/>
          </a:bodyPr>
          <a:lstStyle/>
          <a:p>
            <a:pPr lvl="0" algn="just"/>
            <a:r>
              <a:rPr lang="en-US" sz="2400" b="1" dirty="0"/>
              <a:t>Develop a Communication Plan</a:t>
            </a:r>
            <a:r>
              <a:rPr lang="en-US" sz="2400" dirty="0"/>
              <a:t>: Ensure that all stakeholders are informed about the change, its benefits, and how it will affect them. Tailor communication to different audiences (e.g., employees, customers) using appropriate channels (e.g., emails, meetings, intranet).</a:t>
            </a:r>
          </a:p>
          <a:p>
            <a:pPr lvl="0" algn="just"/>
            <a:endParaRPr lang="en-US" sz="2400" dirty="0"/>
          </a:p>
          <a:p>
            <a:pPr lvl="0" algn="just"/>
            <a:r>
              <a:rPr lang="en-US" sz="2400" b="1" dirty="0"/>
              <a:t>Provide Training and Support</a:t>
            </a:r>
            <a:r>
              <a:rPr lang="en-US" sz="2400" dirty="0"/>
              <a:t>: Develop training programs to equip employees with the skills needed to adapt to new processes or technologies. Offer ongoing support to help employees transition smoothly.</a:t>
            </a:r>
          </a:p>
        </p:txBody>
      </p:sp>
    </p:spTree>
    <p:extLst>
      <p:ext uri="{BB962C8B-B14F-4D97-AF65-F5344CB8AC3E}">
        <p14:creationId xmlns:p14="http://schemas.microsoft.com/office/powerpoint/2010/main" val="3277448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23</a:t>
            </a:fld>
            <a:endParaRPr lang="en-US"/>
          </a:p>
        </p:txBody>
      </p:sp>
      <p:sp>
        <p:nvSpPr>
          <p:cNvPr id="2" name="Rectangle 1"/>
          <p:cNvSpPr/>
          <p:nvPr/>
        </p:nvSpPr>
        <p:spPr>
          <a:xfrm>
            <a:off x="533400" y="533400"/>
            <a:ext cx="8077200" cy="707886"/>
          </a:xfrm>
          <a:prstGeom prst="rect">
            <a:avLst/>
          </a:prstGeom>
        </p:spPr>
        <p:txBody>
          <a:bodyPr wrap="square">
            <a:spAutoFit/>
          </a:bodyPr>
          <a:lstStyle/>
          <a:p>
            <a:pPr algn="ctr"/>
            <a:r>
              <a:rPr lang="en-US" sz="4000" b="1" dirty="0">
                <a:latin typeface="Verdana" panose="020B0604030504040204" pitchFamily="34" charset="0"/>
                <a:ea typeface="Verdana" panose="020B0604030504040204" pitchFamily="34" charset="0"/>
              </a:rPr>
              <a:t>7. Implement the Change</a:t>
            </a:r>
          </a:p>
        </p:txBody>
      </p:sp>
      <p:sp>
        <p:nvSpPr>
          <p:cNvPr id="5" name="Content Placeholder 4"/>
          <p:cNvSpPr>
            <a:spLocks noGrp="1"/>
          </p:cNvSpPr>
          <p:nvPr>
            <p:ph idx="1"/>
          </p:nvPr>
        </p:nvSpPr>
        <p:spPr>
          <a:xfrm>
            <a:off x="723900" y="1905000"/>
            <a:ext cx="7886700" cy="3967163"/>
          </a:xfrm>
        </p:spPr>
        <p:txBody>
          <a:bodyPr>
            <a:noAutofit/>
          </a:bodyPr>
          <a:lstStyle/>
          <a:p>
            <a:pPr lvl="0" algn="just"/>
            <a:r>
              <a:rPr lang="en-US" sz="2400" b="1" dirty="0"/>
              <a:t>Pilot the Change</a:t>
            </a:r>
            <a:r>
              <a:rPr lang="en-US" sz="2400" dirty="0"/>
              <a:t>: If possible, pilot the changes in a small department or team before a full-scale rollout. Use the pilot to test the effectiveness of the process changes and make adjustments.</a:t>
            </a:r>
          </a:p>
          <a:p>
            <a:pPr lvl="0" algn="just"/>
            <a:endParaRPr lang="en-US" sz="2400" dirty="0"/>
          </a:p>
          <a:p>
            <a:pPr lvl="0" algn="just"/>
            <a:r>
              <a:rPr lang="en-US" sz="2400" b="1" dirty="0"/>
              <a:t>Full Rollout</a:t>
            </a:r>
            <a:r>
              <a:rPr lang="en-US" sz="2400" dirty="0"/>
              <a:t>: Once the pilot is successful, roll out the changes organization-wide according to the implementation plan. Ensure that ongoing support and troubleshooting are available during the transition period.</a:t>
            </a:r>
          </a:p>
        </p:txBody>
      </p:sp>
    </p:spTree>
    <p:extLst>
      <p:ext uri="{BB962C8B-B14F-4D97-AF65-F5344CB8AC3E}">
        <p14:creationId xmlns:p14="http://schemas.microsoft.com/office/powerpoint/2010/main" val="323451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24</a:t>
            </a:fld>
            <a:endParaRPr lang="en-US"/>
          </a:p>
        </p:txBody>
      </p:sp>
      <p:sp>
        <p:nvSpPr>
          <p:cNvPr id="2" name="Rectangle 1"/>
          <p:cNvSpPr/>
          <p:nvPr/>
        </p:nvSpPr>
        <p:spPr>
          <a:xfrm>
            <a:off x="533400" y="533400"/>
            <a:ext cx="8077200" cy="1323439"/>
          </a:xfrm>
          <a:prstGeom prst="rect">
            <a:avLst/>
          </a:prstGeom>
        </p:spPr>
        <p:txBody>
          <a:bodyPr wrap="square">
            <a:spAutoFit/>
          </a:bodyPr>
          <a:lstStyle/>
          <a:p>
            <a:pPr algn="ctr"/>
            <a:r>
              <a:rPr lang="en-US" sz="4000" b="1" dirty="0">
                <a:latin typeface="Verdana" panose="020B0604030504040204" pitchFamily="34" charset="0"/>
                <a:ea typeface="Verdana" panose="020B0604030504040204" pitchFamily="34" charset="0"/>
              </a:rPr>
              <a:t>8. Monitor and Measure Success</a:t>
            </a:r>
          </a:p>
        </p:txBody>
      </p:sp>
      <p:sp>
        <p:nvSpPr>
          <p:cNvPr id="5" name="Content Placeholder 4"/>
          <p:cNvSpPr>
            <a:spLocks noGrp="1"/>
          </p:cNvSpPr>
          <p:nvPr>
            <p:ph idx="1"/>
          </p:nvPr>
        </p:nvSpPr>
        <p:spPr>
          <a:xfrm>
            <a:off x="723900" y="1905000"/>
            <a:ext cx="7886700" cy="3967163"/>
          </a:xfrm>
        </p:spPr>
        <p:txBody>
          <a:bodyPr>
            <a:noAutofit/>
          </a:bodyPr>
          <a:lstStyle/>
          <a:p>
            <a:pPr lvl="0" algn="just"/>
            <a:endParaRPr lang="en-US" sz="2400" b="1" dirty="0"/>
          </a:p>
          <a:p>
            <a:pPr lvl="0" algn="just"/>
            <a:r>
              <a:rPr lang="en-US" sz="2400" b="1" dirty="0"/>
              <a:t>Track Progress</a:t>
            </a:r>
            <a:r>
              <a:rPr lang="en-US" sz="2400" dirty="0"/>
              <a:t>: Monitor KPIs and other performance metrics to track the success of the change. Use data to determine if the change is meeting its objectives.</a:t>
            </a:r>
          </a:p>
          <a:p>
            <a:pPr lvl="0" algn="just"/>
            <a:r>
              <a:rPr lang="en-US" sz="2400" b="1" dirty="0"/>
              <a:t>Collect Feedback</a:t>
            </a:r>
            <a:r>
              <a:rPr lang="en-US" sz="2400" dirty="0"/>
              <a:t>: Regularly collect feedback from employees and other stakeholders to identify any ongoing challenges or areas for improvement.</a:t>
            </a:r>
          </a:p>
          <a:p>
            <a:pPr lvl="0" algn="just"/>
            <a:r>
              <a:rPr lang="en-US" sz="2400" b="1" dirty="0"/>
              <a:t>Make Adjustments</a:t>
            </a:r>
            <a:r>
              <a:rPr lang="en-US" sz="2400" dirty="0"/>
              <a:t>: Based on feedback and performance data, make necessary adjustments to ensure the changes are effective and sustainable.</a:t>
            </a:r>
          </a:p>
        </p:txBody>
      </p:sp>
    </p:spTree>
    <p:extLst>
      <p:ext uri="{BB962C8B-B14F-4D97-AF65-F5344CB8AC3E}">
        <p14:creationId xmlns:p14="http://schemas.microsoft.com/office/powerpoint/2010/main" val="3904612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25</a:t>
            </a:fld>
            <a:endParaRPr lang="en-US"/>
          </a:p>
        </p:txBody>
      </p:sp>
      <p:sp>
        <p:nvSpPr>
          <p:cNvPr id="2" name="Rectangle 1"/>
          <p:cNvSpPr/>
          <p:nvPr/>
        </p:nvSpPr>
        <p:spPr>
          <a:xfrm>
            <a:off x="533400" y="533400"/>
            <a:ext cx="8077200" cy="707886"/>
          </a:xfrm>
          <a:prstGeom prst="rect">
            <a:avLst/>
          </a:prstGeom>
        </p:spPr>
        <p:txBody>
          <a:bodyPr wrap="square">
            <a:spAutoFit/>
          </a:bodyPr>
          <a:lstStyle/>
          <a:p>
            <a:pPr algn="ctr"/>
            <a:r>
              <a:rPr lang="en-US" sz="4000" b="1" dirty="0">
                <a:latin typeface="Verdana" panose="020B0604030504040204" pitchFamily="34" charset="0"/>
                <a:ea typeface="Verdana" panose="020B0604030504040204" pitchFamily="34" charset="0"/>
              </a:rPr>
              <a:t>9. Sustain the Change</a:t>
            </a:r>
          </a:p>
        </p:txBody>
      </p:sp>
      <p:sp>
        <p:nvSpPr>
          <p:cNvPr id="5" name="Content Placeholder 4"/>
          <p:cNvSpPr>
            <a:spLocks noGrp="1"/>
          </p:cNvSpPr>
          <p:nvPr>
            <p:ph idx="1"/>
          </p:nvPr>
        </p:nvSpPr>
        <p:spPr>
          <a:xfrm>
            <a:off x="723900" y="1905000"/>
            <a:ext cx="7886700" cy="3967163"/>
          </a:xfrm>
        </p:spPr>
        <p:txBody>
          <a:bodyPr>
            <a:noAutofit/>
          </a:bodyPr>
          <a:lstStyle/>
          <a:p>
            <a:pPr lvl="0" algn="just"/>
            <a:endParaRPr lang="en-US" sz="2400" b="1" dirty="0"/>
          </a:p>
          <a:p>
            <a:pPr lvl="0"/>
            <a:r>
              <a:rPr lang="en-US" sz="2400" b="1" dirty="0"/>
              <a:t>Reinforce the Change</a:t>
            </a:r>
            <a:r>
              <a:rPr lang="en-US" sz="2400" dirty="0"/>
              <a:t>: Use leadership and management to reinforce the new processes. Recognize and reward teams and individuals who embrace the changes.</a:t>
            </a:r>
          </a:p>
          <a:p>
            <a:pPr lvl="0"/>
            <a:r>
              <a:rPr lang="en-US" sz="2400" b="1" dirty="0"/>
              <a:t>Institutionalize the Change</a:t>
            </a:r>
            <a:r>
              <a:rPr lang="en-US" sz="2400" dirty="0"/>
              <a:t>: Integrate the new processes into the organization's standard operating procedures (SOPs), documentation, and training materials to ensure long-term success.</a:t>
            </a:r>
          </a:p>
        </p:txBody>
      </p:sp>
    </p:spTree>
    <p:extLst>
      <p:ext uri="{BB962C8B-B14F-4D97-AF65-F5344CB8AC3E}">
        <p14:creationId xmlns:p14="http://schemas.microsoft.com/office/powerpoint/2010/main" val="33753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26</a:t>
            </a:fld>
            <a:endParaRPr lang="en-US"/>
          </a:p>
        </p:txBody>
      </p:sp>
      <p:sp>
        <p:nvSpPr>
          <p:cNvPr id="2" name="Rectangle 1"/>
          <p:cNvSpPr/>
          <p:nvPr/>
        </p:nvSpPr>
        <p:spPr>
          <a:xfrm>
            <a:off x="533400" y="533400"/>
            <a:ext cx="8077200" cy="707886"/>
          </a:xfrm>
          <a:prstGeom prst="rect">
            <a:avLst/>
          </a:prstGeom>
        </p:spPr>
        <p:txBody>
          <a:bodyPr wrap="square">
            <a:spAutoFit/>
          </a:bodyPr>
          <a:lstStyle/>
          <a:p>
            <a:pPr algn="ctr"/>
            <a:r>
              <a:rPr lang="en-US" sz="4000" b="1" dirty="0">
                <a:latin typeface="Verdana" panose="020B0604030504040204" pitchFamily="34" charset="0"/>
                <a:ea typeface="Verdana" panose="020B0604030504040204" pitchFamily="34" charset="0"/>
              </a:rPr>
              <a:t>10. Evaluate and Review</a:t>
            </a:r>
          </a:p>
        </p:txBody>
      </p:sp>
      <p:sp>
        <p:nvSpPr>
          <p:cNvPr id="5" name="Content Placeholder 4"/>
          <p:cNvSpPr>
            <a:spLocks noGrp="1"/>
          </p:cNvSpPr>
          <p:nvPr>
            <p:ph idx="1"/>
          </p:nvPr>
        </p:nvSpPr>
        <p:spPr>
          <a:xfrm>
            <a:off x="723900" y="1905000"/>
            <a:ext cx="7886700" cy="3967163"/>
          </a:xfrm>
        </p:spPr>
        <p:txBody>
          <a:bodyPr>
            <a:noAutofit/>
          </a:bodyPr>
          <a:lstStyle/>
          <a:p>
            <a:pPr lvl="0" algn="just"/>
            <a:endParaRPr lang="en-US" sz="2400" b="1" dirty="0"/>
          </a:p>
          <a:p>
            <a:pPr lvl="0"/>
            <a:r>
              <a:rPr lang="en-US" b="1" dirty="0"/>
              <a:t>Post-Implementation Review</a:t>
            </a:r>
            <a:r>
              <a:rPr lang="en-US" dirty="0"/>
              <a:t>: Conduct a formal evaluation of the change process after a set period (e.g., 6-12 months) to assess whether the change objectives have been met.</a:t>
            </a:r>
          </a:p>
          <a:p>
            <a:pPr lvl="0"/>
            <a:r>
              <a:rPr lang="en-US" b="1" dirty="0"/>
              <a:t>Continuous Improvement</a:t>
            </a:r>
            <a:r>
              <a:rPr lang="en-US" dirty="0"/>
              <a:t>: Use the evaluation results to identify opportunities for continuous improvement and refinement of the processes.</a:t>
            </a:r>
          </a:p>
          <a:p>
            <a:pPr lvl="0"/>
            <a:endParaRPr lang="en-US" dirty="0"/>
          </a:p>
          <a:p>
            <a:r>
              <a:rPr lang="en-US" dirty="0"/>
              <a:t>By following this comprehensive process change plan, organizations can ensure a structured, collaborative, and strategic approach to implementing process changes that meet specific needs and objectives.</a:t>
            </a:r>
          </a:p>
        </p:txBody>
      </p:sp>
    </p:spTree>
    <p:extLst>
      <p:ext uri="{BB962C8B-B14F-4D97-AF65-F5344CB8AC3E}">
        <p14:creationId xmlns:p14="http://schemas.microsoft.com/office/powerpoint/2010/main" val="3312831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27</a:t>
            </a:fld>
            <a:endParaRPr lang="en-US"/>
          </a:p>
        </p:txBody>
      </p:sp>
      <p:sp>
        <p:nvSpPr>
          <p:cNvPr id="2" name="Rectangle 1"/>
          <p:cNvSpPr/>
          <p:nvPr/>
        </p:nvSpPr>
        <p:spPr>
          <a:xfrm>
            <a:off x="533400" y="533400"/>
            <a:ext cx="8077200" cy="1077218"/>
          </a:xfrm>
          <a:prstGeom prst="rect">
            <a:avLst/>
          </a:prstGeom>
        </p:spPr>
        <p:txBody>
          <a:bodyPr wrap="square">
            <a:spAutoFit/>
          </a:bodyPr>
          <a:lstStyle/>
          <a:p>
            <a:pPr algn="ctr"/>
            <a:r>
              <a:rPr lang="en-US" sz="3200" b="1" dirty="0">
                <a:latin typeface="Verdana" panose="020B0604030504040204" pitchFamily="34" charset="0"/>
                <a:ea typeface="Verdana" panose="020B0604030504040204" pitchFamily="34" charset="0"/>
              </a:rPr>
              <a:t>Change Management Strategies Applied to Real-World Scenarios</a:t>
            </a:r>
          </a:p>
        </p:txBody>
      </p:sp>
      <p:sp>
        <p:nvSpPr>
          <p:cNvPr id="5" name="Content Placeholder 4"/>
          <p:cNvSpPr>
            <a:spLocks noGrp="1"/>
          </p:cNvSpPr>
          <p:nvPr>
            <p:ph idx="1"/>
          </p:nvPr>
        </p:nvSpPr>
        <p:spPr>
          <a:xfrm>
            <a:off x="723900" y="1752600"/>
            <a:ext cx="7886700" cy="4119563"/>
          </a:xfrm>
        </p:spPr>
        <p:txBody>
          <a:bodyPr>
            <a:noAutofit/>
          </a:bodyPr>
          <a:lstStyle/>
          <a:p>
            <a:pPr lvl="0" algn="just"/>
            <a:endParaRPr lang="en-US" sz="1400" b="1" dirty="0"/>
          </a:p>
          <a:p>
            <a:r>
              <a:rPr lang="en-US" sz="1400" b="1" dirty="0"/>
              <a:t>Scenario 1: Implementing a New Enterprise Resource Planning (ERP) System</a:t>
            </a:r>
            <a:endParaRPr lang="en-US" sz="1400" dirty="0"/>
          </a:p>
          <a:p>
            <a:r>
              <a:rPr lang="en-US" sz="1400" b="1" dirty="0"/>
              <a:t>Context:</a:t>
            </a:r>
            <a:br>
              <a:rPr lang="en-US" sz="1400" dirty="0"/>
            </a:br>
            <a:r>
              <a:rPr lang="en-US" sz="1400" dirty="0"/>
              <a:t>A mid-sized manufacturing company is adopting a new ERP system to streamline operations, manage inventory, and integrate finance and human resources.</a:t>
            </a:r>
          </a:p>
          <a:p>
            <a:r>
              <a:rPr lang="en-US" sz="1400" b="1" dirty="0"/>
              <a:t>Change Management Strategies:</a:t>
            </a:r>
            <a:endParaRPr lang="en-US" sz="1400" dirty="0"/>
          </a:p>
          <a:p>
            <a:pPr lvl="0"/>
            <a:r>
              <a:rPr lang="en-US" sz="1400" b="1" dirty="0"/>
              <a:t>Kotter’s 8-Step Model</a:t>
            </a:r>
            <a:endParaRPr lang="en-US" sz="1400" dirty="0"/>
          </a:p>
          <a:p>
            <a:pPr lvl="1"/>
            <a:r>
              <a:rPr lang="en-US" sz="1400" b="1" dirty="0"/>
              <a:t>Create Urgency:</a:t>
            </a:r>
            <a:r>
              <a:rPr lang="en-US" sz="1400" dirty="0"/>
              <a:t> Communicate the need for the ERP system, highlighting inefficiencies with the current system, delays in inventory, and poor integration of departments.</a:t>
            </a:r>
          </a:p>
          <a:p>
            <a:pPr lvl="1"/>
            <a:r>
              <a:rPr lang="en-US" sz="1400" b="1" dirty="0"/>
              <a:t>Form a Powerful Coalition:</a:t>
            </a:r>
            <a:r>
              <a:rPr lang="en-US" sz="1400" dirty="0"/>
              <a:t> Assemble a cross-functional team of department leaders (HR, IT, Finance) to drive change.</a:t>
            </a:r>
          </a:p>
          <a:p>
            <a:pPr lvl="1"/>
            <a:r>
              <a:rPr lang="en-US" sz="1400" b="1" dirty="0"/>
              <a:t>Communicate the Vision:</a:t>
            </a:r>
            <a:r>
              <a:rPr lang="en-US" sz="1400" dirty="0"/>
              <a:t> Develop clear messaging on how the new ERP system will improve operations, and distribute this through emails, workshops, and departmental meetings.</a:t>
            </a:r>
          </a:p>
          <a:p>
            <a:pPr lvl="1"/>
            <a:r>
              <a:rPr lang="en-US" sz="1400" b="1" dirty="0"/>
              <a:t>Empower Action:</a:t>
            </a:r>
            <a:r>
              <a:rPr lang="en-US" sz="1400" dirty="0"/>
              <a:t> Identify key obstacles (e.g., lack of IT skills), and provide training to overcome them.</a:t>
            </a:r>
          </a:p>
          <a:p>
            <a:pPr lvl="1"/>
            <a:r>
              <a:rPr lang="en-US" sz="1400" b="1" dirty="0"/>
              <a:t>Create Quick Wins:</a:t>
            </a:r>
            <a:r>
              <a:rPr lang="en-US" sz="1400" dirty="0"/>
              <a:t> Implement the ERP system in small departments (e.g., HR) first to show early success.</a:t>
            </a:r>
          </a:p>
          <a:p>
            <a:pPr lvl="1"/>
            <a:r>
              <a:rPr lang="en-US" sz="1400" b="1" dirty="0"/>
              <a:t>Build on Change:</a:t>
            </a:r>
            <a:r>
              <a:rPr lang="en-US" sz="1400" dirty="0"/>
              <a:t> Use the initial success to motivate further ERP adoption across departments like production and finance.</a:t>
            </a:r>
          </a:p>
          <a:p>
            <a:pPr lvl="1"/>
            <a:r>
              <a:rPr lang="en-US" sz="1400" b="1" dirty="0"/>
              <a:t>Anchor the Changes:</a:t>
            </a:r>
            <a:r>
              <a:rPr lang="en-US" sz="1400" dirty="0"/>
              <a:t> Embed the ERP system into everyday processes, ensuring it becomes integral to the company’s operations.</a:t>
            </a:r>
          </a:p>
        </p:txBody>
      </p:sp>
    </p:spTree>
    <p:extLst>
      <p:ext uri="{BB962C8B-B14F-4D97-AF65-F5344CB8AC3E}">
        <p14:creationId xmlns:p14="http://schemas.microsoft.com/office/powerpoint/2010/main" val="3299907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28</a:t>
            </a:fld>
            <a:endParaRPr lang="en-US"/>
          </a:p>
        </p:txBody>
      </p:sp>
      <p:sp>
        <p:nvSpPr>
          <p:cNvPr id="2" name="Rectangle 1"/>
          <p:cNvSpPr/>
          <p:nvPr/>
        </p:nvSpPr>
        <p:spPr>
          <a:xfrm>
            <a:off x="533400" y="533400"/>
            <a:ext cx="8077200" cy="1569660"/>
          </a:xfrm>
          <a:prstGeom prst="rect">
            <a:avLst/>
          </a:prstGeom>
        </p:spPr>
        <p:txBody>
          <a:bodyPr wrap="square">
            <a:spAutoFit/>
          </a:bodyPr>
          <a:lstStyle/>
          <a:p>
            <a:pPr algn="ctr"/>
            <a:r>
              <a:rPr lang="en-US" sz="3200" b="1" dirty="0">
                <a:latin typeface="Verdana" panose="020B0604030504040204" pitchFamily="34" charset="0"/>
                <a:ea typeface="Verdana" panose="020B0604030504040204" pitchFamily="34" charset="0"/>
              </a:rPr>
              <a:t>Scenario 2: Organizational Restructuring in a Healthcare Organization</a:t>
            </a:r>
          </a:p>
        </p:txBody>
      </p:sp>
      <p:sp>
        <p:nvSpPr>
          <p:cNvPr id="5" name="Content Placeholder 4"/>
          <p:cNvSpPr>
            <a:spLocks noGrp="1"/>
          </p:cNvSpPr>
          <p:nvPr>
            <p:ph idx="1"/>
          </p:nvPr>
        </p:nvSpPr>
        <p:spPr>
          <a:xfrm>
            <a:off x="723900" y="1752600"/>
            <a:ext cx="7886700" cy="4119563"/>
          </a:xfrm>
        </p:spPr>
        <p:txBody>
          <a:bodyPr>
            <a:noAutofit/>
          </a:bodyPr>
          <a:lstStyle/>
          <a:p>
            <a:pPr lvl="0" algn="just"/>
            <a:endParaRPr lang="en-US" sz="1400" b="1" dirty="0"/>
          </a:p>
          <a:p>
            <a:r>
              <a:rPr lang="en-US" sz="1600" dirty="0"/>
              <a:t>A hospital is undergoing restructuring to improve patient care by creating specialized departments, and some employees are being reassigned to new roles.</a:t>
            </a:r>
          </a:p>
          <a:p>
            <a:r>
              <a:rPr lang="en-US" sz="1600" b="1" dirty="0"/>
              <a:t>Change Management Strategies:</a:t>
            </a:r>
            <a:endParaRPr lang="en-US" sz="1600" dirty="0"/>
          </a:p>
          <a:p>
            <a:pPr lvl="0"/>
            <a:r>
              <a:rPr lang="en-US" sz="1600" b="1" dirty="0"/>
              <a:t>ADKAR Model</a:t>
            </a:r>
            <a:endParaRPr lang="en-US" sz="1600" dirty="0"/>
          </a:p>
          <a:p>
            <a:pPr lvl="1"/>
            <a:r>
              <a:rPr lang="en-US" sz="1600" b="1" dirty="0"/>
              <a:t>Awareness:</a:t>
            </a:r>
            <a:r>
              <a:rPr lang="en-US" sz="1600" dirty="0"/>
              <a:t> Inform staff about why restructuring is necessary (e.g., improving patient care outcomes, streamlining services).</a:t>
            </a:r>
          </a:p>
          <a:p>
            <a:pPr lvl="1"/>
            <a:r>
              <a:rPr lang="en-US" sz="1600" b="1" dirty="0"/>
              <a:t>Desire:</a:t>
            </a:r>
            <a:r>
              <a:rPr lang="en-US" sz="1600" dirty="0"/>
              <a:t> Build the desire for change by involving staff in the planning process and showcasing how new roles will lead to better career development.</a:t>
            </a:r>
          </a:p>
          <a:p>
            <a:pPr lvl="1"/>
            <a:r>
              <a:rPr lang="en-US" sz="1600" b="1" dirty="0"/>
              <a:t>Knowledge:</a:t>
            </a:r>
            <a:r>
              <a:rPr lang="en-US" sz="1600" dirty="0"/>
              <a:t> Provide employees with the necessary training and information about their new responsibilities.</a:t>
            </a:r>
          </a:p>
          <a:p>
            <a:pPr lvl="1"/>
            <a:r>
              <a:rPr lang="en-US" sz="1600" b="1" dirty="0"/>
              <a:t>Ability:</a:t>
            </a:r>
            <a:r>
              <a:rPr lang="en-US" sz="1600" dirty="0"/>
              <a:t> Conduct workshops and hands-on training sessions to equip staff with the skills they need for their new roles.</a:t>
            </a:r>
          </a:p>
          <a:p>
            <a:pPr lvl="1"/>
            <a:r>
              <a:rPr lang="en-US" sz="1600" b="1" dirty="0"/>
              <a:t>Reinforcement:</a:t>
            </a:r>
            <a:r>
              <a:rPr lang="en-US" sz="1600" dirty="0"/>
              <a:t> Regularly check in on staff, providing additional support if necessary, and celebrate the improvements in patient care that the restructuring brings.</a:t>
            </a:r>
          </a:p>
        </p:txBody>
      </p:sp>
    </p:spTree>
    <p:extLst>
      <p:ext uri="{BB962C8B-B14F-4D97-AF65-F5344CB8AC3E}">
        <p14:creationId xmlns:p14="http://schemas.microsoft.com/office/powerpoint/2010/main" val="176061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29</a:t>
            </a:fld>
            <a:endParaRPr lang="en-US"/>
          </a:p>
        </p:txBody>
      </p:sp>
      <p:sp>
        <p:nvSpPr>
          <p:cNvPr id="2" name="Rectangle 1"/>
          <p:cNvSpPr/>
          <p:nvPr/>
        </p:nvSpPr>
        <p:spPr>
          <a:xfrm>
            <a:off x="533400" y="533400"/>
            <a:ext cx="8077200" cy="1077218"/>
          </a:xfrm>
          <a:prstGeom prst="rect">
            <a:avLst/>
          </a:prstGeom>
        </p:spPr>
        <p:txBody>
          <a:bodyPr wrap="square">
            <a:spAutoFit/>
          </a:bodyPr>
          <a:lstStyle/>
          <a:p>
            <a:pPr algn="ctr"/>
            <a:r>
              <a:rPr lang="en-US" sz="3200" b="1" dirty="0">
                <a:latin typeface="Verdana" panose="020B0604030504040204" pitchFamily="34" charset="0"/>
                <a:ea typeface="Verdana" panose="020B0604030504040204" pitchFamily="34" charset="0"/>
              </a:rPr>
              <a:t>Scenario 3: Digital Transformation in a Retail Chain</a:t>
            </a:r>
          </a:p>
        </p:txBody>
      </p:sp>
      <p:sp>
        <p:nvSpPr>
          <p:cNvPr id="5" name="Content Placeholder 4"/>
          <p:cNvSpPr>
            <a:spLocks noGrp="1"/>
          </p:cNvSpPr>
          <p:nvPr>
            <p:ph idx="1"/>
          </p:nvPr>
        </p:nvSpPr>
        <p:spPr>
          <a:xfrm>
            <a:off x="723900" y="1752600"/>
            <a:ext cx="7886700" cy="4119563"/>
          </a:xfrm>
        </p:spPr>
        <p:txBody>
          <a:bodyPr>
            <a:noAutofit/>
          </a:bodyPr>
          <a:lstStyle/>
          <a:p>
            <a:r>
              <a:rPr lang="en-US" sz="1600" b="1" dirty="0"/>
              <a:t>Context:</a:t>
            </a:r>
            <a:br>
              <a:rPr lang="en-US" sz="1600" dirty="0"/>
            </a:br>
            <a:r>
              <a:rPr lang="en-US" sz="1600" dirty="0"/>
              <a:t>A retail chain is digitizing its operations by moving from in-store sales to e-commerce. This change requires new systems for online sales, digital marketing, and customer service.</a:t>
            </a:r>
          </a:p>
          <a:p>
            <a:r>
              <a:rPr lang="en-US" sz="1600" b="1" dirty="0"/>
              <a:t>Change Management Strategies:</a:t>
            </a:r>
            <a:endParaRPr lang="en-US" sz="1600" dirty="0"/>
          </a:p>
          <a:p>
            <a:pPr lvl="0"/>
            <a:r>
              <a:rPr lang="en-US" sz="1600" b="1" dirty="0"/>
              <a:t>Lean Six Sigma</a:t>
            </a:r>
            <a:endParaRPr lang="en-US" sz="1600" dirty="0"/>
          </a:p>
          <a:p>
            <a:pPr lvl="1"/>
            <a:r>
              <a:rPr lang="en-US" sz="1600" b="1" dirty="0"/>
              <a:t>Define:</a:t>
            </a:r>
            <a:r>
              <a:rPr lang="en-US" sz="1600" dirty="0"/>
              <a:t> Identify the need to increase sales by transitioning to online platforms due to declining in-store foot traffic.</a:t>
            </a:r>
          </a:p>
          <a:p>
            <a:pPr lvl="1"/>
            <a:r>
              <a:rPr lang="en-US" sz="1600" b="1" dirty="0"/>
              <a:t>Measure:</a:t>
            </a:r>
            <a:r>
              <a:rPr lang="en-US" sz="1600" dirty="0"/>
              <a:t> Analyze current sales performance, customer demographics, and the potential for digital sales.</a:t>
            </a:r>
          </a:p>
          <a:p>
            <a:pPr lvl="1"/>
            <a:r>
              <a:rPr lang="en-US" sz="1600" b="1" dirty="0"/>
              <a:t>Analyze:</a:t>
            </a:r>
            <a:r>
              <a:rPr lang="en-US" sz="1600" dirty="0"/>
              <a:t> Identify root causes of current sales decline, such as limited online presence or outdated marketing strategies.</a:t>
            </a:r>
          </a:p>
          <a:p>
            <a:pPr lvl="1"/>
            <a:r>
              <a:rPr lang="en-US" sz="1600" b="1" dirty="0"/>
              <a:t>Improve:</a:t>
            </a:r>
            <a:r>
              <a:rPr lang="en-US" sz="1600" dirty="0"/>
              <a:t> Implement an e-commerce platform, create an online marketing plan, and train staff to handle customer service via digital channels.</a:t>
            </a:r>
          </a:p>
          <a:p>
            <a:pPr lvl="1"/>
            <a:r>
              <a:rPr lang="en-US" sz="1600" b="1" dirty="0"/>
              <a:t>Control:</a:t>
            </a:r>
            <a:r>
              <a:rPr lang="en-US" sz="1600" dirty="0"/>
              <a:t> Monitor the transition, track online sales, and continually improve the online customer experience.</a:t>
            </a:r>
          </a:p>
          <a:p>
            <a:pPr lvl="0" algn="just"/>
            <a:endParaRPr lang="en-US" sz="1400" b="1" dirty="0"/>
          </a:p>
        </p:txBody>
      </p:sp>
    </p:spTree>
    <p:extLst>
      <p:ext uri="{BB962C8B-B14F-4D97-AF65-F5344CB8AC3E}">
        <p14:creationId xmlns:p14="http://schemas.microsoft.com/office/powerpoint/2010/main" val="257091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3124200"/>
            <a:ext cx="7772400" cy="3414712"/>
          </a:xfrm>
        </p:spPr>
        <p:txBody>
          <a:bodyPr>
            <a:normAutofit/>
          </a:bodyPr>
          <a:lstStyle/>
          <a:p>
            <a:pPr algn="just"/>
            <a:r>
              <a:rPr lang="en-US" sz="2400" b="1" dirty="0"/>
              <a:t>Module 1 Overview:</a:t>
            </a:r>
            <a:r>
              <a:rPr lang="en-US" sz="2400" dirty="0"/>
              <a:t> This module explores the methodologies for implementing and managing changes within software development processes. </a:t>
            </a:r>
          </a:p>
          <a:p>
            <a:pPr algn="just"/>
            <a:r>
              <a:rPr lang="en-US" sz="2400" dirty="0"/>
              <a:t>Students will learn about change management frameworks, strategies, and tools necessary for effective process adaptation.</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a:t>
            </a:fld>
            <a:endParaRPr lang="en-US"/>
          </a:p>
        </p:txBody>
      </p:sp>
      <p:sp>
        <p:nvSpPr>
          <p:cNvPr id="2" name="Rectangle 1"/>
          <p:cNvSpPr/>
          <p:nvPr/>
        </p:nvSpPr>
        <p:spPr>
          <a:xfrm>
            <a:off x="609600" y="718501"/>
            <a:ext cx="8077200" cy="2123658"/>
          </a:xfrm>
          <a:prstGeom prst="rect">
            <a:avLst/>
          </a:prstGeom>
        </p:spPr>
        <p:txBody>
          <a:bodyPr wrap="square">
            <a:spAutoFit/>
          </a:bodyPr>
          <a:lstStyle/>
          <a:p>
            <a:pPr algn="ctr"/>
            <a:r>
              <a:rPr lang="en-US" sz="4400" b="1" dirty="0">
                <a:solidFill>
                  <a:srgbClr val="0070C0"/>
                </a:solidFill>
                <a:latin typeface="Verdana" panose="020B0604030504040204" pitchFamily="34" charset="0"/>
                <a:ea typeface="Verdana" panose="020B0604030504040204" pitchFamily="34" charset="0"/>
              </a:rPr>
              <a:t>Module 1: Process Implementation and Change</a:t>
            </a:r>
          </a:p>
        </p:txBody>
      </p:sp>
    </p:spTree>
    <p:extLst>
      <p:ext uri="{BB962C8B-B14F-4D97-AF65-F5344CB8AC3E}">
        <p14:creationId xmlns:p14="http://schemas.microsoft.com/office/powerpoint/2010/main" val="984303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30</a:t>
            </a:fld>
            <a:endParaRPr lang="en-US"/>
          </a:p>
        </p:txBody>
      </p:sp>
      <p:sp>
        <p:nvSpPr>
          <p:cNvPr id="2" name="Rectangle 1"/>
          <p:cNvSpPr/>
          <p:nvPr/>
        </p:nvSpPr>
        <p:spPr>
          <a:xfrm>
            <a:off x="533400" y="533400"/>
            <a:ext cx="8077200" cy="584775"/>
          </a:xfrm>
          <a:prstGeom prst="rect">
            <a:avLst/>
          </a:prstGeom>
        </p:spPr>
        <p:txBody>
          <a:bodyPr wrap="square">
            <a:spAutoFit/>
          </a:bodyPr>
          <a:lstStyle/>
          <a:p>
            <a:pPr algn="ctr"/>
            <a:r>
              <a:rPr lang="en-US" sz="3200" b="1" dirty="0">
                <a:latin typeface="Verdana" panose="020B0604030504040204" pitchFamily="34" charset="0"/>
                <a:ea typeface="Verdana" panose="020B0604030504040204" pitchFamily="34" charset="0"/>
              </a:rPr>
              <a:t>Summary</a:t>
            </a:r>
          </a:p>
        </p:txBody>
      </p:sp>
      <p:sp>
        <p:nvSpPr>
          <p:cNvPr id="5" name="Content Placeholder 4"/>
          <p:cNvSpPr>
            <a:spLocks noGrp="1"/>
          </p:cNvSpPr>
          <p:nvPr>
            <p:ph idx="1"/>
          </p:nvPr>
        </p:nvSpPr>
        <p:spPr>
          <a:xfrm>
            <a:off x="723900" y="1752600"/>
            <a:ext cx="7886700" cy="4119563"/>
          </a:xfrm>
        </p:spPr>
        <p:txBody>
          <a:bodyPr>
            <a:noAutofit/>
          </a:bodyPr>
          <a:lstStyle/>
          <a:p>
            <a:r>
              <a:rPr lang="en-US" sz="2800" b="1" dirty="0"/>
              <a:t>Conclusion: Key Takeaways</a:t>
            </a:r>
            <a:endParaRPr lang="en-US" sz="2800" dirty="0"/>
          </a:p>
          <a:p>
            <a:pPr lvl="1"/>
            <a:r>
              <a:rPr lang="en-US" sz="2000" b="1" dirty="0"/>
              <a:t>Tailoring Strategies:</a:t>
            </a:r>
            <a:r>
              <a:rPr lang="en-US" sz="2000" dirty="0"/>
              <a:t> Change management strategies need to be tailored to fit the specific context and needs of the organization.</a:t>
            </a:r>
          </a:p>
          <a:p>
            <a:pPr lvl="1"/>
            <a:r>
              <a:rPr lang="en-US" sz="2000" b="1" dirty="0"/>
              <a:t>Stakeholder Engagement:</a:t>
            </a:r>
            <a:r>
              <a:rPr lang="en-US" sz="2000" dirty="0"/>
              <a:t> Ensuring stakeholder involvement at every step of the process is critical for minimizing resistance.</a:t>
            </a:r>
          </a:p>
          <a:p>
            <a:pPr lvl="1"/>
            <a:r>
              <a:rPr lang="en-US" sz="2000" b="1" dirty="0"/>
              <a:t>Communication &amp; Training:</a:t>
            </a:r>
            <a:r>
              <a:rPr lang="en-US" sz="2000" dirty="0"/>
              <a:t> Open communication and ongoing training help staff adapt to new changes more effectively, resulting in smoother transitions.</a:t>
            </a:r>
          </a:p>
          <a:p>
            <a:pPr lvl="1"/>
            <a:r>
              <a:rPr lang="en-US" sz="2000" b="1" dirty="0"/>
              <a:t>Monitoring &amp; Feedback:</a:t>
            </a:r>
            <a:r>
              <a:rPr lang="en-US" sz="2000" dirty="0"/>
              <a:t> Continuous monitoring and feedback loops ensure that the changes are working and allow for adjustments when necessary</a:t>
            </a:r>
            <a:endParaRPr lang="en-US" sz="2000" b="1" dirty="0"/>
          </a:p>
        </p:txBody>
      </p:sp>
    </p:spTree>
    <p:extLst>
      <p:ext uri="{BB962C8B-B14F-4D97-AF65-F5344CB8AC3E}">
        <p14:creationId xmlns:p14="http://schemas.microsoft.com/office/powerpoint/2010/main" val="1272919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31</a:t>
            </a:fld>
            <a:endParaRPr lang="en-US"/>
          </a:p>
        </p:txBody>
      </p:sp>
      <p:sp>
        <p:nvSpPr>
          <p:cNvPr id="2" name="Rectangle 1"/>
          <p:cNvSpPr/>
          <p:nvPr/>
        </p:nvSpPr>
        <p:spPr>
          <a:xfrm>
            <a:off x="533400" y="533400"/>
            <a:ext cx="8077200" cy="584775"/>
          </a:xfrm>
          <a:prstGeom prst="rect">
            <a:avLst/>
          </a:prstGeom>
        </p:spPr>
        <p:txBody>
          <a:bodyPr wrap="square">
            <a:spAutoFit/>
          </a:bodyPr>
          <a:lstStyle/>
          <a:p>
            <a:pPr algn="ctr"/>
            <a:r>
              <a:rPr lang="en-US" sz="3200" b="1" dirty="0">
                <a:latin typeface="Verdana" panose="020B0604030504040204" pitchFamily="34" charset="0"/>
                <a:ea typeface="Verdana" panose="020B0604030504040204" pitchFamily="34" charset="0"/>
              </a:rPr>
              <a:t>Summary</a:t>
            </a:r>
          </a:p>
        </p:txBody>
      </p:sp>
      <p:sp>
        <p:nvSpPr>
          <p:cNvPr id="5" name="Content Placeholder 4"/>
          <p:cNvSpPr>
            <a:spLocks noGrp="1"/>
          </p:cNvSpPr>
          <p:nvPr>
            <p:ph idx="1"/>
          </p:nvPr>
        </p:nvSpPr>
        <p:spPr>
          <a:xfrm>
            <a:off x="723900" y="1752600"/>
            <a:ext cx="7886700" cy="4119563"/>
          </a:xfrm>
        </p:spPr>
        <p:txBody>
          <a:bodyPr>
            <a:noAutofit/>
          </a:bodyPr>
          <a:lstStyle/>
          <a:p>
            <a:r>
              <a:rPr lang="en-US" sz="2800" b="1" dirty="0"/>
              <a:t>Conclusion: Key Takeaways</a:t>
            </a:r>
            <a:endParaRPr lang="en-US" sz="2800" dirty="0"/>
          </a:p>
          <a:p>
            <a:pPr lvl="1"/>
            <a:r>
              <a:rPr lang="en-US" sz="2000" b="1" dirty="0"/>
              <a:t>Tailoring Strategies:</a:t>
            </a:r>
            <a:r>
              <a:rPr lang="en-US" sz="2000" dirty="0"/>
              <a:t> Change management strategies need to be tailored to fit the specific context and needs of the organization.</a:t>
            </a:r>
          </a:p>
          <a:p>
            <a:pPr lvl="1"/>
            <a:r>
              <a:rPr lang="en-US" sz="2000" b="1" dirty="0"/>
              <a:t>Stakeholder Engagement:</a:t>
            </a:r>
            <a:r>
              <a:rPr lang="en-US" sz="2000" dirty="0"/>
              <a:t> Ensuring stakeholder involvement at every step of the process is critical for minimizing resistance.</a:t>
            </a:r>
          </a:p>
          <a:p>
            <a:pPr lvl="1"/>
            <a:r>
              <a:rPr lang="en-US" sz="2000" b="1" dirty="0"/>
              <a:t>Communication &amp; Training:</a:t>
            </a:r>
            <a:r>
              <a:rPr lang="en-US" sz="2000" dirty="0"/>
              <a:t> Open communication and ongoing training help staff adapt to new changes more effectively, resulting in smoother transitions.</a:t>
            </a:r>
          </a:p>
          <a:p>
            <a:pPr lvl="1"/>
            <a:r>
              <a:rPr lang="en-US" sz="2000" b="1" dirty="0"/>
              <a:t>Monitoring &amp; Feedback:</a:t>
            </a:r>
            <a:r>
              <a:rPr lang="en-US" sz="2000" dirty="0"/>
              <a:t> Continuous monitoring and feedback loops ensure that the changes are working and allow for adjustments when necessary</a:t>
            </a:r>
            <a:endParaRPr lang="en-US" sz="2000" b="1" dirty="0"/>
          </a:p>
        </p:txBody>
      </p:sp>
    </p:spTree>
    <p:extLst>
      <p:ext uri="{BB962C8B-B14F-4D97-AF65-F5344CB8AC3E}">
        <p14:creationId xmlns:p14="http://schemas.microsoft.com/office/powerpoint/2010/main" val="3787258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914400" y="1752600"/>
            <a:ext cx="74676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algn="ctr">
              <a:buNone/>
            </a:pPr>
            <a:r>
              <a:rPr lang="en-US" altLang="en-US" sz="6000" b="1" dirty="0">
                <a:latin typeface="Verdana" panose="020B0604030504040204" pitchFamily="34" charset="0"/>
                <a:ea typeface="Verdana" panose="020B0604030504040204" pitchFamily="34" charset="0"/>
                <a:cs typeface="Calibri Light" panose="020F0302020204030204" pitchFamily="34" charset="0"/>
              </a:rPr>
              <a:t>The end</a:t>
            </a:r>
          </a:p>
          <a:p>
            <a:pPr marL="0" indent="0" algn="ctr">
              <a:buNone/>
            </a:pPr>
            <a:r>
              <a:rPr lang="en-US" altLang="en-US" sz="6000" b="1" dirty="0">
                <a:latin typeface="Verdana" panose="020B0604030504040204" pitchFamily="34" charset="0"/>
                <a:ea typeface="Verdana" panose="020B0604030504040204" pitchFamily="34" charset="0"/>
                <a:cs typeface="Calibri Light" panose="020F0302020204030204" pitchFamily="34" charset="0"/>
              </a:rPr>
              <a:t>Thank you</a:t>
            </a:r>
            <a:endParaRPr lang="en-GB" altLang="en-US" sz="6000" b="1" dirty="0">
              <a:latin typeface="Verdana" panose="020B0604030504040204" pitchFamily="34" charset="0"/>
              <a:ea typeface="Verdana" panose="020B0604030504040204" pitchFamily="34" charset="0"/>
              <a:cs typeface="Calibri Light" panose="020F0302020204030204" pitchFamily="34" charset="0"/>
            </a:endParaRPr>
          </a:p>
        </p:txBody>
      </p:sp>
      <p:sp>
        <p:nvSpPr>
          <p:cNvPr id="6" name="Date Placeholder 5"/>
          <p:cNvSpPr>
            <a:spLocks noGrp="1"/>
          </p:cNvSpPr>
          <p:nvPr>
            <p:ph type="dt" sz="quarter" idx="10"/>
          </p:nvPr>
        </p:nvSpPr>
        <p:spPr/>
        <p:txBody>
          <a:bodyPr/>
          <a:lstStyle/>
          <a:p>
            <a:pPr>
              <a:defRPr/>
            </a:pPr>
            <a:fld id="{873ACD5A-BBE1-4B29-A80B-889DC22F99D3}" type="datetime1">
              <a:rPr lang="en-US"/>
              <a:pPr>
                <a:defRPr/>
              </a:pPr>
              <a:t>9/16/2024</a:t>
            </a:fld>
            <a:endParaRPr lang="en-US"/>
          </a:p>
        </p:txBody>
      </p:sp>
      <p:sp>
        <p:nvSpPr>
          <p:cNvPr id="2" name="Footer Placeholder 1"/>
          <p:cNvSpPr>
            <a:spLocks noGrp="1"/>
          </p:cNvSpPr>
          <p:nvPr>
            <p:ph type="ftr" sz="quarter" idx="11"/>
          </p:nvPr>
        </p:nvSpPr>
        <p:spPr/>
        <p:txBody>
          <a:bodyPr/>
          <a:lstStyle/>
          <a:p>
            <a:pPr>
              <a:defRPr/>
            </a:pPr>
            <a:endParaRPr lang="en-US" dirty="0"/>
          </a:p>
        </p:txBody>
      </p:sp>
      <p:sp>
        <p:nvSpPr>
          <p:cNvPr id="317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1D7AFD8-11F3-4DD1-8CC4-0AD0980C372C}" type="slidenum">
              <a:rPr lang="en-US" altLang="en-US" sz="1200" smtClean="0">
                <a:solidFill>
                  <a:srgbClr val="898989"/>
                </a:solidFill>
                <a:latin typeface="Times New Roman" panose="02020603050405020304" pitchFamily="18" charset="0"/>
              </a:rPr>
              <a:pPr>
                <a:spcBef>
                  <a:spcPct val="0"/>
                </a:spcBef>
                <a:buFontTx/>
                <a:buNone/>
              </a:pPr>
              <a:t>32</a:t>
            </a:fld>
            <a:endParaRPr lang="en-US" altLang="en-US" sz="1200">
              <a:solidFill>
                <a:srgbClr val="898989"/>
              </a:solidFill>
              <a:latin typeface="Times New Roman" panose="02020603050405020304" pitchFamily="18" charset="0"/>
            </a:endParaRPr>
          </a:p>
        </p:txBody>
      </p:sp>
    </p:spTree>
    <p:extLst>
      <p:ext uri="{BB962C8B-B14F-4D97-AF65-F5344CB8AC3E}">
        <p14:creationId xmlns:p14="http://schemas.microsoft.com/office/powerpoint/2010/main" val="212948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514599"/>
            <a:ext cx="7772400" cy="4024313"/>
          </a:xfrm>
        </p:spPr>
        <p:txBody>
          <a:bodyPr>
            <a:normAutofit/>
          </a:bodyPr>
          <a:lstStyle/>
          <a:p>
            <a:pPr algn="just"/>
            <a:r>
              <a:rPr lang="en-US" sz="3200" b="1" dirty="0"/>
              <a:t>By the end of this module, the students should be able to:</a:t>
            </a:r>
          </a:p>
          <a:p>
            <a:pPr lvl="0" algn="just"/>
            <a:r>
              <a:rPr lang="en-US" sz="2400" b="1" dirty="0"/>
              <a:t>Explain</a:t>
            </a:r>
            <a:r>
              <a:rPr lang="en-US" sz="2400" dirty="0"/>
              <a:t> principles and frameworks for process implementation and change. </a:t>
            </a:r>
            <a:r>
              <a:rPr lang="en-US" sz="2400" i="1" dirty="0"/>
              <a:t>(Knowledge)</a:t>
            </a:r>
            <a:endParaRPr lang="en-US" sz="2000" dirty="0"/>
          </a:p>
          <a:p>
            <a:pPr lvl="0" algn="just"/>
            <a:r>
              <a:rPr lang="en-US" sz="2400" b="1" dirty="0"/>
              <a:t>Design</a:t>
            </a:r>
            <a:r>
              <a:rPr lang="en-US" sz="2400" dirty="0"/>
              <a:t> a comprehensive process change plan tailored to specific organizational needs. </a:t>
            </a:r>
            <a:r>
              <a:rPr lang="en-US" sz="2400" i="1" dirty="0"/>
              <a:t>(Skills)</a:t>
            </a:r>
            <a:endParaRPr lang="en-US" sz="2000" dirty="0"/>
          </a:p>
          <a:p>
            <a:pPr lvl="0" algn="just"/>
            <a:r>
              <a:rPr lang="en-US" sz="2400" b="1" dirty="0"/>
              <a:t>Apply</a:t>
            </a:r>
            <a:r>
              <a:rPr lang="en-US" sz="2400" dirty="0"/>
              <a:t> change management strategies to real-world scenarios to ensure smooth transitions. </a:t>
            </a:r>
            <a:r>
              <a:rPr lang="en-US" sz="2400" i="1" dirty="0"/>
              <a:t>(Application)</a:t>
            </a:r>
            <a:endParaRPr lang="en-US" sz="2000" dirty="0"/>
          </a:p>
          <a:p>
            <a:pPr lvl="0" algn="just"/>
            <a:r>
              <a:rPr lang="en-US" sz="2400" b="1" dirty="0"/>
              <a:t>Evaluate</a:t>
            </a:r>
            <a:r>
              <a:rPr lang="en-US" sz="2400" dirty="0"/>
              <a:t> the impact of process changes on team performance and project outcomes. </a:t>
            </a:r>
            <a:r>
              <a:rPr lang="en-US" sz="2400" i="1" dirty="0"/>
              <a:t>(Attitudes)</a:t>
            </a:r>
            <a:endParaRPr lang="en-US" sz="2000" dirty="0"/>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4</a:t>
            </a:fld>
            <a:endParaRPr lang="en-US"/>
          </a:p>
        </p:txBody>
      </p:sp>
      <p:sp>
        <p:nvSpPr>
          <p:cNvPr id="2" name="Rectangle 1"/>
          <p:cNvSpPr/>
          <p:nvPr/>
        </p:nvSpPr>
        <p:spPr>
          <a:xfrm>
            <a:off x="302623" y="762000"/>
            <a:ext cx="8077200" cy="1446550"/>
          </a:xfrm>
          <a:prstGeom prst="rect">
            <a:avLst/>
          </a:prstGeom>
        </p:spPr>
        <p:txBody>
          <a:bodyPr wrap="square">
            <a:spAutoFit/>
          </a:bodyPr>
          <a:lstStyle/>
          <a:p>
            <a:pPr algn="ctr"/>
            <a:r>
              <a:rPr lang="en-US" sz="4400" b="1" dirty="0">
                <a:solidFill>
                  <a:srgbClr val="0070C0"/>
                </a:solidFill>
                <a:latin typeface="Verdana" panose="020B0604030504040204" pitchFamily="34" charset="0"/>
                <a:ea typeface="Verdana" panose="020B0604030504040204" pitchFamily="34" charset="0"/>
              </a:rPr>
              <a:t>Module 1:Learning Outcomes</a:t>
            </a:r>
          </a:p>
        </p:txBody>
      </p:sp>
    </p:spTree>
    <p:extLst>
      <p:ext uri="{BB962C8B-B14F-4D97-AF65-F5344CB8AC3E}">
        <p14:creationId xmlns:p14="http://schemas.microsoft.com/office/powerpoint/2010/main" val="11717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pPr lvl="0"/>
            <a:endParaRPr lang="en-US" b="1" dirty="0"/>
          </a:p>
          <a:p>
            <a:r>
              <a:rPr lang="en-US" sz="2800" b="1" dirty="0"/>
              <a:t>Introduction</a:t>
            </a:r>
            <a:endParaRPr lang="en-US" sz="2800" dirty="0"/>
          </a:p>
          <a:p>
            <a:pPr lvl="1"/>
            <a:r>
              <a:rPr lang="en-US" sz="2800" dirty="0"/>
              <a:t>Importance of process implementation and change in organizations</a:t>
            </a:r>
          </a:p>
          <a:p>
            <a:pPr lvl="1"/>
            <a:r>
              <a:rPr lang="en-US" sz="2800" dirty="0"/>
              <a:t>Need for structured principles and frameworks</a:t>
            </a:r>
          </a:p>
          <a:p>
            <a:pPr lvl="1"/>
            <a:r>
              <a:rPr lang="en-US" sz="2800" dirty="0"/>
              <a:t>Objective: To understand key principles and popular frameworks for change management</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5</a:t>
            </a:fld>
            <a:endParaRPr lang="en-US"/>
          </a:p>
        </p:txBody>
      </p:sp>
      <p:sp>
        <p:nvSpPr>
          <p:cNvPr id="2" name="Rectangle 1"/>
          <p:cNvSpPr/>
          <p:nvPr/>
        </p:nvSpPr>
        <p:spPr>
          <a:xfrm>
            <a:off x="609600" y="718501"/>
            <a:ext cx="8077200" cy="1569660"/>
          </a:xfrm>
          <a:prstGeom prst="rect">
            <a:avLst/>
          </a:prstGeom>
        </p:spPr>
        <p:txBody>
          <a:bodyPr wrap="square">
            <a:spAutoFit/>
          </a:bodyPr>
          <a:lstStyle/>
          <a:p>
            <a:pPr algn="ctr"/>
            <a:r>
              <a:rPr lang="en-US" sz="3200" b="1" dirty="0">
                <a:latin typeface="Verdana" panose="020B0604030504040204" pitchFamily="34" charset="0"/>
                <a:ea typeface="Verdana" panose="020B0604030504040204" pitchFamily="34" charset="0"/>
              </a:rPr>
              <a:t>Objective 1: Principles and Frameworks for Process Implementation and Change</a:t>
            </a:r>
          </a:p>
        </p:txBody>
      </p:sp>
    </p:spTree>
    <p:extLst>
      <p:ext uri="{BB962C8B-B14F-4D97-AF65-F5344CB8AC3E}">
        <p14:creationId xmlns:p14="http://schemas.microsoft.com/office/powerpoint/2010/main" val="216426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pPr lvl="0"/>
            <a:r>
              <a:rPr lang="en-US" sz="2800" b="1" dirty="0"/>
              <a:t>Core Principles for Successful Change</a:t>
            </a:r>
          </a:p>
          <a:p>
            <a:pPr lvl="1"/>
            <a:r>
              <a:rPr lang="en-US" sz="2800" dirty="0"/>
              <a:t>Clear Objectives and Scope</a:t>
            </a:r>
          </a:p>
          <a:p>
            <a:pPr lvl="1"/>
            <a:r>
              <a:rPr lang="en-US" sz="2800" dirty="0"/>
              <a:t>Stakeholder Engagement</a:t>
            </a:r>
          </a:p>
          <a:p>
            <a:pPr lvl="1"/>
            <a:r>
              <a:rPr lang="en-US" sz="2800" dirty="0"/>
              <a:t>Communication</a:t>
            </a:r>
          </a:p>
          <a:p>
            <a:pPr lvl="1"/>
            <a:r>
              <a:rPr lang="en-US" sz="2800" dirty="0"/>
              <a:t>Training and Support</a:t>
            </a:r>
          </a:p>
          <a:p>
            <a:pPr lvl="1"/>
            <a:r>
              <a:rPr lang="en-US" sz="2800" dirty="0"/>
              <a:t>Pilot Testing</a:t>
            </a:r>
          </a:p>
          <a:p>
            <a:pPr lvl="1"/>
            <a:r>
              <a:rPr lang="en-US" sz="2800" dirty="0"/>
              <a:t>Feedback and Iteration</a:t>
            </a:r>
          </a:p>
          <a:p>
            <a:pPr lvl="1"/>
            <a:r>
              <a:rPr lang="en-US" sz="2800" dirty="0"/>
              <a:t>Monitoring and Evaluation</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6</a:t>
            </a:fld>
            <a:endParaRPr lang="en-US"/>
          </a:p>
        </p:txBody>
      </p:sp>
      <p:sp>
        <p:nvSpPr>
          <p:cNvPr id="2" name="Rectangle 1"/>
          <p:cNvSpPr/>
          <p:nvPr/>
        </p:nvSpPr>
        <p:spPr>
          <a:xfrm>
            <a:off x="609600" y="718501"/>
            <a:ext cx="8077200" cy="1077218"/>
          </a:xfrm>
          <a:prstGeom prst="rect">
            <a:avLst/>
          </a:prstGeom>
        </p:spPr>
        <p:txBody>
          <a:bodyPr wrap="square">
            <a:spAutoFit/>
          </a:bodyPr>
          <a:lstStyle/>
          <a:p>
            <a:pPr algn="ctr"/>
            <a:r>
              <a:rPr lang="en-US" sz="3200" b="1" dirty="0">
                <a:latin typeface="Verdana" panose="020B0604030504040204" pitchFamily="34" charset="0"/>
                <a:ea typeface="Verdana" panose="020B0604030504040204" pitchFamily="34" charset="0"/>
              </a:rPr>
              <a:t>Key Principles of Process Implementation</a:t>
            </a:r>
          </a:p>
        </p:txBody>
      </p:sp>
    </p:spTree>
    <p:extLst>
      <p:ext uri="{BB962C8B-B14F-4D97-AF65-F5344CB8AC3E}">
        <p14:creationId xmlns:p14="http://schemas.microsoft.com/office/powerpoint/2010/main" val="424548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7772400" cy="4405313"/>
          </a:xfrm>
        </p:spPr>
        <p:txBody>
          <a:bodyPr>
            <a:normAutofit/>
          </a:bodyPr>
          <a:lstStyle/>
          <a:p>
            <a:pPr lvl="1"/>
            <a:r>
              <a:rPr lang="en-US" sz="2800" dirty="0"/>
              <a:t>Clearly defined goals, scope, and outcomes</a:t>
            </a:r>
          </a:p>
          <a:p>
            <a:pPr lvl="1"/>
            <a:r>
              <a:rPr lang="en-US" sz="2800" dirty="0"/>
              <a:t>Alignment with organizational objectives</a:t>
            </a:r>
          </a:p>
          <a:p>
            <a:pPr lvl="1"/>
            <a:r>
              <a:rPr lang="en-US" sz="2800" dirty="0"/>
              <a:t>Provides clear direction for the implementation team</a:t>
            </a:r>
          </a:p>
          <a:p>
            <a:pPr lvl="0"/>
            <a:r>
              <a:rPr lang="en-US" sz="2800" b="1" dirty="0"/>
              <a:t>Image:</a:t>
            </a:r>
            <a:r>
              <a:rPr lang="en-US" sz="2800" dirty="0"/>
              <a:t> Visual representation of project scope or a timeline</a:t>
            </a:r>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7</a:t>
            </a:fld>
            <a:endParaRPr lang="en-US"/>
          </a:p>
        </p:txBody>
      </p:sp>
      <p:sp>
        <p:nvSpPr>
          <p:cNvPr id="2" name="Rectangle 1"/>
          <p:cNvSpPr/>
          <p:nvPr/>
        </p:nvSpPr>
        <p:spPr>
          <a:xfrm>
            <a:off x="609600" y="718501"/>
            <a:ext cx="8077200" cy="1200329"/>
          </a:xfrm>
          <a:prstGeom prst="rect">
            <a:avLst/>
          </a:prstGeom>
        </p:spPr>
        <p:txBody>
          <a:bodyPr wrap="square">
            <a:spAutoFit/>
          </a:bodyPr>
          <a:lstStyle/>
          <a:p>
            <a:pPr algn="ctr"/>
            <a:r>
              <a:rPr lang="en-US" sz="3600" b="1" dirty="0">
                <a:latin typeface="Verdana" panose="020B0604030504040204" pitchFamily="34" charset="0"/>
                <a:ea typeface="Verdana" panose="020B0604030504040204" pitchFamily="34" charset="0"/>
              </a:rPr>
              <a:t>Principle 1 - Clear Objectives and Scope</a:t>
            </a:r>
          </a:p>
        </p:txBody>
      </p:sp>
    </p:spTree>
    <p:extLst>
      <p:ext uri="{BB962C8B-B14F-4D97-AF65-F5344CB8AC3E}">
        <p14:creationId xmlns:p14="http://schemas.microsoft.com/office/powerpoint/2010/main" val="2695228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8</a:t>
            </a:fld>
            <a:endParaRPr lang="en-US"/>
          </a:p>
        </p:txBody>
      </p:sp>
      <p:sp>
        <p:nvSpPr>
          <p:cNvPr id="2" name="Rectangle 1"/>
          <p:cNvSpPr/>
          <p:nvPr/>
        </p:nvSpPr>
        <p:spPr>
          <a:xfrm>
            <a:off x="609600" y="718501"/>
            <a:ext cx="8077200" cy="1200329"/>
          </a:xfrm>
          <a:prstGeom prst="rect">
            <a:avLst/>
          </a:prstGeom>
        </p:spPr>
        <p:txBody>
          <a:bodyPr wrap="square">
            <a:spAutoFit/>
          </a:bodyPr>
          <a:lstStyle/>
          <a:p>
            <a:pPr algn="ctr"/>
            <a:r>
              <a:rPr lang="en-US" sz="3600" b="1" dirty="0">
                <a:latin typeface="Verdana" panose="020B0604030504040204" pitchFamily="34" charset="0"/>
                <a:ea typeface="Verdana" panose="020B0604030504040204" pitchFamily="34" charset="0"/>
              </a:rPr>
              <a:t>Principle 1 - Clear Objectives and Scope</a:t>
            </a:r>
          </a:p>
        </p:txBody>
      </p:sp>
      <p:pic>
        <p:nvPicPr>
          <p:cNvPr id="4" name="Picture 3"/>
          <p:cNvPicPr>
            <a:picLocks noChangeAspect="1"/>
          </p:cNvPicPr>
          <p:nvPr/>
        </p:nvPicPr>
        <p:blipFill>
          <a:blip r:embed="rId2"/>
          <a:stretch>
            <a:fillRect/>
          </a:stretch>
        </p:blipFill>
        <p:spPr>
          <a:xfrm>
            <a:off x="2239191" y="1941152"/>
            <a:ext cx="4818017" cy="4916848"/>
          </a:xfrm>
          <a:prstGeom prst="rect">
            <a:avLst/>
          </a:prstGeom>
        </p:spPr>
      </p:pic>
    </p:spTree>
    <p:extLst>
      <p:ext uri="{BB962C8B-B14F-4D97-AF65-F5344CB8AC3E}">
        <p14:creationId xmlns:p14="http://schemas.microsoft.com/office/powerpoint/2010/main" val="341828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2133599"/>
            <a:ext cx="4813119" cy="4405313"/>
          </a:xfrm>
        </p:spPr>
        <p:txBody>
          <a:bodyPr>
            <a:normAutofit/>
          </a:bodyPr>
          <a:lstStyle/>
          <a:p>
            <a:pPr lvl="0"/>
            <a:r>
              <a:rPr lang="en-US" sz="2400" b="1" dirty="0"/>
              <a:t>Title:</a:t>
            </a:r>
            <a:r>
              <a:rPr lang="en-US" sz="2400" dirty="0"/>
              <a:t> Principle 2: Stakeholder Engagement</a:t>
            </a:r>
            <a:endParaRPr lang="en-US" sz="2000" dirty="0"/>
          </a:p>
          <a:p>
            <a:pPr lvl="0"/>
            <a:r>
              <a:rPr lang="en-US" sz="2400" b="1" dirty="0"/>
              <a:t>Bullet Points:</a:t>
            </a:r>
            <a:endParaRPr lang="en-US" sz="2000" dirty="0"/>
          </a:p>
          <a:p>
            <a:pPr lvl="1"/>
            <a:r>
              <a:rPr lang="en-US" dirty="0"/>
              <a:t>Early and continuous involvement of stakeholders</a:t>
            </a:r>
            <a:endParaRPr lang="en-US" sz="1600" dirty="0"/>
          </a:p>
          <a:p>
            <a:pPr lvl="1"/>
            <a:r>
              <a:rPr lang="en-US" dirty="0"/>
              <a:t>Reduces resistance and enhances buy-in</a:t>
            </a:r>
            <a:endParaRPr lang="en-US" sz="1600" dirty="0"/>
          </a:p>
          <a:p>
            <a:pPr lvl="1"/>
            <a:r>
              <a:rPr lang="en-US" dirty="0"/>
              <a:t>Gathers valuable input for smoother transitions</a:t>
            </a:r>
            <a:endParaRPr lang="en-US" sz="1600" dirty="0"/>
          </a:p>
          <a:p>
            <a:r>
              <a:rPr lang="en-US" sz="2400" b="1" dirty="0"/>
              <a:t>Image:</a:t>
            </a:r>
            <a:r>
              <a:rPr lang="en-US" sz="2400" dirty="0"/>
              <a:t> A diagram showing stakeholder engagement</a:t>
            </a:r>
            <a:endParaRPr lang="en-US" sz="4800" dirty="0"/>
          </a:p>
        </p:txBody>
      </p:sp>
      <p:sp>
        <p:nvSpPr>
          <p:cNvPr id="3" name="Slide Number Placeholder 2"/>
          <p:cNvSpPr>
            <a:spLocks noGrp="1"/>
          </p:cNvSpPr>
          <p:nvPr>
            <p:ph type="sldNum" sz="quarter" idx="12"/>
          </p:nvPr>
        </p:nvSpPr>
        <p:spPr/>
        <p:txBody>
          <a:bodyPr/>
          <a:lstStyle/>
          <a:p>
            <a:pPr>
              <a:defRPr/>
            </a:pPr>
            <a:fld id="{3505455A-286B-415E-BE1B-F7B249F54911}" type="slidenum">
              <a:rPr lang="en-US" smtClean="0"/>
              <a:pPr>
                <a:defRPr/>
              </a:pPr>
              <a:t>9</a:t>
            </a:fld>
            <a:endParaRPr lang="en-US"/>
          </a:p>
        </p:txBody>
      </p:sp>
      <p:sp>
        <p:nvSpPr>
          <p:cNvPr id="2" name="Rectangle 1"/>
          <p:cNvSpPr/>
          <p:nvPr/>
        </p:nvSpPr>
        <p:spPr>
          <a:xfrm>
            <a:off x="609600" y="718501"/>
            <a:ext cx="8077200" cy="1200329"/>
          </a:xfrm>
          <a:prstGeom prst="rect">
            <a:avLst/>
          </a:prstGeom>
        </p:spPr>
        <p:txBody>
          <a:bodyPr wrap="square">
            <a:spAutoFit/>
          </a:bodyPr>
          <a:lstStyle/>
          <a:p>
            <a:pPr algn="ctr"/>
            <a:r>
              <a:rPr lang="en-US" sz="3600" b="1" dirty="0">
                <a:latin typeface="Verdana" panose="020B0604030504040204" pitchFamily="34" charset="0"/>
                <a:ea typeface="Verdana" panose="020B0604030504040204" pitchFamily="34" charset="0"/>
              </a:rPr>
              <a:t>Principle 2 - Stakeholder Engagement</a:t>
            </a:r>
          </a:p>
        </p:txBody>
      </p:sp>
      <p:pic>
        <p:nvPicPr>
          <p:cNvPr id="5" name="Picture 4"/>
          <p:cNvPicPr>
            <a:picLocks noChangeAspect="1"/>
          </p:cNvPicPr>
          <p:nvPr/>
        </p:nvPicPr>
        <p:blipFill>
          <a:blip r:embed="rId2"/>
          <a:stretch>
            <a:fillRect/>
          </a:stretch>
        </p:blipFill>
        <p:spPr>
          <a:xfrm>
            <a:off x="5562600" y="3245308"/>
            <a:ext cx="3314700" cy="3111043"/>
          </a:xfrm>
          <a:prstGeom prst="rect">
            <a:avLst/>
          </a:prstGeom>
        </p:spPr>
      </p:pic>
    </p:spTree>
    <p:extLst>
      <p:ext uri="{BB962C8B-B14F-4D97-AF65-F5344CB8AC3E}">
        <p14:creationId xmlns:p14="http://schemas.microsoft.com/office/powerpoint/2010/main" val="974494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4322</TotalTime>
  <Words>2145</Words>
  <Application>Microsoft Office PowerPoint</Application>
  <PresentationFormat>On-screen Show (4:3)</PresentationFormat>
  <Paragraphs>206</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Garamond</vt:lpstr>
      <vt:lpstr>Times New Roman</vt:lpstr>
      <vt:lpstr>Verdana</vt:lpstr>
      <vt:lpstr>Office Theme</vt:lpstr>
      <vt:lpstr>Course Module : 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CREATIVE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and Importance of  Human Computer Interaction (HCI) in Pervasive Computing</dc:title>
  <dc:creator>SHOP 40</dc:creator>
  <cp:lastModifiedBy>ESTON MILTON</cp:lastModifiedBy>
  <cp:revision>1262</cp:revision>
  <dcterms:created xsi:type="dcterms:W3CDTF">2014-04-19T14:31:03Z</dcterms:created>
  <dcterms:modified xsi:type="dcterms:W3CDTF">2024-09-16T09:20:24Z</dcterms:modified>
</cp:coreProperties>
</file>