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50"/>
  </p:notesMasterIdLst>
  <p:handoutMasterIdLst>
    <p:handoutMasterId r:id="rId51"/>
  </p:handoutMasterIdLst>
  <p:sldIdLst>
    <p:sldId id="256" r:id="rId3"/>
    <p:sldId id="531" r:id="rId4"/>
    <p:sldId id="530" r:id="rId5"/>
    <p:sldId id="504" r:id="rId6"/>
    <p:sldId id="505" r:id="rId7"/>
    <p:sldId id="506" r:id="rId8"/>
    <p:sldId id="507" r:id="rId9"/>
    <p:sldId id="508" r:id="rId10"/>
    <p:sldId id="509" r:id="rId11"/>
    <p:sldId id="510" r:id="rId12"/>
    <p:sldId id="511" r:id="rId13"/>
    <p:sldId id="542" r:id="rId14"/>
    <p:sldId id="538" r:id="rId15"/>
    <p:sldId id="532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5" r:id="rId25"/>
    <p:sldId id="526" r:id="rId26"/>
    <p:sldId id="527" r:id="rId27"/>
    <p:sldId id="499" r:id="rId28"/>
    <p:sldId id="513" r:id="rId29"/>
    <p:sldId id="500" r:id="rId30"/>
    <p:sldId id="516" r:id="rId31"/>
    <p:sldId id="528" r:id="rId32"/>
    <p:sldId id="502" r:id="rId33"/>
    <p:sldId id="533" r:id="rId34"/>
    <p:sldId id="495" r:id="rId35"/>
    <p:sldId id="497" r:id="rId36"/>
    <p:sldId id="496" r:id="rId37"/>
    <p:sldId id="512" r:id="rId38"/>
    <p:sldId id="529" r:id="rId39"/>
    <p:sldId id="498" r:id="rId40"/>
    <p:sldId id="534" r:id="rId41"/>
    <p:sldId id="535" r:id="rId42"/>
    <p:sldId id="546" r:id="rId43"/>
    <p:sldId id="536" r:id="rId44"/>
    <p:sldId id="539" r:id="rId45"/>
    <p:sldId id="537" r:id="rId46"/>
    <p:sldId id="541" r:id="rId47"/>
    <p:sldId id="540" r:id="rId48"/>
    <p:sldId id="359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8CFF"/>
    <a:srgbClr val="CC99FF"/>
    <a:srgbClr val="0000FF"/>
    <a:srgbClr val="0000CC"/>
    <a:srgbClr val="FFFF00"/>
    <a:srgbClr val="FF9900"/>
    <a:srgbClr val="FF33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4"/>
    <p:restoredTop sz="94674"/>
  </p:normalViewPr>
  <p:slideViewPr>
    <p:cSldViewPr>
      <p:cViewPr varScale="1">
        <p:scale>
          <a:sx n="109" d="100"/>
          <a:sy n="109" d="100"/>
        </p:scale>
        <p:origin x="1959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419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1EC0241-62C5-44C1-B795-99C0D4FF82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950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8D1FE4D-8695-49BC-8852-BCB3C75B42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169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069992B4-906A-485D-BA48-0088F3E5BED2}" type="slidenum">
              <a:rPr lang="en-US" altLang="en-US" sz="1200" smtClean="0"/>
              <a:pPr eaLnBrk="1" hangingPunct="1">
                <a:defRPr/>
              </a:pPr>
              <a:t>1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991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57772B0-FA42-4CAB-A4A0-B19DCAA0D3D1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6EAA99FD-EE26-E94D-A8A9-BA2AF5B06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00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5D4D4DD-C908-455C-AB94-37EFFA573162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8E946C0-2526-D54C-9AA9-3C2B8F0EF9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690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5D4D4DD-C908-455C-AB94-37EFFA573162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8E946C0-2526-D54C-9AA9-3C2B8F0EF9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080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5D4D4DD-C908-455C-AB94-37EFFA573162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8E946C0-2526-D54C-9AA9-3C2B8F0EF9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419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069992B4-906A-485D-BA48-0088F3E5BED2}" type="slidenum">
              <a:rPr lang="en-US" altLang="en-US" sz="1200" smtClean="0"/>
              <a:pPr eaLnBrk="1" hangingPunct="1">
                <a:defRPr/>
              </a:pPr>
              <a:t>14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502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DD18939D-25D1-4641-88B2-AFA71E03E350}" type="slidenum">
              <a:rPr lang="en-US" altLang="en-US" sz="1200" smtClean="0"/>
              <a:pPr eaLnBrk="1" hangingPunct="1">
                <a:defRPr/>
              </a:pPr>
              <a:t>15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556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DD18939D-25D1-4641-88B2-AFA71E03E350}" type="slidenum">
              <a:rPr lang="en-US" altLang="en-US" sz="1200" smtClean="0"/>
              <a:pPr eaLnBrk="1" hangingPunct="1">
                <a:defRPr/>
              </a:pPr>
              <a:t>16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028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DD18939D-25D1-4641-88B2-AFA71E03E350}" type="slidenum">
              <a:rPr lang="en-US" altLang="en-US" sz="1200" smtClean="0"/>
              <a:pPr eaLnBrk="1" hangingPunct="1">
                <a:defRPr/>
              </a:pPr>
              <a:t>17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094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DD18939D-25D1-4641-88B2-AFA71E03E350}" type="slidenum">
              <a:rPr lang="en-US" altLang="en-US" sz="1200" smtClean="0"/>
              <a:pPr eaLnBrk="1" hangingPunct="1">
                <a:defRPr/>
              </a:pPr>
              <a:t>18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169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DD18939D-25D1-4641-88B2-AFA71E03E350}" type="slidenum">
              <a:rPr lang="en-US" altLang="en-US" sz="1200" smtClean="0"/>
              <a:pPr eaLnBrk="1" hangingPunct="1">
                <a:defRPr/>
              </a:pPr>
              <a:t>19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317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069992B4-906A-485D-BA48-0088F3E5BED2}" type="slidenum">
              <a:rPr lang="en-US" altLang="en-US" sz="1200" smtClean="0"/>
              <a:pPr eaLnBrk="1" hangingPunct="1">
                <a:defRPr/>
              </a:pPr>
              <a:t>2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241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DD18939D-25D1-4641-88B2-AFA71E03E350}" type="slidenum">
              <a:rPr lang="en-US" altLang="en-US" sz="1200" smtClean="0"/>
              <a:pPr eaLnBrk="1" hangingPunct="1">
                <a:defRPr/>
              </a:pPr>
              <a:t>20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772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DD18939D-25D1-4641-88B2-AFA71E03E350}" type="slidenum">
              <a:rPr lang="en-US" altLang="en-US" sz="1200" smtClean="0"/>
              <a:pPr eaLnBrk="1" hangingPunct="1">
                <a:defRPr/>
              </a:pPr>
              <a:t>21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766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DD18939D-25D1-4641-88B2-AFA71E03E350}" type="slidenum">
              <a:rPr lang="en-US" altLang="en-US" sz="1200" smtClean="0"/>
              <a:pPr eaLnBrk="1" hangingPunct="1">
                <a:defRPr/>
              </a:pPr>
              <a:t>22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767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DD18939D-25D1-4641-88B2-AFA71E03E350}" type="slidenum">
              <a:rPr lang="en-US" altLang="en-US" sz="1200" smtClean="0"/>
              <a:pPr eaLnBrk="1" hangingPunct="1">
                <a:defRPr/>
              </a:pPr>
              <a:t>23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6403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EB130185-B084-4567-99E3-D1580DDDC36A}" type="slidenum">
              <a:rPr lang="en-US" altLang="en-US" sz="1200" smtClean="0"/>
              <a:pPr eaLnBrk="1" hangingPunct="1">
                <a:defRPr/>
              </a:pPr>
              <a:t>24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0542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EB130185-B084-4567-99E3-D1580DDDC36A}" type="slidenum">
              <a:rPr lang="en-US" altLang="en-US" sz="1200" smtClean="0"/>
              <a:pPr eaLnBrk="1" hangingPunct="1">
                <a:defRPr/>
              </a:pPr>
              <a:t>25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963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DD18939D-25D1-4641-88B2-AFA71E03E350}" type="slidenum">
              <a:rPr lang="en-US" altLang="en-US" sz="1200" smtClean="0"/>
              <a:pPr eaLnBrk="1" hangingPunct="1">
                <a:defRPr/>
              </a:pPr>
              <a:t>26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195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DD18939D-25D1-4641-88B2-AFA71E03E350}" type="slidenum">
              <a:rPr lang="en-US" altLang="en-US" sz="1200" smtClean="0"/>
              <a:pPr eaLnBrk="1" hangingPunct="1">
                <a:defRPr/>
              </a:pPr>
              <a:t>28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50495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DD586391-220F-42E7-B191-6F82064626C0}" type="slidenum">
              <a:rPr lang="en-US" altLang="en-US" sz="1200" smtClean="0"/>
              <a:pPr eaLnBrk="1" hangingPunct="1">
                <a:defRPr/>
              </a:pPr>
              <a:t>29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8990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23DB0DA5-8C8A-4B27-8CE2-515839B9B6D6}" type="slidenum">
              <a:rPr lang="en-US" altLang="en-US" sz="1200" smtClean="0"/>
              <a:pPr eaLnBrk="1" hangingPunct="1">
                <a:defRPr/>
              </a:pPr>
              <a:t>30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830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C81C637-8E54-4099-A072-EE1C9B29BF01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FDAFE43-1BCC-F842-8956-35F20F5937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7009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DD18939D-25D1-4641-88B2-AFA71E03E350}" type="slidenum">
              <a:rPr lang="en-US" altLang="en-US" sz="1200" smtClean="0"/>
              <a:pPr eaLnBrk="1" hangingPunct="1">
                <a:defRPr/>
              </a:pPr>
              <a:t>31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5195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069992B4-906A-485D-BA48-0088F3E5BED2}" type="slidenum">
              <a:rPr lang="en-US" altLang="en-US" sz="1200" smtClean="0"/>
              <a:pPr eaLnBrk="1" hangingPunct="1">
                <a:defRPr/>
              </a:pPr>
              <a:t>32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1190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DD18939D-25D1-4641-88B2-AFA71E03E350}" type="slidenum">
              <a:rPr lang="en-US" altLang="en-US" sz="1200" smtClean="0"/>
              <a:pPr eaLnBrk="1" hangingPunct="1">
                <a:defRPr/>
              </a:pPr>
              <a:t>33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88654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DD18939D-25D1-4641-88B2-AFA71E03E350}" type="slidenum">
              <a:rPr lang="en-US" altLang="en-US" sz="1200" smtClean="0"/>
              <a:pPr eaLnBrk="1" hangingPunct="1">
                <a:defRPr/>
              </a:pPr>
              <a:t>34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1562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DD18939D-25D1-4641-88B2-AFA71E03E350}" type="slidenum">
              <a:rPr lang="en-US" altLang="en-US" sz="1200" smtClean="0"/>
              <a:pPr eaLnBrk="1" hangingPunct="1">
                <a:defRPr/>
              </a:pPr>
              <a:t>35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0512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DD18939D-25D1-4641-88B2-AFA71E03E350}" type="slidenum">
              <a:rPr lang="en-US" altLang="en-US" sz="1200" smtClean="0"/>
              <a:pPr eaLnBrk="1" hangingPunct="1">
                <a:defRPr/>
              </a:pPr>
              <a:t>36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7341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DD18939D-25D1-4641-88B2-AFA71E03E350}" type="slidenum">
              <a:rPr lang="en-US" altLang="en-US" sz="1200" smtClean="0"/>
              <a:pPr eaLnBrk="1" hangingPunct="1">
                <a:defRPr/>
              </a:pPr>
              <a:t>37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0747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DD18939D-25D1-4641-88B2-AFA71E03E350}" type="slidenum">
              <a:rPr lang="en-US" altLang="en-US" sz="1200" smtClean="0"/>
              <a:pPr eaLnBrk="1" hangingPunct="1">
                <a:defRPr/>
              </a:pPr>
              <a:t>38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8291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DD18939D-25D1-4641-88B2-AFA71E03E350}" type="slidenum">
              <a:rPr lang="en-US" altLang="en-US" sz="1200" smtClean="0"/>
              <a:pPr eaLnBrk="1" hangingPunct="1">
                <a:defRPr/>
              </a:pPr>
              <a:t>39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3344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DD18939D-25D1-4641-88B2-AFA71E03E350}" type="slidenum">
              <a:rPr lang="en-US" altLang="en-US" sz="1200" smtClean="0"/>
              <a:pPr eaLnBrk="1" hangingPunct="1">
                <a:defRPr/>
              </a:pPr>
              <a:t>40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4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8E657FD-D441-487F-9B94-63BCBE0CF4F4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C6E479C6-BD3C-3E40-8586-5C725AC72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2756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DD18939D-25D1-4641-88B2-AFA71E03E350}" type="slidenum">
              <a:rPr lang="en-US" altLang="en-US" sz="1200" smtClean="0"/>
              <a:pPr eaLnBrk="1" hangingPunct="1">
                <a:defRPr/>
              </a:pPr>
              <a:t>41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3077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DD18939D-25D1-4641-88B2-AFA71E03E350}" type="slidenum">
              <a:rPr lang="en-US" altLang="en-US" sz="1200" smtClean="0"/>
              <a:pPr eaLnBrk="1" hangingPunct="1">
                <a:defRPr/>
              </a:pPr>
              <a:t>42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3716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DD18939D-25D1-4641-88B2-AFA71E03E350}" type="slidenum">
              <a:rPr lang="en-US" altLang="en-US" sz="1200" smtClean="0"/>
              <a:pPr eaLnBrk="1" hangingPunct="1">
                <a:defRPr/>
              </a:pPr>
              <a:t>43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8132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DD18939D-25D1-4641-88B2-AFA71E03E350}" type="slidenum">
              <a:rPr lang="en-US" altLang="en-US" sz="1200" smtClean="0"/>
              <a:pPr eaLnBrk="1" hangingPunct="1">
                <a:defRPr/>
              </a:pPr>
              <a:t>44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2170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DD18939D-25D1-4641-88B2-AFA71E03E350}" type="slidenum">
              <a:rPr lang="en-US" altLang="en-US" sz="1200" smtClean="0"/>
              <a:pPr eaLnBrk="1" hangingPunct="1">
                <a:defRPr/>
              </a:pPr>
              <a:t>45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2997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DD18939D-25D1-4641-88B2-AFA71E03E350}" type="slidenum">
              <a:rPr lang="en-US" altLang="en-US" sz="1200" smtClean="0"/>
              <a:pPr eaLnBrk="1" hangingPunct="1">
                <a:defRPr/>
              </a:pPr>
              <a:t>46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2144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74B3CA1F-E9BE-4A07-B929-ED7EB564C0EA}" type="slidenum">
              <a:rPr lang="en-US" altLang="en-US" sz="1200" smtClean="0"/>
              <a:pPr eaLnBrk="1" hangingPunct="1">
                <a:defRPr/>
              </a:pPr>
              <a:t>47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7750" y="687388"/>
            <a:ext cx="4713288" cy="3535362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333875"/>
            <a:ext cx="5033963" cy="4113213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537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2B30C33-0BDE-4F4A-85CB-A050B08FAFD9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77D4318-4273-114D-960F-E67BD07931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741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6FEE119-3C7C-4749-B04A-2D3196E63C67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E9B06E19-D8F9-C440-81BD-DE98AD70B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797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C688DE2-9017-4A53-9CC2-552D867477EC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9C8FB565-F0EB-4547-8596-BC3E6FE879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197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24368B9-FD17-40AF-9CCE-808402B2ADDD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631221A5-2AE0-3140-873F-37626DDDA5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9360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8497C1C-E962-49D2-880A-427485CC5C59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A06AEEA-487B-7C42-8CC1-A0E2DFD05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50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990600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04800" y="2286000"/>
            <a:ext cx="85344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3F0C3-E518-4EDD-AE43-B5A1CBB785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01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534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858E5-EDC4-4378-B2B9-A34030231F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78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604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23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2075"/>
            <a:ext cx="4040188" cy="3540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923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2075"/>
            <a:ext cx="4041775" cy="3540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C46DD-D5EA-4386-A56A-6DB9EA45A4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12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69D3E-3F9D-43E2-85B2-1B12E2C81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91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399"/>
            <a:ext cx="5486400" cy="3813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94246-BC25-4E16-B0B2-D36BDA1636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27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14600" y="2362200"/>
            <a:ext cx="5638800" cy="1981200"/>
          </a:xfrm>
        </p:spPr>
        <p:txBody>
          <a:bodyPr/>
          <a:lstStyle>
            <a:lvl1pPr>
              <a:defRPr sz="4000" i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13DED-34AA-4184-91DE-D97C2D41FC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037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14600" y="2362200"/>
            <a:ext cx="5638800" cy="1981200"/>
          </a:xfrm>
        </p:spPr>
        <p:txBody>
          <a:bodyPr/>
          <a:lstStyle>
            <a:lvl1pPr>
              <a:defRPr sz="4000" i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8159E-557A-40F8-884C-D69FF4B1A8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76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14600" y="2362200"/>
            <a:ext cx="5638800" cy="1981200"/>
          </a:xfrm>
        </p:spPr>
        <p:txBody>
          <a:bodyPr/>
          <a:lstStyle>
            <a:lvl1pPr>
              <a:defRPr sz="4000" i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C2975-5AC0-4CEC-877B-AE2331914A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99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990600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86000"/>
            <a:ext cx="85344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1722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9858233C-E464-46B3-AFE6-EE542DDD25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2209800" y="304800"/>
            <a:ext cx="655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09800" y="1524000"/>
            <a:ext cx="6553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981200" y="61722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962400" y="6172200"/>
            <a:ext cx="2895600" cy="457200"/>
          </a:xfrm>
          <a:prstGeom prst="rect">
            <a:avLst/>
          </a:prstGeom>
          <a:ln/>
        </p:spPr>
        <p:txBody>
          <a:bodyPr/>
          <a:lstStyle>
            <a:lvl1pPr algn="ctr">
              <a:defRPr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172200"/>
            <a:ext cx="1905000" cy="457200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92F6CE77-C836-4CB3-B857-3DDBB877D7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00FF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FF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FF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FF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FF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FF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FF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FF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FF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1.png"/><Relationship Id="rId18" Type="http://schemas.openxmlformats.org/officeDocument/2006/relationships/image" Target="../media/image35.pn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12" Type="http://schemas.openxmlformats.org/officeDocument/2006/relationships/image" Target="../media/image30.jpe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11" Type="http://schemas.openxmlformats.org/officeDocument/2006/relationships/image" Target="../media/image29.png"/><Relationship Id="rId5" Type="http://schemas.openxmlformats.org/officeDocument/2006/relationships/image" Target="../media/image24.jpe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jpeg"/><Relationship Id="rId5" Type="http://schemas.openxmlformats.org/officeDocument/2006/relationships/image" Target="../media/image31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support.gemtalksystems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Scheme_of_four_disk_storage.svg" TargetMode="External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ildhackershow.blogspot.com/2012/12/why-antivirus-and-firewalls-are.html" TargetMode="External"/><Relationship Id="rId5" Type="http://schemas.openxmlformats.org/officeDocument/2006/relationships/image" Target="../media/image43.gif"/><Relationship Id="rId10" Type="http://schemas.openxmlformats.org/officeDocument/2006/relationships/image" Target="../media/image46.svg"/><Relationship Id="rId4" Type="http://schemas.openxmlformats.org/officeDocument/2006/relationships/hyperlink" Target="http://openclipart.org/detail/193560/cloud-by-cinemacookie-193560" TargetMode="External"/><Relationship Id="rId9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hyperlink" Target="https://www.theice.com/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www.fpl.com/index.shtml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 txBox="1">
            <a:spLocks noChangeArrowheads="1"/>
          </p:cNvSpPr>
          <p:nvPr/>
        </p:nvSpPr>
        <p:spPr bwMode="auto">
          <a:xfrm>
            <a:off x="1676400" y="2438400"/>
            <a:ext cx="5715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b="1" dirty="0" err="1">
                <a:solidFill>
                  <a:srgbClr val="0000FF"/>
                </a:solidFill>
              </a:rPr>
              <a:t>GemStone</a:t>
            </a:r>
            <a:r>
              <a:rPr lang="en-US" altLang="en-US" b="1" dirty="0">
                <a:solidFill>
                  <a:srgbClr val="0000FF"/>
                </a:solidFill>
              </a:rPr>
              <a:t>/S 64 Update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2057400" y="3277850"/>
            <a:ext cx="5181600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Norm Green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Senior VP &amp; CTO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ESUG 2019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Cologne, Germany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F0C568-3263-49D3-8B70-9F6082B66A4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</p:spPr>
        <p:txBody>
          <a:bodyPr/>
          <a:lstStyle/>
          <a:p>
            <a:pPr algn="ctr" eaLnBrk="1" hangingPunct="1"/>
            <a:r>
              <a:rPr lang="en-US" altLang="en-US"/>
              <a:t>GemTalk Partners</a:t>
            </a:r>
          </a:p>
        </p:txBody>
      </p:sp>
      <p:pic>
        <p:nvPicPr>
          <p:cNvPr id="35843" name="Picture 2" descr="232292_CincomLogo05Bl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21494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3" descr="instantiations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23622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4" descr="siemens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26924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5" descr="cck_financial_805x169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14800"/>
            <a:ext cx="3429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7" descr="computas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76800"/>
            <a:ext cx="21336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1" descr="rudolph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819400"/>
            <a:ext cx="16303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9" descr="logo_mercap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903654"/>
            <a:ext cx="1168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Picture 10" descr="dox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752600"/>
            <a:ext cx="15049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1" name="Picture 11" descr="uson-logo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590800"/>
            <a:ext cx="1524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2" name="Picture 15" descr="lifeware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1816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3" name="Picture 16" descr="phar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352800"/>
            <a:ext cx="1778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4" name="Picture 17" descr="hpi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91000"/>
            <a:ext cx="19685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5" name="Picture 19" descr="LogoTUAustria.gi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00" y="5965825"/>
            <a:ext cx="2184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6" name="Picture 2" descr="hts.gi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81400"/>
            <a:ext cx="137160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8" name="Picture 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853" y="5605168"/>
            <a:ext cx="1249362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9" name="Picture 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05000"/>
            <a:ext cx="28448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B73A64-925B-3B4B-A9E5-586FC117E371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031" y="5885988"/>
            <a:ext cx="679856" cy="6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65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380AD2-02CF-4FA5-83DE-7CF1F354CD6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</p:spPr>
        <p:txBody>
          <a:bodyPr/>
          <a:lstStyle/>
          <a:p>
            <a:pPr eaLnBrk="1" hangingPunct="1"/>
            <a:r>
              <a:rPr lang="en-US" altLang="en-US"/>
              <a:t>GemTalk In the Community…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5A8DD90-7424-FB4A-914A-129AF31F9C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382000" cy="472440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709E"/>
              </a:buClr>
              <a:buFont typeface="Wingdings" charset="0"/>
              <a:buChar char="§"/>
              <a:defRPr/>
            </a:pPr>
            <a:r>
              <a:rPr lang="en-US" sz="2800" b="1" dirty="0">
                <a:latin typeface="Arial" charset="0"/>
                <a:ea typeface="ＭＳ Ｐゴシック" charset="0"/>
                <a:cs typeface="ＭＳ Ｐゴシック" charset="0"/>
              </a:rPr>
              <a:t>Conferences and Groups</a:t>
            </a:r>
            <a:endParaRPr lang="en-US" sz="2000" b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150000"/>
              </a:lnSpc>
              <a:buClr>
                <a:srgbClr val="00709E"/>
              </a:buClr>
              <a:buFont typeface="Wingdings" charset="0"/>
              <a:buChar char="§"/>
              <a:defRPr/>
            </a:pP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Pharo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Consortium (Industrial Member)</a:t>
            </a:r>
          </a:p>
          <a:p>
            <a:pPr marL="457200" lvl="1" indent="0">
              <a:lnSpc>
                <a:spcPct val="150000"/>
              </a:lnSpc>
              <a:buClr>
                <a:srgbClr val="00709E"/>
              </a:buClr>
              <a:buFontTx/>
              <a:buNone/>
              <a:defRPr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150000"/>
              </a:lnSpc>
              <a:buClr>
                <a:srgbClr val="00709E"/>
              </a:buClr>
              <a:buFont typeface="Wingdings" charset="0"/>
              <a:buChar char="§"/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ESUG (Platinum Sponsor)</a:t>
            </a:r>
          </a:p>
          <a:p>
            <a:pPr marL="457200" lvl="1" indent="0">
              <a:lnSpc>
                <a:spcPct val="150000"/>
              </a:lnSpc>
              <a:buClr>
                <a:srgbClr val="00709E"/>
              </a:buClr>
              <a:buFontTx/>
              <a:buNone/>
              <a:defRPr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150000"/>
              </a:lnSpc>
              <a:buClr>
                <a:srgbClr val="00709E"/>
              </a:buClr>
              <a:buFont typeface="Wingdings" charset="0"/>
              <a:buChar char="§"/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FAST (Platinum Sponsor)</a:t>
            </a:r>
          </a:p>
          <a:p>
            <a:pPr lvl="1">
              <a:lnSpc>
                <a:spcPct val="150000"/>
              </a:lnSpc>
              <a:buClr>
                <a:srgbClr val="00709E"/>
              </a:buClr>
              <a:buFont typeface="Wingdings" charset="0"/>
              <a:buChar char="§"/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Camp Smalltalk</a:t>
            </a:r>
          </a:p>
          <a:p>
            <a:pPr lvl="2">
              <a:lnSpc>
                <a:spcPct val="150000"/>
              </a:lnSpc>
              <a:buClr>
                <a:srgbClr val="00709E"/>
              </a:buClr>
              <a:buFont typeface="Wingdings" charset="0"/>
              <a:buChar char="§"/>
              <a:defRPr/>
            </a:pP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Charlotte, NC (March, 2019)</a:t>
            </a:r>
          </a:p>
          <a:p>
            <a:pPr lvl="2">
              <a:lnSpc>
                <a:spcPct val="150000"/>
              </a:lnSpc>
              <a:buClr>
                <a:srgbClr val="00709E"/>
              </a:buClr>
              <a:buFont typeface="Wingdings" charset="0"/>
              <a:buChar char="§"/>
              <a:defRPr/>
            </a:pP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Portland OR (October, 2019)</a:t>
            </a:r>
          </a:p>
          <a:p>
            <a:pPr lvl="2">
              <a:lnSpc>
                <a:spcPct val="150000"/>
              </a:lnSpc>
              <a:buClr>
                <a:srgbClr val="00709E"/>
              </a:buClr>
              <a:buFont typeface="Wingdings" charset="0"/>
              <a:buChar char="§"/>
              <a:defRPr/>
            </a:pPr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78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72000"/>
            <a:ext cx="13716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81400"/>
            <a:ext cx="14859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6" descr="phar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90800"/>
            <a:ext cx="1778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F89C2A-E620-46BB-8282-CFCECDD3F4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429250"/>
            <a:ext cx="13525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8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380AD2-02CF-4FA5-83DE-7CF1F354CD6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ESUG 2019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5A8DD90-7424-FB4A-914A-129AF31F9C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382000" cy="472440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709E"/>
              </a:buClr>
              <a:buFont typeface="Wingdings" charset="0"/>
              <a:buChar char="§"/>
              <a:defRPr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Martin – Threads, Critical Sections, Tuesday, 5 pm</a:t>
            </a:r>
          </a:p>
          <a:p>
            <a:pPr>
              <a:lnSpc>
                <a:spcPct val="150000"/>
              </a:lnSpc>
              <a:buClr>
                <a:srgbClr val="00709E"/>
              </a:buClr>
              <a:buFont typeface="Wingdings" charset="0"/>
              <a:buChar char="§"/>
              <a:defRPr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Norm – Roadmap, Wednesday 9 am</a:t>
            </a:r>
          </a:p>
          <a:p>
            <a:pPr>
              <a:lnSpc>
                <a:spcPct val="150000"/>
              </a:lnSpc>
              <a:buClr>
                <a:srgbClr val="00709E"/>
              </a:buClr>
              <a:buFont typeface="Wingdings" charset="0"/>
              <a:buChar char="§"/>
              <a:defRPr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James – </a:t>
            </a:r>
            <a:r>
              <a:rPr lang="en-US" sz="1800" dirty="0" err="1">
                <a:latin typeface="Arial" charset="0"/>
                <a:ea typeface="ＭＳ Ｐゴシック" charset="0"/>
                <a:cs typeface="ＭＳ Ｐゴシック" charset="0"/>
              </a:rPr>
              <a:t>Pharo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on GS, Wednesday, 9:30 am</a:t>
            </a:r>
          </a:p>
          <a:p>
            <a:pPr>
              <a:lnSpc>
                <a:spcPct val="150000"/>
              </a:lnSpc>
              <a:buClr>
                <a:srgbClr val="00709E"/>
              </a:buClr>
              <a:buFont typeface="Wingdings" charset="0"/>
              <a:buChar char="§"/>
              <a:defRPr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Dale – Turning a Tonal Class File into a Shell Script, Wednesday, 4 pm</a:t>
            </a:r>
          </a:p>
          <a:p>
            <a:pPr>
              <a:lnSpc>
                <a:spcPct val="150000"/>
              </a:lnSpc>
              <a:buClr>
                <a:srgbClr val="00709E"/>
              </a:buClr>
              <a:buFont typeface="Wingdings" charset="0"/>
              <a:buChar char="§"/>
              <a:defRPr/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50000"/>
              </a:lnSpc>
              <a:buClr>
                <a:srgbClr val="00709E"/>
              </a:buClr>
              <a:buFont typeface="Wingdings" charset="0"/>
              <a:buChar char="§"/>
              <a:defRPr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BOF – Wednesday, 16:45, rear courtyard area.</a:t>
            </a:r>
          </a:p>
          <a:p>
            <a:pPr>
              <a:lnSpc>
                <a:spcPct val="150000"/>
              </a:lnSpc>
              <a:buClr>
                <a:srgbClr val="00709E"/>
              </a:buClr>
              <a:buFont typeface="Wingdings" charset="0"/>
              <a:buChar char="§"/>
              <a:defRPr/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50000"/>
              </a:lnSpc>
              <a:buClr>
                <a:srgbClr val="00709E"/>
              </a:buClr>
              <a:buFont typeface="Wingdings" charset="0"/>
              <a:buChar char="§"/>
              <a:defRPr/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50000"/>
              </a:lnSpc>
              <a:buClr>
                <a:srgbClr val="00709E"/>
              </a:buClr>
              <a:buFont typeface="Wingdings" charset="0"/>
              <a:buChar char="§"/>
              <a:defRPr/>
            </a:pP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134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380AD2-02CF-4FA5-83DE-7CF1F354CD6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GemTalk</a:t>
            </a:r>
            <a:r>
              <a:rPr lang="en-US" altLang="en-US" dirty="0"/>
              <a:t> – The Next Generation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5A8DD90-7424-FB4A-914A-129AF31F9C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5715000" cy="472440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709E"/>
              </a:buClr>
              <a:buFont typeface="Wingdings" charset="0"/>
              <a:buChar char="§"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Welcome Kurt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Kilpela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!</a:t>
            </a:r>
          </a:p>
          <a:p>
            <a:pPr>
              <a:lnSpc>
                <a:spcPct val="150000"/>
              </a:lnSpc>
              <a:buClr>
                <a:srgbClr val="00709E"/>
              </a:buClr>
              <a:buFont typeface="Wingdings" charset="0"/>
              <a:buChar char="§"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Joined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GemTalk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on May 6, 2019</a:t>
            </a:r>
          </a:p>
          <a:p>
            <a:pPr>
              <a:lnSpc>
                <a:spcPct val="150000"/>
              </a:lnSpc>
              <a:buClr>
                <a:srgbClr val="00709E"/>
              </a:buClr>
              <a:buFont typeface="Wingdings" charset="0"/>
              <a:buChar char="§"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Best Cover Letter Ever:</a:t>
            </a:r>
          </a:p>
          <a:p>
            <a:pPr marL="457200" lvl="1" indent="0">
              <a:lnSpc>
                <a:spcPct val="150000"/>
              </a:lnSpc>
              <a:buClr>
                <a:srgbClr val="00709E"/>
              </a:buClr>
              <a:buNone/>
              <a:defRPr/>
            </a:pP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Early in my education, I was introduced to Smalltalk. Prior to this, my training was in Java, C, and C++. Initially, Smalltalk felt bizarre. In just a few days, I fell in love.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  <a:buClr>
                <a:srgbClr val="00709E"/>
              </a:buClr>
              <a:buFont typeface="Wingdings" charset="0"/>
              <a:buChar char="§"/>
              <a:defRPr/>
            </a:pPr>
            <a:endParaRPr lang="en-US" sz="2400" b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50000"/>
              </a:lnSpc>
              <a:buClr>
                <a:srgbClr val="00709E"/>
              </a:buClr>
              <a:buFont typeface="Wingdings" charset="0"/>
              <a:buChar char="§"/>
              <a:defRPr/>
            </a:pPr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2">
              <a:lnSpc>
                <a:spcPct val="150000"/>
              </a:lnSpc>
              <a:buClr>
                <a:srgbClr val="00709E"/>
              </a:buClr>
              <a:buFont typeface="Wingdings" charset="0"/>
              <a:buChar char="§"/>
              <a:defRPr/>
            </a:pPr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3F0076-8979-1640-BBFC-9AD40D912E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438400"/>
            <a:ext cx="2184400" cy="270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82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 txBox="1">
            <a:spLocks noChangeArrowheads="1"/>
          </p:cNvSpPr>
          <p:nvPr/>
        </p:nvSpPr>
        <p:spPr bwMode="auto">
          <a:xfrm>
            <a:off x="1676400" y="2438400"/>
            <a:ext cx="5715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</a:rPr>
              <a:t>Part 2</a:t>
            </a:r>
          </a:p>
          <a:p>
            <a:pPr algn="ctr" eaLnBrk="1" hangingPunct="1">
              <a:buFontTx/>
              <a:buNone/>
            </a:pPr>
            <a:r>
              <a:rPr lang="en-US" altLang="en-US" b="1" dirty="0" err="1">
                <a:solidFill>
                  <a:srgbClr val="0000FF"/>
                </a:solidFill>
              </a:rPr>
              <a:t>GemStone</a:t>
            </a:r>
            <a:r>
              <a:rPr lang="en-US" altLang="en-US" b="1" dirty="0">
                <a:solidFill>
                  <a:srgbClr val="0000FF"/>
                </a:solidFill>
              </a:rPr>
              <a:t> Software:</a:t>
            </a:r>
          </a:p>
          <a:p>
            <a:pPr algn="ctr" eaLnBrk="1" hangingPunct="1"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</a:rPr>
              <a:t> A Lightning Tutorial</a:t>
            </a:r>
          </a:p>
        </p:txBody>
      </p:sp>
    </p:spTree>
    <p:extLst>
      <p:ext uri="{BB962C8B-B14F-4D97-AF65-F5344CB8AC3E}">
        <p14:creationId xmlns:p14="http://schemas.microsoft.com/office/powerpoint/2010/main" val="3830441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0197100-359E-4711-9949-BB3353D42C5B}" type="slidenum">
              <a:rPr lang="en-US" altLang="en-US" sz="1400" smtClean="0"/>
              <a:pPr eaLnBrk="1" hangingPunct="1">
                <a:defRPr/>
              </a:pPr>
              <a:t>15</a:t>
            </a:fld>
            <a:endParaRPr lang="en-US" altLang="en-US" sz="140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71600" y="2438400"/>
            <a:ext cx="6324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kern="0" dirty="0">
                <a:latin typeface="Arial" charset="0"/>
                <a:ea typeface="ＭＳ Ｐゴシック" charset="0"/>
                <a:cs typeface="Arial" charset="0"/>
              </a:rPr>
              <a:t>How Many Have A Good Feel For  What </a:t>
            </a:r>
            <a:r>
              <a:rPr lang="en-US" kern="0" dirty="0" err="1">
                <a:latin typeface="Arial" charset="0"/>
                <a:ea typeface="ＭＳ Ｐゴシック" charset="0"/>
                <a:cs typeface="Arial" charset="0"/>
              </a:rPr>
              <a:t>GemStone</a:t>
            </a:r>
            <a:r>
              <a:rPr lang="en-US" kern="0" dirty="0">
                <a:latin typeface="Arial" charset="0"/>
                <a:ea typeface="ＭＳ Ｐゴシック" charset="0"/>
                <a:cs typeface="Arial" charset="0"/>
              </a:rPr>
              <a:t> Is?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724400"/>
            <a:ext cx="61722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How Many Have Actually Used 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GemStone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60871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0197100-359E-4711-9949-BB3353D42C5B}" type="slidenum">
              <a:rPr lang="en-US" altLang="en-US" sz="1400" smtClean="0"/>
              <a:pPr eaLnBrk="1" hangingPunct="1">
                <a:defRPr/>
              </a:pPr>
              <a:t>16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So What Is This </a:t>
            </a:r>
            <a:r>
              <a:rPr lang="en-US" sz="2800" err="1">
                <a:latin typeface="Arial" charset="0"/>
                <a:ea typeface="ＭＳ Ｐゴシック" charset="0"/>
                <a:cs typeface="Arial" charset="0"/>
              </a:rPr>
              <a:t>GemStone</a:t>
            </a:r>
            <a:r>
              <a:rPr lang="en-US" sz="2800">
                <a:latin typeface="Arial" charset="0"/>
                <a:ea typeface="ＭＳ Ｐゴシック" charset="0"/>
                <a:cs typeface="Arial" charset="0"/>
              </a:rPr>
              <a:t> Thing?</a:t>
            </a:r>
            <a:endParaRPr lang="en-US" sz="2800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001000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A solution to the limitations of traditional Smalltalk: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dirty="0">
                <a:ea typeface="ＭＳ Ｐゴシック" charset="0"/>
              </a:rPr>
              <a:t>Object space limited to one VM.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dirty="0">
                <a:ea typeface="ＭＳ Ｐゴシック" charset="0"/>
              </a:rPr>
              <a:t>Object space limited to one host.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dirty="0">
                <a:ea typeface="ＭＳ Ｐゴシック" charset="0"/>
              </a:rPr>
              <a:t>Object space limited to available RAM.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dirty="0">
                <a:ea typeface="ＭＳ Ｐゴシック" charset="0"/>
              </a:rPr>
              <a:t>Object changes (since last image save) lost when VM exits.</a:t>
            </a:r>
          </a:p>
          <a:p>
            <a:pPr marL="514350" indent="-457200">
              <a:defRPr/>
            </a:pPr>
            <a:r>
              <a:rPr lang="en-US" sz="2400" dirty="0">
                <a:ea typeface="ＭＳ Ｐゴシック" charset="0"/>
              </a:rPr>
              <a:t>A solution to Object-Relational Mapping</a:t>
            </a:r>
          </a:p>
          <a:p>
            <a:pPr marL="914400" lvl="1" indent="-457200">
              <a:defRPr/>
            </a:pPr>
            <a:r>
              <a:rPr lang="en-US" sz="2000" dirty="0">
                <a:ea typeface="ＭＳ Ｐゴシック" charset="0"/>
              </a:rPr>
              <a:t>Objects are stored as objects in an object repository.</a:t>
            </a:r>
          </a:p>
          <a:p>
            <a:pPr marL="914400" lvl="1" indent="-457200">
              <a:defRPr/>
            </a:pPr>
            <a:r>
              <a:rPr lang="en-US" sz="2000" dirty="0">
                <a:ea typeface="ＭＳ Ｐゴシック" charset="0"/>
              </a:rPr>
              <a:t>No rows, columns, tables, foreign keys, or joins.</a:t>
            </a:r>
          </a:p>
          <a:p>
            <a:pPr marL="914400" lvl="1" indent="-457200">
              <a:defRPr/>
            </a:pPr>
            <a:r>
              <a:rPr lang="en-US" sz="2000" dirty="0" err="1">
                <a:ea typeface="ＭＳ Ｐゴシック" charset="0"/>
              </a:rPr>
              <a:t>GemStone</a:t>
            </a:r>
            <a:r>
              <a:rPr lang="en-US" sz="2000" dirty="0">
                <a:ea typeface="ＭＳ Ｐゴシック" charset="0"/>
              </a:rPr>
              <a:t> is the original NoSQL database.</a:t>
            </a:r>
          </a:p>
          <a:p>
            <a:pPr marL="457200" lvl="1" indent="0">
              <a:buNone/>
              <a:defRPr/>
            </a:pPr>
            <a:endParaRPr lang="en-US" sz="20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09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0197100-359E-4711-9949-BB3353D42C5B}" type="slidenum">
              <a:rPr lang="en-US" altLang="en-US" sz="1400" smtClean="0"/>
              <a:pPr eaLnBrk="1" hangingPunct="1">
                <a:defRPr/>
              </a:pPr>
              <a:t>17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Welcome To </a:t>
            </a:r>
            <a:r>
              <a:rPr lang="en-US" sz="2800">
                <a:latin typeface="Arial" charset="0"/>
                <a:ea typeface="ＭＳ Ｐゴシック" charset="0"/>
                <a:cs typeface="Arial" charset="0"/>
              </a:rPr>
              <a:t>The World 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Of </a:t>
            </a:r>
            <a:r>
              <a:rPr lang="en-US" sz="2800" dirty="0" err="1">
                <a:latin typeface="Arial" charset="0"/>
                <a:ea typeface="ＭＳ Ｐゴシック" charset="0"/>
                <a:cs typeface="Arial" charset="0"/>
              </a:rPr>
              <a:t>GemStone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!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001000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Object space visible to thousands of VMs on thousands of machines.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Object space limited by disk, not RAM.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Object  changes managed by ACID transactions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Atomic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Consistent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Isolated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Durable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Object changes guaranteed persistent once committed.</a:t>
            </a:r>
          </a:p>
        </p:txBody>
      </p:sp>
    </p:spTree>
    <p:extLst>
      <p:ext uri="{BB962C8B-B14F-4D97-AF65-F5344CB8AC3E}">
        <p14:creationId xmlns:p14="http://schemas.microsoft.com/office/powerpoint/2010/main" val="226351536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0197100-359E-4711-9949-BB3353D42C5B}" type="slidenum">
              <a:rPr lang="en-US" altLang="en-US" sz="1400" smtClean="0"/>
              <a:pPr eaLnBrk="1" hangingPunct="1">
                <a:defRPr/>
              </a:pPr>
              <a:t>18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ea typeface="ＭＳ Ｐゴシック" charset="0"/>
              </a:rPr>
              <a:t>Key Features Of </a:t>
            </a:r>
            <a:r>
              <a:rPr lang="en-US" sz="2800" dirty="0" err="1">
                <a:ea typeface="ＭＳ Ｐゴシック" charset="0"/>
              </a:rPr>
              <a:t>GemStone</a:t>
            </a:r>
            <a:endParaRPr lang="en-US" sz="2800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001000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Scalability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Billions of objects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Thousands of users.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Thousands of machines.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Thousands of transactions per second.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Terabytes of data.</a:t>
            </a:r>
          </a:p>
        </p:txBody>
      </p:sp>
    </p:spTree>
    <p:extLst>
      <p:ext uri="{BB962C8B-B14F-4D97-AF65-F5344CB8AC3E}">
        <p14:creationId xmlns:p14="http://schemas.microsoft.com/office/powerpoint/2010/main" val="30929593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0197100-359E-4711-9949-BB3353D42C5B}" type="slidenum">
              <a:rPr lang="en-US" altLang="en-US" sz="1400" smtClean="0"/>
              <a:pPr eaLnBrk="1" hangingPunct="1">
                <a:defRPr/>
              </a:pPr>
              <a:t>19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ea typeface="ＭＳ Ｐゴシック" charset="0"/>
              </a:rPr>
              <a:t>Key Features Of </a:t>
            </a:r>
            <a:r>
              <a:rPr lang="en-US" sz="2800" dirty="0" err="1">
                <a:ea typeface="ＭＳ Ｐゴシック" charset="0"/>
              </a:rPr>
              <a:t>GemStone</a:t>
            </a:r>
            <a:endParaRPr lang="en-US" sz="2800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001000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Concurrency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Multiple user sessions.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Built-in database transactions.</a:t>
            </a:r>
          </a:p>
          <a:p>
            <a:pPr lvl="2">
              <a:defRPr/>
            </a:pPr>
            <a:r>
              <a:rPr lang="en-US" sz="1600" dirty="0">
                <a:ea typeface="ＭＳ Ｐゴシック" charset="0"/>
              </a:rPr>
              <a:t>Commit</a:t>
            </a:r>
          </a:p>
          <a:p>
            <a:pPr lvl="2">
              <a:defRPr/>
            </a:pPr>
            <a:r>
              <a:rPr lang="en-US" sz="1600" dirty="0">
                <a:ea typeface="ＭＳ Ｐゴシック" charset="0"/>
              </a:rPr>
              <a:t>Abort</a:t>
            </a:r>
          </a:p>
          <a:p>
            <a:pPr lvl="2">
              <a:defRPr/>
            </a:pPr>
            <a:r>
              <a:rPr lang="en-US" sz="1600" dirty="0">
                <a:ea typeface="ＭＳ Ｐゴシック" charset="0"/>
              </a:rPr>
              <a:t>Continue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Optimistic Concurrency</a:t>
            </a:r>
          </a:p>
          <a:p>
            <a:pPr lvl="2">
              <a:defRPr/>
            </a:pPr>
            <a:r>
              <a:rPr lang="en-US" sz="1600" dirty="0">
                <a:ea typeface="ＭＳ Ｐゴシック" charset="0"/>
              </a:rPr>
              <a:t>Reduced Conflict Collections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Pessimistic Concurrency</a:t>
            </a:r>
          </a:p>
          <a:p>
            <a:pPr lvl="2">
              <a:defRPr/>
            </a:pPr>
            <a:r>
              <a:rPr lang="en-US" sz="1600" dirty="0">
                <a:ea typeface="ＭＳ Ｐゴシック" charset="0"/>
              </a:rPr>
              <a:t>Object-level read/write locks.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Namespaces</a:t>
            </a:r>
          </a:p>
          <a:p>
            <a:pPr lvl="2">
              <a:defRPr/>
            </a:pPr>
            <a:r>
              <a:rPr lang="en-US" sz="1600" dirty="0">
                <a:ea typeface="ＭＳ Ｐゴシック" charset="0"/>
              </a:rPr>
              <a:t>Shared and private.</a:t>
            </a:r>
          </a:p>
        </p:txBody>
      </p:sp>
    </p:spTree>
    <p:extLst>
      <p:ext uri="{BB962C8B-B14F-4D97-AF65-F5344CB8AC3E}">
        <p14:creationId xmlns:p14="http://schemas.microsoft.com/office/powerpoint/2010/main" val="125233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 txBox="1">
            <a:spLocks noChangeArrowheads="1"/>
          </p:cNvSpPr>
          <p:nvPr/>
        </p:nvSpPr>
        <p:spPr bwMode="auto">
          <a:xfrm>
            <a:off x="1676400" y="2438400"/>
            <a:ext cx="5715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</a:rPr>
              <a:t>Part 1</a:t>
            </a:r>
          </a:p>
          <a:p>
            <a:pPr algn="ctr" eaLnBrk="1" hangingPunct="1">
              <a:buFontTx/>
              <a:buNone/>
            </a:pPr>
            <a:r>
              <a:rPr lang="en-US" altLang="en-US" b="1" dirty="0" err="1">
                <a:solidFill>
                  <a:srgbClr val="0000FF"/>
                </a:solidFill>
              </a:rPr>
              <a:t>GemTalk</a:t>
            </a:r>
            <a:r>
              <a:rPr lang="en-US" altLang="en-US" b="1" dirty="0">
                <a:solidFill>
                  <a:srgbClr val="0000FF"/>
                </a:solidFill>
              </a:rPr>
              <a:t> the Company</a:t>
            </a:r>
          </a:p>
        </p:txBody>
      </p:sp>
    </p:spTree>
    <p:extLst>
      <p:ext uri="{BB962C8B-B14F-4D97-AF65-F5344CB8AC3E}">
        <p14:creationId xmlns:p14="http://schemas.microsoft.com/office/powerpoint/2010/main" val="149001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0197100-359E-4711-9949-BB3353D42C5B}" type="slidenum">
              <a:rPr lang="en-US" altLang="en-US" sz="1400" smtClean="0"/>
              <a:pPr eaLnBrk="1" hangingPunct="1">
                <a:defRPr/>
              </a:pPr>
              <a:t>20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ea typeface="ＭＳ Ｐゴシック" charset="0"/>
              </a:rPr>
              <a:t>Key Features Of </a:t>
            </a:r>
            <a:r>
              <a:rPr lang="en-US" sz="2800" dirty="0" err="1">
                <a:ea typeface="ＭＳ Ｐゴシック" charset="0"/>
              </a:rPr>
              <a:t>GemStone</a:t>
            </a:r>
            <a:endParaRPr lang="en-US" sz="2800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001000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Security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Object-level security.</a:t>
            </a:r>
          </a:p>
          <a:p>
            <a:pPr lvl="2">
              <a:defRPr/>
            </a:pPr>
            <a:r>
              <a:rPr lang="en-US" sz="1600" dirty="0">
                <a:ea typeface="ＭＳ Ｐゴシック" charset="0"/>
              </a:rPr>
              <a:t>User, group, world permissions.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Login Security</a:t>
            </a:r>
          </a:p>
          <a:p>
            <a:pPr lvl="2">
              <a:defRPr/>
            </a:pPr>
            <a:r>
              <a:rPr lang="en-US" sz="1600" dirty="0">
                <a:ea typeface="ＭＳ Ｐゴシック" charset="0"/>
              </a:rPr>
              <a:t>User-id / Password</a:t>
            </a:r>
          </a:p>
          <a:p>
            <a:pPr lvl="2">
              <a:defRPr/>
            </a:pPr>
            <a:r>
              <a:rPr lang="en-US" sz="1600" dirty="0">
                <a:ea typeface="ＭＳ Ｐゴシック" charset="0"/>
              </a:rPr>
              <a:t>Single-Sign-On (GSSAPI / Kerberos) </a:t>
            </a:r>
          </a:p>
          <a:p>
            <a:pPr lvl="2">
              <a:defRPr/>
            </a:pPr>
            <a:r>
              <a:rPr lang="en-US" sz="1600" dirty="0">
                <a:ea typeface="ＭＳ Ｐゴシック" charset="0"/>
              </a:rPr>
              <a:t>LDAP</a:t>
            </a:r>
          </a:p>
          <a:p>
            <a:pPr lvl="2">
              <a:defRPr/>
            </a:pPr>
            <a:r>
              <a:rPr lang="en-US" sz="1600" dirty="0">
                <a:ea typeface="ＭＳ Ｐゴシック" charset="0"/>
              </a:rPr>
              <a:t>PAM</a:t>
            </a:r>
          </a:p>
          <a:p>
            <a:pPr lvl="2">
              <a:defRPr/>
            </a:pPr>
            <a:r>
              <a:rPr lang="en-US" sz="1600" dirty="0">
                <a:ea typeface="ＭＳ Ｐゴシック" charset="0"/>
              </a:rPr>
              <a:t>X509 Certificate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Administrative Privileges</a:t>
            </a:r>
          </a:p>
          <a:p>
            <a:pPr lvl="2">
              <a:defRPr/>
            </a:pPr>
            <a:r>
              <a:rPr lang="en-US" sz="1600" dirty="0">
                <a:ea typeface="ＭＳ Ｐゴシック" charset="0"/>
              </a:rPr>
              <a:t>#</a:t>
            </a:r>
            <a:r>
              <a:rPr lang="en-US" sz="1600" dirty="0" err="1">
                <a:ea typeface="ＭＳ Ｐゴシック" charset="0"/>
              </a:rPr>
              <a:t>GarbageCollection</a:t>
            </a:r>
            <a:endParaRPr lang="en-US" sz="1600" dirty="0">
              <a:ea typeface="ＭＳ Ｐゴシック" charset="0"/>
            </a:endParaRPr>
          </a:p>
          <a:p>
            <a:pPr lvl="2">
              <a:defRPr/>
            </a:pPr>
            <a:r>
              <a:rPr lang="en-US" sz="1600" dirty="0">
                <a:ea typeface="ＭＳ Ｐゴシック" charset="0"/>
              </a:rPr>
              <a:t>#</a:t>
            </a:r>
            <a:r>
              <a:rPr lang="en-US" sz="1600" dirty="0" err="1">
                <a:ea typeface="ＭＳ Ｐゴシック" charset="0"/>
              </a:rPr>
              <a:t>OtherPassword</a:t>
            </a:r>
            <a:endParaRPr lang="en-US" sz="1600" dirty="0">
              <a:ea typeface="ＭＳ Ｐゴシック" charset="0"/>
            </a:endParaRPr>
          </a:p>
          <a:p>
            <a:pPr lvl="2">
              <a:defRPr/>
            </a:pPr>
            <a:r>
              <a:rPr lang="en-US" sz="1600" dirty="0">
                <a:ea typeface="ＭＳ Ｐゴシック" charset="0"/>
              </a:rPr>
              <a:t>#</a:t>
            </a:r>
            <a:r>
              <a:rPr lang="en-US" sz="1600" dirty="0" err="1">
                <a:ea typeface="ＭＳ Ｐゴシック" charset="0"/>
              </a:rPr>
              <a:t>SystemControl</a:t>
            </a:r>
            <a:endParaRPr lang="en-US" sz="16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83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0197100-359E-4711-9949-BB3353D42C5B}" type="slidenum">
              <a:rPr lang="en-US" altLang="en-US" sz="1400" smtClean="0"/>
              <a:pPr eaLnBrk="1" hangingPunct="1">
                <a:defRPr/>
              </a:pPr>
              <a:t>21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ea typeface="ＭＳ Ｐゴシック" charset="0"/>
              </a:rPr>
              <a:t>Key Features Of </a:t>
            </a:r>
            <a:r>
              <a:rPr lang="en-US" sz="2800" dirty="0" err="1">
                <a:ea typeface="ＭＳ Ｐゴシック" charset="0"/>
              </a:rPr>
              <a:t>GemStone</a:t>
            </a:r>
            <a:endParaRPr lang="en-US" sz="2800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001000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100% Smalltalk (</a:t>
            </a:r>
            <a:r>
              <a:rPr lang="en-US" sz="2400" i="1" dirty="0">
                <a:ea typeface="ＭＳ Ｐゴシック" charset="0"/>
              </a:rPr>
              <a:t>“It’s turtles, all the way down”)</a:t>
            </a:r>
            <a:endParaRPr lang="en-US" sz="2400" dirty="0">
              <a:ea typeface="ＭＳ Ｐゴシック" charset="0"/>
            </a:endParaRP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All objects, all the time.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Classes, methods, blocks, exceptions.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ANSI Smalltalk compliant</a:t>
            </a:r>
          </a:p>
        </p:txBody>
      </p:sp>
    </p:spTree>
    <p:extLst>
      <p:ext uri="{BB962C8B-B14F-4D97-AF65-F5344CB8AC3E}">
        <p14:creationId xmlns:p14="http://schemas.microsoft.com/office/powerpoint/2010/main" val="425757996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0197100-359E-4711-9949-BB3353D42C5B}" type="slidenum">
              <a:rPr lang="en-US" altLang="en-US" sz="1400" smtClean="0"/>
              <a:pPr eaLnBrk="1" hangingPunct="1">
                <a:defRPr/>
              </a:pPr>
              <a:t>22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ea typeface="ＭＳ Ｐゴシック" charset="0"/>
              </a:rPr>
              <a:t>Key Features Of </a:t>
            </a:r>
            <a:r>
              <a:rPr lang="en-US" sz="2800" dirty="0" err="1">
                <a:ea typeface="ＭＳ Ｐゴシック" charset="0"/>
              </a:rPr>
              <a:t>GemStone</a:t>
            </a:r>
            <a:endParaRPr lang="en-US" sz="2800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001000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Very Large Collection Support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Collections of millions of objects.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Optimized searches using b-tree Indexes:</a:t>
            </a:r>
          </a:p>
          <a:p>
            <a:pPr lvl="2">
              <a:defRPr/>
            </a:pPr>
            <a:r>
              <a:rPr lang="en-US" sz="1600" dirty="0">
                <a:ea typeface="ＭＳ Ｐゴシック" charset="0"/>
              </a:rPr>
              <a:t>Equality Indexes (a = b)</a:t>
            </a:r>
          </a:p>
          <a:p>
            <a:pPr lvl="3">
              <a:defRPr/>
            </a:pPr>
            <a:r>
              <a:rPr lang="en-US" sz="1200" i="1" dirty="0" err="1">
                <a:ea typeface="ＭＳ Ｐゴシック" charset="0"/>
              </a:rPr>
              <a:t>AllEmployees</a:t>
            </a:r>
            <a:r>
              <a:rPr lang="en-US" sz="1200" i="1" dirty="0">
                <a:ea typeface="ＭＳ Ｐゴシック" charset="0"/>
              </a:rPr>
              <a:t> detect:{:each| </a:t>
            </a:r>
            <a:r>
              <a:rPr lang="en-US" sz="1200" i="1" dirty="0" err="1">
                <a:ea typeface="ＭＳ Ｐゴシック" charset="0"/>
              </a:rPr>
              <a:t>each.lastName</a:t>
            </a:r>
            <a:r>
              <a:rPr lang="en-US" sz="1200" i="1" dirty="0">
                <a:ea typeface="ＭＳ Ｐゴシック" charset="0"/>
              </a:rPr>
              <a:t> = ‘Ducasse’ }</a:t>
            </a:r>
          </a:p>
          <a:p>
            <a:pPr lvl="2">
              <a:defRPr/>
            </a:pPr>
            <a:r>
              <a:rPr lang="en-US" sz="1600" dirty="0">
                <a:ea typeface="ＭＳ Ｐゴシック" charset="0"/>
              </a:rPr>
              <a:t>Identity Indexes (a == b)</a:t>
            </a:r>
          </a:p>
          <a:p>
            <a:pPr lvl="3">
              <a:defRPr/>
            </a:pPr>
            <a:r>
              <a:rPr lang="en-US" sz="1200" i="1" dirty="0" err="1">
                <a:ea typeface="ＭＳ Ｐゴシック" charset="0"/>
              </a:rPr>
              <a:t>AllEmployees</a:t>
            </a:r>
            <a:r>
              <a:rPr lang="en-US" sz="1200" i="1" dirty="0">
                <a:ea typeface="ＭＳ Ｐゴシック" charset="0"/>
              </a:rPr>
              <a:t> select:{:each| </a:t>
            </a:r>
            <a:r>
              <a:rPr lang="en-US" sz="1200" i="1" dirty="0" err="1">
                <a:ea typeface="ＭＳ Ｐゴシック" charset="0"/>
              </a:rPr>
              <a:t>each.countryOfOrigin</a:t>
            </a:r>
            <a:r>
              <a:rPr lang="en-US" sz="1200" i="1" dirty="0">
                <a:ea typeface="ＭＳ Ｐゴシック" charset="0"/>
              </a:rPr>
              <a:t> == #France }</a:t>
            </a:r>
          </a:p>
          <a:p>
            <a:pPr lvl="3">
              <a:defRPr/>
            </a:pPr>
            <a:endParaRPr lang="en-US" sz="12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97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0197100-359E-4711-9949-BB3353D42C5B}" type="slidenum">
              <a:rPr lang="en-US" altLang="en-US" sz="1400" smtClean="0"/>
              <a:pPr eaLnBrk="1" hangingPunct="1">
                <a:defRPr/>
              </a:pPr>
              <a:t>23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ea typeface="ＭＳ Ｐゴシック" charset="0"/>
              </a:rPr>
              <a:t>Key Features Of </a:t>
            </a:r>
            <a:r>
              <a:rPr lang="en-US" sz="2800" dirty="0" err="1">
                <a:ea typeface="ＭＳ Ｐゴシック" charset="0"/>
              </a:rPr>
              <a:t>GemStone</a:t>
            </a:r>
            <a:endParaRPr lang="en-US" sz="2800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001000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Interfaces to Other </a:t>
            </a:r>
            <a:r>
              <a:rPr lang="en-US" sz="2400" dirty="0" err="1">
                <a:ea typeface="ＭＳ Ｐゴシック" charset="0"/>
              </a:rPr>
              <a:t>Smalltalks</a:t>
            </a:r>
            <a:endParaRPr lang="en-US" sz="2400" dirty="0">
              <a:ea typeface="ＭＳ Ｐゴシック" charset="0"/>
            </a:endParaRPr>
          </a:p>
          <a:p>
            <a:pPr lvl="1">
              <a:defRPr/>
            </a:pPr>
            <a:r>
              <a:rPr lang="en-US" sz="2000" dirty="0" err="1">
                <a:ea typeface="ＭＳ Ｐゴシック" charset="0"/>
              </a:rPr>
              <a:t>VisualWorks</a:t>
            </a:r>
            <a:r>
              <a:rPr lang="en-US" sz="2000" dirty="0">
                <a:ea typeface="ＭＳ Ｐゴシック" charset="0"/>
              </a:rPr>
              <a:t>® - </a:t>
            </a:r>
            <a:r>
              <a:rPr lang="en-US" sz="2000" dirty="0" err="1">
                <a:ea typeface="ＭＳ Ｐゴシック" charset="0"/>
              </a:rPr>
              <a:t>GemBuilder</a:t>
            </a:r>
            <a:r>
              <a:rPr lang="en-US" sz="2000" dirty="0">
                <a:ea typeface="ＭＳ Ｐゴシック" charset="0"/>
              </a:rPr>
              <a:t> for </a:t>
            </a:r>
            <a:r>
              <a:rPr lang="en-US" sz="2000" dirty="0" err="1">
                <a:ea typeface="ＭＳ Ｐゴシック" charset="0"/>
              </a:rPr>
              <a:t>VisualWorks</a:t>
            </a:r>
            <a:r>
              <a:rPr lang="en-US" sz="2000" dirty="0">
                <a:ea typeface="ＭＳ Ｐゴシック" charset="0"/>
              </a:rPr>
              <a:t>®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VA Smalltalk® - </a:t>
            </a:r>
            <a:r>
              <a:rPr lang="en-US" sz="2000" dirty="0" err="1">
                <a:ea typeface="ＭＳ Ｐゴシック" charset="0"/>
              </a:rPr>
              <a:t>GemBuilder</a:t>
            </a:r>
            <a:r>
              <a:rPr lang="en-US" sz="2000" dirty="0">
                <a:ea typeface="ＭＳ Ｐゴシック" charset="0"/>
              </a:rPr>
              <a:t> for VA Smalltalk®</a:t>
            </a:r>
          </a:p>
          <a:p>
            <a:pPr lvl="1">
              <a:defRPr/>
            </a:pPr>
            <a:r>
              <a:rPr lang="en-US" sz="2000" dirty="0" err="1">
                <a:ea typeface="ＭＳ Ｐゴシック" charset="0"/>
              </a:rPr>
              <a:t>Pharo</a:t>
            </a:r>
            <a:r>
              <a:rPr lang="en-US" sz="2000" dirty="0">
                <a:ea typeface="ＭＳ Ｐゴシック" charset="0"/>
              </a:rPr>
              <a:t> – </a:t>
            </a:r>
            <a:r>
              <a:rPr lang="en-US" sz="2000" dirty="0" err="1">
                <a:ea typeface="ＭＳ Ｐゴシック" charset="0"/>
              </a:rPr>
              <a:t>tODE</a:t>
            </a:r>
            <a:r>
              <a:rPr lang="en-US" sz="2000" dirty="0">
                <a:ea typeface="ＭＳ Ｐゴシック" charset="0"/>
              </a:rPr>
              <a:t> (open </a:t>
            </a:r>
            <a:r>
              <a:rPr lang="en-US" sz="2000">
                <a:ea typeface="ＭＳ Ｐゴシック" charset="0"/>
              </a:rPr>
              <a:t>source)</a:t>
            </a:r>
          </a:p>
          <a:p>
            <a:pPr lvl="1">
              <a:defRPr/>
            </a:pPr>
            <a:r>
              <a:rPr lang="en-US" sz="2000">
                <a:ea typeface="ＭＳ Ｐゴシック" charset="0"/>
              </a:rPr>
              <a:t>Jade / Jadeite (Dolphin, open source)</a:t>
            </a:r>
            <a:endParaRPr lang="en-US" sz="2000" dirty="0">
              <a:ea typeface="ＭＳ Ｐゴシック" charset="0"/>
            </a:endParaRP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gt4Gemstone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Interfaces To Other Languages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C/C++ - </a:t>
            </a:r>
            <a:r>
              <a:rPr lang="en-US" sz="2000" dirty="0" err="1">
                <a:ea typeface="ＭＳ Ｐゴシック" charset="0"/>
              </a:rPr>
              <a:t>GemBuilder</a:t>
            </a:r>
            <a:r>
              <a:rPr lang="en-US" sz="2000" dirty="0">
                <a:ea typeface="ＭＳ Ｐゴシック" charset="0"/>
              </a:rPr>
              <a:t> for C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Java – </a:t>
            </a:r>
            <a:r>
              <a:rPr lang="en-US" sz="2000" dirty="0" err="1">
                <a:ea typeface="ＭＳ Ｐゴシック" charset="0"/>
              </a:rPr>
              <a:t>GemBuilder</a:t>
            </a:r>
            <a:r>
              <a:rPr lang="en-US" sz="2000" dirty="0">
                <a:ea typeface="ＭＳ Ｐゴシック" charset="0"/>
              </a:rPr>
              <a:t> for Java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Interfaces to Relational Databases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Oracle – </a:t>
            </a:r>
            <a:r>
              <a:rPr lang="en-US" sz="2000" dirty="0" err="1">
                <a:ea typeface="ＭＳ Ｐゴシック" charset="0"/>
              </a:rPr>
              <a:t>GemConnect</a:t>
            </a:r>
            <a:r>
              <a:rPr lang="en-US" sz="2000" dirty="0">
                <a:ea typeface="ＭＳ Ｐゴシック" charset="0"/>
              </a:rPr>
              <a:t> for Oracle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Sybase – </a:t>
            </a:r>
            <a:r>
              <a:rPr lang="en-US" sz="2000" dirty="0" err="1">
                <a:ea typeface="ＭＳ Ｐゴシック" charset="0"/>
              </a:rPr>
              <a:t>GemConnect</a:t>
            </a:r>
            <a:r>
              <a:rPr lang="en-US" sz="2000" dirty="0">
                <a:ea typeface="ＭＳ Ｐゴシック" charset="0"/>
              </a:rPr>
              <a:t> for Sybase (open source)</a:t>
            </a:r>
          </a:p>
        </p:txBody>
      </p:sp>
    </p:spTree>
    <p:extLst>
      <p:ext uri="{BB962C8B-B14F-4D97-AF65-F5344CB8AC3E}">
        <p14:creationId xmlns:p14="http://schemas.microsoft.com/office/powerpoint/2010/main" val="1028123392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C6545888-D73E-4F17-B1ED-61183A8B6336}" type="slidenum">
              <a:rPr lang="en-US" altLang="en-US" sz="1400" smtClean="0"/>
              <a:pPr eaLnBrk="1" hangingPunct="1">
                <a:defRPr/>
              </a:pPr>
              <a:t>24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GemStone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/S 64 Platforms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001000" cy="4648200"/>
          </a:xfrm>
        </p:spPr>
        <p:txBody>
          <a:bodyPr/>
          <a:lstStyle/>
          <a:p>
            <a:pPr>
              <a:buClr>
                <a:srgbClr val="00709E"/>
              </a:buClr>
              <a:defRPr/>
            </a:pPr>
            <a:r>
              <a:rPr lang="en-US" altLang="en-US" sz="2400" dirty="0"/>
              <a:t>Server (Database)</a:t>
            </a:r>
          </a:p>
          <a:p>
            <a:pPr lvl="1">
              <a:buClr>
                <a:srgbClr val="00709E"/>
              </a:buClr>
              <a:defRPr/>
            </a:pPr>
            <a:r>
              <a:rPr lang="en-US" altLang="en-US" sz="1800" dirty="0">
                <a:ea typeface="MS PGothic" pitchFamily="34" charset="-128"/>
              </a:rPr>
              <a:t>Linux x86_64</a:t>
            </a:r>
          </a:p>
          <a:p>
            <a:pPr lvl="1">
              <a:buClr>
                <a:srgbClr val="00709E"/>
              </a:buClr>
              <a:defRPr/>
            </a:pPr>
            <a:r>
              <a:rPr lang="en-US" altLang="en-US" sz="1800" dirty="0">
                <a:ea typeface="MS PGothic" pitchFamily="34" charset="-128"/>
              </a:rPr>
              <a:t>Apple Darwin 64 bit</a:t>
            </a:r>
          </a:p>
          <a:p>
            <a:pPr lvl="1">
              <a:buClr>
                <a:srgbClr val="00709E"/>
              </a:buClr>
              <a:defRPr/>
            </a:pPr>
            <a:r>
              <a:rPr lang="en-US" altLang="en-US" sz="1800" dirty="0">
                <a:ea typeface="MS PGothic" pitchFamily="34" charset="-128"/>
              </a:rPr>
              <a:t>Oracle Solaris amd64</a:t>
            </a:r>
          </a:p>
          <a:p>
            <a:pPr lvl="1">
              <a:buClr>
                <a:srgbClr val="00709E"/>
              </a:buClr>
              <a:defRPr/>
            </a:pPr>
            <a:r>
              <a:rPr lang="en-US" altLang="en-US" sz="1800" dirty="0">
                <a:ea typeface="MS PGothic" pitchFamily="34" charset="-128"/>
              </a:rPr>
              <a:t>Oracle Solaris SPARC 64 bit</a:t>
            </a:r>
          </a:p>
          <a:p>
            <a:pPr lvl="1">
              <a:buClr>
                <a:srgbClr val="00709E"/>
              </a:buClr>
              <a:defRPr/>
            </a:pPr>
            <a:r>
              <a:rPr lang="en-US" altLang="en-US" sz="1800" dirty="0">
                <a:ea typeface="MS PGothic" pitchFamily="34" charset="-128"/>
              </a:rPr>
              <a:t>IBM AIX PowerPC 64 bit</a:t>
            </a:r>
          </a:p>
          <a:p>
            <a:pPr>
              <a:buClr>
                <a:srgbClr val="00709E"/>
              </a:buClr>
              <a:defRPr/>
            </a:pPr>
            <a:r>
              <a:rPr lang="en-US" altLang="en-US" sz="2200" dirty="0"/>
              <a:t>Client</a:t>
            </a:r>
          </a:p>
          <a:p>
            <a:pPr lvl="1">
              <a:buClr>
                <a:srgbClr val="00709E"/>
              </a:buClr>
              <a:defRPr/>
            </a:pPr>
            <a:r>
              <a:rPr lang="en-US" altLang="en-US" sz="1800" dirty="0">
                <a:ea typeface="MS PGothic" pitchFamily="34" charset="-128"/>
              </a:rPr>
              <a:t>All of the above, and:</a:t>
            </a:r>
          </a:p>
          <a:p>
            <a:pPr lvl="1">
              <a:buClr>
                <a:srgbClr val="00709E"/>
              </a:buClr>
              <a:defRPr/>
            </a:pPr>
            <a:r>
              <a:rPr lang="en-US" altLang="en-US" sz="1800" dirty="0">
                <a:ea typeface="MS PGothic" pitchFamily="34" charset="-128"/>
              </a:rPr>
              <a:t>Microsoft Windows 7, 8, 10</a:t>
            </a:r>
          </a:p>
          <a:p>
            <a:pPr lvl="1">
              <a:buClr>
                <a:srgbClr val="00709E"/>
              </a:buClr>
              <a:defRPr/>
            </a:pPr>
            <a:r>
              <a:rPr lang="en-US" altLang="en-US" sz="1800" dirty="0">
                <a:ea typeface="MS PGothic" pitchFamily="34" charset="-128"/>
              </a:rPr>
              <a:t>Raspberry Pi (experimental)</a:t>
            </a:r>
          </a:p>
          <a:p>
            <a:pPr marL="457200" lvl="1" indent="0">
              <a:buClr>
                <a:srgbClr val="00709E"/>
              </a:buClr>
              <a:buNone/>
              <a:defRPr/>
            </a:pPr>
            <a:endParaRPr lang="en-US" altLang="en-US" sz="1800" dirty="0">
              <a:ea typeface="MS PGothic" pitchFamily="34" charset="-128"/>
            </a:endParaRPr>
          </a:p>
          <a:p>
            <a:pPr>
              <a:buClr>
                <a:srgbClr val="00709E"/>
              </a:buClr>
              <a:defRPr/>
            </a:pPr>
            <a:endParaRPr lang="en-US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46193682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C6545888-D73E-4F17-B1ED-61183A8B6336}" type="slidenum">
              <a:rPr lang="en-US" altLang="en-US" sz="1400" smtClean="0"/>
              <a:pPr eaLnBrk="1" hangingPunct="1">
                <a:defRPr/>
              </a:pPr>
              <a:t>25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3200" dirty="0" err="1">
                <a:latin typeface="Arial" charset="0"/>
                <a:ea typeface="ＭＳ Ｐゴシック" charset="0"/>
                <a:cs typeface="Arial" charset="0"/>
              </a:rPr>
              <a:t>GemBuilder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 for Smalltalk (GBS) Platforms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001000" cy="4648200"/>
          </a:xfrm>
        </p:spPr>
        <p:txBody>
          <a:bodyPr/>
          <a:lstStyle/>
          <a:p>
            <a:pPr>
              <a:buClr>
                <a:srgbClr val="00709E"/>
              </a:buClr>
              <a:defRPr/>
            </a:pPr>
            <a:r>
              <a:rPr lang="en-US" altLang="en-US" sz="2400" dirty="0" err="1"/>
              <a:t>Cincom</a:t>
            </a:r>
            <a:r>
              <a:rPr lang="en-US" altLang="en-US" sz="2400" baseline="30000" dirty="0"/>
              <a:t>®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VisualWorks</a:t>
            </a:r>
            <a:r>
              <a:rPr lang="en-US" altLang="en-US" sz="2400" baseline="30000" dirty="0"/>
              <a:t>® </a:t>
            </a:r>
            <a:r>
              <a:rPr lang="en-US" altLang="en-US" sz="2400" dirty="0"/>
              <a:t> 8.3.2, 7.10.1</a:t>
            </a:r>
          </a:p>
          <a:p>
            <a:pPr lvl="1">
              <a:buClr>
                <a:srgbClr val="00709E"/>
              </a:buClr>
              <a:defRPr/>
            </a:pPr>
            <a:r>
              <a:rPr lang="en-US" altLang="en-US" sz="1800" dirty="0">
                <a:ea typeface="MS PGothic" pitchFamily="34" charset="-128"/>
              </a:rPr>
              <a:t>MS Windows 7/8 32 bit</a:t>
            </a:r>
          </a:p>
          <a:p>
            <a:pPr lvl="1">
              <a:buClr>
                <a:srgbClr val="00709E"/>
              </a:buClr>
              <a:defRPr/>
            </a:pPr>
            <a:r>
              <a:rPr lang="en-US" altLang="en-US" sz="1800" dirty="0">
                <a:ea typeface="MS PGothic" pitchFamily="34" charset="-128"/>
              </a:rPr>
              <a:t>MS Windows 7/8/10 64 bit</a:t>
            </a:r>
          </a:p>
          <a:p>
            <a:pPr lvl="1">
              <a:buClr>
                <a:srgbClr val="00709E"/>
              </a:buClr>
              <a:defRPr/>
            </a:pPr>
            <a:r>
              <a:rPr lang="en-US" altLang="en-US" sz="1800" dirty="0">
                <a:ea typeface="MS PGothic" pitchFamily="34" charset="-128"/>
              </a:rPr>
              <a:t>Linux 32/64 bit</a:t>
            </a:r>
          </a:p>
          <a:p>
            <a:pPr>
              <a:buClr>
                <a:srgbClr val="00709E"/>
              </a:buClr>
              <a:defRPr/>
            </a:pPr>
            <a:r>
              <a:rPr lang="en-US" altLang="en-US" sz="2400" dirty="0"/>
              <a:t>Instantiations VA Smalltalk™ 9.1, 8.6.3</a:t>
            </a:r>
          </a:p>
          <a:p>
            <a:pPr lvl="1">
              <a:buClr>
                <a:srgbClr val="00709E"/>
              </a:buClr>
              <a:defRPr/>
            </a:pPr>
            <a:r>
              <a:rPr lang="en-US" altLang="en-US" sz="1800" dirty="0">
                <a:ea typeface="MS PGothic" pitchFamily="34" charset="-128"/>
              </a:rPr>
              <a:t>MS Windows 7/8</a:t>
            </a:r>
          </a:p>
          <a:p>
            <a:pPr>
              <a:buClr>
                <a:srgbClr val="00709E"/>
              </a:buClr>
              <a:defRPr/>
            </a:pPr>
            <a:endParaRPr lang="en-US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1930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0197100-359E-4711-9949-BB3353D42C5B}" type="slidenum">
              <a:rPr lang="en-US" altLang="en-US" sz="1400" smtClean="0"/>
              <a:pPr eaLnBrk="1" hangingPunct="1">
                <a:defRPr/>
              </a:pPr>
              <a:t>26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Jade IDE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001000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Open source IDE for all versions of </a:t>
            </a:r>
            <a:r>
              <a:rPr lang="en-US" sz="2400" dirty="0" err="1">
                <a:ea typeface="ＭＳ Ｐゴシック" charset="0"/>
              </a:rPr>
              <a:t>GemStone</a:t>
            </a:r>
            <a:endParaRPr lang="en-US" sz="2400" dirty="0">
              <a:ea typeface="ＭＳ Ｐゴシック" charset="0"/>
            </a:endParaRP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Written in Dolphin Smalltalk by James Foster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MS Windows only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Supports all versions of </a:t>
            </a:r>
            <a:r>
              <a:rPr lang="en-US" sz="2400" dirty="0" err="1">
                <a:ea typeface="ＭＳ Ｐゴシック" charset="0"/>
              </a:rPr>
              <a:t>GemStone</a:t>
            </a:r>
            <a:endParaRPr lang="en-US" sz="2400" dirty="0">
              <a:ea typeface="ＭＳ Ｐゴシック" charset="0"/>
            </a:endParaRP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Free of charge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Rich set of tools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Browsers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Inspectors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Debuggers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https://</a:t>
            </a:r>
            <a:r>
              <a:rPr lang="en-US" sz="2400" dirty="0" err="1">
                <a:ea typeface="ＭＳ Ｐゴシック" charset="0"/>
              </a:rPr>
              <a:t>github.com</a:t>
            </a:r>
            <a:r>
              <a:rPr lang="en-US" sz="2400" dirty="0">
                <a:ea typeface="ＭＳ Ｐゴシック" charset="0"/>
              </a:rPr>
              <a:t>/</a:t>
            </a:r>
            <a:r>
              <a:rPr lang="en-US" sz="2400" dirty="0" err="1">
                <a:ea typeface="ＭＳ Ｐゴシック" charset="0"/>
              </a:rPr>
              <a:t>jgfoster</a:t>
            </a:r>
            <a:r>
              <a:rPr lang="en-US" sz="2400" dirty="0">
                <a:ea typeface="ＭＳ Ｐゴシック" charset="0"/>
              </a:rPr>
              <a:t>/Jade</a:t>
            </a:r>
          </a:p>
          <a:p>
            <a:pPr>
              <a:defRPr/>
            </a:pPr>
            <a:endParaRPr 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4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Jade System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858E5-EDC4-4378-B2B9-A34030231F6D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8382000" cy="469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4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0197100-359E-4711-9949-BB3353D42C5B}" type="slidenum">
              <a:rPr lang="en-US" altLang="en-US" sz="1400" smtClean="0"/>
              <a:pPr eaLnBrk="1" hangingPunct="1">
                <a:defRPr/>
              </a:pPr>
              <a:t>28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Jadeite IDE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001000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Fork of the Jade project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Currently in development at </a:t>
            </a:r>
            <a:r>
              <a:rPr lang="en-US" sz="2400" dirty="0" err="1">
                <a:ea typeface="ＭＳ Ｐゴシック" charset="0"/>
              </a:rPr>
              <a:t>GemTalk</a:t>
            </a:r>
            <a:r>
              <a:rPr lang="en-US" sz="2400" dirty="0">
                <a:ea typeface="ＭＳ Ｐゴシック" charset="0"/>
              </a:rPr>
              <a:t> for a customer in Europe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Support for source code control with Rowan and Git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Support for Tonal </a:t>
            </a:r>
            <a:r>
              <a:rPr lang="en-US" sz="2400">
                <a:ea typeface="ＭＳ Ｐゴシック" charset="0"/>
              </a:rPr>
              <a:t>file format</a:t>
            </a:r>
          </a:p>
          <a:p>
            <a:pPr>
              <a:defRPr/>
            </a:pPr>
            <a:r>
              <a:rPr lang="en-US" sz="2400">
                <a:ea typeface="ＭＳ Ｐゴシック" charset="0"/>
              </a:rPr>
              <a:t>Migration tools from other SCM systems</a:t>
            </a:r>
            <a:endParaRPr 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39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06FB0C0B-AE3B-40E5-AF94-AB8BEB6E2292}" type="slidenum">
              <a:rPr lang="en-US" altLang="en-US" sz="1400" smtClean="0"/>
              <a:pPr eaLnBrk="1" hangingPunct="1">
                <a:defRPr/>
              </a:pPr>
              <a:t>29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GemStone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/S Licensing Models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001000" cy="46482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Community Editions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Free (as in beer) for </a:t>
            </a:r>
            <a:r>
              <a:rPr lang="en-US" sz="2400" u="sng" dirty="0">
                <a:ea typeface="ＭＳ Ｐゴシック" charset="0"/>
              </a:rPr>
              <a:t>any</a:t>
            </a:r>
            <a:r>
              <a:rPr lang="en-US" sz="2400" dirty="0">
                <a:ea typeface="ＭＳ Ｐゴシック" charset="0"/>
              </a:rPr>
              <a:t> use (including commercial)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Now includes </a:t>
            </a:r>
            <a:r>
              <a:rPr lang="en-US" sz="2400" dirty="0" err="1">
                <a:ea typeface="ＭＳ Ｐゴシック" charset="0"/>
              </a:rPr>
              <a:t>GemBuilder</a:t>
            </a:r>
            <a:r>
              <a:rPr lang="en-US" sz="2400" dirty="0">
                <a:ea typeface="ＭＳ Ｐゴシック" charset="0"/>
              </a:rPr>
              <a:t> for Smalltalk !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Perpetual</a:t>
            </a:r>
          </a:p>
          <a:p>
            <a:pPr lvl="1">
              <a:defRPr/>
            </a:pPr>
            <a:r>
              <a:rPr lang="en-US" sz="2400" dirty="0"/>
              <a:t>Buy once, own it forever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Annual Subscription</a:t>
            </a:r>
          </a:p>
          <a:p>
            <a:pPr lvl="1">
              <a:defRPr/>
            </a:pPr>
            <a:r>
              <a:rPr lang="en-US" sz="2400" dirty="0"/>
              <a:t>Pay annually, cancel any time.</a:t>
            </a:r>
          </a:p>
          <a:p>
            <a:pPr>
              <a:defRPr/>
            </a:pPr>
            <a:r>
              <a:rPr lang="en-US" sz="2800" dirty="0"/>
              <a:t>Value Added Reseller (VAR)</a:t>
            </a:r>
          </a:p>
          <a:p>
            <a:pPr lvl="1">
              <a:defRPr/>
            </a:pPr>
            <a:r>
              <a:rPr lang="en-US" sz="2400" dirty="0"/>
              <a:t>Percentage of royalties</a:t>
            </a:r>
          </a:p>
        </p:txBody>
      </p:sp>
    </p:spTree>
    <p:extLst>
      <p:ext uri="{BB962C8B-B14F-4D97-AF65-F5344CB8AC3E}">
        <p14:creationId xmlns:p14="http://schemas.microsoft.com/office/powerpoint/2010/main" val="345520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110D05-1702-4A91-92CA-A32220BD9B7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GemTalk</a:t>
            </a:r>
            <a:r>
              <a:rPr lang="en-US" altLang="en-US" dirty="0"/>
              <a:t> History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7696200" cy="3733800"/>
          </a:xfrm>
        </p:spPr>
        <p:txBody>
          <a:bodyPr/>
          <a:lstStyle/>
          <a:p>
            <a:r>
              <a:rPr lang="en-US" altLang="en-US" sz="2800" dirty="0"/>
              <a:t>37 Years of Continuous Operation!</a:t>
            </a:r>
          </a:p>
          <a:p>
            <a:pPr lvl="1"/>
            <a:r>
              <a:rPr lang="en-US" altLang="en-US" sz="2000" dirty="0">
                <a:ea typeface="Arial" panose="020B0604020202020204" pitchFamily="34" charset="0"/>
              </a:rPr>
              <a:t>Founded: 1982 (as </a:t>
            </a:r>
            <a:r>
              <a:rPr lang="en-US" altLang="en-US" sz="2000" dirty="0" err="1">
                <a:ea typeface="Arial" panose="020B0604020202020204" pitchFamily="34" charset="0"/>
              </a:rPr>
              <a:t>Servio</a:t>
            </a:r>
            <a:r>
              <a:rPr lang="en-US" altLang="en-US" sz="2000" dirty="0">
                <a:ea typeface="Arial" panose="020B0604020202020204" pitchFamily="34" charset="0"/>
              </a:rPr>
              <a:t> Logic Corporation)</a:t>
            </a:r>
          </a:p>
          <a:p>
            <a:pPr lvl="1"/>
            <a:r>
              <a:rPr lang="en-US" altLang="en-US" sz="2000" dirty="0">
                <a:ea typeface="Arial" panose="020B0604020202020204" pitchFamily="34" charset="0"/>
              </a:rPr>
              <a:t>First Version of </a:t>
            </a:r>
            <a:r>
              <a:rPr lang="en-US" altLang="en-US" sz="2000" dirty="0" err="1">
                <a:ea typeface="Arial" panose="020B0604020202020204" pitchFamily="34" charset="0"/>
              </a:rPr>
              <a:t>GemStone</a:t>
            </a:r>
            <a:r>
              <a:rPr lang="en-US" altLang="en-US" sz="2000" dirty="0">
                <a:ea typeface="Arial" panose="020B0604020202020204" pitchFamily="34" charset="0"/>
              </a:rPr>
              <a:t> Shipped: 1986</a:t>
            </a:r>
          </a:p>
          <a:p>
            <a:pPr lvl="1"/>
            <a:r>
              <a:rPr lang="en-US" altLang="en-US" sz="2000" dirty="0">
                <a:ea typeface="Arial" panose="020B0604020202020204" pitchFamily="34" charset="0"/>
              </a:rPr>
              <a:t>Name Changed from </a:t>
            </a:r>
            <a:r>
              <a:rPr lang="en-US" altLang="en-US" sz="2000" dirty="0" err="1">
                <a:ea typeface="Arial" panose="020B0604020202020204" pitchFamily="34" charset="0"/>
              </a:rPr>
              <a:t>Servio</a:t>
            </a:r>
            <a:r>
              <a:rPr lang="en-US" altLang="en-US" sz="2000" dirty="0">
                <a:ea typeface="Arial" panose="020B0604020202020204" pitchFamily="34" charset="0"/>
              </a:rPr>
              <a:t> to </a:t>
            </a:r>
            <a:r>
              <a:rPr lang="en-US" altLang="en-US" sz="2000" dirty="0" err="1">
                <a:ea typeface="Arial" panose="020B0604020202020204" pitchFamily="34" charset="0"/>
              </a:rPr>
              <a:t>GemStone</a:t>
            </a:r>
            <a:r>
              <a:rPr lang="en-US" altLang="en-US" sz="2000" dirty="0">
                <a:ea typeface="Arial" panose="020B0604020202020204" pitchFamily="34" charset="0"/>
              </a:rPr>
              <a:t>: 1995</a:t>
            </a:r>
          </a:p>
          <a:p>
            <a:pPr lvl="1"/>
            <a:r>
              <a:rPr lang="en-US" altLang="en-US" sz="2000" dirty="0">
                <a:ea typeface="Arial" panose="020B0604020202020204" pitchFamily="34" charset="0"/>
              </a:rPr>
              <a:t>Acquired by </a:t>
            </a:r>
            <a:r>
              <a:rPr lang="en-US" altLang="en-US" sz="2000" dirty="0" err="1">
                <a:ea typeface="Arial" panose="020B0604020202020204" pitchFamily="34" charset="0"/>
              </a:rPr>
              <a:t>Brokat</a:t>
            </a:r>
            <a:r>
              <a:rPr lang="en-US" altLang="en-US" sz="2000" dirty="0">
                <a:ea typeface="Arial" panose="020B0604020202020204" pitchFamily="34" charset="0"/>
              </a:rPr>
              <a:t>: July 2000</a:t>
            </a:r>
          </a:p>
          <a:p>
            <a:pPr lvl="1"/>
            <a:r>
              <a:rPr lang="en-US" altLang="en-US" sz="2000" dirty="0">
                <a:ea typeface="Arial" panose="020B0604020202020204" pitchFamily="34" charset="0"/>
              </a:rPr>
              <a:t>Management buyout: June 2001</a:t>
            </a:r>
          </a:p>
          <a:p>
            <a:pPr lvl="1"/>
            <a:r>
              <a:rPr lang="en-US" altLang="en-US" sz="2000" dirty="0">
                <a:ea typeface="Arial" panose="020B0604020202020204" pitchFamily="34" charset="0"/>
              </a:rPr>
              <a:t>Acquired by VMware: May 2010</a:t>
            </a:r>
          </a:p>
          <a:p>
            <a:pPr lvl="1"/>
            <a:r>
              <a:rPr lang="en-US" altLang="en-US" sz="2000" dirty="0">
                <a:ea typeface="Arial" panose="020B0604020202020204" pitchFamily="34" charset="0"/>
              </a:rPr>
              <a:t>Acquired by </a:t>
            </a:r>
            <a:r>
              <a:rPr lang="en-US" altLang="en-US" sz="2000" dirty="0" err="1">
                <a:ea typeface="Arial" panose="020B0604020202020204" pitchFamily="34" charset="0"/>
              </a:rPr>
              <a:t>GemTalk</a:t>
            </a:r>
            <a:r>
              <a:rPr lang="en-US" altLang="en-US" sz="2000" dirty="0">
                <a:ea typeface="Arial" panose="020B0604020202020204" pitchFamily="34" charset="0"/>
              </a:rPr>
              <a:t> Systems: May 2013</a:t>
            </a:r>
          </a:p>
        </p:txBody>
      </p:sp>
    </p:spTree>
    <p:extLst>
      <p:ext uri="{BB962C8B-B14F-4D97-AF65-F5344CB8AC3E}">
        <p14:creationId xmlns:p14="http://schemas.microsoft.com/office/powerpoint/2010/main" val="1207217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AAB8E281-A6D8-4083-902F-BE191C142E56}" type="slidenum">
              <a:rPr lang="en-US" altLang="en-US" sz="1400" smtClean="0"/>
              <a:pPr eaLnBrk="1" hangingPunct="1">
                <a:defRPr/>
              </a:pPr>
              <a:t>30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GemStone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Community Edition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156344"/>
              </p:ext>
            </p:extLst>
          </p:nvPr>
        </p:nvGraphicFramePr>
        <p:xfrm>
          <a:off x="304800" y="2128520"/>
          <a:ext cx="7968076" cy="2672080"/>
        </p:xfrm>
        <a:graphic>
          <a:graphicData uri="http://schemas.openxmlformats.org/drawingml/2006/table">
            <a:tbl>
              <a:tblPr/>
              <a:tblGrid>
                <a:gridCol w="1432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8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65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03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Starter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Limited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Full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Extended SPC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Extended CPU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Extended Full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License Kind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Perpetual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Subscription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Subscription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Subscription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Subscription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Subscription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1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Cores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01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SPC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G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 G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2G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4G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2G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4G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01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Gems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Unlimited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Unlimited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Unlimited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Unlimited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01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Disk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10G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50G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Unlimited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Unlimited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Unlimited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Unlimited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01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Development DB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Unlimited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Unlimited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Unlimited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Unlimited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Unlimited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Unlimited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01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Production DB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Unlimited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Unlimited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Unlimited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Unlimited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01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Tech Support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Community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Community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 tickets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 tickets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 tickets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 tickets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01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Price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Free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Free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$1500/yr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$3000/yr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$3000/yr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$6000/yr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01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Distribution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With Product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Email addr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Sales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Sales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Sales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Sales</a:t>
                      </a:r>
                    </a:p>
                  </a:txBody>
                  <a:tcPr marL="16463" marR="16463" marT="164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33600" y="6248400"/>
            <a:ext cx="5030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http://gemtalksystems.com/index.php/lc-licensing/</a:t>
            </a:r>
          </a:p>
        </p:txBody>
      </p:sp>
    </p:spTree>
    <p:extLst>
      <p:ext uri="{BB962C8B-B14F-4D97-AF65-F5344CB8AC3E}">
        <p14:creationId xmlns:p14="http://schemas.microsoft.com/office/powerpoint/2010/main" val="1759856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0197100-359E-4711-9949-BB3353D42C5B}" type="slidenum">
              <a:rPr lang="en-US" altLang="en-US" sz="1400" smtClean="0"/>
              <a:pPr eaLnBrk="1" hangingPunct="1">
                <a:defRPr/>
              </a:pPr>
              <a:t>31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Support Models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001000" cy="4648200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ea typeface="ＭＳ Ｐゴシック" charset="0"/>
              </a:rPr>
              <a:t>Web Support (24 x 7)</a:t>
            </a:r>
          </a:p>
          <a:p>
            <a:pPr lvl="1">
              <a:defRPr/>
            </a:pPr>
            <a:r>
              <a:rPr lang="en-US" sz="1600" dirty="0">
                <a:ea typeface="ＭＳ Ｐゴシック" charset="0"/>
                <a:hlinkClick r:id="rId3"/>
              </a:rPr>
              <a:t>https://techsupport.gemtalksystems.com</a:t>
            </a:r>
            <a:endParaRPr lang="en-US" sz="1600" dirty="0">
              <a:ea typeface="ＭＳ Ｐゴシック" charset="0"/>
            </a:endParaRPr>
          </a:p>
          <a:p>
            <a:pPr lvl="1">
              <a:defRPr/>
            </a:pPr>
            <a:r>
              <a:rPr lang="en-US" sz="1600" dirty="0">
                <a:ea typeface="ＭＳ Ｐゴシック" charset="0"/>
              </a:rPr>
              <a:t>Help requests processed 8 am – 5 pm Pacific Time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Emergency 24 x 7 Support</a:t>
            </a:r>
          </a:p>
          <a:p>
            <a:pPr lvl="1">
              <a:defRPr/>
            </a:pPr>
            <a:r>
              <a:rPr lang="en-US" sz="1600" dirty="0">
                <a:ea typeface="ＭＳ Ｐゴシック" charset="0"/>
              </a:rPr>
              <a:t>Available for a premium</a:t>
            </a:r>
          </a:p>
          <a:p>
            <a:pPr lvl="1">
              <a:defRPr/>
            </a:pPr>
            <a:r>
              <a:rPr lang="en-US" sz="1600" dirty="0" err="1">
                <a:ea typeface="ＭＳ Ｐゴシック" charset="0"/>
              </a:rPr>
              <a:t>GemTalk</a:t>
            </a:r>
            <a:r>
              <a:rPr lang="en-US" sz="1600" dirty="0">
                <a:ea typeface="ＭＳ Ｐゴシック" charset="0"/>
              </a:rPr>
              <a:t> provides an emergency phone number</a:t>
            </a:r>
          </a:p>
          <a:p>
            <a:pPr lvl="1">
              <a:defRPr/>
            </a:pPr>
            <a:r>
              <a:rPr lang="en-US" sz="1600" dirty="0">
                <a:ea typeface="ＭＳ Ｐゴシック" charset="0"/>
              </a:rPr>
              <a:t>Call back to the customer within 15 minutes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Mailing Lists</a:t>
            </a:r>
          </a:p>
          <a:p>
            <a:pPr lvl="1">
              <a:defRPr/>
            </a:pPr>
            <a:r>
              <a:rPr lang="en-US" sz="1600" dirty="0">
                <a:ea typeface="ＭＳ Ｐゴシック" charset="0"/>
              </a:rPr>
              <a:t>GLASS – Open source projects: Seaside / GLASS / </a:t>
            </a:r>
            <a:r>
              <a:rPr lang="en-US" sz="1600" dirty="0" err="1">
                <a:ea typeface="ＭＳ Ｐゴシック" charset="0"/>
              </a:rPr>
              <a:t>tODE</a:t>
            </a:r>
            <a:endParaRPr lang="en-US" sz="1600" dirty="0">
              <a:ea typeface="ＭＳ Ｐゴシック" charset="0"/>
            </a:endParaRPr>
          </a:p>
          <a:p>
            <a:pPr lvl="1">
              <a:defRPr/>
            </a:pPr>
            <a:r>
              <a:rPr lang="en-US" sz="1600" dirty="0" err="1">
                <a:ea typeface="ＭＳ Ｐゴシック" charset="0"/>
              </a:rPr>
              <a:t>GemStone</a:t>
            </a:r>
            <a:r>
              <a:rPr lang="en-US" sz="1600" dirty="0">
                <a:ea typeface="ＭＳ Ｐゴシック" charset="0"/>
              </a:rPr>
              <a:t> Smalltalk – </a:t>
            </a:r>
            <a:r>
              <a:rPr lang="en-US" sz="1600" dirty="0" err="1">
                <a:ea typeface="ＭＳ Ｐゴシック" charset="0"/>
              </a:rPr>
              <a:t>GemStone</a:t>
            </a:r>
            <a:r>
              <a:rPr lang="en-US" sz="1600" dirty="0">
                <a:ea typeface="ＭＳ Ｐゴシック" charset="0"/>
              </a:rPr>
              <a:t>-specific</a:t>
            </a:r>
          </a:p>
          <a:p>
            <a:pPr lvl="1">
              <a:defRPr/>
            </a:pPr>
            <a:r>
              <a:rPr lang="en-US" sz="1600" dirty="0">
                <a:ea typeface="ＭＳ Ｐゴシック" charset="0"/>
              </a:rPr>
              <a:t>Sign up at: </a:t>
            </a:r>
          </a:p>
          <a:p>
            <a:pPr lvl="2">
              <a:defRPr/>
            </a:pPr>
            <a:r>
              <a:rPr lang="en-US" sz="1600" dirty="0">
                <a:ea typeface="ＭＳ Ｐゴシック" charset="0"/>
              </a:rPr>
              <a:t>https://</a:t>
            </a:r>
            <a:r>
              <a:rPr lang="en-US" sz="1600" dirty="0" err="1">
                <a:ea typeface="ＭＳ Ｐゴシック" charset="0"/>
              </a:rPr>
              <a:t>lists.gemtalksystems.com</a:t>
            </a:r>
            <a:r>
              <a:rPr lang="en-US" sz="1600" dirty="0">
                <a:ea typeface="ＭＳ Ｐゴシック" charset="0"/>
              </a:rPr>
              <a:t>/mailman/</a:t>
            </a:r>
            <a:r>
              <a:rPr lang="en-US" sz="1600" dirty="0" err="1">
                <a:ea typeface="ＭＳ Ｐゴシック" charset="0"/>
              </a:rPr>
              <a:t>listinfo</a:t>
            </a:r>
            <a:r>
              <a:rPr lang="en-US" sz="1600" dirty="0">
                <a:ea typeface="ＭＳ Ｐゴシック" charset="0"/>
              </a:rPr>
              <a:t>/</a:t>
            </a: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23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 txBox="1">
            <a:spLocks noChangeArrowheads="1"/>
          </p:cNvSpPr>
          <p:nvPr/>
        </p:nvSpPr>
        <p:spPr bwMode="auto">
          <a:xfrm>
            <a:off x="1676400" y="2438400"/>
            <a:ext cx="5715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</a:rPr>
              <a:t>Part 3</a:t>
            </a:r>
          </a:p>
          <a:p>
            <a:pPr algn="ctr" eaLnBrk="1" hangingPunct="1"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</a:rPr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1587888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0197100-359E-4711-9949-BB3353D42C5B}" type="slidenum">
              <a:rPr lang="en-US" altLang="en-US" sz="1400" smtClean="0"/>
              <a:pPr eaLnBrk="1" hangingPunct="1">
                <a:defRPr/>
              </a:pPr>
              <a:t>33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GS/64 Server Releases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001000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Version 3.6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Summer, 2020 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Version 3.5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3.5.0: June, 2019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3.5.1: Q4-2019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Version 3.4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3.4.4: July 2019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3.4.5: TBD</a:t>
            </a:r>
          </a:p>
          <a:p>
            <a:pPr lvl="1">
              <a:defRPr/>
            </a:pPr>
            <a:endParaRPr lang="en-US" sz="2000" dirty="0">
              <a:ea typeface="ＭＳ Ｐゴシック" charset="0"/>
            </a:endParaRPr>
          </a:p>
          <a:p>
            <a:pPr marL="457200" lvl="1" indent="0">
              <a:buNone/>
              <a:defRPr/>
            </a:pPr>
            <a:endParaRPr lang="en-US" sz="2000" dirty="0">
              <a:ea typeface="ＭＳ Ｐゴシック" charset="0"/>
            </a:endParaRPr>
          </a:p>
          <a:p>
            <a:pPr marL="457200" lvl="1" indent="0">
              <a:buNone/>
              <a:defRPr/>
            </a:pPr>
            <a:endParaRPr lang="en-US" sz="20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391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0197100-359E-4711-9949-BB3353D42C5B}" type="slidenum">
              <a:rPr lang="en-US" altLang="en-US" sz="1400" smtClean="0"/>
              <a:pPr eaLnBrk="1" hangingPunct="1">
                <a:defRPr/>
              </a:pPr>
              <a:t>34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GBS for </a:t>
            </a:r>
            <a:r>
              <a:rPr lang="en-US" sz="3200" dirty="0" err="1">
                <a:latin typeface="Arial" charset="0"/>
                <a:ea typeface="ＭＳ Ｐゴシック" charset="0"/>
                <a:cs typeface="Arial" charset="0"/>
              </a:rPr>
              <a:t>VisualWorks</a:t>
            </a:r>
            <a:r>
              <a:rPr lang="en-US" altLang="en-US" sz="3200" baseline="30000" dirty="0"/>
              <a:t>®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 Release Pipeline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001000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Version 8.4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8.4.0: June 2019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8.4.1: TBD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Version 8.5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Summer 2020</a:t>
            </a:r>
          </a:p>
          <a:p>
            <a:pPr marL="457200" lvl="1" indent="0">
              <a:buNone/>
              <a:defRPr/>
            </a:pPr>
            <a:endParaRPr lang="en-US" sz="2000" dirty="0">
              <a:ea typeface="ＭＳ Ｐゴシック" charset="0"/>
            </a:endParaRPr>
          </a:p>
          <a:p>
            <a:pPr marL="457200" lvl="1" indent="0">
              <a:buNone/>
              <a:defRPr/>
            </a:pPr>
            <a:endParaRPr lang="en-US" sz="20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556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Clipart - Cloud">
            <a:extLst>
              <a:ext uri="{FF2B5EF4-FFF2-40B4-BE49-F238E27FC236}">
                <a16:creationId xmlns:a16="http://schemas.microsoft.com/office/drawing/2014/main" id="{DF7C4BD9-8668-C546-9896-7BE1743CBB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600700" y="4446663"/>
            <a:ext cx="3048000" cy="1546860"/>
          </a:xfrm>
          <a:prstGeom prst="rect">
            <a:avLst/>
          </a:prstGeom>
        </p:spPr>
      </p:pic>
      <p:pic>
        <p:nvPicPr>
          <p:cNvPr id="25" name="Picture 24" descr="Clipart - Cloud">
            <a:extLst>
              <a:ext uri="{FF2B5EF4-FFF2-40B4-BE49-F238E27FC236}">
                <a16:creationId xmlns:a16="http://schemas.microsoft.com/office/drawing/2014/main" id="{16FC611D-58C4-CB49-9991-C3E99A07B0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06764" y="4625340"/>
            <a:ext cx="3048000" cy="1546860"/>
          </a:xfrm>
          <a:prstGeom prst="rect">
            <a:avLst/>
          </a:prstGeom>
        </p:spPr>
      </p:pic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0197100-359E-4711-9949-BB3353D42C5B}" type="slidenum">
              <a:rPr lang="en-US" altLang="en-US" sz="1400" smtClean="0"/>
              <a:pPr eaLnBrk="1" hangingPunct="1">
                <a:defRPr/>
              </a:pPr>
              <a:t>35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New In Version 3.5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001000" cy="4648200"/>
          </a:xfrm>
        </p:spPr>
        <p:txBody>
          <a:bodyPr/>
          <a:lstStyle/>
          <a:p>
            <a:pPr>
              <a:defRPr/>
            </a:pPr>
            <a:r>
              <a:rPr lang="en-US" sz="2400" dirty="0" err="1">
                <a:ea typeface="ＭＳ Ｐゴシック" charset="0"/>
              </a:rPr>
              <a:t>GemStone</a:t>
            </a:r>
            <a:r>
              <a:rPr lang="en-US" sz="2400" dirty="0">
                <a:ea typeface="ＭＳ Ｐゴシック" charset="0"/>
              </a:rPr>
              <a:t>/64 in the Hybrid Cloud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X509 Certificate security for all connections</a:t>
            </a:r>
          </a:p>
          <a:p>
            <a:pPr lvl="2">
              <a:defRPr/>
            </a:pPr>
            <a:r>
              <a:rPr lang="en-US" sz="1600" dirty="0">
                <a:ea typeface="ＭＳ Ｐゴシック" charset="0"/>
              </a:rPr>
              <a:t>Login with certificate, CA cert and private key</a:t>
            </a:r>
            <a:endParaRPr lang="en-US" sz="2000" dirty="0">
              <a:ea typeface="ＭＳ Ｐゴシック" charset="0"/>
            </a:endParaRP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Cloud / Firewall-friendly network connections</a:t>
            </a:r>
            <a:endParaRPr lang="en-US" sz="1600" dirty="0">
              <a:ea typeface="ＭＳ Ｐゴシック" charset="0"/>
            </a:endParaRP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Tolerance for high latency networks (aka the Internet)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Object Filtering</a:t>
            </a:r>
          </a:p>
          <a:p>
            <a:pPr lvl="2">
              <a:defRPr/>
            </a:pPr>
            <a:r>
              <a:rPr lang="en-US" sz="1600" dirty="0">
                <a:ea typeface="ＭＳ Ｐゴシック" charset="0"/>
              </a:rPr>
              <a:t>Restrict which objects may/may not go to the cloud</a:t>
            </a:r>
          </a:p>
          <a:p>
            <a:pPr marL="0" indent="0">
              <a:buNone/>
              <a:defRPr/>
            </a:pPr>
            <a:endParaRPr lang="en-US" sz="2400" dirty="0">
              <a:ea typeface="ＭＳ Ｐゴシック" charset="0"/>
            </a:endParaRPr>
          </a:p>
          <a:p>
            <a:pPr marL="457200" lvl="1" indent="0">
              <a:buNone/>
              <a:defRPr/>
            </a:pPr>
            <a:r>
              <a:rPr lang="en-US" sz="2000" dirty="0">
                <a:ea typeface="ＭＳ Ｐゴシック" charset="0"/>
              </a:rPr>
              <a:t>	</a:t>
            </a:r>
          </a:p>
        </p:txBody>
      </p:sp>
      <p:pic>
        <p:nvPicPr>
          <p:cNvPr id="3" name="Picture 2" descr="Clipart - Cloud">
            <a:extLst>
              <a:ext uri="{FF2B5EF4-FFF2-40B4-BE49-F238E27FC236}">
                <a16:creationId xmlns:a16="http://schemas.microsoft.com/office/drawing/2014/main" id="{21515BC8-B6A1-F543-83FD-804ADBF185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8600" y="4853940"/>
            <a:ext cx="3048000" cy="1546860"/>
          </a:xfrm>
          <a:prstGeom prst="rect">
            <a:avLst/>
          </a:prstGeom>
        </p:spPr>
      </p:pic>
      <p:pic>
        <p:nvPicPr>
          <p:cNvPr id="7" name="Picture 6" descr="Clipart - Cloud">
            <a:extLst>
              <a:ext uri="{FF2B5EF4-FFF2-40B4-BE49-F238E27FC236}">
                <a16:creationId xmlns:a16="http://schemas.microsoft.com/office/drawing/2014/main" id="{1FCC5F21-3E01-3949-984D-087EDC8067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94960" y="4853940"/>
            <a:ext cx="3048000" cy="1546860"/>
          </a:xfrm>
          <a:prstGeom prst="rect">
            <a:avLst/>
          </a:prstGeom>
        </p:spPr>
      </p:pic>
      <p:pic>
        <p:nvPicPr>
          <p:cNvPr id="9" name="Picture 8" descr="Wild Hackers: Why Antivirus and Firewalls are essential?">
            <a:extLst>
              <a:ext uri="{FF2B5EF4-FFF2-40B4-BE49-F238E27FC236}">
                <a16:creationId xmlns:a16="http://schemas.microsoft.com/office/drawing/2014/main" id="{00430E8C-1DC9-454C-A681-239E85FAD0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749041" y="5054600"/>
            <a:ext cx="1346200" cy="1346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44D215-C8C6-034B-A89B-B063C092B828}"/>
              </a:ext>
            </a:extLst>
          </p:cNvPr>
          <p:cNvSpPr txBox="1"/>
          <p:nvPr/>
        </p:nvSpPr>
        <p:spPr>
          <a:xfrm>
            <a:off x="1311283" y="5130225"/>
            <a:ext cx="1279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On-Premise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6A5306-4C48-EA4E-95BC-E5B22E45750C}"/>
              </a:ext>
            </a:extLst>
          </p:cNvPr>
          <p:cNvSpPr txBox="1"/>
          <p:nvPr/>
        </p:nvSpPr>
        <p:spPr>
          <a:xfrm>
            <a:off x="6683525" y="5029200"/>
            <a:ext cx="936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(AWS)</a:t>
            </a:r>
          </a:p>
        </p:txBody>
      </p:sp>
      <p:pic>
        <p:nvPicPr>
          <p:cNvPr id="13" name="Picture 12" descr="File:Scheme of four disk storage.svg - Wikimedia Commons">
            <a:extLst>
              <a:ext uri="{FF2B5EF4-FFF2-40B4-BE49-F238E27FC236}">
                <a16:creationId xmlns:a16="http://schemas.microsoft.com/office/drawing/2014/main" id="{6C81F409-1442-FC40-B2DA-5A034C53648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594088" y="5715000"/>
            <a:ext cx="562372" cy="660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C5B2BC-C726-F640-8735-CBE3B84E62CE}"/>
              </a:ext>
            </a:extLst>
          </p:cNvPr>
          <p:cNvSpPr txBox="1"/>
          <p:nvPr/>
        </p:nvSpPr>
        <p:spPr>
          <a:xfrm>
            <a:off x="2133600" y="5791200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GemStone</a:t>
            </a:r>
            <a:endParaRPr lang="en-US" sz="1200" i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1200" i="1" dirty="0">
                <a:latin typeface="Cordia New" panose="020B0304020202020204" pitchFamily="34" charset="-34"/>
                <a:cs typeface="Cordia New" panose="020B0304020202020204" pitchFamily="34" charset="-34"/>
              </a:rPr>
              <a:t>Database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E53496C-AC42-EA43-8810-384B854D76C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41565" y="5872389"/>
            <a:ext cx="303486" cy="4191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8750A79C-C757-094F-8617-18D870E62C3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21908" y="5872389"/>
            <a:ext cx="303486" cy="4191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CC3FE87-2346-1348-900F-F5BB536BE74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28054" y="5872389"/>
            <a:ext cx="303486" cy="4191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F70CEE0-FC01-4F4F-BD3F-0D289B543054}"/>
              </a:ext>
            </a:extLst>
          </p:cNvPr>
          <p:cNvSpPr txBox="1"/>
          <p:nvPr/>
        </p:nvSpPr>
        <p:spPr>
          <a:xfrm>
            <a:off x="6896095" y="5943600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ordia New" panose="020B0304020202020204" pitchFamily="34" charset="-34"/>
                <a:cs typeface="Cordia New" panose="020B0304020202020204" pitchFamily="34" charset="-34"/>
              </a:rPr>
              <a:t>Smalltalk Images</a:t>
            </a:r>
          </a:p>
        </p:txBody>
      </p:sp>
    </p:spTree>
    <p:extLst>
      <p:ext uri="{BB962C8B-B14F-4D97-AF65-F5344CB8AC3E}">
        <p14:creationId xmlns:p14="http://schemas.microsoft.com/office/powerpoint/2010/main" val="54741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0197100-359E-4711-9949-BB3353D42C5B}" type="slidenum">
              <a:rPr lang="en-US" altLang="en-US" sz="1400" smtClean="0"/>
              <a:pPr eaLnBrk="1" hangingPunct="1">
                <a:defRPr/>
              </a:pPr>
              <a:t>36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New In Version 3.5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001000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Solo Smalltalk Execution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No running database required!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Execute Smalltalk code from the command line</a:t>
            </a:r>
          </a:p>
          <a:p>
            <a:pPr marL="457200" lvl="1" indent="0">
              <a:buNone/>
              <a:defRPr/>
            </a:pPr>
            <a:endParaRPr lang="en-US" sz="80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topaz&gt; set </a:t>
            </a:r>
            <a:r>
              <a:rPr lang="en-US" sz="10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solologin</a:t>
            </a: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on</a:t>
            </a:r>
          </a:p>
          <a:p>
            <a:pPr marL="457200" lvl="1" indent="0">
              <a:buNone/>
              <a:defRPr/>
            </a:pP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topaz&gt; login</a:t>
            </a:r>
          </a:p>
          <a:p>
            <a:pPr marL="457200" lvl="1" indent="0">
              <a:buNone/>
              <a:defRPr/>
            </a:pP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[Info]: LNK client/gem GCI levels = 35001/35001</a:t>
            </a:r>
          </a:p>
          <a:p>
            <a:pPr marL="457200" lvl="1" indent="0">
              <a:buNone/>
              <a:defRPr/>
            </a:pP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[Info]: Read-Only Repository: /export/moop2/users/</a:t>
            </a:r>
            <a:r>
              <a:rPr lang="en-US" sz="10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normg</a:t>
            </a: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/product/bin/extent0.dbf</a:t>
            </a:r>
          </a:p>
          <a:p>
            <a:pPr marL="457200" lvl="1" indent="0">
              <a:buNone/>
              <a:defRPr/>
            </a:pP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successful Solo login</a:t>
            </a:r>
          </a:p>
          <a:p>
            <a:pPr marL="457200" lvl="1" indent="0">
              <a:buNone/>
              <a:defRPr/>
            </a:pP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send </a:t>
            </a:r>
            <a:r>
              <a:rPr lang="en-US" sz="10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GsSecureSocket</a:t>
            </a: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httpsClientExampleForHost</a:t>
            </a: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: '</a:t>
            </a:r>
            <a:r>
              <a:rPr lang="en-US" sz="10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www.google.com</a:t>
            </a: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' </a:t>
            </a:r>
            <a:r>
              <a:rPr lang="en-US" sz="10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certificateDirectory</a:t>
            </a: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: '/</a:t>
            </a:r>
            <a:r>
              <a:rPr lang="en-US" sz="10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etc</a:t>
            </a: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ssl</a:t>
            </a: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/certs'</a:t>
            </a:r>
          </a:p>
          <a:p>
            <a:pPr marL="457200" lvl="1" indent="0">
              <a:buNone/>
              <a:defRPr/>
            </a:pP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Secure connection established</a:t>
            </a:r>
          </a:p>
          <a:p>
            <a:pPr marL="457200" lvl="1" indent="0">
              <a:buNone/>
              <a:defRPr/>
            </a:pP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Current cipher in use is: ECDHE-RSA-CHACHA20-POLY1305 TLSv1.2 </a:t>
            </a:r>
            <a:r>
              <a:rPr lang="en-US" sz="10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Kx</a:t>
            </a: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=ECDH Au=RSA Enc=CHACHA20/POLY1305(256) Mac=AEAD</a:t>
            </a:r>
          </a:p>
          <a:p>
            <a:pPr marL="457200" lvl="1" indent="0">
              <a:buNone/>
              <a:defRPr/>
            </a:pP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Sending a 40 byte request to client: GET / HTTP/1.1 Host: </a:t>
            </a:r>
            <a:r>
              <a:rPr lang="en-US" sz="10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www.google.com</a:t>
            </a:r>
            <a:endParaRPr lang="en-US" sz="105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Waiting for response from server...finished reading 1397 bytes from server.</a:t>
            </a:r>
          </a:p>
          <a:p>
            <a:pPr marL="457200" lvl="1" indent="0">
              <a:buNone/>
              <a:defRPr/>
            </a:pP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HTTP/1.1 200 OK</a:t>
            </a:r>
          </a:p>
          <a:p>
            <a:pPr marL="457200" lvl="1" indent="0">
              <a:buNone/>
              <a:defRPr/>
            </a:pP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Date: Fri, 31 Aug 2018 19:00:46 GMT</a:t>
            </a:r>
          </a:p>
          <a:p>
            <a:pPr marL="457200" lvl="1" indent="0">
              <a:buNone/>
              <a:defRPr/>
            </a:pP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Expires: -1</a:t>
            </a:r>
          </a:p>
          <a:p>
            <a:pPr marL="457200" lvl="1" indent="0">
              <a:buNone/>
              <a:defRPr/>
            </a:pP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Cache-Control: private, max-age=0</a:t>
            </a:r>
          </a:p>
          <a:p>
            <a:pPr marL="457200" lvl="1" indent="0">
              <a:buNone/>
              <a:defRPr/>
            </a:pP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Content-Type: text/html; charset=ISO-8859-1</a:t>
            </a:r>
          </a:p>
          <a:p>
            <a:pPr marL="457200" lvl="1" indent="0">
              <a:buNone/>
              <a:defRPr/>
            </a:pPr>
            <a:r>
              <a:rPr lang="en-US" sz="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…</a:t>
            </a:r>
          </a:p>
          <a:p>
            <a:pPr marL="457200" lvl="1" indent="0">
              <a:buNone/>
              <a:defRPr/>
            </a:pPr>
            <a:endParaRPr lang="en-US" sz="80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35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0197100-359E-4711-9949-BB3353D42C5B}" type="slidenum">
              <a:rPr lang="en-US" altLang="en-US" sz="1400" smtClean="0"/>
              <a:pPr eaLnBrk="1" hangingPunct="1">
                <a:defRPr/>
              </a:pPr>
              <a:t>37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Solo Mode Script Example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001000" cy="3048000"/>
          </a:xfrm>
          <a:ln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  <a:defRPr/>
            </a:pP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#!/</a:t>
            </a:r>
            <a:r>
              <a:rPr lang="en-US" sz="10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usr</a:t>
            </a: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/bin/env topaz </a:t>
            </a:r>
          </a:p>
          <a:p>
            <a:pPr marL="457200" lvl="1" indent="0">
              <a:buNone/>
              <a:defRPr/>
            </a:pP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set </a:t>
            </a:r>
            <a:r>
              <a:rPr lang="en-US" sz="10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solologin</a:t>
            </a: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on</a:t>
            </a:r>
          </a:p>
          <a:p>
            <a:pPr marL="457200" lvl="1" indent="0">
              <a:buNone/>
              <a:defRPr/>
            </a:pP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set u </a:t>
            </a:r>
            <a:r>
              <a:rPr lang="en-US" sz="10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DataCurator</a:t>
            </a: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p swordfish</a:t>
            </a:r>
          </a:p>
          <a:p>
            <a:pPr marL="457200" lvl="1" indent="0">
              <a:buNone/>
              <a:defRPr/>
            </a:pP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login</a:t>
            </a:r>
          </a:p>
          <a:p>
            <a:pPr marL="457200" lvl="1" indent="0">
              <a:buNone/>
              <a:defRPr/>
            </a:pP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run</a:t>
            </a:r>
          </a:p>
          <a:p>
            <a:pPr marL="457200" lvl="1" indent="0">
              <a:buNone/>
              <a:defRPr/>
            </a:pP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| c |</a:t>
            </a:r>
          </a:p>
          <a:p>
            <a:pPr marL="457200" lvl="1" indent="0">
              <a:buNone/>
              <a:defRPr/>
            </a:pP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"Get </a:t>
            </a:r>
            <a:r>
              <a:rPr lang="en-US" sz="10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dir</a:t>
            </a: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contents"</a:t>
            </a:r>
          </a:p>
          <a:p>
            <a:pPr marL="457200" lvl="1" indent="0">
              <a:buNone/>
              <a:defRPr/>
            </a:pP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 := </a:t>
            </a:r>
            <a:r>
              <a:rPr lang="en-US" sz="10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GsFile</a:t>
            </a: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contentsOfDirectory</a:t>
            </a: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: '/home/</a:t>
            </a:r>
            <a:r>
              <a:rPr lang="en-US" sz="10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normg</a:t>
            </a: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/local/</a:t>
            </a:r>
            <a:r>
              <a:rPr lang="en-US" sz="10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gartst</a:t>
            </a: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' </a:t>
            </a:r>
            <a:r>
              <a:rPr lang="en-US" sz="10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onClient</a:t>
            </a: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: false .</a:t>
            </a:r>
          </a:p>
          <a:p>
            <a:pPr marL="457200" lvl="1" indent="0">
              <a:buNone/>
              <a:defRPr/>
            </a:pP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“select files larger than 64K”</a:t>
            </a:r>
          </a:p>
          <a:p>
            <a:pPr marL="457200" lvl="1" indent="0">
              <a:buNone/>
              <a:defRPr/>
            </a:pP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^ c select:[:e| |stat|</a:t>
            </a:r>
          </a:p>
          <a:p>
            <a:pPr marL="457200" lvl="1" indent="0">
              <a:buNone/>
              <a:defRPr/>
            </a:pP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  stat := </a:t>
            </a:r>
            <a:r>
              <a:rPr lang="en-US" sz="10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GsFile</a:t>
            </a: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stat: e </a:t>
            </a:r>
            <a:r>
              <a:rPr lang="en-US" sz="10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isLstat</a:t>
            </a: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: false.</a:t>
            </a:r>
          </a:p>
          <a:p>
            <a:pPr marL="457200" lvl="1" indent="0">
              <a:buNone/>
              <a:defRPr/>
            </a:pP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  stat _</a:t>
            </a:r>
            <a:r>
              <a:rPr lang="en-US" sz="10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isSmallInteger</a:t>
            </a: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not and:[stat </a:t>
            </a:r>
            <a:r>
              <a:rPr lang="en-US" sz="10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isDirectory</a:t>
            </a: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not and:[stat size &gt; 65536 ]]</a:t>
            </a:r>
          </a:p>
          <a:p>
            <a:pPr marL="457200" lvl="1" indent="0">
              <a:buNone/>
              <a:defRPr/>
            </a:pP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].</a:t>
            </a:r>
          </a:p>
          <a:p>
            <a:pPr marL="457200" lvl="1" indent="0">
              <a:buNone/>
              <a:defRPr/>
            </a:pP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%</a:t>
            </a:r>
          </a:p>
          <a:p>
            <a:pPr marL="457200" lvl="1" indent="0">
              <a:buNone/>
              <a:defRPr/>
            </a:pPr>
            <a:r>
              <a:rPr lang="en-US" sz="10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quit</a:t>
            </a:r>
          </a:p>
          <a:p>
            <a:pPr marL="457200" lvl="1" indent="0">
              <a:buNone/>
              <a:defRPr/>
            </a:pPr>
            <a:endParaRPr lang="en-US" sz="80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endParaRPr lang="en-US" sz="80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5B75AB8-4459-B14C-8A0B-E89984C67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58" y="4953000"/>
            <a:ext cx="8001000" cy="168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Tx/>
              <a:buNone/>
              <a:defRPr/>
            </a:pPr>
            <a:r>
              <a:rPr lang="en-US" sz="8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normg@moop</a:t>
            </a:r>
            <a:r>
              <a:rPr lang="en-US" sz="8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&gt;</a:t>
            </a:r>
            <a:r>
              <a:rPr lang="en-US" sz="8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solo.tpz</a:t>
            </a:r>
            <a:r>
              <a:rPr lang="en-US" sz="8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|grep \# |</a:t>
            </a:r>
            <a:r>
              <a:rPr lang="en-US" sz="8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egrep</a:t>
            </a:r>
            <a:r>
              <a:rPr lang="en-US" sz="8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-v "\|"</a:t>
            </a:r>
          </a:p>
          <a:p>
            <a:pPr marL="457200" lvl="1" indent="0">
              <a:buFontTx/>
              <a:buNone/>
              <a:defRPr/>
            </a:pPr>
            <a:r>
              <a:rPr lang="en-US" sz="8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#1 /export/moop3/users/</a:t>
            </a:r>
            <a:r>
              <a:rPr lang="en-US" sz="8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normg</a:t>
            </a:r>
            <a:r>
              <a:rPr lang="en-US" sz="8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</a:t>
            </a:r>
            <a:r>
              <a:rPr lang="en-US" sz="8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gartst</a:t>
            </a:r>
            <a:r>
              <a:rPr lang="en-US" sz="8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/gem_29147.code_log</a:t>
            </a:r>
          </a:p>
          <a:p>
            <a:pPr marL="457200" lvl="1" indent="0">
              <a:buFontTx/>
              <a:buNone/>
              <a:defRPr/>
            </a:pPr>
            <a:r>
              <a:rPr lang="en-US" sz="8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#2 /export/moop3/users/</a:t>
            </a:r>
            <a:r>
              <a:rPr lang="en-US" sz="8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normg</a:t>
            </a:r>
            <a:r>
              <a:rPr lang="en-US" sz="8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</a:t>
            </a:r>
            <a:r>
              <a:rPr lang="en-US" sz="8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gartst</a:t>
            </a:r>
            <a:r>
              <a:rPr lang="en-US" sz="8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/gem_29125.code_log</a:t>
            </a:r>
          </a:p>
          <a:p>
            <a:pPr marL="457200" lvl="1" indent="0">
              <a:buFontTx/>
              <a:buNone/>
              <a:defRPr/>
            </a:pPr>
            <a:r>
              <a:rPr lang="en-US" sz="8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#3 /export/moop3/users/</a:t>
            </a:r>
            <a:r>
              <a:rPr lang="en-US" sz="8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normg</a:t>
            </a:r>
            <a:r>
              <a:rPr lang="en-US" sz="8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</a:t>
            </a:r>
            <a:r>
              <a:rPr lang="en-US" sz="8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gartst</a:t>
            </a:r>
            <a:r>
              <a:rPr lang="en-US" sz="8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/gem_17645.code_log</a:t>
            </a:r>
          </a:p>
          <a:p>
            <a:pPr marL="457200" lvl="1" indent="0">
              <a:buFontTx/>
              <a:buNone/>
              <a:defRPr/>
            </a:pPr>
            <a:r>
              <a:rPr lang="en-US" sz="8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#4 /export/moop3/users/</a:t>
            </a:r>
            <a:r>
              <a:rPr lang="en-US" sz="8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normg</a:t>
            </a:r>
            <a:r>
              <a:rPr lang="en-US" sz="8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</a:t>
            </a:r>
            <a:r>
              <a:rPr lang="en-US" sz="8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gartst</a:t>
            </a:r>
            <a:r>
              <a:rPr lang="en-US" sz="8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/gem_29106.code_log</a:t>
            </a:r>
          </a:p>
          <a:p>
            <a:pPr marL="457200" lvl="1" indent="0">
              <a:buFontTx/>
              <a:buNone/>
              <a:defRPr/>
            </a:pPr>
            <a:r>
              <a:rPr lang="en-US" sz="8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#5 /export/moop3/users/</a:t>
            </a:r>
            <a:r>
              <a:rPr lang="en-US" sz="8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normg</a:t>
            </a:r>
            <a:r>
              <a:rPr lang="en-US" sz="8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</a:t>
            </a:r>
            <a:r>
              <a:rPr lang="en-US" sz="8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gartst</a:t>
            </a:r>
            <a:r>
              <a:rPr lang="en-US" sz="8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/gem_29119.code_log</a:t>
            </a:r>
          </a:p>
          <a:p>
            <a:pPr marL="457200" lvl="1" indent="0">
              <a:buFontTx/>
              <a:buNone/>
              <a:defRPr/>
            </a:pPr>
            <a:r>
              <a:rPr lang="en-US" sz="8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#6 /export/moop3/users/</a:t>
            </a:r>
            <a:r>
              <a:rPr lang="en-US" sz="8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normg</a:t>
            </a:r>
            <a:r>
              <a:rPr lang="en-US" sz="8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</a:t>
            </a:r>
            <a:r>
              <a:rPr lang="en-US" sz="8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gartst</a:t>
            </a:r>
            <a:r>
              <a:rPr lang="en-US" sz="8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/gem_16461.code_log</a:t>
            </a:r>
          </a:p>
          <a:p>
            <a:pPr marL="457200" lvl="1" indent="0">
              <a:buFontTx/>
              <a:buNone/>
              <a:defRPr/>
            </a:pPr>
            <a:r>
              <a:rPr lang="en-US" sz="8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#7 /export/moop3/users/</a:t>
            </a:r>
            <a:r>
              <a:rPr lang="en-US" sz="8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normg</a:t>
            </a:r>
            <a:r>
              <a:rPr lang="en-US" sz="8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</a:t>
            </a:r>
            <a:r>
              <a:rPr lang="en-US" sz="8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gartst</a:t>
            </a:r>
            <a:r>
              <a:rPr lang="en-US" sz="8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/gem_29140.code_log</a:t>
            </a:r>
          </a:p>
          <a:p>
            <a:pPr marL="457200" lvl="1" indent="0">
              <a:buFontTx/>
              <a:buNone/>
              <a:defRPr/>
            </a:pPr>
            <a:r>
              <a:rPr lang="en-US" sz="8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#8 /export/moop3/users/</a:t>
            </a:r>
            <a:r>
              <a:rPr lang="en-US" sz="8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normg</a:t>
            </a:r>
            <a:r>
              <a:rPr lang="en-US" sz="8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</a:t>
            </a:r>
            <a:r>
              <a:rPr lang="en-US" sz="8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gartst</a:t>
            </a:r>
            <a:r>
              <a:rPr lang="en-US" sz="8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/gem_15972.code_log</a:t>
            </a:r>
          </a:p>
        </p:txBody>
      </p:sp>
    </p:spTree>
    <p:extLst>
      <p:ext uri="{BB962C8B-B14F-4D97-AF65-F5344CB8AC3E}">
        <p14:creationId xmlns:p14="http://schemas.microsoft.com/office/powerpoint/2010/main" val="136486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0197100-359E-4711-9949-BB3353D42C5B}" type="slidenum">
              <a:rPr lang="en-US" altLang="en-US" sz="1400" smtClean="0"/>
              <a:pPr eaLnBrk="1" hangingPunct="1">
                <a:defRPr/>
              </a:pPr>
              <a:t>38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New In Version 3.5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001000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New Public Key Infrastructure (PKI) Classes</a:t>
            </a:r>
          </a:p>
          <a:p>
            <a:pPr lvl="1">
              <a:defRPr/>
            </a:pPr>
            <a:r>
              <a:rPr lang="en-US" sz="1800" dirty="0">
                <a:ea typeface="ＭＳ Ｐゴシック" charset="0"/>
              </a:rPr>
              <a:t>Object</a:t>
            </a:r>
          </a:p>
          <a:p>
            <a:pPr lvl="2">
              <a:defRPr/>
            </a:pPr>
            <a:r>
              <a:rPr lang="en-US" sz="1800" dirty="0" err="1">
                <a:ea typeface="ＭＳ Ｐゴシック" charset="0"/>
              </a:rPr>
              <a:t>GsTlsCredential</a:t>
            </a:r>
            <a:endParaRPr lang="en-US" sz="1800" dirty="0">
              <a:ea typeface="ＭＳ Ｐゴシック" charset="0"/>
            </a:endParaRPr>
          </a:p>
          <a:p>
            <a:pPr lvl="3">
              <a:defRPr/>
            </a:pPr>
            <a:r>
              <a:rPr lang="en-US" sz="1800" dirty="0" err="1">
                <a:ea typeface="ＭＳ Ｐゴシック" charset="0"/>
              </a:rPr>
              <a:t>GsTlsPublicKey</a:t>
            </a:r>
            <a:endParaRPr lang="en-US" sz="1800" dirty="0">
              <a:ea typeface="ＭＳ Ｐゴシック" charset="0"/>
            </a:endParaRPr>
          </a:p>
          <a:p>
            <a:pPr lvl="3">
              <a:defRPr/>
            </a:pPr>
            <a:r>
              <a:rPr lang="en-US" sz="1800" dirty="0" err="1">
                <a:ea typeface="ＭＳ Ｐゴシック" charset="0"/>
              </a:rPr>
              <a:t>GsTlsPrivateKey</a:t>
            </a:r>
            <a:endParaRPr lang="en-US" sz="1800" dirty="0">
              <a:ea typeface="ＭＳ Ｐゴシック" charset="0"/>
            </a:endParaRPr>
          </a:p>
          <a:p>
            <a:pPr lvl="3">
              <a:defRPr/>
            </a:pPr>
            <a:r>
              <a:rPr lang="en-US" sz="1800" dirty="0">
                <a:ea typeface="ＭＳ Ｐゴシック" charset="0"/>
              </a:rPr>
              <a:t>GsX509Certificate</a:t>
            </a:r>
          </a:p>
          <a:p>
            <a:pPr lvl="1">
              <a:defRPr/>
            </a:pPr>
            <a:r>
              <a:rPr lang="en-US" sz="2200" dirty="0">
                <a:ea typeface="ＭＳ Ｐゴシック" charset="0"/>
              </a:rPr>
              <a:t>Array</a:t>
            </a:r>
          </a:p>
          <a:p>
            <a:pPr lvl="2">
              <a:defRPr/>
            </a:pPr>
            <a:r>
              <a:rPr lang="en-US" sz="1800" dirty="0">
                <a:ea typeface="ＭＳ Ｐゴシック" charset="0"/>
              </a:rPr>
              <a:t>GsX509CertificateChain</a:t>
            </a:r>
          </a:p>
          <a:p>
            <a:pPr lvl="1">
              <a:defRPr/>
            </a:pPr>
            <a:endParaRPr lang="en-US" sz="20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81805"/>
      </p:ext>
    </p:extLst>
  </p:cSld>
  <p:clrMapOvr>
    <a:masterClrMapping/>
  </p:clrMapOvr>
  <p:transition spd="slow">
    <p:wheel spokes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0197100-359E-4711-9949-BB3353D42C5B}" type="slidenum">
              <a:rPr lang="en-US" altLang="en-US" sz="1400" smtClean="0"/>
              <a:pPr eaLnBrk="1" hangingPunct="1">
                <a:defRPr/>
              </a:pPr>
              <a:t>39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New In Version 3.5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001000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Support for Latest Crypto Algorithms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Message Digests</a:t>
            </a:r>
          </a:p>
          <a:p>
            <a:pPr lvl="2">
              <a:defRPr/>
            </a:pPr>
            <a:r>
              <a:rPr lang="en-US" sz="1600" dirty="0">
                <a:ea typeface="ＭＳ Ｐゴシック" charset="0"/>
              </a:rPr>
              <a:t>SHA3 (224, 256, 384, 512 bits)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HMAC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Authenticated Encryption Modes</a:t>
            </a:r>
          </a:p>
          <a:p>
            <a:pPr lvl="2">
              <a:defRPr/>
            </a:pPr>
            <a:r>
              <a:rPr lang="en-US" sz="1600" dirty="0">
                <a:ea typeface="ＭＳ Ｐゴシック" charset="0"/>
              </a:rPr>
              <a:t>OCB, GCM, ChaCha20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Support for Digital Signatures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Sign with private key, verify with public key</a:t>
            </a:r>
          </a:p>
          <a:p>
            <a:pPr lvl="1">
              <a:defRPr/>
            </a:pPr>
            <a:endParaRPr lang="en-US" sz="20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11849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DA4F66-D8CB-4C3F-A38F-4A648B0D2382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4606924"/>
            <a:ext cx="7924800" cy="2022475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dirty="0">
                <a:ea typeface="Arial" panose="020B0604020202020204" pitchFamily="34" charset="0"/>
              </a:rPr>
              <a:t>20% of the world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s container shipments are managed by </a:t>
            </a:r>
            <a:r>
              <a:rPr lang="en-US" altLang="ja-JP" dirty="0" err="1">
                <a:ea typeface="MS PGothic" panose="020B0600070205080204" pitchFamily="34" charset="-128"/>
              </a:rPr>
              <a:t>GemStone</a:t>
            </a:r>
            <a:r>
              <a:rPr lang="en-US" altLang="ja-JP" dirty="0">
                <a:ea typeface="MS PGothic" panose="020B0600070205080204" pitchFamily="34" charset="-128"/>
              </a:rPr>
              <a:t>/S.</a:t>
            </a:r>
          </a:p>
          <a:p>
            <a:pPr lvl="1" eaLnBrk="1" hangingPunct="1">
              <a:buFontTx/>
              <a:buNone/>
            </a:pPr>
            <a:r>
              <a:rPr lang="en-US" altLang="ja-JP" dirty="0">
                <a:ea typeface="MS PGothic" panose="020B0600070205080204" pitchFamily="34" charset="-128"/>
              </a:rPr>
              <a:t>13,000,000,000 objects / 2,500 GB</a:t>
            </a:r>
          </a:p>
          <a:p>
            <a:pPr lvl="1" eaLnBrk="1" hangingPunct="1">
              <a:buFontTx/>
              <a:buNone/>
            </a:pPr>
            <a:endParaRPr lang="en-US" altLang="ja-JP" dirty="0">
              <a:ea typeface="MS PGothic" panose="020B0600070205080204" pitchFamily="34" charset="-128"/>
            </a:endParaRPr>
          </a:p>
          <a:p>
            <a:pPr lvl="1" eaLnBrk="1" hangingPunct="1"/>
            <a:endParaRPr lang="en-US" altLang="en-US" dirty="0">
              <a:ea typeface="Arial" panose="020B0604020202020204" pitchFamily="34" charset="0"/>
            </a:endParaRPr>
          </a:p>
          <a:p>
            <a:pPr marL="0" indent="0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152400" y="863600"/>
            <a:ext cx="6388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/>
              <a:t>GemStone/S Powered Business</a:t>
            </a:r>
            <a:endParaRPr lang="en-US" altLang="en-US" b="1">
              <a:latin typeface="Times New Roman" panose="02020603050405020304" pitchFamily="18" charset="0"/>
            </a:endParaRPr>
          </a:p>
        </p:txBody>
      </p:sp>
      <p:sp>
        <p:nvSpPr>
          <p:cNvPr id="17414" name="Rectangle 7"/>
          <p:cNvSpPr>
            <a:spLocks noGrp="1" noChangeArrowheads="1"/>
          </p:cNvSpPr>
          <p:nvPr>
            <p:ph type="title"/>
          </p:nvPr>
        </p:nvSpPr>
        <p:spPr>
          <a:xfrm>
            <a:off x="304800" y="1635125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en-US"/>
              <a:t>Container Shipping Vertical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86000" y="2971800"/>
            <a:ext cx="1393825" cy="1446213"/>
            <a:chOff x="838200" y="3006725"/>
            <a:chExt cx="1393825" cy="1446213"/>
          </a:xfrm>
        </p:grpSpPr>
        <p:sp>
          <p:nvSpPr>
            <p:cNvPr id="17415" name="Rectangle 9"/>
            <p:cNvSpPr>
              <a:spLocks noChangeArrowheads="1"/>
            </p:cNvSpPr>
            <p:nvPr/>
          </p:nvSpPr>
          <p:spPr bwMode="auto">
            <a:xfrm>
              <a:off x="990600" y="4113213"/>
              <a:ext cx="12414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- since 2016 </a:t>
              </a:r>
            </a:p>
          </p:txBody>
        </p:sp>
        <p:pic>
          <p:nvPicPr>
            <p:cNvPr id="17417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06725"/>
              <a:ext cx="1390650" cy="904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5943600" y="2971800"/>
            <a:ext cx="1447800" cy="1479550"/>
            <a:chOff x="3592513" y="3006725"/>
            <a:chExt cx="1447800" cy="1479550"/>
          </a:xfrm>
        </p:grpSpPr>
        <p:pic>
          <p:nvPicPr>
            <p:cNvPr id="17411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513" y="3006725"/>
              <a:ext cx="1268412" cy="995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8" name="Rectangle 9"/>
            <p:cNvSpPr>
              <a:spLocks noChangeArrowheads="1"/>
            </p:cNvSpPr>
            <p:nvPr/>
          </p:nvSpPr>
          <p:spPr bwMode="auto">
            <a:xfrm>
              <a:off x="3810000" y="4149725"/>
              <a:ext cx="12303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- since 2000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022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0197100-359E-4711-9949-BB3353D42C5B}" type="slidenum">
              <a:rPr lang="en-US" altLang="en-US" sz="1400" smtClean="0"/>
              <a:pPr eaLnBrk="1" hangingPunct="1">
                <a:defRPr/>
              </a:pPr>
              <a:t>40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New In Version 3.5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001000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Support for Digital Envelopes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Securely exchange messages or objects over insecure link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Requires 2 key pairs for both sender and receiver</a:t>
            </a:r>
          </a:p>
          <a:p>
            <a:pPr lvl="2">
              <a:defRPr/>
            </a:pPr>
            <a:r>
              <a:rPr lang="en-US" sz="1600" dirty="0">
                <a:ea typeface="ＭＳ Ｐゴシック" charset="0"/>
              </a:rPr>
              <a:t>Encryption keys (public/private)</a:t>
            </a:r>
          </a:p>
          <a:p>
            <a:pPr lvl="2">
              <a:defRPr/>
            </a:pPr>
            <a:r>
              <a:rPr lang="en-US" sz="1600" dirty="0">
                <a:ea typeface="ＭＳ Ｐゴシック" charset="0"/>
              </a:rPr>
              <a:t>Signing keys (public/private)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Class </a:t>
            </a:r>
            <a:r>
              <a:rPr lang="en-US" sz="2000" dirty="0" err="1">
                <a:ea typeface="ＭＳ Ｐゴシック" charset="0"/>
              </a:rPr>
              <a:t>Heirarchy</a:t>
            </a:r>
            <a:r>
              <a:rPr lang="en-US" sz="2000" dirty="0">
                <a:ea typeface="ＭＳ Ｐゴシック" charset="0"/>
              </a:rPr>
              <a:t>:</a:t>
            </a:r>
          </a:p>
          <a:p>
            <a:pPr lvl="2">
              <a:defRPr/>
            </a:pPr>
            <a:r>
              <a:rPr lang="en-US" sz="1800" dirty="0">
                <a:ea typeface="ＭＳ Ｐゴシック" charset="0"/>
              </a:rPr>
              <a:t>Object</a:t>
            </a:r>
          </a:p>
          <a:p>
            <a:pPr lvl="3">
              <a:defRPr/>
            </a:pPr>
            <a:r>
              <a:rPr lang="en-US" sz="1800" dirty="0" err="1">
                <a:ea typeface="ＭＳ Ｐゴシック" charset="0"/>
              </a:rPr>
              <a:t>GsDigitalEnvelope</a:t>
            </a:r>
            <a:endParaRPr lang="en-US" sz="1800" dirty="0">
              <a:ea typeface="ＭＳ Ｐゴシック" charset="0"/>
            </a:endParaRPr>
          </a:p>
          <a:p>
            <a:pPr lvl="1">
              <a:defRPr/>
            </a:pPr>
            <a:r>
              <a:rPr lang="en-US" sz="1800" dirty="0">
                <a:ea typeface="ＭＳ Ｐゴシック" charset="0"/>
              </a:rPr>
              <a:t>Sender:</a:t>
            </a:r>
          </a:p>
          <a:p>
            <a:pPr lvl="2">
              <a:defRPr/>
            </a:pPr>
            <a:r>
              <a:rPr lang="en-US" sz="1600" dirty="0">
                <a:ea typeface="ＭＳ Ｐゴシック" charset="0"/>
              </a:rPr>
              <a:t>Encrypt message with recipient’s public key</a:t>
            </a:r>
          </a:p>
          <a:p>
            <a:pPr lvl="2">
              <a:defRPr/>
            </a:pPr>
            <a:r>
              <a:rPr lang="en-US" sz="1600" dirty="0">
                <a:ea typeface="ＭＳ Ｐゴシック" charset="0"/>
              </a:rPr>
              <a:t>Sign message with sender’s private key</a:t>
            </a:r>
          </a:p>
          <a:p>
            <a:pPr lvl="1">
              <a:defRPr/>
            </a:pPr>
            <a:r>
              <a:rPr lang="en-US" sz="1800" dirty="0">
                <a:ea typeface="ＭＳ Ｐゴシック" charset="0"/>
              </a:rPr>
              <a:t>Recipient:</a:t>
            </a:r>
          </a:p>
          <a:p>
            <a:pPr lvl="2">
              <a:defRPr/>
            </a:pPr>
            <a:r>
              <a:rPr lang="en-US" sz="1600" dirty="0">
                <a:ea typeface="ＭＳ Ｐゴシック" charset="0"/>
              </a:rPr>
              <a:t>Decrypt message with recipient’s private key</a:t>
            </a:r>
          </a:p>
          <a:p>
            <a:pPr lvl="2">
              <a:defRPr/>
            </a:pPr>
            <a:r>
              <a:rPr lang="en-US" sz="1600" dirty="0">
                <a:ea typeface="ＭＳ Ｐゴシック" charset="0"/>
              </a:rPr>
              <a:t>Verify message signature with sender’s public key</a:t>
            </a:r>
          </a:p>
          <a:p>
            <a:pPr marL="457200" lvl="1" indent="0">
              <a:buNone/>
              <a:defRPr/>
            </a:pPr>
            <a:endParaRPr lang="en-US" sz="20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406800"/>
      </p:ext>
    </p:extLst>
  </p:cSld>
  <p:clrMapOvr>
    <a:masterClrMapping/>
  </p:clrMapOvr>
  <p:transition spd="slow">
    <p:wheel spokes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0197100-359E-4711-9949-BB3353D42C5B}" type="slidenum">
              <a:rPr lang="en-US" altLang="en-US" sz="1400" smtClean="0"/>
              <a:pPr eaLnBrk="1" hangingPunct="1">
                <a:defRPr/>
              </a:pPr>
              <a:t>41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New In Version 3.5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001000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Remove 2 Spin Locks From Shared Memory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Free Fame Lock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Free Page Cache Entry Lock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Replace with Atomic Bit Arrays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Bits set/cleared using atomic assembler instructions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Avoids spinning (aka waiting) for a lock.</a:t>
            </a:r>
          </a:p>
        </p:txBody>
      </p:sp>
    </p:spTree>
    <p:extLst>
      <p:ext uri="{BB962C8B-B14F-4D97-AF65-F5344CB8AC3E}">
        <p14:creationId xmlns:p14="http://schemas.microsoft.com/office/powerpoint/2010/main" val="425739610"/>
      </p:ext>
    </p:extLst>
  </p:cSld>
  <p:clrMapOvr>
    <a:masterClrMapping/>
  </p:clrMapOvr>
  <p:transition spd="slow">
    <p:wheel spokes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0197100-359E-4711-9949-BB3353D42C5B}" type="slidenum">
              <a:rPr lang="en-US" altLang="en-US" sz="1400" smtClean="0"/>
              <a:pPr eaLnBrk="1" hangingPunct="1">
                <a:defRPr/>
              </a:pPr>
              <a:t>42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Upcoming In Version 3.6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001000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Support for DARE (Data At Rest Encryption)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Optional encryption of database extents and </a:t>
            </a:r>
            <a:r>
              <a:rPr lang="en-US" sz="2000" dirty="0" err="1">
                <a:ea typeface="ＭＳ Ｐゴシック" charset="0"/>
              </a:rPr>
              <a:t>tranlogs</a:t>
            </a:r>
            <a:endParaRPr lang="en-US" sz="2000" dirty="0">
              <a:ea typeface="ＭＳ Ｐゴシック" charset="0"/>
            </a:endParaRP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Encryption done at the database page level</a:t>
            </a:r>
          </a:p>
          <a:p>
            <a:pPr lvl="2">
              <a:defRPr/>
            </a:pPr>
            <a:r>
              <a:rPr lang="en-US" sz="1600" dirty="0">
                <a:ea typeface="ＭＳ Ｐゴシック" charset="0"/>
              </a:rPr>
              <a:t>Each page is encrypted individually</a:t>
            </a:r>
          </a:p>
          <a:p>
            <a:pPr lvl="2">
              <a:defRPr/>
            </a:pPr>
            <a:r>
              <a:rPr lang="en-US" sz="1600" dirty="0">
                <a:ea typeface="ＭＳ Ｐゴシック" charset="0"/>
              </a:rPr>
              <a:t>Salt: hashed page ID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Uses XTS-AES Encryption</a:t>
            </a:r>
          </a:p>
          <a:p>
            <a:pPr lvl="2">
              <a:defRPr/>
            </a:pPr>
            <a:r>
              <a:rPr lang="en-US" sz="1800" dirty="0"/>
              <a:t>XTS</a:t>
            </a:r>
            <a:r>
              <a:rPr lang="en-US" sz="1800" i="1" dirty="0"/>
              <a:t> == XEX-based tweaked-codebook mode with ciphertext stealing</a:t>
            </a:r>
          </a:p>
          <a:p>
            <a:pPr lvl="2">
              <a:defRPr/>
            </a:pPr>
            <a:r>
              <a:rPr lang="en-US" sz="1800" dirty="0"/>
              <a:t>Support for 128 and 256 bit XTS keys</a:t>
            </a:r>
          </a:p>
          <a:p>
            <a:pPr lvl="2">
              <a:defRPr/>
            </a:pPr>
            <a:r>
              <a:rPr lang="en-US" sz="1800" dirty="0"/>
              <a:t>XTS is supported by: </a:t>
            </a:r>
            <a:r>
              <a:rPr lang="en-US" sz="1800" i="1" dirty="0" err="1"/>
              <a:t>BestCrypt</a:t>
            </a:r>
            <a:r>
              <a:rPr lang="en-US" sz="1800" i="1" dirty="0"/>
              <a:t>, TrueCrypt, VeraCrypt, </a:t>
            </a:r>
            <a:r>
              <a:rPr lang="en-US" sz="1800" i="1" dirty="0" err="1"/>
              <a:t>DiskCryptor</a:t>
            </a:r>
            <a:r>
              <a:rPr lang="en-US" sz="1800" i="1" dirty="0"/>
              <a:t>, MS </a:t>
            </a:r>
            <a:r>
              <a:rPr lang="en-US" sz="1800" i="1" dirty="0" err="1"/>
              <a:t>Bitlocker</a:t>
            </a:r>
            <a:r>
              <a:rPr lang="en-US" sz="1800" i="1" dirty="0"/>
              <a:t>, </a:t>
            </a:r>
            <a:r>
              <a:rPr lang="en-US" sz="1800" i="1" dirty="0" err="1"/>
              <a:t>wolfCrypt</a:t>
            </a:r>
            <a:r>
              <a:rPr lang="en-US" sz="1800" i="1" dirty="0"/>
              <a:t>.</a:t>
            </a:r>
            <a:endParaRPr lang="en-US" sz="1800" dirty="0"/>
          </a:p>
          <a:p>
            <a:pPr lvl="1">
              <a:defRPr/>
            </a:pPr>
            <a:r>
              <a:rPr lang="en-US" sz="2200" dirty="0"/>
              <a:t>Private key (and passphrase) required to start the an encrypted </a:t>
            </a:r>
            <a:r>
              <a:rPr lang="en-US" sz="2200" dirty="0" err="1"/>
              <a:t>GemStone</a:t>
            </a:r>
            <a:r>
              <a:rPr lang="en-US" sz="2200" dirty="0"/>
              <a:t> database.</a:t>
            </a:r>
          </a:p>
          <a:p>
            <a:pPr lvl="2">
              <a:defRPr/>
            </a:pPr>
            <a:endParaRPr lang="en-US" sz="1600" dirty="0">
              <a:ea typeface="ＭＳ Ｐゴシック" charset="0"/>
            </a:endParaRPr>
          </a:p>
          <a:p>
            <a:pPr marL="457200" lvl="1" indent="0">
              <a:buNone/>
              <a:defRPr/>
            </a:pPr>
            <a:endParaRPr lang="en-US" sz="20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9475"/>
      </p:ext>
    </p:extLst>
  </p:cSld>
  <p:clrMapOvr>
    <a:masterClrMapping/>
  </p:clrMapOvr>
  <p:transition spd="slow">
    <p:wheel spokes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0197100-359E-4711-9949-BB3353D42C5B}" type="slidenum">
              <a:rPr lang="en-US" altLang="en-US" sz="1400" smtClean="0"/>
              <a:pPr eaLnBrk="1" hangingPunct="1">
                <a:defRPr/>
              </a:pPr>
              <a:t>43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Upcoming In Version 3.6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001000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Support for DARE (Data At Rest Encryption)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Creating an encrypted database extent:</a:t>
            </a:r>
          </a:p>
          <a:p>
            <a:pPr marL="457200" lvl="1" indent="0">
              <a:buNone/>
              <a:defRPr/>
            </a:pPr>
            <a:r>
              <a:rPr lang="en-US" sz="16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$GEMSTONE/bin/</a:t>
            </a:r>
            <a:r>
              <a:rPr lang="en-US" sz="16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copydbf</a:t>
            </a:r>
            <a:r>
              <a:rPr lang="en-US" sz="16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–e </a:t>
            </a:r>
            <a:r>
              <a:rPr lang="en-US" sz="16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dbCert.pem</a:t>
            </a:r>
            <a:r>
              <a:rPr lang="en-US" sz="16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–s 128 \</a:t>
            </a:r>
          </a:p>
          <a:p>
            <a:pPr marL="457200" lvl="1" indent="0">
              <a:buNone/>
              <a:defRPr/>
            </a:pPr>
            <a:r>
              <a:rPr lang="en-US" sz="16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–K /home/</a:t>
            </a:r>
            <a:r>
              <a:rPr lang="en-US" sz="16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normg</a:t>
            </a:r>
            <a:r>
              <a:rPr lang="en-US" sz="16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/certs \</a:t>
            </a:r>
          </a:p>
          <a:p>
            <a:pPr marL="457200" lvl="1" indent="0">
              <a:buNone/>
              <a:defRPr/>
            </a:pPr>
            <a:r>
              <a:rPr lang="en-US" sz="16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$GEMSTONE/data/extent0.dbf $GEMSTONE/data/extent0.sdbf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Starting an encrypted database:</a:t>
            </a:r>
          </a:p>
          <a:p>
            <a:pPr marL="457200" lvl="1" indent="0">
              <a:buNone/>
              <a:defRPr/>
            </a:pPr>
            <a:r>
              <a:rPr lang="en-US" sz="16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$GEMSTONE/bin/</a:t>
            </a:r>
            <a:r>
              <a:rPr lang="en-US" sz="16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startstone</a:t>
            </a:r>
            <a:r>
              <a:rPr lang="en-US" sz="16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–D </a:t>
            </a:r>
            <a:r>
              <a:rPr lang="en-US" sz="16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dbPrivateKey.pem</a:t>
            </a:r>
            <a:r>
              <a:rPr lang="en-US" sz="16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\</a:t>
            </a:r>
          </a:p>
          <a:p>
            <a:pPr marL="457200" lvl="1" indent="0">
              <a:buNone/>
              <a:defRPr/>
            </a:pPr>
            <a:r>
              <a:rPr lang="en-US" sz="16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–J ~/secrets/</a:t>
            </a:r>
            <a:r>
              <a:rPr lang="en-US" sz="16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passphrase.txt</a:t>
            </a:r>
            <a:r>
              <a:rPr lang="en-US" sz="16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–K /home/</a:t>
            </a:r>
            <a:r>
              <a:rPr lang="en-US" sz="16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normg</a:t>
            </a:r>
            <a:r>
              <a:rPr lang="en-US" sz="16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/keys</a:t>
            </a:r>
          </a:p>
          <a:p>
            <a:pPr marL="457200" lvl="1" indent="0">
              <a:buNone/>
              <a:defRPr/>
            </a:pPr>
            <a:r>
              <a:rPr lang="en-US" sz="16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-z $GEMSTONE/data/</a:t>
            </a:r>
            <a:r>
              <a:rPr lang="en-US" sz="16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system.conf</a:t>
            </a:r>
            <a:r>
              <a:rPr lang="en-US" sz="16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normstone</a:t>
            </a:r>
            <a:endParaRPr lang="en-US" sz="160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endParaRPr lang="en-US" sz="160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endParaRPr lang="en-US" sz="2000" dirty="0">
              <a:ea typeface="ＭＳ Ｐゴシック" charset="0"/>
            </a:endParaRPr>
          </a:p>
          <a:p>
            <a:pPr marL="457200" lvl="1" indent="0">
              <a:buNone/>
              <a:defRPr/>
            </a:pPr>
            <a:endParaRPr lang="en-US" sz="200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endParaRPr lang="en-US" sz="200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endParaRPr lang="en-US" sz="200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endParaRPr lang="en-US" sz="20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924025"/>
      </p:ext>
    </p:extLst>
  </p:cSld>
  <p:clrMapOvr>
    <a:masterClrMapping/>
  </p:clrMapOvr>
  <p:transition spd="slow">
    <p:wheel spokes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0197100-359E-4711-9949-BB3353D42C5B}" type="slidenum">
              <a:rPr lang="en-US" altLang="en-US" sz="1400" smtClean="0"/>
              <a:pPr eaLnBrk="1" hangingPunct="1">
                <a:defRPr/>
              </a:pPr>
              <a:t>44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Upcoming In Version 3.6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001000" cy="4648200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Substring Indexed Queries (maybe)</a:t>
            </a:r>
          </a:p>
          <a:p>
            <a:pPr lvl="1">
              <a:defRPr/>
            </a:pPr>
            <a:r>
              <a:rPr lang="en-US" sz="1800" dirty="0"/>
              <a:t>Search an indexed collection for a substring</a:t>
            </a:r>
          </a:p>
          <a:p>
            <a:pPr>
              <a:defRPr/>
            </a:pPr>
            <a:r>
              <a:rPr lang="en-US" sz="2200" dirty="0"/>
              <a:t>Regex Indexed Queries (maybe)</a:t>
            </a:r>
          </a:p>
          <a:p>
            <a:pPr lvl="1">
              <a:defRPr/>
            </a:pPr>
            <a:r>
              <a:rPr lang="en-US" sz="1800" dirty="0"/>
              <a:t>Search an indexed collection for keys that match a regex expression.</a:t>
            </a:r>
          </a:p>
          <a:p>
            <a:pPr>
              <a:defRPr/>
            </a:pPr>
            <a:r>
              <a:rPr lang="en-US" sz="2200" dirty="0"/>
              <a:t>Native Support for </a:t>
            </a:r>
            <a:r>
              <a:rPr lang="en-US" sz="2200" dirty="0" err="1"/>
              <a:t>Pharo</a:t>
            </a:r>
            <a:r>
              <a:rPr lang="en-US" sz="2200" dirty="0"/>
              <a:t> Clients (maybe)</a:t>
            </a:r>
          </a:p>
          <a:p>
            <a:pPr>
              <a:defRPr/>
            </a:pPr>
            <a:r>
              <a:rPr lang="en-US" sz="2200" dirty="0"/>
              <a:t>Native Support for the Rowan Package Manager</a:t>
            </a:r>
          </a:p>
          <a:p>
            <a:pPr lvl="1">
              <a:defRPr/>
            </a:pPr>
            <a:r>
              <a:rPr lang="en-US" sz="1800" dirty="0"/>
              <a:t>Support for </a:t>
            </a:r>
            <a:r>
              <a:rPr lang="en-US" sz="1800" dirty="0" err="1"/>
              <a:t>FileTree</a:t>
            </a:r>
            <a:r>
              <a:rPr lang="en-US" sz="1800" dirty="0"/>
              <a:t> and Tonal formats</a:t>
            </a:r>
          </a:p>
          <a:p>
            <a:pPr lvl="1">
              <a:defRPr/>
            </a:pPr>
            <a:r>
              <a:rPr lang="en-US" sz="1800" dirty="0"/>
              <a:t>No Monticello / </a:t>
            </a:r>
            <a:r>
              <a:rPr lang="en-US" sz="1800" dirty="0" err="1"/>
              <a:t>Metacello</a:t>
            </a:r>
            <a:r>
              <a:rPr lang="en-US" sz="1800" dirty="0"/>
              <a:t> required</a:t>
            </a:r>
          </a:p>
          <a:p>
            <a:pPr lvl="2">
              <a:defRPr/>
            </a:pPr>
            <a:endParaRPr lang="en-US" sz="1600" dirty="0">
              <a:ea typeface="ＭＳ Ｐゴシック" charset="0"/>
            </a:endParaRPr>
          </a:p>
          <a:p>
            <a:pPr marL="457200" lvl="1" indent="0">
              <a:buNone/>
              <a:defRPr/>
            </a:pPr>
            <a:endParaRPr lang="en-US" sz="20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109190"/>
      </p:ext>
    </p:extLst>
  </p:cSld>
  <p:clrMapOvr>
    <a:masterClrMapping/>
  </p:clrMapOvr>
  <p:transition spd="slow">
    <p:wheel spokes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0197100-359E-4711-9949-BB3353D42C5B}" type="slidenum">
              <a:rPr lang="en-US" altLang="en-US" sz="1400" smtClean="0"/>
              <a:pPr eaLnBrk="1" hangingPunct="1">
                <a:defRPr/>
              </a:pPr>
              <a:t>45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Upcoming In Version 3.6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001000" cy="4648200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Better Instance Migration (maybe)</a:t>
            </a:r>
          </a:p>
          <a:p>
            <a:pPr>
              <a:defRPr/>
            </a:pPr>
            <a:r>
              <a:rPr lang="en-US" sz="2200" dirty="0"/>
              <a:t>Vision (no code yet):</a:t>
            </a:r>
          </a:p>
          <a:p>
            <a:pPr lvl="1">
              <a:defRPr/>
            </a:pPr>
            <a:r>
              <a:rPr lang="en-US" sz="2000" dirty="0"/>
              <a:t>User Provides:</a:t>
            </a:r>
          </a:p>
          <a:p>
            <a:pPr lvl="2">
              <a:defRPr/>
            </a:pPr>
            <a:r>
              <a:rPr lang="en-US" sz="1600" dirty="0"/>
              <a:t>List of old classes</a:t>
            </a:r>
          </a:p>
          <a:p>
            <a:pPr lvl="2">
              <a:defRPr/>
            </a:pPr>
            <a:r>
              <a:rPr lang="en-US" sz="1600" dirty="0"/>
              <a:t>List of new classes</a:t>
            </a:r>
          </a:p>
          <a:p>
            <a:pPr lvl="2">
              <a:defRPr/>
            </a:pPr>
            <a:r>
              <a:rPr lang="en-US" sz="1600" dirty="0"/>
              <a:t>Blocks to migrate old instances to new</a:t>
            </a:r>
            <a:endParaRPr lang="en-US" sz="2000" dirty="0"/>
          </a:p>
          <a:p>
            <a:pPr lvl="1">
              <a:defRPr/>
            </a:pPr>
            <a:r>
              <a:rPr lang="en-US" sz="2000" dirty="0" err="1"/>
              <a:t>GemStone</a:t>
            </a:r>
            <a:r>
              <a:rPr lang="en-US" sz="2000" dirty="0"/>
              <a:t> Will:</a:t>
            </a:r>
          </a:p>
          <a:p>
            <a:pPr lvl="2">
              <a:defRPr/>
            </a:pPr>
            <a:r>
              <a:rPr lang="en-US" sz="2000" dirty="0"/>
              <a:t>Start multiple C threads to scan the database and migrate the instances.</a:t>
            </a:r>
          </a:p>
          <a:p>
            <a:pPr lvl="2">
              <a:defRPr/>
            </a:pPr>
            <a:r>
              <a:rPr lang="en-US" sz="2000" dirty="0"/>
              <a:t>Commit all migrations at the end in one logical transaction.</a:t>
            </a:r>
          </a:p>
          <a:p>
            <a:pPr lvl="2">
              <a:defRPr/>
            </a:pPr>
            <a:endParaRPr lang="en-US" sz="1600" dirty="0">
              <a:ea typeface="ＭＳ Ｐゴシック" charset="0"/>
            </a:endParaRPr>
          </a:p>
          <a:p>
            <a:pPr marL="457200" lvl="1" indent="0">
              <a:buNone/>
              <a:defRPr/>
            </a:pPr>
            <a:endParaRPr lang="en-US" sz="20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027705"/>
      </p:ext>
    </p:extLst>
  </p:cSld>
  <p:clrMapOvr>
    <a:masterClrMapping/>
  </p:clrMapOvr>
  <p:transition spd="slow">
    <p:wheel spokes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0197100-359E-4711-9949-BB3353D42C5B}" type="slidenum">
              <a:rPr lang="en-US" altLang="en-US" sz="1400" smtClean="0"/>
              <a:pPr eaLnBrk="1" hangingPunct="1">
                <a:defRPr/>
              </a:pPr>
              <a:t>46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Upcoming In Version 3.6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001000" cy="4648200"/>
          </a:xfrm>
        </p:spPr>
        <p:txBody>
          <a:bodyPr/>
          <a:lstStyle/>
          <a:p>
            <a:pPr>
              <a:defRPr/>
            </a:pPr>
            <a:r>
              <a:rPr lang="en-US" sz="2200" dirty="0">
                <a:ea typeface="ＭＳ Ｐゴシック" charset="0"/>
              </a:rPr>
              <a:t>&lt;Your Suggestions Here&gt;</a:t>
            </a:r>
          </a:p>
          <a:p>
            <a:pPr>
              <a:defRPr/>
            </a:pPr>
            <a:r>
              <a:rPr lang="en-US" sz="2200" dirty="0">
                <a:ea typeface="ＭＳ Ｐゴシック" charset="0"/>
              </a:rPr>
              <a:t>Send us your suggestions, feedback and feature requests.</a:t>
            </a:r>
          </a:p>
          <a:p>
            <a:pPr>
              <a:defRPr/>
            </a:pPr>
            <a:r>
              <a:rPr lang="en-US" sz="2200" dirty="0">
                <a:ea typeface="ＭＳ Ｐゴシック" charset="0"/>
              </a:rPr>
              <a:t>How ?</a:t>
            </a:r>
          </a:p>
          <a:p>
            <a:pPr lvl="1">
              <a:defRPr/>
            </a:pPr>
            <a:r>
              <a:rPr lang="en-US" sz="1800" dirty="0">
                <a:ea typeface="ＭＳ Ｐゴシック" charset="0"/>
              </a:rPr>
              <a:t>Email</a:t>
            </a:r>
          </a:p>
          <a:p>
            <a:pPr lvl="1">
              <a:defRPr/>
            </a:pPr>
            <a:r>
              <a:rPr lang="en-US" sz="1800" dirty="0">
                <a:ea typeface="ＭＳ Ｐゴシック" charset="0"/>
              </a:rPr>
              <a:t>Mailing Lists</a:t>
            </a:r>
          </a:p>
          <a:p>
            <a:pPr lvl="2">
              <a:defRPr/>
            </a:pPr>
            <a:r>
              <a:rPr lang="en-US" sz="1400" dirty="0">
                <a:ea typeface="ＭＳ Ｐゴシック" charset="0"/>
              </a:rPr>
              <a:t>Sign up at: https://</a:t>
            </a:r>
            <a:r>
              <a:rPr lang="en-US" sz="1400" dirty="0" err="1">
                <a:ea typeface="ＭＳ Ｐゴシック" charset="0"/>
              </a:rPr>
              <a:t>lists.gemtalksystems.com</a:t>
            </a:r>
            <a:r>
              <a:rPr lang="en-US" sz="1400" dirty="0">
                <a:ea typeface="ＭＳ Ｐゴシック" charset="0"/>
              </a:rPr>
              <a:t>/mailman/</a:t>
            </a:r>
            <a:r>
              <a:rPr lang="en-US" sz="1400" dirty="0" err="1">
                <a:ea typeface="ＭＳ Ｐゴシック" charset="0"/>
              </a:rPr>
              <a:t>listinfo</a:t>
            </a:r>
            <a:r>
              <a:rPr lang="en-US" sz="1400" dirty="0">
                <a:ea typeface="ＭＳ Ｐゴシック" charset="0"/>
              </a:rPr>
              <a:t>/</a:t>
            </a:r>
          </a:p>
          <a:p>
            <a:pPr lvl="1">
              <a:defRPr/>
            </a:pPr>
            <a:r>
              <a:rPr lang="en-US" sz="1800" dirty="0">
                <a:ea typeface="ＭＳ Ｐゴシック" charset="0"/>
              </a:rPr>
              <a:t>Twitter: @</a:t>
            </a:r>
            <a:r>
              <a:rPr lang="en-US" sz="1800" dirty="0" err="1">
                <a:ea typeface="ＭＳ Ｐゴシック" charset="0"/>
              </a:rPr>
              <a:t>GemTalkSystems</a:t>
            </a:r>
            <a:endParaRPr lang="en-US" sz="1800" dirty="0">
              <a:ea typeface="ＭＳ Ｐゴシック" charset="0"/>
            </a:endParaRPr>
          </a:p>
          <a:p>
            <a:pPr lvl="1">
              <a:defRPr/>
            </a:pPr>
            <a:endParaRPr lang="en-US" sz="1800" dirty="0">
              <a:ea typeface="ＭＳ Ｐゴシック" charset="0"/>
            </a:endParaRPr>
          </a:p>
          <a:p>
            <a:pPr marL="457200" lvl="1" indent="0">
              <a:buNone/>
              <a:defRPr/>
            </a:pPr>
            <a:endParaRPr lang="en-US" sz="1800" dirty="0">
              <a:ea typeface="ＭＳ Ｐゴシック" charset="0"/>
            </a:endParaRPr>
          </a:p>
          <a:p>
            <a:pPr marL="57150" indent="0">
              <a:buNone/>
              <a:defRPr/>
            </a:pPr>
            <a:r>
              <a:rPr lang="en-US" sz="1600" dirty="0">
                <a:ea typeface="ＭＳ Ｐゴシック" charset="0"/>
              </a:rPr>
              <a:t>	</a:t>
            </a:r>
          </a:p>
          <a:p>
            <a:pPr marL="457200" lvl="1" indent="0">
              <a:buNone/>
              <a:defRPr/>
            </a:pPr>
            <a:endParaRPr lang="en-US" sz="20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081639"/>
      </p:ext>
    </p:extLst>
  </p:cSld>
  <p:clrMapOvr>
    <a:masterClrMapping/>
  </p:clrMapOvr>
  <p:transition spd="slow">
    <p:wheel spokes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1219200"/>
            <a:ext cx="5943600" cy="533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Questions?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fld id="{9024537E-3136-451B-80F0-7D6BE392BB95}" type="slidenum">
              <a:rPr lang="en-US" altLang="en-US" sz="1400" smtClean="0"/>
              <a:pPr>
                <a:defRPr/>
              </a:pPr>
              <a:t>47</a:t>
            </a:fld>
            <a:endParaRPr lang="en-US" altLang="en-US" sz="1400"/>
          </a:p>
        </p:txBody>
      </p:sp>
      <p:grpSp>
        <p:nvGrpSpPr>
          <p:cNvPr id="20484" name="Group 1"/>
          <p:cNvGrpSpPr>
            <a:grpSpLocks/>
          </p:cNvGrpSpPr>
          <p:nvPr/>
        </p:nvGrpSpPr>
        <p:grpSpPr bwMode="auto">
          <a:xfrm>
            <a:off x="1525588" y="2308225"/>
            <a:ext cx="6780212" cy="3482975"/>
            <a:chOff x="1981200" y="1962150"/>
            <a:chExt cx="6780213" cy="3482975"/>
          </a:xfrm>
        </p:grpSpPr>
        <p:sp>
          <p:nvSpPr>
            <p:cNvPr id="48132" name="Rectangle 5"/>
            <p:cNvSpPr>
              <a:spLocks noChangeArrowheads="1"/>
            </p:cNvSpPr>
            <p:nvPr/>
          </p:nvSpPr>
          <p:spPr bwMode="auto">
            <a:xfrm>
              <a:off x="4114800" y="3775075"/>
              <a:ext cx="4038601" cy="163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150000"/>
                </a:lnSpc>
                <a:defRPr/>
              </a:pPr>
              <a:r>
                <a:rPr lang="en-US" sz="1200" b="1" dirty="0" err="1">
                  <a:latin typeface="Arial" charset="0"/>
                  <a:ea typeface="ＭＳ Ｐゴシック" charset="0"/>
                  <a:cs typeface="Arial" charset="0"/>
                </a:rPr>
                <a:t>GemTalk</a:t>
              </a:r>
              <a:r>
                <a:rPr lang="en-US" sz="1200" b="1" dirty="0">
                  <a:latin typeface="Arial" charset="0"/>
                  <a:ea typeface="ＭＳ Ｐゴシック" charset="0"/>
                  <a:cs typeface="Arial" charset="0"/>
                </a:rPr>
                <a:t> Systems LLC</a:t>
              </a:r>
            </a:p>
            <a:p>
              <a:pPr marL="342900" indent="-342900">
                <a:lnSpc>
                  <a:spcPct val="150000"/>
                </a:lnSpc>
                <a:defRPr/>
              </a:pPr>
              <a:r>
                <a:rPr lang="en-US" sz="1200" b="1" dirty="0">
                  <a:latin typeface="Arial" charset="0"/>
                  <a:ea typeface="ＭＳ Ｐゴシック" charset="0"/>
                  <a:cs typeface="Arial" charset="0"/>
                </a:rPr>
                <a:t>15220 NW Greenbrier Pkwy., Suite 240</a:t>
              </a:r>
            </a:p>
            <a:p>
              <a:pPr marL="342900" indent="-342900">
                <a:lnSpc>
                  <a:spcPct val="150000"/>
                </a:lnSpc>
                <a:defRPr/>
              </a:pPr>
              <a:r>
                <a:rPr lang="en-US" sz="1200" b="1" dirty="0">
                  <a:latin typeface="Arial" charset="0"/>
                  <a:ea typeface="ＭＳ Ｐゴシック" charset="0"/>
                  <a:cs typeface="Arial" charset="0"/>
                </a:rPr>
                <a:t>Beaverton, Oregon, 97006</a:t>
              </a:r>
            </a:p>
            <a:p>
              <a:pPr marL="342900" indent="-342900">
                <a:lnSpc>
                  <a:spcPct val="150000"/>
                </a:lnSpc>
                <a:defRPr/>
              </a:pPr>
              <a:r>
                <a:rPr lang="en-US" sz="1200" b="1" dirty="0">
                  <a:latin typeface="Arial" charset="0"/>
                  <a:ea typeface="ＭＳ Ｐゴシック" charset="0"/>
                  <a:cs typeface="Arial" charset="0"/>
                </a:rPr>
                <a:t>Mobile: 	(503) 804-2041</a:t>
              </a:r>
            </a:p>
            <a:p>
              <a:pPr marL="342900" indent="-342900">
                <a:lnSpc>
                  <a:spcPct val="150000"/>
                </a:lnSpc>
                <a:defRPr/>
              </a:pPr>
              <a:r>
                <a:rPr lang="en-US" sz="1200" b="1" dirty="0" err="1">
                  <a:latin typeface="Arial" charset="0"/>
                  <a:ea typeface="ＭＳ Ｐゴシック" charset="0"/>
                  <a:cs typeface="Arial" charset="0"/>
                </a:rPr>
                <a:t>norm.green@gemtalksystems.com</a:t>
              </a:r>
              <a:endParaRPr lang="en-US" sz="1200" b="1" dirty="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8133" name="Rectangle 7"/>
            <p:cNvSpPr>
              <a:spLocks noChangeArrowheads="1"/>
            </p:cNvSpPr>
            <p:nvPr/>
          </p:nvSpPr>
          <p:spPr bwMode="auto">
            <a:xfrm>
              <a:off x="1981200" y="1962150"/>
              <a:ext cx="6780213" cy="3482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Aft>
                  <a:spcPct val="40000"/>
                </a:spcAft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487" name="Rectangle 8"/>
            <p:cNvSpPr txBox="1">
              <a:spLocks noChangeArrowheads="1"/>
            </p:cNvSpPr>
            <p:nvPr/>
          </p:nvSpPr>
          <p:spPr bwMode="auto">
            <a:xfrm>
              <a:off x="4114800" y="2057400"/>
              <a:ext cx="3503613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/>
                <a:t>Norman R. Green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Calibri" pitchFamily="34" charset="0"/>
                </a:rPr>
                <a:t>Senior VP &amp; Chief Technical Officer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Calibri" pitchFamily="34" charset="0"/>
              </a:endParaRPr>
            </a:p>
          </p:txBody>
        </p:sp>
        <p:pic>
          <p:nvPicPr>
            <p:cNvPr id="20488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2819400"/>
              <a:ext cx="2905125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Straight Connector 3"/>
            <p:cNvCxnSpPr/>
            <p:nvPr/>
          </p:nvCxnSpPr>
          <p:spPr>
            <a:xfrm>
              <a:off x="2209800" y="3657600"/>
              <a:ext cx="2895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90" name="Rectangle 4"/>
            <p:cNvSpPr>
              <a:spLocks noChangeArrowheads="1"/>
            </p:cNvSpPr>
            <p:nvPr/>
          </p:nvSpPr>
          <p:spPr bwMode="auto">
            <a:xfrm>
              <a:off x="1981200" y="5133975"/>
              <a:ext cx="1974850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b="1"/>
                <a:t>www.gemtalksystems.com</a:t>
              </a:r>
            </a:p>
          </p:txBody>
        </p:sp>
        <p:sp>
          <p:nvSpPr>
            <p:cNvPr id="20491" name="TextBox 5"/>
            <p:cNvSpPr txBox="1">
              <a:spLocks noChangeArrowheads="1"/>
            </p:cNvSpPr>
            <p:nvPr/>
          </p:nvSpPr>
          <p:spPr bwMode="auto">
            <a:xfrm>
              <a:off x="4895850" y="2819400"/>
              <a:ext cx="2635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Times New Roman" pitchFamily="18" charset="0"/>
                </a:rPr>
                <a:t>®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3DDEE2-69BE-40DD-9F57-9D221FC9B36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47800"/>
            <a:ext cx="7924800" cy="685800"/>
          </a:xfrm>
        </p:spPr>
        <p:txBody>
          <a:bodyPr/>
          <a:lstStyle/>
          <a:p>
            <a:pPr eaLnBrk="1" hangingPunct="1"/>
            <a:r>
              <a:rPr lang="en-US" altLang="en-US"/>
              <a:t>Financial and Trading Vertical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2667000"/>
            <a:ext cx="5943600" cy="3505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i="1"/>
              <a:t>Kapital</a:t>
            </a:r>
            <a:r>
              <a:rPr lang="en-US" altLang="en-US" sz="1600"/>
              <a:t> is the world</a:t>
            </a:r>
            <a:r>
              <a:rPr lang="ja-JP" altLang="en-US" sz="1600"/>
              <a:t>’</a:t>
            </a:r>
            <a:r>
              <a:rPr lang="en-US" altLang="ja-JP" sz="1600"/>
              <a:t>s leading derivatives trading and management system – since 1993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i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i="1"/>
              <a:t>DBO</a:t>
            </a:r>
            <a:r>
              <a:rPr lang="en-US" altLang="en-US" sz="1600"/>
              <a:t> is a very large precious metals trading and settlement system.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i="1"/>
              <a:t>          - </a:t>
            </a:r>
            <a:r>
              <a:rPr lang="en-US" altLang="en-US" sz="1600"/>
              <a:t>since 1990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i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i="1"/>
              <a:t>ICE</a:t>
            </a:r>
            <a:r>
              <a:rPr lang="en-US" altLang="en-US" sz="1600"/>
              <a:t> is the world</a:t>
            </a:r>
            <a:r>
              <a:rPr lang="ja-JP" altLang="en-US" sz="1600"/>
              <a:t>’</a:t>
            </a:r>
            <a:r>
              <a:rPr lang="en-US" altLang="ja-JP" sz="1600"/>
              <a:t>s fastest growing electronic trading exchange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       – since 1994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i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i="1"/>
              <a:t>MAS – </a:t>
            </a:r>
            <a:r>
              <a:rPr lang="en-US" altLang="en-US" sz="1600"/>
              <a:t>Investor call management workflow system. – since 1995</a:t>
            </a: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2667000"/>
            <a:ext cx="2438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355975"/>
            <a:ext cx="11366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8" descr="logo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14800"/>
            <a:ext cx="1778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11" descr="Headerlogo_m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29200"/>
            <a:ext cx="1905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152400" y="838200"/>
            <a:ext cx="6388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GemStone/S Powered Business</a:t>
            </a:r>
            <a:endParaRPr lang="en-US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30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940AFA-6E47-4304-B02A-9BE460024BB5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19200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Manufacturing Vertical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2362200"/>
            <a:ext cx="5943600" cy="53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i="1"/>
              <a:t>Works</a:t>
            </a:r>
            <a:r>
              <a:rPr lang="en-US" altLang="en-US" sz="1600" b="1"/>
              <a:t> </a:t>
            </a:r>
            <a:r>
              <a:rPr lang="en-US" altLang="en-US" sz="1600"/>
              <a:t>application for semiconductor manufacturing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– since 1991</a:t>
            </a: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805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805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7" descr="tex_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11811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8" y="44910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8" y="44910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2743200" y="3200400"/>
            <a:ext cx="5943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Semiconductor manufacturing software – </a:t>
            </a:r>
            <a:r>
              <a:rPr lang="en-US" altLang="en-US" sz="1600">
                <a:latin typeface="Times New Roman" panose="02020603050405020304" pitchFamily="18" charset="0"/>
              </a:rPr>
              <a:t>since 1998</a:t>
            </a:r>
          </a:p>
        </p:txBody>
      </p:sp>
      <p:sp>
        <p:nvSpPr>
          <p:cNvPr id="23562" name="Text Box 6"/>
          <p:cNvSpPr txBox="1">
            <a:spLocks noChangeArrowheads="1"/>
          </p:cNvSpPr>
          <p:nvPr/>
        </p:nvSpPr>
        <p:spPr bwMode="auto">
          <a:xfrm>
            <a:off x="152400" y="838200"/>
            <a:ext cx="6388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GemStone/S Powered Business</a:t>
            </a:r>
            <a:endParaRPr lang="en-US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3563" name="Picture 1" descr="rudolph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8" y="3187700"/>
            <a:ext cx="16303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4" name="Picture 2" descr="hts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62400"/>
            <a:ext cx="8382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2819400" y="4191000"/>
            <a:ext cx="5943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Manufacturing software – </a:t>
            </a:r>
            <a:r>
              <a:rPr lang="en-US" altLang="en-US" sz="1600">
                <a:latin typeface="Times New Roman" panose="02020603050405020304" pitchFamily="18" charset="0"/>
              </a:rPr>
              <a:t>since 2012</a:t>
            </a:r>
          </a:p>
        </p:txBody>
      </p:sp>
      <p:pic>
        <p:nvPicPr>
          <p:cNvPr id="23566" name="Picture 3" descr="hb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05400"/>
            <a:ext cx="21336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7" name="Rectangle 13"/>
          <p:cNvSpPr>
            <a:spLocks noChangeArrowheads="1"/>
          </p:cNvSpPr>
          <p:nvPr/>
        </p:nvSpPr>
        <p:spPr bwMode="auto">
          <a:xfrm>
            <a:off x="2819400" y="5181600"/>
            <a:ext cx="5943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Adhesives Manufacturing – </a:t>
            </a:r>
            <a:r>
              <a:rPr lang="en-US" altLang="en-US" sz="1600">
                <a:latin typeface="Times New Roman" panose="02020603050405020304" pitchFamily="18" charset="0"/>
              </a:rPr>
              <a:t>since 1997</a:t>
            </a:r>
          </a:p>
        </p:txBody>
      </p:sp>
    </p:spTree>
    <p:extLst>
      <p:ext uri="{BB962C8B-B14F-4D97-AF65-F5344CB8AC3E}">
        <p14:creationId xmlns:p14="http://schemas.microsoft.com/office/powerpoint/2010/main" val="1612660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233D-F1C3-4B85-8C4C-43B918220F9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66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16716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16716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381000" y="1371600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FF"/>
                </a:solidFill>
              </a:rPr>
              <a:t>Utilities Vertical</a:t>
            </a: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2362200" y="2514600"/>
            <a:ext cx="6172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TCMS II</a:t>
            </a:r>
            <a:r>
              <a:rPr lang="en-US" altLang="en-US" sz="2000" b="1">
                <a:latin typeface="Times New Roman" panose="02020603050405020304" pitchFamily="18" charset="0"/>
              </a:rPr>
              <a:t>- </a:t>
            </a:r>
            <a:r>
              <a:rPr lang="en-US" altLang="en-US" sz="2000">
                <a:latin typeface="Times New Roman" panose="02020603050405020304" pitchFamily="18" charset="0"/>
              </a:rPr>
              <a:t>Trouble Call Management System V2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Power Billing </a:t>
            </a:r>
            <a:r>
              <a:rPr lang="en-US" altLang="en-US" sz="2000" i="1">
                <a:latin typeface="Times New Roman" panose="02020603050405020304" pitchFamily="18" charset="0"/>
              </a:rPr>
              <a:t>– </a:t>
            </a:r>
            <a:r>
              <a:rPr lang="en-US" altLang="en-US" sz="2000">
                <a:latin typeface="Times New Roman" panose="02020603050405020304" pitchFamily="18" charset="0"/>
              </a:rPr>
              <a:t>Customer Billing Application – </a:t>
            </a:r>
            <a:r>
              <a:rPr lang="en-US" altLang="en-US" sz="1600">
                <a:latin typeface="Times New Roman" panose="02020603050405020304" pitchFamily="18" charset="0"/>
              </a:rPr>
              <a:t>since 1992</a:t>
            </a:r>
            <a:endParaRPr lang="en-US" altLang="en-US" sz="1600" b="1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pic>
        <p:nvPicPr>
          <p:cNvPr id="2663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638" y="39576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638" y="39576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9" descr="topLogo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/>
          <a:stretch>
            <a:fillRect/>
          </a:stretch>
        </p:blipFill>
        <p:spPr bwMode="auto">
          <a:xfrm>
            <a:off x="990600" y="2532063"/>
            <a:ext cx="1093788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Text Box 6"/>
          <p:cNvSpPr txBox="1">
            <a:spLocks noChangeArrowheads="1"/>
          </p:cNvSpPr>
          <p:nvPr/>
        </p:nvSpPr>
        <p:spPr bwMode="auto">
          <a:xfrm>
            <a:off x="152400" y="838200"/>
            <a:ext cx="6388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GemStone/S Powered Business</a:t>
            </a:r>
            <a:endParaRPr lang="en-US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4" name="TextBox 1"/>
          <p:cNvSpPr txBox="1">
            <a:spLocks noChangeArrowheads="1"/>
          </p:cNvSpPr>
          <p:nvPr/>
        </p:nvSpPr>
        <p:spPr bwMode="auto">
          <a:xfrm>
            <a:off x="152400" y="4191000"/>
            <a:ext cx="8891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GemTalk provides remote administration and emergency on-call support to augment FPL staff</a:t>
            </a:r>
          </a:p>
        </p:txBody>
      </p:sp>
    </p:spTree>
    <p:extLst>
      <p:ext uri="{BB962C8B-B14F-4D97-AF65-F5344CB8AC3E}">
        <p14:creationId xmlns:p14="http://schemas.microsoft.com/office/powerpoint/2010/main" val="2352045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8313C1-B26C-4DD5-A203-DF042EFC455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96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16716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16716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381000" y="1371600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FF"/>
                </a:solidFill>
              </a:rPr>
              <a:t>Telecommunications Vertical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2438400" y="3581400"/>
            <a:ext cx="6172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Telecom Service Provisioning – since 2004</a:t>
            </a:r>
          </a:p>
        </p:txBody>
      </p:sp>
      <p:pic>
        <p:nvPicPr>
          <p:cNvPr id="2970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638" y="39576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638" y="39576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Text Box 6"/>
          <p:cNvSpPr txBox="1">
            <a:spLocks noChangeArrowheads="1"/>
          </p:cNvSpPr>
          <p:nvPr/>
        </p:nvSpPr>
        <p:spPr bwMode="auto">
          <a:xfrm>
            <a:off x="152400" y="838200"/>
            <a:ext cx="6388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GemStone/S Powered Business</a:t>
            </a:r>
            <a:endParaRPr lang="en-US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9705" name="Picture 11" descr="identifier_NEW_13816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90800"/>
            <a:ext cx="13716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29000"/>
            <a:ext cx="10477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7" name="Rectangle 6"/>
          <p:cNvSpPr>
            <a:spLocks noChangeArrowheads="1"/>
          </p:cNvSpPr>
          <p:nvPr/>
        </p:nvSpPr>
        <p:spPr bwMode="auto">
          <a:xfrm>
            <a:off x="2438400" y="2667000"/>
            <a:ext cx="6172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CONDIS</a:t>
            </a:r>
            <a:r>
              <a:rPr lang="en-US" altLang="en-US" sz="2000" b="1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– Inventory and cable management </a:t>
            </a:r>
            <a:r>
              <a:rPr lang="en-US" altLang="en-US" sz="1600">
                <a:latin typeface="Times New Roman" panose="02020603050405020304" pitchFamily="18" charset="0"/>
              </a:rPr>
              <a:t>– since 1993</a:t>
            </a:r>
          </a:p>
        </p:txBody>
      </p:sp>
    </p:spTree>
    <p:extLst>
      <p:ext uri="{BB962C8B-B14F-4D97-AF65-F5344CB8AC3E}">
        <p14:creationId xmlns:p14="http://schemas.microsoft.com/office/powerpoint/2010/main" val="1794610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0"/>
            <a:ext cx="7924800" cy="725488"/>
          </a:xfrm>
        </p:spPr>
        <p:txBody>
          <a:bodyPr/>
          <a:lstStyle/>
          <a:p>
            <a:pPr eaLnBrk="1" hangingPunct="1"/>
            <a:r>
              <a:rPr lang="en-US" altLang="en-US"/>
              <a:t>Government Vertical</a:t>
            </a:r>
          </a:p>
        </p:txBody>
      </p:sp>
      <p:pic>
        <p:nvPicPr>
          <p:cNvPr id="32770" name="Picture 4" descr="clffip-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1425"/>
            <a:ext cx="27432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9" descr="A5_A65_UDIlogo_engels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63950"/>
            <a:ext cx="13573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10" descr="LEI_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4972050"/>
            <a:ext cx="33337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886200" y="2438400"/>
            <a:ext cx="5181600" cy="3810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Border Security – </a:t>
            </a:r>
            <a:r>
              <a:rPr lang="en-US" altLang="en-US" sz="1200"/>
              <a:t>since 1996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b="1" i="1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i="1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Visa Processing – </a:t>
            </a:r>
            <a:r>
              <a:rPr lang="en-US" altLang="en-US" sz="1200"/>
              <a:t>since 2004</a:t>
            </a:r>
            <a:endParaRPr lang="en-US" altLang="en-US" sz="16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i="1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i="1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i="1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i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Dutch Agricultural Institute – agriculture data collection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– </a:t>
            </a:r>
            <a:r>
              <a:rPr lang="en-US" altLang="en-US" sz="1200"/>
              <a:t>since 1998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52400" y="838200"/>
            <a:ext cx="6388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GemStone/S Powered Business</a:t>
            </a:r>
            <a:endParaRPr lang="en-US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702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ction 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17383</TotalTime>
  <Words>2532</Words>
  <Application>Microsoft Office PowerPoint</Application>
  <PresentationFormat>On-screen Show (4:3)</PresentationFormat>
  <Paragraphs>590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Cordia New</vt:lpstr>
      <vt:lpstr>Courier New</vt:lpstr>
      <vt:lpstr>Times New Roman</vt:lpstr>
      <vt:lpstr>Wingdings</vt:lpstr>
      <vt:lpstr>Default Design</vt:lpstr>
      <vt:lpstr>Section title</vt:lpstr>
      <vt:lpstr>PowerPoint Presentation</vt:lpstr>
      <vt:lpstr>PowerPoint Presentation</vt:lpstr>
      <vt:lpstr>GemTalk History</vt:lpstr>
      <vt:lpstr>Container Shipping Vertical</vt:lpstr>
      <vt:lpstr>Financial and Trading Vertical</vt:lpstr>
      <vt:lpstr>Manufacturing Vertical</vt:lpstr>
      <vt:lpstr>PowerPoint Presentation</vt:lpstr>
      <vt:lpstr>PowerPoint Presentation</vt:lpstr>
      <vt:lpstr>Government Vertical</vt:lpstr>
      <vt:lpstr>GemTalk Partners</vt:lpstr>
      <vt:lpstr>GemTalk In the Community…</vt:lpstr>
      <vt:lpstr>ESUG 2019</vt:lpstr>
      <vt:lpstr>GemTalk – The Next Generation</vt:lpstr>
      <vt:lpstr>PowerPoint Presentation</vt:lpstr>
      <vt:lpstr>How Many Have Actually Used GemStone ?</vt:lpstr>
      <vt:lpstr>So What Is This GemStone Thing?</vt:lpstr>
      <vt:lpstr>Welcome To The World Of GemStone!</vt:lpstr>
      <vt:lpstr>Key Features Of GemStone</vt:lpstr>
      <vt:lpstr>Key Features Of GemStone</vt:lpstr>
      <vt:lpstr>Key Features Of GemStone</vt:lpstr>
      <vt:lpstr>Key Features Of GemStone</vt:lpstr>
      <vt:lpstr>Key Features Of GemStone</vt:lpstr>
      <vt:lpstr>Key Features Of GemStone</vt:lpstr>
      <vt:lpstr>GemStone/S 64 Platforms</vt:lpstr>
      <vt:lpstr>GemBuilder for Smalltalk (GBS) Platforms</vt:lpstr>
      <vt:lpstr>Jade IDE</vt:lpstr>
      <vt:lpstr>Jade System Browser</vt:lpstr>
      <vt:lpstr>Jadeite IDE</vt:lpstr>
      <vt:lpstr>GemStone/S Licensing Models</vt:lpstr>
      <vt:lpstr>GemStone Community Edition</vt:lpstr>
      <vt:lpstr>Support Models</vt:lpstr>
      <vt:lpstr>PowerPoint Presentation</vt:lpstr>
      <vt:lpstr>GS/64 Server Releases</vt:lpstr>
      <vt:lpstr>GBS for VisualWorks® Release Pipeline</vt:lpstr>
      <vt:lpstr>New In Version 3.5</vt:lpstr>
      <vt:lpstr>New In Version 3.5</vt:lpstr>
      <vt:lpstr>Solo Mode Script Example</vt:lpstr>
      <vt:lpstr>New In Version 3.5</vt:lpstr>
      <vt:lpstr>New In Version 3.5</vt:lpstr>
      <vt:lpstr>New In Version 3.5</vt:lpstr>
      <vt:lpstr>New In Version 3.5</vt:lpstr>
      <vt:lpstr>Upcoming In Version 3.6</vt:lpstr>
      <vt:lpstr>Upcoming In Version 3.6</vt:lpstr>
      <vt:lpstr>Upcoming In Version 3.6</vt:lpstr>
      <vt:lpstr>Upcoming In Version 3.6</vt:lpstr>
      <vt:lpstr>Upcoming In Version 3.6</vt:lpstr>
      <vt:lpstr>Questions?</vt:lpstr>
    </vt:vector>
  </TitlesOfParts>
  <Company>GemStone Systems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normg</dc:creator>
  <cp:lastModifiedBy>Norm Green</cp:lastModifiedBy>
  <cp:revision>431</cp:revision>
  <dcterms:created xsi:type="dcterms:W3CDTF">2001-10-17T21:02:15Z</dcterms:created>
  <dcterms:modified xsi:type="dcterms:W3CDTF">2019-08-28T06:02:33Z</dcterms:modified>
</cp:coreProperties>
</file>