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7" r:id="rId2"/>
    <p:sldId id="258" r:id="rId3"/>
    <p:sldId id="259" r:id="rId4"/>
    <p:sldId id="265" r:id="rId5"/>
    <p:sldId id="267" r:id="rId6"/>
    <p:sldId id="269" r:id="rId7"/>
    <p:sldId id="283" r:id="rId8"/>
    <p:sldId id="268" r:id="rId9"/>
    <p:sldId id="272" r:id="rId10"/>
    <p:sldId id="270" r:id="rId11"/>
    <p:sldId id="264" r:id="rId12"/>
    <p:sldId id="271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63" r:id="rId24"/>
    <p:sldId id="262" r:id="rId25"/>
    <p:sldId id="261" r:id="rId26"/>
    <p:sldId id="260" r:id="rId2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232"/>
    <a:srgbClr val="595EAB"/>
    <a:srgbClr val="E11D48"/>
    <a:srgbClr val="141414"/>
    <a:srgbClr val="131313"/>
    <a:srgbClr val="3F3E8C"/>
    <a:srgbClr val="EFF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13" autoAdjust="0"/>
    <p:restoredTop sz="97816" autoAdjust="0"/>
  </p:normalViewPr>
  <p:slideViewPr>
    <p:cSldViewPr snapToGrid="0">
      <p:cViewPr varScale="1">
        <p:scale>
          <a:sx n="84" d="100"/>
          <a:sy n="84" d="100"/>
        </p:scale>
        <p:origin x="1562" y="2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4" d="100"/>
          <a:sy n="94" d="100"/>
        </p:scale>
        <p:origin x="355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B41A8B-0187-4F6E-968F-535F080D0B35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60" tIns="47780" rIns="95560" bIns="47780" numCol="1" anchor="t" anchorCtr="0" compatLnSpc="1">
            <a:prstTxWarp prst="textNoShape">
              <a:avLst/>
            </a:prstTxWarp>
          </a:bodyPr>
          <a:lstStyle>
            <a:lvl1pPr defTabSz="955629" eaLnBrk="1" hangingPunct="1">
              <a:defRPr sz="13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264E3-83D2-4533-A06A-0E6FDBF458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60" tIns="47780" rIns="95560" bIns="47780" numCol="1" anchor="t" anchorCtr="0" compatLnSpc="1">
            <a:prstTxWarp prst="textNoShape">
              <a:avLst/>
            </a:prstTxWarp>
          </a:bodyPr>
          <a:lstStyle>
            <a:lvl1pPr algn="r" defTabSz="953981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D86873F-D168-4344-A1A2-B2D1259FEE5D}" type="datetime1">
              <a:rPr lang="en-US"/>
              <a:pPr>
                <a:defRPr/>
              </a:pPr>
              <a:t>8/28/2019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037409-27F4-4F8D-B6E7-D8FAD5942D2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60" tIns="47780" rIns="95560" bIns="47780" numCol="1" anchor="b" anchorCtr="0" compatLnSpc="1">
            <a:prstTxWarp prst="textNoShape">
              <a:avLst/>
            </a:prstTxWarp>
          </a:bodyPr>
          <a:lstStyle>
            <a:lvl1pPr defTabSz="955629" eaLnBrk="1" hangingPunct="1">
              <a:defRPr sz="13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29CBE-9ADA-404E-A207-3B4A557B33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60" tIns="47780" rIns="95560" bIns="47780" numCol="1" anchor="b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sz="1300" smtClean="0"/>
            </a:lvl1pPr>
          </a:lstStyle>
          <a:p>
            <a:pPr>
              <a:defRPr/>
            </a:pPr>
            <a:fld id="{00708153-8788-4FD5-ACC7-FE0D5BD8A6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0526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6764F484-B5F5-485B-8EBA-61784F43F4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defTabSz="955629" eaLnBrk="1" hangingPunct="1">
              <a:defRPr sz="11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F0795DF5-24A9-424E-8DB5-78F5AAAC1C2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 defTabSz="953981" eaLnBrk="1" hangingPunct="1">
              <a:defRPr sz="11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EEB78AF-0397-4350-BECF-8E922FB4A738}" type="datetime1">
              <a:rPr lang="en-US"/>
              <a:pPr>
                <a:defRPr/>
              </a:pPr>
              <a:t>8/28/2019</a:t>
            </a:fld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5" name="Rectangle 5">
            <a:extLst>
              <a:ext uri="{FF2B5EF4-FFF2-40B4-BE49-F238E27FC236}">
                <a16:creationId xmlns:a16="http://schemas.microsoft.com/office/drawing/2014/main" id="{608F0B50-F1F0-473E-9C55-C250FCE9C31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7046" name="Rectangle 6">
            <a:extLst>
              <a:ext uri="{FF2B5EF4-FFF2-40B4-BE49-F238E27FC236}">
                <a16:creationId xmlns:a16="http://schemas.microsoft.com/office/drawing/2014/main" id="{A74C2B92-EDDF-4F2E-9FB8-09CCAB5D388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defTabSz="955629" eaLnBrk="1" hangingPunct="1">
              <a:defRPr sz="11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7" name="Rectangle 7">
            <a:extLst>
              <a:ext uri="{FF2B5EF4-FFF2-40B4-BE49-F238E27FC236}">
                <a16:creationId xmlns:a16="http://schemas.microsoft.com/office/drawing/2014/main" id="{BF9EBA00-44B0-415E-BEF4-30296973B4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sz="1100" smtClean="0"/>
            </a:lvl1pPr>
          </a:lstStyle>
          <a:p>
            <a:pPr>
              <a:defRPr/>
            </a:pPr>
            <a:fld id="{050DDE3F-C2EF-461D-B03D-F26AF927E5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25768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itchFamily="34" charset="-128"/>
        <a:cs typeface="MS PGothic" pitchFamily="34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new</a:t>
            </a:r>
            <a:r>
              <a:rPr lang="en-US" baseline="0" dirty="0"/>
              <a:t> customer for any Smalltalk vendor or platform is a win for the Smalltalk community and adoption of Smalltalk as a whole.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DDE3F-C2EF-461D-B03D-F26AF927E58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0149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DDE3F-C2EF-461D-B03D-F26AF927E584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7527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DDE3F-C2EF-461D-B03D-F26AF927E584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0144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DDE3F-C2EF-461D-B03D-F26AF927E584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8489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DDE3F-C2EF-461D-B03D-F26AF927E584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5859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DDE3F-C2EF-461D-B03D-F26AF927E584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6063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DDE3F-C2EF-461D-B03D-F26AF927E584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8114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DDE3F-C2EF-461D-B03D-F26AF927E584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9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DDE3F-C2EF-461D-B03D-F26AF927E584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1693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DDE3F-C2EF-461D-B03D-F26AF927E584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37081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DDE3F-C2EF-461D-B03D-F26AF927E584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9970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DDE3F-C2EF-461D-B03D-F26AF927E58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291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DDE3F-C2EF-461D-B03D-F26AF927E584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7693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DDE3F-C2EF-461D-B03D-F26AF927E584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6566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DDE3F-C2EF-461D-B03D-F26AF927E584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9279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DDE3F-C2EF-461D-B03D-F26AF927E584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5906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DDE3F-C2EF-461D-B03D-F26AF927E584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3247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DDE3F-C2EF-461D-B03D-F26AF927E584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6386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DDE3F-C2EF-461D-B03D-F26AF927E584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297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87" b="9996"/>
          <a:stretch/>
        </p:blipFill>
        <p:spPr>
          <a:xfrm>
            <a:off x="3672230" y="4960108"/>
            <a:ext cx="5479792" cy="19059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29" y="565485"/>
            <a:ext cx="3472340" cy="131239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905029" y="1877883"/>
            <a:ext cx="6280150" cy="923925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800" b="1" spc="-5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Presentation Title up to 2 lines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905029" y="2801808"/>
            <a:ext cx="6280150" cy="602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Subtitle up to 2 lines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05029" y="5146191"/>
            <a:ext cx="3624263" cy="333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905029" y="5479567"/>
            <a:ext cx="3624263" cy="2644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9411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(Gener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28650" y="1250264"/>
            <a:ext cx="6798976" cy="556590"/>
          </a:xfrm>
          <a:prstGeom prst="rect">
            <a:avLst/>
          </a:prstGeom>
        </p:spPr>
        <p:txBody>
          <a:bodyPr/>
          <a:lstStyle>
            <a:lvl1pPr algn="l">
              <a:defRPr spc="-150" baseline="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Contact Us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87" b="9996"/>
          <a:stretch/>
        </p:blipFill>
        <p:spPr>
          <a:xfrm>
            <a:off x="3672230" y="4960108"/>
            <a:ext cx="5479792" cy="190591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254" y="6005974"/>
            <a:ext cx="1455897" cy="55026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1" y="2176600"/>
            <a:ext cx="6798976" cy="32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595EAB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info@instantiations.com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28650" y="3019262"/>
            <a:ext cx="6798976" cy="2808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595EAB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sales@instantiations.com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1" y="3823894"/>
            <a:ext cx="6798976" cy="2788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595EAB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support@instantiations.com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1" y="1834466"/>
            <a:ext cx="6798976" cy="3364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General Information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2678368"/>
            <a:ext cx="6798976" cy="3364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Sales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1" y="3481353"/>
            <a:ext cx="6798976" cy="3364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Support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0" y="363511"/>
            <a:ext cx="9144000" cy="0"/>
          </a:xfrm>
          <a:prstGeom prst="line">
            <a:avLst/>
          </a:prstGeom>
          <a:ln w="19050">
            <a:solidFill>
              <a:srgbClr val="E11D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4681216"/>
            <a:ext cx="6798976" cy="2788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595EAB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xyz@instantiations.com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8650" y="4338675"/>
            <a:ext cx="6798976" cy="3364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Other (delete if not used)</a:t>
            </a:r>
          </a:p>
        </p:txBody>
      </p:sp>
    </p:spTree>
    <p:extLst>
      <p:ext uri="{BB962C8B-B14F-4D97-AF65-F5344CB8AC3E}">
        <p14:creationId xmlns:p14="http://schemas.microsoft.com/office/powerpoint/2010/main" val="417590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87" b="9996"/>
          <a:stretch/>
        </p:blipFill>
        <p:spPr>
          <a:xfrm>
            <a:off x="3672230" y="4960108"/>
            <a:ext cx="5479792" cy="19059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939" y="6005975"/>
            <a:ext cx="1478301" cy="558736"/>
          </a:xfrm>
          <a:prstGeom prst="rect">
            <a:avLst/>
          </a:prstGeom>
        </p:spPr>
      </p:pic>
      <p:sp>
        <p:nvSpPr>
          <p:cNvPr id="4" name="Title 9"/>
          <p:cNvSpPr>
            <a:spLocks noGrp="1"/>
          </p:cNvSpPr>
          <p:nvPr>
            <p:ph type="title" hasCustomPrompt="1"/>
          </p:nvPr>
        </p:nvSpPr>
        <p:spPr>
          <a:xfrm>
            <a:off x="647028" y="1151351"/>
            <a:ext cx="6459362" cy="1215190"/>
          </a:xfrm>
          <a:prstGeom prst="rect">
            <a:avLst/>
          </a:prstGeom>
        </p:spPr>
        <p:txBody>
          <a:bodyPr anchor="b" anchorCtr="0"/>
          <a:lstStyle>
            <a:lvl1pPr algn="l">
              <a:defRPr sz="3200" spc="-15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Closing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47028" y="2459451"/>
            <a:ext cx="6459362" cy="749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Closing slide subhead</a:t>
            </a: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647028" y="6335269"/>
            <a:ext cx="286605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700" kern="0" spc="-10" baseline="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</a:rPr>
              <a:t>© Instantiations,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34010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networks"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87" b="9996"/>
          <a:stretch/>
        </p:blipFill>
        <p:spPr>
          <a:xfrm>
            <a:off x="3672230" y="4960108"/>
            <a:ext cx="5479792" cy="19059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939" y="6005975"/>
            <a:ext cx="1478301" cy="558736"/>
          </a:xfrm>
          <a:prstGeom prst="rect">
            <a:avLst/>
          </a:prstGeom>
        </p:spPr>
      </p:pic>
      <p:sp>
        <p:nvSpPr>
          <p:cNvPr id="4" name="Title 9"/>
          <p:cNvSpPr>
            <a:spLocks noGrp="1"/>
          </p:cNvSpPr>
          <p:nvPr>
            <p:ph type="title" hasCustomPrompt="1"/>
          </p:nvPr>
        </p:nvSpPr>
        <p:spPr>
          <a:xfrm>
            <a:off x="645729" y="774045"/>
            <a:ext cx="6459362" cy="1215190"/>
          </a:xfrm>
          <a:prstGeom prst="rect">
            <a:avLst/>
          </a:prstGeom>
        </p:spPr>
        <p:txBody>
          <a:bodyPr anchor="b" anchorCtr="0"/>
          <a:lstStyle>
            <a:lvl1pPr algn="l">
              <a:defRPr sz="3200" spc="-15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Closing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45729" y="2082145"/>
            <a:ext cx="6459362" cy="749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Closing slide subhead</a:t>
            </a: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647028" y="6335269"/>
            <a:ext cx="286605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700" kern="0" spc="-10" baseline="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</a:rPr>
              <a:t>© Instantiations, Inc. All Rights Reserved.</a:t>
            </a:r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47028" y="3894920"/>
            <a:ext cx="3624263" cy="333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8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647028" y="4228296"/>
            <a:ext cx="3624263" cy="2644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917075" y="4679179"/>
            <a:ext cx="3354216" cy="2599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employee@instantiations.com</a:t>
            </a:r>
          </a:p>
        </p:txBody>
      </p:sp>
      <p:sp>
        <p:nvSpPr>
          <p:cNvPr id="30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917075" y="5022254"/>
            <a:ext cx="3354216" cy="2599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@example-twitter-handle</a:t>
            </a:r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917075" y="5364030"/>
            <a:ext cx="3354216" cy="2599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/example-</a:t>
            </a:r>
            <a:r>
              <a:rPr lang="en-US" dirty="0" err="1"/>
              <a:t>linkedin</a:t>
            </a:r>
            <a:r>
              <a:rPr lang="en-US" dirty="0"/>
              <a:t>-</a:t>
            </a:r>
            <a:r>
              <a:rPr lang="en-US" dirty="0" err="1"/>
              <a:t>url</a:t>
            </a:r>
            <a:endParaRPr lang="en-US" dirty="0"/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1" hasCustomPrompt="1"/>
          </p:nvPr>
        </p:nvSpPr>
        <p:spPr>
          <a:xfrm>
            <a:off x="917075" y="5705806"/>
            <a:ext cx="3354216" cy="2599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blog-or-misc-url.com</a:t>
            </a:r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97" y="5373008"/>
            <a:ext cx="289676" cy="28967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28" y="5031015"/>
            <a:ext cx="289676" cy="28967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29" y="4687723"/>
            <a:ext cx="290975" cy="29097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29" y="5715000"/>
            <a:ext cx="290975" cy="2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7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etworks"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87" b="9996"/>
          <a:stretch/>
        </p:blipFill>
        <p:spPr>
          <a:xfrm>
            <a:off x="3672230" y="4960108"/>
            <a:ext cx="5479792" cy="19059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29" y="565485"/>
            <a:ext cx="3472340" cy="131239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905029" y="1877883"/>
            <a:ext cx="6280150" cy="923925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800" b="1" spc="-5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Presentation Title up to 2 lines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905029" y="2801808"/>
            <a:ext cx="6280150" cy="602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Subtitle up to 2 lines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05029" y="4328032"/>
            <a:ext cx="3624263" cy="333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905029" y="4661408"/>
            <a:ext cx="3624263" cy="2644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1175076" y="5112291"/>
            <a:ext cx="3354216" cy="2599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employee@instantiations.com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1175076" y="5455366"/>
            <a:ext cx="3354216" cy="2599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@example-twitter-handle</a:t>
            </a:r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1175076" y="5797142"/>
            <a:ext cx="3354216" cy="2599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/example-</a:t>
            </a:r>
            <a:r>
              <a:rPr lang="en-US" dirty="0" err="1"/>
              <a:t>linkedin</a:t>
            </a:r>
            <a:r>
              <a:rPr lang="en-US" dirty="0"/>
              <a:t>-</a:t>
            </a:r>
            <a:r>
              <a:rPr lang="en-US" dirty="0" err="1"/>
              <a:t>url</a:t>
            </a:r>
            <a:endParaRPr lang="en-US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21" hasCustomPrompt="1"/>
          </p:nvPr>
        </p:nvSpPr>
        <p:spPr>
          <a:xfrm>
            <a:off x="1175076" y="6138918"/>
            <a:ext cx="3354216" cy="2599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blog-or-misc-url.com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98" y="5806120"/>
            <a:ext cx="289676" cy="28967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29" y="5464127"/>
            <a:ext cx="289676" cy="28967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30" y="5120835"/>
            <a:ext cx="290975" cy="29097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30" y="6148112"/>
            <a:ext cx="290975" cy="2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0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939" y="6005975"/>
            <a:ext cx="1478301" cy="558736"/>
          </a:xfrm>
          <a:prstGeom prst="rect">
            <a:avLst/>
          </a:prstGeom>
        </p:spPr>
      </p:pic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71574" y="1754770"/>
            <a:ext cx="3721100" cy="3759704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panose="020B0604020202020204" pitchFamily="34" charset="0"/>
              <a:buChar char="›"/>
              <a:defRPr sz="1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742950" indent="-285750">
              <a:buClr>
                <a:schemeClr val="bg1"/>
              </a:buClr>
              <a:buFont typeface="Arial" panose="020B0604020202020204" pitchFamily="34" charset="0"/>
              <a:buChar char="›"/>
              <a:defRPr sz="160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1143000" indent="-228600">
              <a:buClr>
                <a:schemeClr val="bg1"/>
              </a:buClr>
              <a:buFont typeface="Arial" panose="020B0604020202020204" pitchFamily="34" charset="0"/>
              <a:buChar char="›"/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600200" indent="-228600">
              <a:buClr>
                <a:schemeClr val="bg1"/>
              </a:buClr>
              <a:buFont typeface="Arial" panose="020B0604020202020204" pitchFamily="34" charset="0"/>
              <a:buChar char="›"/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2057400" indent="-228600">
              <a:buClr>
                <a:schemeClr val="bg1"/>
              </a:buClr>
              <a:buFont typeface="Arial" panose="020B0604020202020204" pitchFamily="34" charset="0"/>
              <a:buChar char="›"/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Agenda items</a:t>
            </a:r>
          </a:p>
          <a:p>
            <a:pPr lvl="1"/>
            <a:r>
              <a:rPr lang="en-US" dirty="0"/>
              <a:t>Sub-agenda items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87" b="9996"/>
          <a:stretch/>
        </p:blipFill>
        <p:spPr>
          <a:xfrm>
            <a:off x="3672230" y="4960108"/>
            <a:ext cx="5479792" cy="1905913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917789" y="1149103"/>
            <a:ext cx="5494337" cy="4937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06068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939" y="6005975"/>
            <a:ext cx="1478301" cy="558736"/>
          </a:xfrm>
          <a:prstGeom prst="rect">
            <a:avLst/>
          </a:prstGeom>
        </p:spPr>
      </p:pic>
      <p:sp>
        <p:nvSpPr>
          <p:cNvPr id="4" name="Title 9"/>
          <p:cNvSpPr>
            <a:spLocks noGrp="1"/>
          </p:cNvSpPr>
          <p:nvPr>
            <p:ph type="title" hasCustomPrompt="1"/>
          </p:nvPr>
        </p:nvSpPr>
        <p:spPr>
          <a:xfrm>
            <a:off x="643280" y="713874"/>
            <a:ext cx="6459362" cy="3416968"/>
          </a:xfrm>
          <a:prstGeom prst="rect">
            <a:avLst/>
          </a:prstGeom>
        </p:spPr>
        <p:txBody>
          <a:bodyPr anchor="ctr"/>
          <a:lstStyle>
            <a:lvl1pPr algn="l">
              <a:defRPr sz="4000" spc="-15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Section Divider Slide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87" b="9996"/>
          <a:stretch/>
        </p:blipFill>
        <p:spPr>
          <a:xfrm>
            <a:off x="3672230" y="4960108"/>
            <a:ext cx="5479792" cy="190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8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ith Subhead"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939" y="6005975"/>
            <a:ext cx="1478301" cy="558736"/>
          </a:xfrm>
          <a:prstGeom prst="rect">
            <a:avLst/>
          </a:prstGeom>
        </p:spPr>
      </p:pic>
      <p:sp>
        <p:nvSpPr>
          <p:cNvPr id="4" name="Title 9"/>
          <p:cNvSpPr>
            <a:spLocks noGrp="1"/>
          </p:cNvSpPr>
          <p:nvPr>
            <p:ph type="title" hasCustomPrompt="1"/>
          </p:nvPr>
        </p:nvSpPr>
        <p:spPr>
          <a:xfrm>
            <a:off x="643280" y="1451822"/>
            <a:ext cx="6459362" cy="1215190"/>
          </a:xfrm>
          <a:prstGeom prst="rect">
            <a:avLst/>
          </a:prstGeom>
        </p:spPr>
        <p:txBody>
          <a:bodyPr anchor="b" anchorCtr="0"/>
          <a:lstStyle>
            <a:lvl1pPr algn="l">
              <a:defRPr sz="4000" spc="-15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Section Divider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43280" y="2759922"/>
            <a:ext cx="6459362" cy="749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-10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87" b="9996"/>
          <a:stretch/>
        </p:blipFill>
        <p:spPr>
          <a:xfrm>
            <a:off x="3672230" y="4960108"/>
            <a:ext cx="5479792" cy="190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2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ought/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87" b="9996"/>
          <a:stretch/>
        </p:blipFill>
        <p:spPr>
          <a:xfrm>
            <a:off x="3672230" y="4960108"/>
            <a:ext cx="5479792" cy="1905913"/>
          </a:xfrm>
          <a:prstGeom prst="rect">
            <a:avLst/>
          </a:prstGeom>
        </p:spPr>
      </p:pic>
      <p:sp>
        <p:nvSpPr>
          <p:cNvPr id="4" name="Title 9"/>
          <p:cNvSpPr>
            <a:spLocks noGrp="1"/>
          </p:cNvSpPr>
          <p:nvPr>
            <p:ph type="title" hasCustomPrompt="1"/>
          </p:nvPr>
        </p:nvSpPr>
        <p:spPr>
          <a:xfrm>
            <a:off x="639269" y="1407709"/>
            <a:ext cx="7546215" cy="2458441"/>
          </a:xfrm>
          <a:prstGeom prst="rect">
            <a:avLst/>
          </a:prstGeom>
        </p:spPr>
        <p:txBody>
          <a:bodyPr anchor="ctr" anchorCtr="0"/>
          <a:lstStyle>
            <a:lvl1pPr algn="l">
              <a:defRPr sz="2400" b="0" i="1" spc="-150" baseline="0">
                <a:solidFill>
                  <a:srgbClr val="32323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Thought/Quote Slide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254" y="6005974"/>
            <a:ext cx="1455897" cy="55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7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87" b="9996"/>
          <a:stretch/>
        </p:blipFill>
        <p:spPr>
          <a:xfrm>
            <a:off x="3672230" y="4960108"/>
            <a:ext cx="5479792" cy="1905913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28650" y="1250264"/>
            <a:ext cx="7886700" cy="556590"/>
          </a:xfrm>
          <a:prstGeom prst="rect">
            <a:avLst/>
          </a:prstGeom>
        </p:spPr>
        <p:txBody>
          <a:bodyPr/>
          <a:lstStyle>
            <a:lvl1pPr algn="l">
              <a:defRPr spc="-150" baseline="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Content Slide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628650" y="2019840"/>
            <a:ext cx="7886700" cy="4106784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1800"/>
              </a:spcBef>
              <a:buClr>
                <a:srgbClr val="E11D48"/>
              </a:buClr>
              <a:buFont typeface="Arial" panose="020B0604020202020204" pitchFamily="34" charset="0"/>
              <a:buChar char="›"/>
              <a:defRPr>
                <a:solidFill>
                  <a:srgbClr val="32323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742950" indent="-285750">
              <a:spcBef>
                <a:spcPts val="1800"/>
              </a:spcBef>
              <a:buClr>
                <a:srgbClr val="E11D48"/>
              </a:buClr>
              <a:buFont typeface="Arial" panose="020B0604020202020204" pitchFamily="34" charset="0"/>
              <a:buChar char="›"/>
              <a:defRPr>
                <a:solidFill>
                  <a:srgbClr val="32323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1143000" indent="-228600">
              <a:spcBef>
                <a:spcPts val="1800"/>
              </a:spcBef>
              <a:buClr>
                <a:srgbClr val="E11D48"/>
              </a:buClr>
              <a:buFont typeface="Arial" panose="020B0604020202020204" pitchFamily="34" charset="0"/>
              <a:buChar char="›"/>
              <a:defRPr>
                <a:solidFill>
                  <a:srgbClr val="32323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600200" indent="-228600">
              <a:spcBef>
                <a:spcPts val="1800"/>
              </a:spcBef>
              <a:buClr>
                <a:srgbClr val="E11D48"/>
              </a:buClr>
              <a:buFont typeface="Arial" panose="020B0604020202020204" pitchFamily="34" charset="0"/>
              <a:buChar char="›"/>
              <a:defRPr>
                <a:solidFill>
                  <a:srgbClr val="32323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2057400" indent="-228600">
              <a:spcBef>
                <a:spcPts val="1800"/>
              </a:spcBef>
              <a:buClr>
                <a:srgbClr val="E11D48"/>
              </a:buClr>
              <a:buFont typeface="Arial" panose="020B0604020202020204" pitchFamily="34" charset="0"/>
              <a:buChar char="›"/>
              <a:defRPr>
                <a:solidFill>
                  <a:srgbClr val="32323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254" y="6005974"/>
            <a:ext cx="1455897" cy="550268"/>
          </a:xfrm>
          <a:prstGeom prst="rect">
            <a:avLst/>
          </a:prstGeom>
        </p:spPr>
      </p:pic>
      <p:cxnSp>
        <p:nvCxnSpPr>
          <p:cNvPr id="3" name="Straight Connector 2"/>
          <p:cNvCxnSpPr/>
          <p:nvPr userDrawn="1"/>
        </p:nvCxnSpPr>
        <p:spPr>
          <a:xfrm>
            <a:off x="0" y="363511"/>
            <a:ext cx="9144000" cy="0"/>
          </a:xfrm>
          <a:prstGeom prst="line">
            <a:avLst/>
          </a:prstGeom>
          <a:ln w="19050">
            <a:solidFill>
              <a:srgbClr val="E11D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06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254" y="6005974"/>
            <a:ext cx="1455897" cy="55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09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019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37885" y="6938211"/>
            <a:ext cx="9252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Template v1.5.1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7" r:id="rId1"/>
    <p:sldLayoutId id="2147484497" r:id="rId2"/>
    <p:sldLayoutId id="2147484491" r:id="rId3"/>
    <p:sldLayoutId id="2147484486" r:id="rId4"/>
    <p:sldLayoutId id="2147484492" r:id="rId5"/>
    <p:sldLayoutId id="2147484499" r:id="rId6"/>
    <p:sldLayoutId id="2147484484" r:id="rId7"/>
    <p:sldLayoutId id="2147484495" r:id="rId8"/>
    <p:sldLayoutId id="2147484483" r:id="rId9"/>
    <p:sldLayoutId id="2147484496" r:id="rId10"/>
    <p:sldLayoutId id="2147484493" r:id="rId11"/>
    <p:sldLayoutId id="2147484498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595EAB"/>
          </a:solidFill>
          <a:latin typeface="+mj-lt"/>
          <a:ea typeface="MS PGothic" pitchFamily="34" charset="-128"/>
          <a:cs typeface="MS PGothic" pitchFamily="34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5EAB"/>
          </a:solidFill>
          <a:latin typeface="Verdana" pitchFamily="34" charset="0"/>
          <a:ea typeface="MS PGothic" pitchFamily="34" charset="-128"/>
          <a:cs typeface="MS PGothic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5EAB"/>
          </a:solidFill>
          <a:latin typeface="Verdana" pitchFamily="34" charset="0"/>
          <a:ea typeface="MS PGothic" pitchFamily="34" charset="-128"/>
          <a:cs typeface="MS PGothic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5EAB"/>
          </a:solidFill>
          <a:latin typeface="Verdana" pitchFamily="34" charset="0"/>
          <a:ea typeface="MS PGothic" pitchFamily="34" charset="-128"/>
          <a:cs typeface="MS PGothic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5EAB"/>
          </a:solidFill>
          <a:latin typeface="Verdana" pitchFamily="34" charset="0"/>
          <a:ea typeface="MS PGothic" pitchFamily="34" charset="-128"/>
          <a:cs typeface="MS PGothic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030A0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030A0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030A0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030A0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595EAB"/>
        </a:buClr>
        <a:buSzPct val="8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595EAB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595EAB"/>
        </a:buClr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595EAB"/>
        </a:buClr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595EAB"/>
        </a:buClr>
        <a:buSzPct val="80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criot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CF2B34-AA88-4CC5-89C7-FE8984DCDFC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Company and Product Update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5C1D7-B443-4D1E-A0C0-0D8710B40E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Cologne, Germany – August 29</a:t>
            </a:r>
            <a:r>
              <a:rPr lang="en-US" baseline="30000" dirty="0"/>
              <a:t>th</a:t>
            </a:r>
            <a:r>
              <a:rPr lang="en-US" dirty="0"/>
              <a:t>, 2019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EC3A0-03A9-4B3F-9412-87B8FA4FAE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Seth Berman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0D4EA9-DD72-4BA9-B5C5-EC63B9AB4A5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President &amp; CEO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E95258D-3848-4903-B3F2-F42A4DE9E8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sberman@instantiations.com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70177A-D40B-4B36-B820-0CB3E746BDB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@sethloco78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205FA77-1BDA-4E9C-AB0A-629B4C3758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linkedin.com/in/</a:t>
            </a:r>
            <a:r>
              <a:rPr lang="en-US" dirty="0" err="1"/>
              <a:t>seth-berman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2BF6F5-0DE3-482E-A5C8-F7603DB09C9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instantiations.com</a:t>
            </a:r>
          </a:p>
        </p:txBody>
      </p:sp>
    </p:spTree>
    <p:extLst>
      <p:ext uri="{BB962C8B-B14F-4D97-AF65-F5344CB8AC3E}">
        <p14:creationId xmlns:p14="http://schemas.microsoft.com/office/powerpoint/2010/main" val="2224936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B46FB-0BD1-4612-AF9F-3B6B20565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Demo Night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FC5DC-0D8E-443B-BFDE-D63CBB9A68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Later this year, at the “All Things Open” Conference in Raleigh, US</a:t>
            </a:r>
          </a:p>
          <a:p>
            <a:pPr lvl="1"/>
            <a:r>
              <a:rPr lang="en-US" dirty="0"/>
              <a:t>4000+ attendees</a:t>
            </a:r>
          </a:p>
          <a:p>
            <a:r>
              <a:rPr lang="en-US" dirty="0"/>
              <a:t>Instantiations will be exhibiting and showing the power and value of Smalltalk</a:t>
            </a:r>
          </a:p>
        </p:txBody>
      </p:sp>
    </p:spTree>
    <p:extLst>
      <p:ext uri="{BB962C8B-B14F-4D97-AF65-F5344CB8AC3E}">
        <p14:creationId xmlns:p14="http://schemas.microsoft.com/office/powerpoint/2010/main" val="3655017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4BBD1-0136-497F-AFA6-6323E50F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Product Release</a:t>
            </a:r>
          </a:p>
        </p:txBody>
      </p:sp>
    </p:spTree>
    <p:extLst>
      <p:ext uri="{BB962C8B-B14F-4D97-AF65-F5344CB8AC3E}">
        <p14:creationId xmlns:p14="http://schemas.microsoft.com/office/powerpoint/2010/main" val="299972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CA32-3FB2-4058-8CB0-BB25B6403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 Smalltalk 9.2 Major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37CC9-5289-4D49-A669-6CF0D2A02B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New JIT Compiler</a:t>
            </a:r>
          </a:p>
          <a:p>
            <a:pPr lvl="1">
              <a:spcBef>
                <a:spcPts val="400"/>
              </a:spcBef>
            </a:pPr>
            <a:r>
              <a:rPr lang="fr-FR" dirty="0"/>
              <a:t>VA8.0.2 32-bit      17.5 sec</a:t>
            </a:r>
          </a:p>
          <a:p>
            <a:pPr lvl="1">
              <a:spcBef>
                <a:spcPts val="400"/>
              </a:spcBef>
            </a:pPr>
            <a:r>
              <a:rPr lang="fr-FR" dirty="0"/>
              <a:t>VA9.0.1 32-bit      21.5 sec</a:t>
            </a:r>
          </a:p>
          <a:p>
            <a:pPr lvl="1">
              <a:spcBef>
                <a:spcPts val="400"/>
              </a:spcBef>
            </a:pPr>
            <a:r>
              <a:rPr lang="fr-FR" b="1" dirty="0"/>
              <a:t>VA9.2 JIT    	    12.8 sec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34399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CA32-3FB2-4058-8CB0-BB25B6403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VA Smalltalk 9.2 Major Features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37CC9-5289-4D49-A669-6CF0D2A02B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HiDPI</a:t>
            </a:r>
            <a:endParaRPr lang="en-US" dirty="0"/>
          </a:p>
          <a:p>
            <a:pPr lvl="1">
              <a:spcBef>
                <a:spcPts val="400"/>
              </a:spcBef>
            </a:pPr>
            <a:r>
              <a:rPr lang="en-US" dirty="0"/>
              <a:t>Native and Emulated Widgets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Font and Icon Scaling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Sharper/Cleaner User Interfaces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131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CA32-3FB2-4058-8CB0-BB25B6403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VA Smalltalk 9.2 Major Features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37CC9-5289-4D49-A669-6CF0D2A02B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IMAP</a:t>
            </a:r>
          </a:p>
          <a:p>
            <a:pPr lvl="1"/>
            <a:r>
              <a:rPr lang="en-US" dirty="0"/>
              <a:t>SSL/TLS, Compression IDLE (aka Server Push),</a:t>
            </a:r>
            <a:br>
              <a:rPr lang="en-US" dirty="0"/>
            </a:br>
            <a:r>
              <a:rPr lang="en-US" dirty="0"/>
              <a:t>SASL-IR, ESEARCH, Sort/Thread, ACL, Enable, Namespaces, Quotas, non-synchronized literals,</a:t>
            </a:r>
            <a:br>
              <a:rPr lang="en-US" dirty="0"/>
            </a:br>
            <a:r>
              <a:rPr lang="en-US" dirty="0"/>
              <a:t>MOVE, UIDPLUS…</a:t>
            </a:r>
          </a:p>
          <a:p>
            <a:r>
              <a:rPr lang="en-US" dirty="0"/>
              <a:t>SMTP</a:t>
            </a:r>
          </a:p>
          <a:p>
            <a:pPr lvl="1"/>
            <a:r>
              <a:rPr lang="en-US" dirty="0"/>
              <a:t>SSL/TLS</a:t>
            </a:r>
          </a:p>
          <a:p>
            <a:pPr lvl="1"/>
            <a:r>
              <a:rPr lang="en-US" dirty="0"/>
              <a:t>ESMTP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424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CA32-3FB2-4058-8CB0-BB25B6403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VA Smalltalk 9.2 Major Features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37CC9-5289-4D49-A669-6CF0D2A02B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PostgreSQL</a:t>
            </a:r>
          </a:p>
          <a:p>
            <a:pPr lvl="1"/>
            <a:r>
              <a:rPr lang="en-US" dirty="0"/>
              <a:t>Native Driver</a:t>
            </a:r>
          </a:p>
          <a:p>
            <a:pPr lvl="1"/>
            <a:r>
              <a:rPr lang="en-US" dirty="0"/>
              <a:t>Integrates into Database Abstraction Layer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246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CA32-3FB2-4058-8CB0-BB25B6403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VA Smalltalk 9.2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37CC9-5289-4D49-A669-6CF0D2A02B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SSL/Cryptography </a:t>
            </a:r>
          </a:p>
          <a:p>
            <a:pPr lvl="1"/>
            <a:r>
              <a:rPr lang="en-US" dirty="0"/>
              <a:t>LibreSSL support</a:t>
            </a:r>
          </a:p>
          <a:p>
            <a:pPr lvl="1"/>
            <a:r>
              <a:rPr lang="en-US" dirty="0"/>
              <a:t>Probabilistic Signature Schemes (RSA-PSS)</a:t>
            </a:r>
          </a:p>
          <a:p>
            <a:pPr lvl="1"/>
            <a:r>
              <a:rPr lang="en-US" dirty="0"/>
              <a:t>Version-Transparent Algorithm Accessors</a:t>
            </a:r>
          </a:p>
          <a:p>
            <a:pPr lvl="2"/>
            <a:r>
              <a:rPr lang="en-US" dirty="0"/>
              <a:t>Elliptic-Curve, Diffie-Hellman, RSA, DSA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000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CA32-3FB2-4058-8CB0-BB25B6403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VA Smalltalk 9.2 Features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37CC9-5289-4D49-A669-6CF0D2A02B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HTTP(s) Client</a:t>
            </a:r>
          </a:p>
          <a:p>
            <a:pPr lvl="1"/>
            <a:r>
              <a:rPr lang="en-US" dirty="0"/>
              <a:t>PUT/DELETE Support</a:t>
            </a:r>
          </a:p>
          <a:p>
            <a:pPr lvl="1"/>
            <a:r>
              <a:rPr lang="en-US" dirty="0"/>
              <a:t>Server Name Identification (SNI)</a:t>
            </a:r>
          </a:p>
          <a:p>
            <a:pPr lvl="1"/>
            <a:r>
              <a:rPr lang="en-US" dirty="0"/>
              <a:t>Absolute/Relative Redirects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316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CA32-3FB2-4058-8CB0-BB25B6403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VA Smalltalk 9.2 Features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37CC9-5289-4D49-A669-6CF0D2A02B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Compression/Streams New Additions</a:t>
            </a:r>
          </a:p>
          <a:p>
            <a:pPr lvl="1"/>
            <a:r>
              <a:rPr lang="en-US" dirty="0" err="1"/>
              <a:t>ZStandard</a:t>
            </a:r>
            <a:endParaRPr lang="en-US" dirty="0"/>
          </a:p>
          <a:p>
            <a:pPr lvl="1"/>
            <a:r>
              <a:rPr lang="en-US" dirty="0" err="1"/>
              <a:t>Brotli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24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CA32-3FB2-4058-8CB0-BB25B6403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VA Smalltalk 9.2 Features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37CC9-5289-4D49-A669-6CF0D2A02B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FFI (Foreign-Function Call Interface)</a:t>
            </a:r>
          </a:p>
          <a:p>
            <a:pPr lvl="1"/>
            <a:r>
              <a:rPr lang="en-US"/>
              <a:t>Significant </a:t>
            </a:r>
            <a:r>
              <a:rPr lang="en-US" dirty="0"/>
              <a:t>Performance Increase</a:t>
            </a:r>
          </a:p>
          <a:p>
            <a:pPr lvl="1"/>
            <a:r>
              <a:rPr lang="en-US" dirty="0"/>
              <a:t>Support for “Struct Return By Value”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008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0FB22A-25CC-4614-9C4B-8715653363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71572" y="1754770"/>
            <a:ext cx="4822827" cy="3759704"/>
          </a:xfrm>
        </p:spPr>
        <p:txBody>
          <a:bodyPr/>
          <a:lstStyle/>
          <a:p>
            <a:r>
              <a:rPr lang="en-US" dirty="0"/>
              <a:t>Company Update</a:t>
            </a:r>
          </a:p>
          <a:p>
            <a:r>
              <a:rPr lang="en-US" dirty="0"/>
              <a:t>Next Product Release</a:t>
            </a:r>
          </a:p>
          <a:p>
            <a:r>
              <a:rPr lang="en-US" dirty="0"/>
              <a:t>How to Get VA Smalltalk</a:t>
            </a:r>
          </a:p>
          <a:p>
            <a:r>
              <a:rPr lang="en-US" dirty="0"/>
              <a:t>Q &amp; 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CA4DB-E167-4CA5-8D4E-0DC45864D0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924209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CA32-3FB2-4058-8CB0-BB25B6403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VA Smalltalk 9.2 Features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37CC9-5289-4D49-A669-6CF0D2A02B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PNG</a:t>
            </a:r>
          </a:p>
          <a:p>
            <a:pPr lvl="1"/>
            <a:r>
              <a:rPr lang="en-US" dirty="0"/>
              <a:t>20x Performance Increase in PNG Reader</a:t>
            </a:r>
          </a:p>
          <a:p>
            <a:pPr lvl="1"/>
            <a:r>
              <a:rPr lang="en-US" dirty="0"/>
              <a:t>PNG Interlaced Frame Handlers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304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CA32-3FB2-4058-8CB0-BB25B6403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VA Smalltalk 9.2 Features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37CC9-5289-4D49-A669-6CF0D2A02B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2019840"/>
            <a:ext cx="7886700" cy="4106784"/>
          </a:xfrm>
        </p:spPr>
        <p:txBody>
          <a:bodyPr/>
          <a:lstStyle/>
          <a:p>
            <a:r>
              <a:rPr lang="en-US" dirty="0"/>
              <a:t>Unicode/Codepage</a:t>
            </a:r>
          </a:p>
          <a:p>
            <a:pPr lvl="1"/>
            <a:r>
              <a:rPr lang="en-US" dirty="0"/>
              <a:t>New </a:t>
            </a:r>
            <a:r>
              <a:rPr lang="en-US" dirty="0" err="1"/>
              <a:t>EsCodePageUtilities</a:t>
            </a:r>
            <a:endParaRPr lang="en-US" dirty="0"/>
          </a:p>
          <a:p>
            <a:pPr lvl="1"/>
            <a:r>
              <a:rPr lang="en-US" dirty="0"/>
              <a:t>Lots of Seaside Updates (</a:t>
            </a:r>
            <a:r>
              <a:rPr lang="en-US" dirty="0" err="1"/>
              <a:t>WAUrl</a:t>
            </a:r>
            <a:r>
              <a:rPr lang="en-US" dirty="0"/>
              <a:t>, </a:t>
            </a:r>
            <a:r>
              <a:rPr lang="en-US" dirty="0" err="1"/>
              <a:t>WAFileLibrary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Major Grease Improvements (GRVASTUtf8Codec)</a:t>
            </a:r>
          </a:p>
          <a:p>
            <a:pPr lvl="1"/>
            <a:r>
              <a:rPr lang="en-US" dirty="0" err="1"/>
              <a:t>ZipStreams</a:t>
            </a:r>
            <a:r>
              <a:rPr lang="en-US" dirty="0"/>
              <a:t> support UTF-8 encoded filenames</a:t>
            </a:r>
          </a:p>
          <a:p>
            <a:pPr lvl="1"/>
            <a:r>
              <a:rPr lang="en-US" dirty="0" err="1"/>
              <a:t>Iconv</a:t>
            </a:r>
            <a:r>
              <a:rPr lang="en-US" dirty="0"/>
              <a:t> Fixes for 64-bit</a:t>
            </a:r>
          </a:p>
          <a:p>
            <a:pPr lvl="1"/>
            <a:r>
              <a:rPr lang="en-US" dirty="0"/>
              <a:t>ICU Integration into VM Build</a:t>
            </a:r>
          </a:p>
          <a:p>
            <a:pPr lvl="2"/>
            <a:r>
              <a:rPr lang="en-US" dirty="0" err="1"/>
              <a:t>VASmalltalk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Soon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12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CA32-3FB2-4058-8CB0-BB25B6403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VA Smalltalk 9.2 Features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37CC9-5289-4D49-A669-6CF0D2A02B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Code Editor GPU-rendering (</a:t>
            </a:r>
            <a:r>
              <a:rPr lang="en-US" dirty="0" err="1"/>
              <a:t>DirectWrite</a:t>
            </a:r>
            <a:r>
              <a:rPr lang="en-US" dirty="0"/>
              <a:t>)</a:t>
            </a:r>
          </a:p>
          <a:p>
            <a:r>
              <a:rPr lang="en-US" dirty="0"/>
              <a:t>STON Feature</a:t>
            </a:r>
          </a:p>
          <a:p>
            <a:r>
              <a:rPr lang="en-US" dirty="0" err="1"/>
              <a:t>NeoCSV</a:t>
            </a:r>
            <a:r>
              <a:rPr lang="en-US" dirty="0"/>
              <a:t> Feature</a:t>
            </a:r>
          </a:p>
          <a:p>
            <a:r>
              <a:rPr lang="en-US" dirty="0"/>
              <a:t>Static-Analyzer in Packager Rules</a:t>
            </a:r>
          </a:p>
          <a:p>
            <a:r>
              <a:rPr lang="en-US" dirty="0"/>
              <a:t>Cross-Development Enhancements (</a:t>
            </a:r>
            <a:r>
              <a:rPr lang="en-US"/>
              <a:t>XD)</a:t>
            </a:r>
          </a:p>
          <a:p>
            <a:r>
              <a:rPr lang="en-US"/>
              <a:t>100+ enhancements/fixes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908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0D74-A6BF-4993-9564-39E7EAE5F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</a:t>
            </a:r>
            <a:br>
              <a:rPr lang="en-US" dirty="0"/>
            </a:br>
            <a:r>
              <a:rPr lang="en-US" dirty="0"/>
              <a:t>VA Smalltalk</a:t>
            </a:r>
          </a:p>
        </p:txBody>
      </p:sp>
    </p:spTree>
    <p:extLst>
      <p:ext uri="{BB962C8B-B14F-4D97-AF65-F5344CB8AC3E}">
        <p14:creationId xmlns:p14="http://schemas.microsoft.com/office/powerpoint/2010/main" val="2664114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A9087-B92C-48C7-A0A6-965CBA2351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2301" y="1554300"/>
            <a:ext cx="6798976" cy="320501"/>
          </a:xfrm>
        </p:spPr>
        <p:txBody>
          <a:bodyPr/>
          <a:lstStyle/>
          <a:p>
            <a:r>
              <a:rPr lang="en-US" dirty="0"/>
              <a:t>instantiations.com/products/</a:t>
            </a:r>
            <a:r>
              <a:rPr lang="en-US" dirty="0" err="1"/>
              <a:t>vasmalltalk</a:t>
            </a:r>
            <a:r>
              <a:rPr lang="en-US" dirty="0"/>
              <a:t>/download.html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C7E05-B07B-4B9A-A05C-96F5F1B9D0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2300" y="2396962"/>
            <a:ext cx="6798976" cy="280824"/>
          </a:xfrm>
        </p:spPr>
        <p:txBody>
          <a:bodyPr/>
          <a:lstStyle/>
          <a:p>
            <a:r>
              <a:rPr lang="en-US" dirty="0"/>
              <a:t>instantiations.com/products/purchase.html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18ADC0-98FA-48C5-87EC-F109EAA073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2301" y="3201594"/>
            <a:ext cx="6798976" cy="278892"/>
          </a:xfrm>
        </p:spPr>
        <p:txBody>
          <a:bodyPr/>
          <a:lstStyle/>
          <a:p>
            <a:r>
              <a:rPr lang="en-US" dirty="0"/>
              <a:t>instantiations.com/company/open-source.html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18CF43-0E39-4CBF-99D7-146F66BE11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2301" y="1212166"/>
            <a:ext cx="6798976" cy="336473"/>
          </a:xfrm>
        </p:spPr>
        <p:txBody>
          <a:bodyPr/>
          <a:lstStyle/>
          <a:p>
            <a:r>
              <a:rPr lang="en-US" dirty="0"/>
              <a:t>Download evaluation copy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BA323B-DCDD-4EED-B1CF-C6C4D95BE6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2300" y="2056068"/>
            <a:ext cx="6798976" cy="336473"/>
          </a:xfrm>
        </p:spPr>
        <p:txBody>
          <a:bodyPr/>
          <a:lstStyle/>
          <a:p>
            <a:r>
              <a:rPr lang="en-US" dirty="0"/>
              <a:t>Buy development licenses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020DFFE-6BA0-4595-87FD-9B404BAA53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301" y="2859053"/>
            <a:ext cx="6798976" cy="336473"/>
          </a:xfrm>
        </p:spPr>
        <p:txBody>
          <a:bodyPr/>
          <a:lstStyle/>
          <a:p>
            <a:r>
              <a:rPr lang="en-US" dirty="0"/>
              <a:t>Be a committer on an Open Source project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162538E-8DFF-4041-9A3E-9E7D3669A8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300" y="4058916"/>
            <a:ext cx="7126562" cy="278892"/>
          </a:xfrm>
        </p:spPr>
        <p:txBody>
          <a:bodyPr/>
          <a:lstStyle/>
          <a:p>
            <a:r>
              <a:rPr lang="en-US" dirty="0"/>
              <a:t>instantiations.com/products/academic-licenseprogram.html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8B1A3C1-9067-49C4-B0BF-F64251F121E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2300" y="3716375"/>
            <a:ext cx="6798976" cy="336473"/>
          </a:xfrm>
        </p:spPr>
        <p:txBody>
          <a:bodyPr/>
          <a:lstStyle/>
          <a:p>
            <a:r>
              <a:rPr lang="en-US" dirty="0"/>
              <a:t>Work for an educational institution</a:t>
            </a:r>
          </a:p>
        </p:txBody>
      </p:sp>
    </p:spTree>
    <p:extLst>
      <p:ext uri="{BB962C8B-B14F-4D97-AF65-F5344CB8AC3E}">
        <p14:creationId xmlns:p14="http://schemas.microsoft.com/office/powerpoint/2010/main" val="1213843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49B4F-04E9-4573-A5F7-639D1DD7D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EF9BB-EE3A-4ABC-828A-25F2FCBC66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info@instantiations.com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35158-1FE8-406B-BAF4-C4E244B83C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sales@instantiations.com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04121E-6A93-4FA8-ABFD-49999A7708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support@instantiations.com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5714E4-380F-4CB5-A531-75E00C53CB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General Information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39B95D-6080-4334-BD77-C921FDEF05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Sales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88C3D5-BCC9-470A-9627-4C29EA9CA51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3616925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0A7C1-F046-4B5E-A4DD-4D9E53FD1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C3CB3-2529-4E59-8633-75EE0A9307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92D6C-6057-490F-AEC6-CEE248383A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Seth Berman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E97420-8795-4FE2-86D9-EEAC7A75EF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President &amp; CEO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C976B7-A24F-4E54-A0AD-C135AD07368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sberman@instantiations.com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6AFD0D-E9B4-4550-83CA-3F85DD990EF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@sethloco78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B1908E0-D5D6-4125-9A60-A227AC6BE2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linkedin.com/in/</a:t>
            </a:r>
            <a:r>
              <a:rPr lang="en-US" dirty="0" err="1"/>
              <a:t>seth-berman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38A01E5-A04D-44EF-860F-5CAD1A7D72B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instantiations.com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63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139FA-0213-4D6C-AB09-E42895CDE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Update</a:t>
            </a:r>
          </a:p>
        </p:txBody>
      </p:sp>
    </p:spTree>
    <p:extLst>
      <p:ext uri="{BB962C8B-B14F-4D97-AF65-F5344CB8AC3E}">
        <p14:creationId xmlns:p14="http://schemas.microsoft.com/office/powerpoint/2010/main" val="111525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B46FB-0BD1-4612-AF9F-3B6B20565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Instantiations?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FC5DC-0D8E-443B-BFDE-D63CBB9A68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professional services company committed to the VA Smalltalk Platform through:</a:t>
            </a:r>
          </a:p>
          <a:p>
            <a:pPr lvl="1"/>
            <a:r>
              <a:rPr lang="en-US" dirty="0"/>
              <a:t>Comprehensive Support</a:t>
            </a:r>
          </a:p>
          <a:p>
            <a:pPr lvl="1"/>
            <a:r>
              <a:rPr lang="en-US" dirty="0"/>
              <a:t>Custom Engineering</a:t>
            </a:r>
          </a:p>
          <a:p>
            <a:pPr lvl="1"/>
            <a:r>
              <a:rPr lang="en-US" dirty="0"/>
              <a:t>Training Courses</a:t>
            </a:r>
          </a:p>
          <a:p>
            <a:pPr lvl="1"/>
            <a:r>
              <a:rPr lang="en-US" dirty="0"/>
              <a:t>Community Involvement</a:t>
            </a:r>
          </a:p>
        </p:txBody>
      </p:sp>
    </p:spTree>
    <p:extLst>
      <p:ext uri="{BB962C8B-B14F-4D97-AF65-F5344CB8AC3E}">
        <p14:creationId xmlns:p14="http://schemas.microsoft.com/office/powerpoint/2010/main" val="2365179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B46FB-0BD1-4612-AF9F-3B6B20565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Involvement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FC5DC-0D8E-443B-BFDE-D63CBB9A68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Continued Platinum sponsorship of </a:t>
            </a:r>
            <a:br>
              <a:rPr lang="en-US" dirty="0"/>
            </a:br>
            <a:r>
              <a:rPr lang="en-US" dirty="0"/>
              <a:t>ESUG and FAST conferences</a:t>
            </a:r>
          </a:p>
          <a:p>
            <a:r>
              <a:rPr lang="en-US" dirty="0"/>
              <a:t>Organized Camp Smalltalk this year – </a:t>
            </a:r>
            <a:br>
              <a:rPr lang="en-US" dirty="0"/>
            </a:br>
            <a:r>
              <a:rPr lang="en-US" dirty="0"/>
              <a:t>Charlotte</a:t>
            </a:r>
          </a:p>
          <a:p>
            <a:r>
              <a:rPr lang="en-US" dirty="0"/>
              <a:t>Sponsor of upcoming Camp Smalltalk – </a:t>
            </a:r>
            <a:br>
              <a:rPr lang="en-US" dirty="0"/>
            </a:br>
            <a:r>
              <a:rPr lang="en-US" dirty="0"/>
              <a:t>Portland</a:t>
            </a:r>
          </a:p>
          <a:p>
            <a:r>
              <a:rPr lang="en-US" dirty="0"/>
              <a:t>Open collaboration with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020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B46FB-0BD1-4612-AF9F-3B6B20565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Evolving the Smalltalk Conversation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FC5DC-0D8E-443B-BFDE-D63CBB9A68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New Smalltalk developments shared through </a:t>
            </a:r>
            <a:r>
              <a:rPr lang="en-US" dirty="0" err="1"/>
              <a:t>Github</a:t>
            </a:r>
            <a:r>
              <a:rPr lang="en-US" dirty="0"/>
              <a:t>, Twitter, </a:t>
            </a:r>
            <a:r>
              <a:rPr lang="en-US" dirty="0" err="1"/>
              <a:t>Linkedin</a:t>
            </a:r>
            <a:endParaRPr lang="en-US" dirty="0"/>
          </a:p>
          <a:p>
            <a:r>
              <a:rPr lang="en-US" dirty="0"/>
              <a:t>New approaches and applications for Smalltalk</a:t>
            </a:r>
          </a:p>
          <a:p>
            <a:r>
              <a:rPr lang="en-US" dirty="0"/>
              <a:t>New relationships with the software engineering community to further Smalltalk adoption</a:t>
            </a:r>
          </a:p>
        </p:txBody>
      </p:sp>
    </p:spTree>
    <p:extLst>
      <p:ext uri="{BB962C8B-B14F-4D97-AF65-F5344CB8AC3E}">
        <p14:creationId xmlns:p14="http://schemas.microsoft.com/office/powerpoint/2010/main" val="3697740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B46FB-0BD1-4612-AF9F-3B6B20565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Collaboration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FC5DC-0D8E-443B-BFDE-D63CBB9A68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JIT compiler partnership with ETAS</a:t>
            </a:r>
          </a:p>
        </p:txBody>
      </p:sp>
    </p:spTree>
    <p:extLst>
      <p:ext uri="{BB962C8B-B14F-4D97-AF65-F5344CB8AC3E}">
        <p14:creationId xmlns:p14="http://schemas.microsoft.com/office/powerpoint/2010/main" val="774549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B46FB-0BD1-4612-AF9F-3B6B20565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&amp;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FC5DC-0D8E-443B-BFDE-D63CBB9A68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Machine Learning &amp; Artificial Intelligence</a:t>
            </a:r>
          </a:p>
          <a:p>
            <a:r>
              <a:rPr lang="en-US" dirty="0"/>
              <a:t>VA Smalltalk now runs on ARM/ARM64</a:t>
            </a:r>
          </a:p>
          <a:p>
            <a:r>
              <a:rPr lang="en-US" dirty="0" err="1"/>
              <a:t>IoT</a:t>
            </a:r>
            <a:r>
              <a:rPr lang="en-US" dirty="0"/>
              <a:t> (Internet of Things)</a:t>
            </a:r>
          </a:p>
        </p:txBody>
      </p:sp>
    </p:spTree>
    <p:extLst>
      <p:ext uri="{BB962C8B-B14F-4D97-AF65-F5344CB8AC3E}">
        <p14:creationId xmlns:p14="http://schemas.microsoft.com/office/powerpoint/2010/main" val="1175172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from </a:t>
            </a:r>
            <a:r>
              <a:rPr lang="en-US" dirty="0" err="1"/>
              <a:t>IoT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Instantiations is a sponsor of </a:t>
            </a:r>
            <a:r>
              <a:rPr lang="en-US" dirty="0" err="1"/>
              <a:t>RIoT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https://ncriot.org</a:t>
            </a:r>
            <a:endParaRPr lang="en-US" dirty="0"/>
          </a:p>
          <a:p>
            <a:pPr marL="0" indent="0">
              <a:buNone/>
            </a:pPr>
            <a:br>
              <a:rPr lang="en-US" i="1" dirty="0"/>
            </a:br>
            <a:r>
              <a:rPr lang="en-US" i="1" dirty="0"/>
              <a:t>“</a:t>
            </a:r>
            <a:r>
              <a:rPr lang="en-US" i="1" dirty="0" err="1"/>
              <a:t>RIoT</a:t>
            </a:r>
            <a:r>
              <a:rPr lang="en-US" i="1" dirty="0"/>
              <a:t> represents a network of technologists, engineers, business leaders, academics, policy makers, and entrepreneurs, all of whom have a stake in the Internet of Things industry.”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394625"/>
      </p:ext>
    </p:extLst>
  </p:cSld>
  <p:clrMapOvr>
    <a:masterClrMapping/>
  </p:clrMapOvr>
</p:sld>
</file>

<file path=ppt/theme/theme1.xml><?xml version="1.0" encoding="utf-8"?>
<a:theme xmlns:a="http://schemas.openxmlformats.org/drawingml/2006/main" name="Instantiations Presentation Template v1.5.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stantiations_presentation-template-v1.5.1.potx" id="{7BF8CB14-5053-44D4-82FB-6FE88BAAEB7D}" vid="{85BD55BD-1988-4F8E-BE33-B8132186CDD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VA Smalltalk Product Update</Template>
  <TotalTime>4391</TotalTime>
  <Words>594</Words>
  <Application>Microsoft Office PowerPoint</Application>
  <PresentationFormat>On-screen Show (4:3)</PresentationFormat>
  <Paragraphs>193</Paragraphs>
  <Slides>26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Verdana</vt:lpstr>
      <vt:lpstr>Instantiations Presentation Template v1.5.1</vt:lpstr>
      <vt:lpstr>PowerPoint Presentation</vt:lpstr>
      <vt:lpstr>PowerPoint Presentation</vt:lpstr>
      <vt:lpstr>Company Update</vt:lpstr>
      <vt:lpstr>Who is Instantiations?</vt:lpstr>
      <vt:lpstr>Community Involvement</vt:lpstr>
      <vt:lpstr>Evolving the Smalltalk Conversation</vt:lpstr>
      <vt:lpstr>Customer Collaboration</vt:lpstr>
      <vt:lpstr>Research &amp; Development</vt:lpstr>
      <vt:lpstr>Insights from IoT</vt:lpstr>
      <vt:lpstr>IoT Demo Night</vt:lpstr>
      <vt:lpstr>Next Product Release</vt:lpstr>
      <vt:lpstr>VA Smalltalk 9.2 Major Features</vt:lpstr>
      <vt:lpstr>VA Smalltalk 9.2 Major Features (cont.)</vt:lpstr>
      <vt:lpstr>VA Smalltalk 9.2 Major Features (cont.)</vt:lpstr>
      <vt:lpstr>VA Smalltalk 9.2 Major Features (cont.)</vt:lpstr>
      <vt:lpstr>VA Smalltalk 9.2 Features</vt:lpstr>
      <vt:lpstr>VA Smalltalk 9.2 Features (cont.)</vt:lpstr>
      <vt:lpstr>VA Smalltalk 9.2 Features (cont.)</vt:lpstr>
      <vt:lpstr>VA Smalltalk 9.2 Features (cont.)</vt:lpstr>
      <vt:lpstr>VA Smalltalk 9.2 Features (cont.)</vt:lpstr>
      <vt:lpstr>VA Smalltalk 9.2 Features (cont.)</vt:lpstr>
      <vt:lpstr>VA Smalltalk 9.2 Features (cont.)</vt:lpstr>
      <vt:lpstr>How to Get VA Smalltalk</vt:lpstr>
      <vt:lpstr>PowerPoint Presentation</vt:lpstr>
      <vt:lpstr>Contact Us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Seth Berman</dc:creator>
  <cp:lastModifiedBy>Seth Berman</cp:lastModifiedBy>
  <cp:revision>80</cp:revision>
  <dcterms:created xsi:type="dcterms:W3CDTF">2019-08-19T23:59:59Z</dcterms:created>
  <dcterms:modified xsi:type="dcterms:W3CDTF">2019-08-28T11:42:32Z</dcterms:modified>
</cp:coreProperties>
</file>