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74" r:id="rId6"/>
    <p:sldId id="300" r:id="rId7"/>
    <p:sldId id="276" r:id="rId8"/>
    <p:sldId id="297" r:id="rId9"/>
    <p:sldId id="296" r:id="rId10"/>
    <p:sldId id="278" r:id="rId11"/>
    <p:sldId id="260" r:id="rId12"/>
    <p:sldId id="303" r:id="rId13"/>
    <p:sldId id="304" r:id="rId14"/>
    <p:sldId id="261" r:id="rId15"/>
    <p:sldId id="302" r:id="rId16"/>
    <p:sldId id="301" r:id="rId17"/>
    <p:sldId id="266" r:id="rId18"/>
    <p:sldId id="277" r:id="rId19"/>
    <p:sldId id="267" r:id="rId20"/>
    <p:sldId id="268" r:id="rId21"/>
    <p:sldId id="299" r:id="rId22"/>
    <p:sldId id="298" r:id="rId23"/>
    <p:sldId id="269" r:id="rId24"/>
    <p:sldId id="270" r:id="rId25"/>
    <p:sldId id="294" r:id="rId26"/>
    <p:sldId id="283" r:id="rId27"/>
    <p:sldId id="281" r:id="rId28"/>
    <p:sldId id="271" r:id="rId29"/>
    <p:sldId id="282" r:id="rId30"/>
    <p:sldId id="284" r:id="rId31"/>
    <p:sldId id="285" r:id="rId32"/>
    <p:sldId id="295" r:id="rId33"/>
    <p:sldId id="280" r:id="rId34"/>
    <p:sldId id="279" r:id="rId35"/>
    <p:sldId id="272" r:id="rId36"/>
    <p:sldId id="288" r:id="rId37"/>
    <p:sldId id="293" r:id="rId38"/>
    <p:sldId id="287" r:id="rId39"/>
    <p:sldId id="289" r:id="rId40"/>
    <p:sldId id="290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2" autoAdjust="0"/>
  </p:normalViewPr>
  <p:slideViewPr>
    <p:cSldViewPr snapToGrid="0" snapToObjects="1">
      <p:cViewPr varScale="1">
        <p:scale>
          <a:sx n="105" d="100"/>
          <a:sy n="105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5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DBC-E351-9440-AD60-4A764FEF0AC6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8FC6-6BEA-5D42-8F46-5499CC75B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dk9" TargetMode="External"/><Relationship Id="rId4" Type="http://schemas.openxmlformats.org/officeDocument/2006/relationships/hyperlink" Target="https://github.com/ESW1234/esw1234.github.io/tree/master/jeff/Ohana/WhatsNewInJava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dk.java.net/9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Java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onaco"/>
                <a:cs typeface="Monaco"/>
              </a:rPr>
              <a:t>New </a:t>
            </a:r>
            <a:r>
              <a:rPr lang="en-US" sz="1200" dirty="0" smtClean="0">
                <a:latin typeface="Monaco"/>
                <a:cs typeface="Monaco"/>
              </a:rPr>
              <a:t>methods: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200" dirty="0" err="1">
                <a:latin typeface="Monaco"/>
                <a:cs typeface="Monaco"/>
              </a:rPr>
              <a:t>List.of</a:t>
            </a:r>
            <a:r>
              <a:rPr lang="mr-IN" sz="1200" dirty="0">
                <a:latin typeface="Monaco"/>
                <a:cs typeface="Monaco"/>
              </a:rPr>
              <a:t>(…)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Set.of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Map.of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e1)</a:t>
            </a:r>
          </a:p>
          <a:p>
            <a:pPr marL="0" indent="0">
              <a:buNone/>
            </a:pPr>
            <a:r>
              <a:rPr lang="pt-BR" sz="1200" dirty="0">
                <a:latin typeface="Monaco"/>
                <a:cs typeface="Monaco"/>
              </a:rPr>
              <a:t>List.of(E... elements)   &lt;- intermediate array allocation</a:t>
            </a:r>
          </a:p>
          <a:p>
            <a:pPr marL="0" indent="0">
              <a:buNone/>
            </a:pPr>
            <a:r>
              <a:rPr lang="pt-BR" sz="1200" dirty="0" smtClean="0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e7, E e8)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e7, E e8, E e9)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e7, E e8, E e9, E e10)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200" dirty="0" err="1">
                <a:latin typeface="Monaco"/>
                <a:cs typeface="Monaco"/>
              </a:rPr>
              <a:t>Map.of</a:t>
            </a:r>
            <a:r>
              <a:rPr lang="mr-IN" sz="1200" dirty="0">
                <a:latin typeface="Monaco"/>
                <a:cs typeface="Monaco"/>
              </a:rPr>
              <a:t>("Key1", 1, "Key2", 2)</a:t>
            </a:r>
          </a:p>
          <a:p>
            <a:pPr marL="0" indent="0">
              <a:buNone/>
            </a:pPr>
            <a:r>
              <a:rPr lang="mr-IN" sz="1200" dirty="0" err="1">
                <a:latin typeface="Monaco"/>
                <a:cs typeface="Monaco"/>
              </a:rPr>
              <a:t>Map.ofEntries</a:t>
            </a:r>
            <a:r>
              <a:rPr lang="mr-IN" sz="1200" dirty="0">
                <a:latin typeface="Monaco"/>
                <a:cs typeface="Monaco"/>
              </a:rPr>
              <a:t>(</a:t>
            </a:r>
            <a:r>
              <a:rPr lang="mr-IN" sz="1200" dirty="0" err="1">
                <a:latin typeface="Monaco"/>
                <a:cs typeface="Monaco"/>
              </a:rPr>
              <a:t>Map.entry</a:t>
            </a:r>
            <a:r>
              <a:rPr lang="mr-IN" sz="1200" dirty="0">
                <a:latin typeface="Monaco"/>
                <a:cs typeface="Monaco"/>
              </a:rPr>
              <a:t>("Key1", 1), </a:t>
            </a:r>
            <a:r>
              <a:rPr lang="mr-IN" sz="1200" dirty="0" err="1">
                <a:latin typeface="Monaco"/>
                <a:cs typeface="Monaco"/>
              </a:rPr>
              <a:t>Map.entry</a:t>
            </a:r>
            <a:r>
              <a:rPr lang="mr-IN" sz="1200" dirty="0">
                <a:latin typeface="Monaco"/>
                <a:cs typeface="Monaco"/>
              </a:rPr>
              <a:t>("Key2", 2))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9547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ProcessHandle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java.lang.Process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smtClean="0"/>
              <a:t>existing API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used for only native Java processes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42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ProcessHandle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java.lang.Process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smtClean="0"/>
              <a:t>existing API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used for only native Java processes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java.lang.ProcessHandle</a:t>
            </a:r>
          </a:p>
          <a:p>
            <a:pPr marL="0" indent="0">
              <a:buNone/>
            </a:pPr>
            <a:r>
              <a:rPr lang="en-US" sz="2400" dirty="0"/>
              <a:t>	- access to any native process in the operating system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61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ProcessHandle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java.lang.Process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smtClean="0"/>
              <a:t>existing API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used for only native Java processes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java.lang.ProcessHandle</a:t>
            </a:r>
          </a:p>
          <a:p>
            <a:pPr marL="0" indent="0">
              <a:buNone/>
            </a:pPr>
            <a:r>
              <a:rPr lang="en-US" sz="2400" dirty="0"/>
              <a:t>	- access to any native process in the operating system</a:t>
            </a:r>
          </a:p>
          <a:p>
            <a:pPr marL="0" indent="0">
              <a:buNone/>
            </a:pPr>
            <a:r>
              <a:rPr lang="en-US" sz="2400" dirty="0"/>
              <a:t>	- any security concerns?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85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HttpClient and Support for HTTP/2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700" dirty="0"/>
              <a:t>Current/old API has java.net.HTTPURLConnection, but it's a pain to </a:t>
            </a:r>
            <a:r>
              <a:rPr lang="en-US" sz="2700" dirty="0" smtClean="0"/>
              <a:t>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HttpClient and Support for HTTP/2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Current/old API has java.net.HTTPURLConnection, but it's a pain to 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HttpClient class</a:t>
            </a:r>
          </a:p>
          <a:p>
            <a:pPr marL="0" indent="0">
              <a:buNone/>
            </a:pPr>
            <a:r>
              <a:rPr lang="en-US" dirty="0"/>
              <a:t>	- is meant as a replacement for HTTPURLConnection</a:t>
            </a:r>
          </a:p>
          <a:p>
            <a:pPr marL="0" indent="0">
              <a:buNone/>
            </a:pPr>
            <a:r>
              <a:rPr lang="en-US" dirty="0"/>
              <a:t>	- is easier to use</a:t>
            </a:r>
          </a:p>
          <a:p>
            <a:pPr marL="0" indent="0">
              <a:buNone/>
            </a:pPr>
            <a:r>
              <a:rPr lang="en-US" dirty="0"/>
              <a:t>	- supports HTTP/2</a:t>
            </a:r>
          </a:p>
          <a:p>
            <a:pPr marL="0" indent="0">
              <a:buNone/>
            </a:pPr>
            <a:r>
              <a:rPr lang="en-US" dirty="0"/>
              <a:t>	- supports WebSocket</a:t>
            </a:r>
          </a:p>
          <a:p>
            <a:pPr marL="0" indent="0">
              <a:buNone/>
            </a:pPr>
            <a:r>
              <a:rPr lang="en-US" dirty="0"/>
              <a:t>Caveat: the new HttpClient module is inside an incubator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1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HttpClient and Support for HTTP/2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Current/old API has java.net.HTTPURLConnection, but it's a pain to 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HttpClient class</a:t>
            </a:r>
          </a:p>
          <a:p>
            <a:pPr marL="0" indent="0">
              <a:buNone/>
            </a:pPr>
            <a:r>
              <a:rPr lang="en-US" dirty="0"/>
              <a:t>	- is meant as a replacement for HTTPURLConnection</a:t>
            </a:r>
          </a:p>
          <a:p>
            <a:pPr marL="0" indent="0">
              <a:buNone/>
            </a:pPr>
            <a:r>
              <a:rPr lang="en-US" dirty="0"/>
              <a:t>	- is easier to use</a:t>
            </a:r>
          </a:p>
          <a:p>
            <a:pPr marL="0" indent="0">
              <a:buNone/>
            </a:pPr>
            <a:r>
              <a:rPr lang="en-US" dirty="0"/>
              <a:t>	- supports HTTP/2</a:t>
            </a:r>
          </a:p>
          <a:p>
            <a:pPr marL="0" indent="0">
              <a:buNone/>
            </a:pPr>
            <a:r>
              <a:rPr lang="en-US" dirty="0"/>
              <a:t>	- supports WebSocket</a:t>
            </a:r>
          </a:p>
          <a:p>
            <a:pPr marL="0" indent="0">
              <a:buNone/>
            </a:pPr>
            <a:r>
              <a:rPr lang="en-US" dirty="0"/>
              <a:t>Caveat: the new HttpClient module is inside an incubator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HTTP/2 Highlights</a:t>
            </a:r>
          </a:p>
          <a:p>
            <a:pPr marL="0" indent="0">
              <a:buNone/>
            </a:pPr>
            <a:r>
              <a:rPr lang="en-US" dirty="0"/>
              <a:t>	Things that are the same in HTTP/1.1:</a:t>
            </a:r>
          </a:p>
          <a:p>
            <a:pPr marL="0" indent="0">
              <a:buNone/>
            </a:pPr>
            <a:r>
              <a:rPr lang="en-US" dirty="0"/>
              <a:t>		- Still request/response based</a:t>
            </a:r>
          </a:p>
          <a:p>
            <a:pPr marL="0" indent="0">
              <a:buNone/>
            </a:pPr>
            <a:r>
              <a:rPr lang="en-US" dirty="0"/>
              <a:t>		- Popular verbs like GET, PUT, POST, etc... are still there</a:t>
            </a:r>
          </a:p>
          <a:p>
            <a:pPr marL="0" indent="0">
              <a:buNone/>
            </a:pPr>
            <a:r>
              <a:rPr lang="en-US" dirty="0"/>
              <a:t>	Things that are different:</a:t>
            </a:r>
          </a:p>
          <a:p>
            <a:pPr marL="0" indent="0">
              <a:buNone/>
            </a:pPr>
            <a:r>
              <a:rPr lang="en-US" dirty="0"/>
              <a:t>		- It's a binary protocol</a:t>
            </a:r>
          </a:p>
          <a:p>
            <a:pPr marL="0" indent="0">
              <a:buNone/>
            </a:pPr>
            <a:r>
              <a:rPr lang="en-US" dirty="0"/>
              <a:t>		- Transport layer security (TLS) encryption is mandatory (so no http vs. https)</a:t>
            </a:r>
          </a:p>
          <a:p>
            <a:pPr marL="0" indent="0">
              <a:buNone/>
            </a:pPr>
            <a:r>
              <a:rPr lang="en-US" dirty="0"/>
              <a:t>		- Can multiplex multiple requests over a single TCP stream</a:t>
            </a:r>
          </a:p>
          <a:p>
            <a:pPr marL="0" indent="0">
              <a:buNone/>
            </a:pPr>
            <a:r>
              <a:rPr lang="en-US" dirty="0"/>
              <a:t>		- New server push capabilities - can push resources to the client instead of waiting for a request</a:t>
            </a:r>
          </a:p>
        </p:txBody>
      </p:sp>
    </p:spTree>
    <p:extLst>
      <p:ext uri="{BB962C8B-B14F-4D97-AF65-F5344CB8AC3E}">
        <p14:creationId xmlns:p14="http://schemas.microsoft.com/office/powerpoint/2010/main" val="160000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G1 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GC APIs which were deprecated in Java 8 have been removed in Java </a:t>
            </a:r>
            <a:r>
              <a:rPr lang="en-US" sz="2000" dirty="0" smtClean="0"/>
              <a:t>9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G1 </a:t>
            </a:r>
            <a:r>
              <a:rPr lang="en-US" sz="2000" dirty="0" smtClean="0"/>
              <a:t>(“G-first”) was </a:t>
            </a:r>
            <a:r>
              <a:rPr lang="en-US" sz="2000" dirty="0"/>
              <a:t>introduced in JDK 6, and is now the default in JDK 9</a:t>
            </a:r>
          </a:p>
          <a:p>
            <a:endParaRPr lang="en-US" sz="2000" dirty="0"/>
          </a:p>
          <a:p>
            <a:r>
              <a:rPr lang="en-US" sz="2000" dirty="0"/>
              <a:t>The Concurrent Mark Sweep (CMS) collector has been deprecated</a:t>
            </a:r>
          </a:p>
          <a:p>
            <a:pPr lvl="1"/>
            <a:r>
              <a:rPr lang="en-US" sz="1600" dirty="0"/>
              <a:t>can still use it in Java 9, but most likely will be removed in Java 10</a:t>
            </a:r>
          </a:p>
          <a:p>
            <a:pPr lvl="1"/>
            <a:r>
              <a:rPr lang="en-US" sz="1600" dirty="0"/>
              <a:t>a better alternative to the CMS is the G1 Garbage Collector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470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 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Generational Garbage Collection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garbage collector acts like this:</a:t>
            </a:r>
          </a:p>
          <a:p>
            <a:pPr marL="0" indent="0">
              <a:buNone/>
            </a:pPr>
            <a:r>
              <a:rPr lang="en-US" sz="1600" dirty="0"/>
              <a:t>	we start with a heap containing all the Java objects</a:t>
            </a:r>
          </a:p>
          <a:p>
            <a:pPr marL="0" indent="0">
              <a:buNone/>
            </a:pPr>
            <a:r>
              <a:rPr lang="en-US" sz="1600" dirty="0"/>
              <a:t>	the garbage collector divides the heap into three regions:</a:t>
            </a:r>
          </a:p>
          <a:p>
            <a:pPr marL="0" indent="0">
              <a:buNone/>
            </a:pPr>
            <a:r>
              <a:rPr lang="en-US" sz="1600" dirty="0"/>
              <a:t>		1. Eden (as in the Garden of Eden).  Every object in the heap starts in the Eden region</a:t>
            </a:r>
          </a:p>
          <a:p>
            <a:pPr marL="0" indent="0">
              <a:buNone/>
            </a:pPr>
            <a:r>
              <a:rPr lang="en-US" sz="1600" dirty="0"/>
              <a:t>		2. Survivor.  Objects that live long enough in Eden, move to the Survivor region.</a:t>
            </a:r>
          </a:p>
          <a:p>
            <a:pPr marL="0" indent="0">
              <a:buNone/>
            </a:pPr>
            <a:r>
              <a:rPr lang="en-US" sz="1600" dirty="0"/>
              <a:t>		3. Tenured.  If an object lives long enough in the Survivor region,</a:t>
            </a:r>
          </a:p>
          <a:p>
            <a:pPr marL="0" indent="0">
              <a:buNone/>
            </a:pPr>
            <a:r>
              <a:rPr lang="en-US" sz="1600" dirty="0"/>
              <a:t>		it eventually moves to the Tenured region.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One problem with this gc algorithm, is that it can lead to very long garbage collection pauses.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With the G1 Garbage Collector, instead of three regions, the heap is segmented up into many Eden, many Survivor, and many Tenured regions, each around 32 MB large.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649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Strings in Java </a:t>
            </a:r>
            <a:r>
              <a:rPr lang="en-US" sz="1600" dirty="0" smtClean="0"/>
              <a:t>8 are </a:t>
            </a:r>
            <a:r>
              <a:rPr lang="en-US" sz="1600" dirty="0"/>
              <a:t>UTF-16</a:t>
            </a:r>
          </a:p>
          <a:p>
            <a:pPr marL="0" indent="0">
              <a:buNone/>
            </a:pPr>
            <a:r>
              <a:rPr lang="en-US" sz="1600" dirty="0"/>
              <a:t>So “Salesforce” is actually "</a:t>
            </a:r>
            <a:r>
              <a:rPr lang="en-US" sz="1600" dirty="0" smtClean="0"/>
              <a:t>0S0a0l0e0s0f0o0r0c0e”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When the text is just an ASCII string, this is very wasteful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Compact Strings</a:t>
            </a:r>
          </a:p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Java 9, the internals of String change from char[] to byte[],</a:t>
            </a:r>
          </a:p>
          <a:p>
            <a:pPr marL="0" indent="0">
              <a:buNone/>
            </a:pPr>
            <a:r>
              <a:rPr lang="en-US" sz="1600" dirty="0"/>
              <a:t>and now has an internal flag (0 - ASCII, </a:t>
            </a:r>
            <a:r>
              <a:rPr lang="en-US" sz="1600" dirty="0" smtClean="0"/>
              <a:t>1 - UTF</a:t>
            </a:r>
            <a:r>
              <a:rPr lang="en-US" sz="1600" dirty="0"/>
              <a:t>-16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- the goal is to lower the memory usage</a:t>
            </a:r>
          </a:p>
          <a:p>
            <a:pPr marL="0" indent="0">
              <a:buNone/>
            </a:pPr>
            <a:r>
              <a:rPr lang="en-US" sz="1600" dirty="0"/>
              <a:t>	- in JVM 9, you don't have to do a thing.  The JVM 9 will try to use</a:t>
            </a:r>
          </a:p>
          <a:p>
            <a:pPr marL="0" indent="0">
              <a:buNone/>
            </a:pPr>
            <a:r>
              <a:rPr lang="en-US" sz="1600" dirty="0"/>
              <a:t>	   compact strings where ever it can (w/o you changing any code)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your </a:t>
            </a:r>
            <a:r>
              <a:rPr lang="en-US" sz="1600" dirty="0" smtClean="0"/>
              <a:t>string </a:t>
            </a:r>
            <a:r>
              <a:rPr lang="en-US" sz="1600" dirty="0"/>
              <a:t>is solely ASCII, it takes half the space.  It turns out that most </a:t>
            </a:r>
            <a:r>
              <a:rPr lang="en-US" sz="1600" dirty="0" smtClean="0"/>
              <a:t>strings benefit </a:t>
            </a:r>
            <a:r>
              <a:rPr lang="en-US" sz="1600" dirty="0"/>
              <a:t>from this. Some benchmarks show that a typical application can save between 10-15% of their heap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Performance degradation?</a:t>
            </a:r>
          </a:p>
        </p:txBody>
      </p:sp>
    </p:spTree>
    <p:extLst>
      <p:ext uri="{BB962C8B-B14F-4D97-AF65-F5344CB8AC3E}">
        <p14:creationId xmlns:p14="http://schemas.microsoft.com/office/powerpoint/2010/main" val="401070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  <a:hlinkClick r:id="rId2"/>
              </a:rPr>
              <a:t>http://</a:t>
            </a:r>
            <a:r>
              <a:rPr lang="mr-IN" sz="1600" dirty="0">
                <a:latin typeface="Calibri"/>
                <a:cs typeface="Calibri"/>
                <a:hlinkClick r:id="rId2"/>
              </a:rPr>
              <a:t>jdk.java.net/9/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i="1" dirty="0">
                <a:latin typeface="Calibri"/>
                <a:cs typeface="Calibri"/>
                <a:hlinkClick r:id="rId3"/>
              </a:rPr>
              <a:t>http://openjdk.java.net/projects/jdk9</a:t>
            </a:r>
            <a:endParaRPr lang="en-US" sz="1600" i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  <a:hlinkClick r:id="rId4"/>
              </a:rPr>
              <a:t>https://github.com/ESW1234/esw1234.github.io/tree/master/jeff/Ohana/</a:t>
            </a:r>
            <a:r>
              <a:rPr lang="en-US" sz="1600" dirty="0" smtClean="0">
                <a:latin typeface="Calibri"/>
                <a:cs typeface="Calibri"/>
                <a:hlinkClick r:id="rId4"/>
              </a:rPr>
              <a:t>WhatsNewInJava9</a:t>
            </a:r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8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Serialization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Presently</a:t>
            </a:r>
          </a:p>
          <a:p>
            <a:pPr marL="0" indent="0">
              <a:buNone/>
            </a:pPr>
            <a:r>
              <a:rPr lang="en-US" sz="1200" dirty="0"/>
              <a:t>Java Object -&gt; ObjectOutputStream -&gt; raw bytes</a:t>
            </a:r>
          </a:p>
          <a:p>
            <a:pPr marL="0" indent="0">
              <a:buNone/>
            </a:pPr>
            <a:r>
              <a:rPr lang="en-US" sz="1200" dirty="0"/>
              <a:t>raw bytes -&gt; ObjectInputStream -&gt; Java Object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1604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Serialization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Presently</a:t>
            </a:r>
          </a:p>
          <a:p>
            <a:pPr marL="0" indent="0">
              <a:buNone/>
            </a:pPr>
            <a:r>
              <a:rPr lang="en-US" sz="1200" dirty="0"/>
              <a:t>Java Object -&gt; ObjectOutputStream -&gt; raw bytes</a:t>
            </a:r>
          </a:p>
          <a:p>
            <a:pPr marL="0" indent="0">
              <a:buNone/>
            </a:pPr>
            <a:r>
              <a:rPr lang="en-US" sz="1200" dirty="0"/>
              <a:t>raw bytes -&gt; ObjectInputStream -&gt; Java Object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is an attack vector</a:t>
            </a:r>
          </a:p>
          <a:p>
            <a:pPr marL="0" indent="0">
              <a:buNone/>
            </a:pPr>
            <a:r>
              <a:rPr lang="en-US" sz="1200" dirty="0"/>
              <a:t>1) The Java object that's hydrated has the ability to contain executable code</a:t>
            </a:r>
          </a:p>
          <a:p>
            <a:pPr marL="0" indent="0">
              <a:buNone/>
            </a:pPr>
            <a:r>
              <a:rPr lang="en-US" sz="1200" dirty="0"/>
              <a:t>2) An attacker could pass a large chunk of bytes, causing a stack overflow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433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Serialization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Presently</a:t>
            </a:r>
          </a:p>
          <a:p>
            <a:pPr marL="0" indent="0">
              <a:buNone/>
            </a:pPr>
            <a:r>
              <a:rPr lang="en-US" sz="1200" dirty="0"/>
              <a:t>Java Object -&gt; ObjectOutputStream -&gt; raw bytes</a:t>
            </a:r>
          </a:p>
          <a:p>
            <a:pPr marL="0" indent="0">
              <a:buNone/>
            </a:pPr>
            <a:r>
              <a:rPr lang="en-US" sz="1200" dirty="0"/>
              <a:t>raw bytes -&gt; ObjectInputStream -&gt; Java Object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is an attack vector</a:t>
            </a:r>
          </a:p>
          <a:p>
            <a:pPr marL="0" indent="0">
              <a:buNone/>
            </a:pPr>
            <a:r>
              <a:rPr lang="en-US" sz="1200" dirty="0"/>
              <a:t>1) The Java object that's hydrated has the ability to contain executable code</a:t>
            </a:r>
          </a:p>
          <a:p>
            <a:pPr marL="0" indent="0">
              <a:buNone/>
            </a:pPr>
            <a:r>
              <a:rPr lang="en-US" sz="1200" dirty="0"/>
              <a:t>2) An attacker could pass a large chunk of bytes, causing a stack overflow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New system property, </a:t>
            </a:r>
            <a:r>
              <a:rPr lang="en-US" sz="1200" dirty="0" smtClean="0"/>
              <a:t>jdk.serialFilter, </a:t>
            </a:r>
            <a:r>
              <a:rPr lang="en-US" sz="1200" dirty="0">
                <a:cs typeface="Monaco"/>
              </a:rPr>
              <a:t>initialized when starting the JVM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</a:t>
            </a:r>
            <a:r>
              <a:rPr lang="en-US" sz="1100" dirty="0" err="1">
                <a:latin typeface="Monaco"/>
                <a:cs typeface="Monaco"/>
              </a:rPr>
              <a:t>maxbytes</a:t>
            </a:r>
            <a:r>
              <a:rPr lang="en-US" sz="1100" dirty="0">
                <a:latin typeface="Monaco"/>
                <a:cs typeface="Monaco"/>
              </a:rPr>
              <a:t>=n;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</a:t>
            </a:r>
            <a:r>
              <a:rPr lang="en-US" sz="1100" dirty="0" err="1">
                <a:latin typeface="Monaco"/>
                <a:cs typeface="Monaco"/>
              </a:rPr>
              <a:t>maxarray</a:t>
            </a:r>
            <a:r>
              <a:rPr lang="en-US" sz="1100" dirty="0">
                <a:latin typeface="Monaco"/>
                <a:cs typeface="Monaco"/>
              </a:rPr>
              <a:t>=n;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</a:t>
            </a:r>
            <a:r>
              <a:rPr lang="en-US" sz="1100" dirty="0" err="1">
                <a:latin typeface="Monaco"/>
                <a:cs typeface="Monaco"/>
              </a:rPr>
              <a:t>maxdepth</a:t>
            </a:r>
            <a:r>
              <a:rPr lang="en-US" sz="1100" dirty="0">
                <a:latin typeface="Monaco"/>
                <a:cs typeface="Monaco"/>
              </a:rPr>
              <a:t>=n;			// use these three to limit the size of the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				// resulting object, and thus reduce the effects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				// of a DoS attack</a:t>
            </a:r>
          </a:p>
          <a:p>
            <a:pPr marL="0" indent="0">
              <a:buNone/>
            </a:pPr>
            <a:endParaRPr lang="en-US" sz="11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com.mysite.Remote*;		// * indicates that every type that starts with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				// Remote can be serialized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com.mysite.dto**;		// two ** indicate that subpackages are also allowed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!com.mysite.internal.*	// blacklist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NOTE: This serialization filtering has been back ported to Java 6, 7, and 8.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72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SHA-1 Deprecation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SHA-1 is broken by collision attacks</a:t>
            </a:r>
          </a:p>
          <a:p>
            <a:r>
              <a:rPr lang="en-US" dirty="0" smtClean="0"/>
              <a:t>In </a:t>
            </a:r>
            <a:r>
              <a:rPr lang="en-US" dirty="0"/>
              <a:t>Java 9, </a:t>
            </a:r>
            <a:r>
              <a:rPr lang="en-US" dirty="0" smtClean="0"/>
              <a:t>SHA-1 has been deprecated and support </a:t>
            </a:r>
            <a:r>
              <a:rPr lang="en-US" dirty="0"/>
              <a:t>for the SHA-3 family of hash functions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28107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meant to replace IDEs - is just another tool in </a:t>
            </a:r>
            <a:r>
              <a:rPr lang="en-US" sz="2400" dirty="0" smtClean="0"/>
              <a:t>our </a:t>
            </a:r>
            <a:r>
              <a:rPr lang="en-US" sz="2400" dirty="0"/>
              <a:t>toolbox</a:t>
            </a:r>
          </a:p>
          <a:p>
            <a:r>
              <a:rPr lang="en-US" sz="2400" dirty="0"/>
              <a:t>Main use of JShell is for quickly testing </a:t>
            </a:r>
            <a:r>
              <a:rPr lang="en-US" sz="2400" dirty="0" smtClean="0"/>
              <a:t>ideas (REPL)</a:t>
            </a:r>
            <a:endParaRPr lang="en-US" sz="2400" dirty="0"/>
          </a:p>
          <a:p>
            <a:r>
              <a:rPr lang="en-US" sz="2400" dirty="0"/>
              <a:t>Each line has immediate feedback - no compiling</a:t>
            </a:r>
          </a:p>
          <a:p>
            <a:r>
              <a:rPr lang="en-US" sz="2400" dirty="0"/>
              <a:t>Don't need to create a "public static void main(String[] args)"</a:t>
            </a:r>
          </a:p>
          <a:p>
            <a:r>
              <a:rPr lang="en-US" sz="2400" dirty="0"/>
              <a:t>Also don't need semicolons</a:t>
            </a:r>
          </a:p>
        </p:txBody>
      </p:sp>
    </p:spTree>
    <p:extLst>
      <p:ext uri="{BB962C8B-B14F-4D97-AF65-F5344CB8AC3E}">
        <p14:creationId xmlns:p14="http://schemas.microsoft.com/office/powerpoint/2010/main" val="93104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Before Java 9, the entire Java runtime library was in rt.jar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rt.jar</a:t>
            </a:r>
          </a:p>
          <a:p>
            <a:r>
              <a:rPr lang="en-US" sz="1800" dirty="0" smtClean="0"/>
              <a:t>contains thousands </a:t>
            </a:r>
            <a:r>
              <a:rPr lang="en-US" sz="1800" dirty="0"/>
              <a:t>of classes</a:t>
            </a:r>
          </a:p>
          <a:p>
            <a:r>
              <a:rPr lang="en-US" sz="1800" dirty="0"/>
              <a:t>many classes are </a:t>
            </a:r>
            <a:r>
              <a:rPr lang="en-US" sz="1800" dirty="0" smtClean="0"/>
              <a:t>entangled </a:t>
            </a:r>
            <a:r>
              <a:rPr lang="en-US" sz="1800" dirty="0"/>
              <a:t>with each other</a:t>
            </a:r>
          </a:p>
          <a:p>
            <a:r>
              <a:rPr lang="en-US" sz="1800" dirty="0" smtClean="0"/>
              <a:t>hard </a:t>
            </a:r>
            <a:r>
              <a:rPr lang="en-US" sz="1800" dirty="0"/>
              <a:t>to evolve the library due to classes entangled with each other</a:t>
            </a:r>
          </a:p>
          <a:p>
            <a:r>
              <a:rPr lang="en-US" sz="1800" dirty="0" smtClean="0"/>
              <a:t>many internal </a:t>
            </a:r>
            <a:r>
              <a:rPr lang="en-US" sz="1800" dirty="0"/>
              <a:t>implementation classes, </a:t>
            </a:r>
            <a:r>
              <a:rPr lang="en-US" sz="1800" dirty="0" smtClean="0"/>
              <a:t>which were </a:t>
            </a:r>
            <a:r>
              <a:rPr lang="en-US" sz="1800" dirty="0"/>
              <a:t>never meant for public </a:t>
            </a:r>
            <a:r>
              <a:rPr lang="en-US" sz="1800" dirty="0" smtClean="0"/>
              <a:t>consumption, </a:t>
            </a:r>
            <a:r>
              <a:rPr lang="en-US" sz="1800" dirty="0" smtClean="0"/>
              <a:t>have been used by outside applications (resulting in the public internal implementation classes effectively becoming part of the public </a:t>
            </a:r>
            <a:r>
              <a:rPr lang="en-US" sz="1800" dirty="0"/>
              <a:t>API, making it even </a:t>
            </a:r>
            <a:r>
              <a:rPr lang="en-US" sz="1800" dirty="0" smtClean="0"/>
              <a:t>harder </a:t>
            </a:r>
            <a:r>
              <a:rPr lang="en-US" sz="1800" dirty="0"/>
              <a:t>to evolve the language)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850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JDK has been modularized and now consists solely of modules.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Using the module system is optional - you can </a:t>
            </a:r>
            <a:r>
              <a:rPr lang="en-US" sz="1800" dirty="0" smtClean="0"/>
              <a:t>run your application </a:t>
            </a:r>
            <a:r>
              <a:rPr lang="en-US" sz="1800" dirty="0"/>
              <a:t>the way you currently </a:t>
            </a:r>
            <a:r>
              <a:rPr lang="en-US" sz="1800" dirty="0" smtClean="0"/>
              <a:t>are, </a:t>
            </a:r>
            <a:r>
              <a:rPr lang="en-US" sz="1800" dirty="0"/>
              <a:t>or </a:t>
            </a:r>
            <a:r>
              <a:rPr lang="en-US" sz="1800" dirty="0" smtClean="0"/>
              <a:t>you can choose </a:t>
            </a:r>
            <a:r>
              <a:rPr lang="en-US" sz="1800" dirty="0"/>
              <a:t>to use modules.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both scenarios though you are running on top of the modularized JDK, which can effect your application, even if you chose not to use modules.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875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JDK has been modularized and now consists solely of modules.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8" y="2027253"/>
            <a:ext cx="7899759" cy="45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JDK 9 includes 90+ platform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1" y="1953955"/>
            <a:ext cx="7084488" cy="44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2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Language and Library </a:t>
            </a:r>
            <a:r>
              <a:rPr lang="en-US" dirty="0" smtClean="0"/>
              <a:t>Improvements</a:t>
            </a:r>
          </a:p>
          <a:p>
            <a:pPr lvl="1">
              <a:buFont typeface="Lucida Grande"/>
              <a:buChar char="-"/>
            </a:pPr>
            <a:r>
              <a:rPr lang="en-US" dirty="0"/>
              <a:t>Collection Factory Methods</a:t>
            </a:r>
          </a:p>
          <a:p>
            <a:pPr lvl="1">
              <a:buFont typeface="Lucida Grande"/>
              <a:buChar char="-"/>
            </a:pPr>
            <a:r>
              <a:rPr lang="en-US" dirty="0"/>
              <a:t>ProcessHandle APIs</a:t>
            </a:r>
          </a:p>
          <a:p>
            <a:pPr lvl="1">
              <a:buFont typeface="Lucida Grande"/>
              <a:buChar char="-"/>
            </a:pPr>
            <a:r>
              <a:rPr lang="de-DE" dirty="0"/>
              <a:t>HttpClient and Support for HTTP/2</a:t>
            </a:r>
          </a:p>
          <a:p>
            <a:pPr lvl="1">
              <a:buFont typeface="Lucida Grande"/>
              <a:buChar char="-"/>
            </a:pPr>
            <a:r>
              <a:rPr lang="en-US" dirty="0"/>
              <a:t>G1 Garbage Collector</a:t>
            </a:r>
          </a:p>
          <a:p>
            <a:pPr lvl="1">
              <a:buFont typeface="Lucida Grande"/>
              <a:buChar char="-"/>
            </a:pPr>
            <a:r>
              <a:rPr lang="en-US" dirty="0"/>
              <a:t>String Performance</a:t>
            </a:r>
          </a:p>
          <a:p>
            <a:pPr lvl="1">
              <a:buFont typeface="Lucida Grande"/>
              <a:buChar char="-"/>
            </a:pPr>
            <a:r>
              <a:rPr lang="en-US" dirty="0"/>
              <a:t>Serialization Filtering</a:t>
            </a:r>
          </a:p>
          <a:p>
            <a:pPr lvl="1">
              <a:buFont typeface="Lucida Grande"/>
              <a:buChar char="-"/>
            </a:pPr>
            <a:r>
              <a:rPr lang="en-US" dirty="0"/>
              <a:t>SHA-1 </a:t>
            </a:r>
            <a:r>
              <a:rPr lang="en-US" dirty="0" smtClean="0"/>
              <a:t>Deprecation</a:t>
            </a:r>
            <a:endParaRPr lang="en-US" dirty="0"/>
          </a:p>
          <a:p>
            <a:r>
              <a:rPr lang="en-US" dirty="0"/>
              <a:t>JShell</a:t>
            </a:r>
          </a:p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699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java.base contains all foundational types of the JDK (string, object, collections, etc...)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theses types are so essential, every module has an implicit dependency on java.base, and the implicit dependency is usually never on the dependency diagrams.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5" y="3043341"/>
            <a:ext cx="5761311" cy="3443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97" y="3926346"/>
            <a:ext cx="4186943" cy="24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0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module-info.java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15" y="1359384"/>
            <a:ext cx="4662375" cy="23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15" y="3759736"/>
            <a:ext cx="4652516" cy="25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module-info.java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Exports packages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Requires modules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15" y="1359384"/>
            <a:ext cx="4662375" cy="23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15" y="3759736"/>
            <a:ext cx="4652516" cy="25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 – Test3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/>
              <a:t>runtest=true</a:t>
            </a:r>
          </a:p>
          <a:p>
            <a:pPr>
              <a:buFontTx/>
              <a:buChar char="-"/>
            </a:pPr>
            <a:r>
              <a:rPr lang="en-US" sz="1800" dirty="0"/>
              <a:t>runtest=false</a:t>
            </a:r>
          </a:p>
          <a:p>
            <a:pPr>
              <a:buFontTx/>
              <a:buChar char="-"/>
            </a:pPr>
            <a:r>
              <a:rPr lang="en-US" sz="1800" dirty="0"/>
              <a:t>not fool-proof: out/production/AnotherModule/com/example/TestX.class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Modularization of the JDK makes it easier to deprecate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Example: java.corba </a:t>
            </a:r>
            <a:r>
              <a:rPr lang="en-US" sz="1800" dirty="0"/>
              <a:t>is being depreciated.  If you use it in Java 9, you will get a warning that it's being deprecated, and </a:t>
            </a:r>
            <a:r>
              <a:rPr lang="en-US" sz="1800" dirty="0" smtClean="0"/>
              <a:t>will be removed in Java 10.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Upside - it's </a:t>
            </a:r>
            <a:r>
              <a:rPr lang="en-US" sz="1800" dirty="0"/>
              <a:t>now easier to add and ship experimental features.  All experimental modules have the prefix, jdk.incubator.*, like jdk.incubator.httpclient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27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“Legacy”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You can still run non-modularized code in Java 9 (modules are off by default in Java 9).</a:t>
            </a:r>
          </a:p>
        </p:txBody>
      </p:sp>
    </p:spTree>
    <p:extLst>
      <p:ext uri="{BB962C8B-B14F-4D97-AF65-F5344CB8AC3E}">
        <p14:creationId xmlns:p14="http://schemas.microsoft.com/office/powerpoint/2010/main" val="105447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“Legacy”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You can still run non-modularized code in Java 9 (modules are off by default in Java 9).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When </a:t>
            </a:r>
            <a:r>
              <a:rPr lang="en-US" sz="1600" dirty="0" smtClean="0"/>
              <a:t>not specifing that the application is using modules (-p and </a:t>
            </a:r>
            <a:r>
              <a:rPr lang="mr-IN" sz="1600" dirty="0" smtClean="0"/>
              <a:t>–</a:t>
            </a:r>
            <a:r>
              <a:rPr lang="en-US" sz="1600" dirty="0" smtClean="0"/>
              <a:t>m), </a:t>
            </a:r>
            <a:r>
              <a:rPr lang="en-US" sz="1600" dirty="0"/>
              <a:t>your application’s JARs </a:t>
            </a:r>
            <a:r>
              <a:rPr lang="en-US" sz="1600" dirty="0" smtClean="0"/>
              <a:t>gets </a:t>
            </a:r>
            <a:r>
              <a:rPr lang="en-US" sz="1600" dirty="0"/>
              <a:t>placed in a special/reserved “unnamed” module, which has access </a:t>
            </a:r>
            <a:r>
              <a:rPr lang="en-US" sz="1600" dirty="0" smtClean="0"/>
              <a:t>to every </a:t>
            </a:r>
            <a:r>
              <a:rPr lang="en-US" sz="1600" dirty="0"/>
              <a:t>module in the </a:t>
            </a:r>
            <a:r>
              <a:rPr lang="en-US" sz="1600" dirty="0" smtClean="0"/>
              <a:t>JDK, and you don’t have to declare the specific modules to use.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47" y="2959323"/>
            <a:ext cx="6758023" cy="37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“Legacy”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This “mostly” works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Unsupported public classes which are public,</a:t>
            </a:r>
          </a:p>
          <a:p>
            <a:pPr marL="0" indent="0">
              <a:buNone/>
            </a:pPr>
            <a:r>
              <a:rPr lang="en-US" sz="1900" dirty="0"/>
              <a:t>but never meant to be externally consumed,</a:t>
            </a:r>
          </a:p>
          <a:p>
            <a:pPr marL="0" indent="0">
              <a:buNone/>
            </a:pPr>
            <a:r>
              <a:rPr lang="en-US" sz="1900" dirty="0"/>
              <a:t>are now encapsulated and not accessible.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900" dirty="0"/>
              <a:t> </a:t>
            </a:r>
          </a:p>
          <a:p>
            <a:pPr marL="0" indent="0">
              <a:buNone/>
            </a:pPr>
            <a:r>
              <a:rPr lang="en-US" sz="1200" dirty="0" smtClean="0">
                <a:latin typeface="Monaco"/>
                <a:cs typeface="Monaco"/>
              </a:rPr>
              <a:t> 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 smtClean="0"/>
              <a:t> </a:t>
            </a:r>
            <a:endParaRPr lang="en-US" sz="1900" dirty="0"/>
          </a:p>
          <a:p>
            <a:pPr marL="0" indent="0">
              <a:buNone/>
            </a:pPr>
            <a:r>
              <a:rPr lang="en-US" sz="1200" dirty="0" smtClean="0">
                <a:latin typeface="Monaco"/>
                <a:cs typeface="Monaco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>
                <a:cs typeface="Monaco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56" y="1600200"/>
            <a:ext cx="4063676" cy="2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“Legacy”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This “mostly” works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Unsupported public classes which are public,</a:t>
            </a:r>
          </a:p>
          <a:p>
            <a:pPr marL="0" indent="0">
              <a:buNone/>
            </a:pPr>
            <a:r>
              <a:rPr lang="en-US" sz="1900" dirty="0"/>
              <a:t>but never meant to be externally consumed,</a:t>
            </a:r>
          </a:p>
          <a:p>
            <a:pPr marL="0" indent="0">
              <a:buNone/>
            </a:pPr>
            <a:r>
              <a:rPr lang="en-US" sz="1900" dirty="0"/>
              <a:t>are now encapsulated and not accessible.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900" dirty="0"/>
              <a:t>In Java 8, using sun.security.x509.X509Name results in a </a:t>
            </a:r>
            <a:r>
              <a:rPr lang="en-US" sz="1900" dirty="0" smtClean="0"/>
              <a:t>warning:</a:t>
            </a:r>
            <a:endParaRPr lang="en-US" sz="1900" dirty="0"/>
          </a:p>
          <a:p>
            <a:pPr marL="0" indent="0">
              <a:buNone/>
            </a:pPr>
            <a:r>
              <a:rPr lang="en-US" sz="1200" dirty="0">
                <a:latin typeface="Monaco"/>
                <a:cs typeface="Monaco"/>
              </a:rPr>
              <a:t>warning: X500Name is internal proprietary API and may be removed in a future release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/>
              <a:t>In Java 9, you now get an error:</a:t>
            </a:r>
          </a:p>
          <a:p>
            <a:pPr marL="0" indent="0">
              <a:buNone/>
            </a:pPr>
            <a:r>
              <a:rPr lang="en-US" sz="1200" dirty="0">
                <a:latin typeface="Monaco"/>
                <a:cs typeface="Monaco"/>
              </a:rPr>
              <a:t>error: package sun.security.x509 is not visible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>
                <a:cs typeface="Monaco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56" y="1600200"/>
            <a:ext cx="4063676" cy="2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6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“Legacy”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This “mostly” works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Unsupported public classes which are public,</a:t>
            </a:r>
          </a:p>
          <a:p>
            <a:pPr marL="0" indent="0">
              <a:buNone/>
            </a:pPr>
            <a:r>
              <a:rPr lang="en-US" sz="1900" dirty="0"/>
              <a:t>but never meant to be externally consumed,</a:t>
            </a:r>
          </a:p>
          <a:p>
            <a:pPr marL="0" indent="0">
              <a:buNone/>
            </a:pPr>
            <a:r>
              <a:rPr lang="en-US" sz="1900" dirty="0"/>
              <a:t>are now encapsulated and not accessible.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900" dirty="0"/>
              <a:t>In Java 8, using sun.security.x509.X509Name results in a </a:t>
            </a:r>
            <a:r>
              <a:rPr lang="en-US" sz="1900" dirty="0" smtClean="0"/>
              <a:t>warning:</a:t>
            </a:r>
            <a:endParaRPr lang="en-US" sz="1900" dirty="0"/>
          </a:p>
          <a:p>
            <a:pPr marL="0" indent="0">
              <a:buNone/>
            </a:pPr>
            <a:r>
              <a:rPr lang="en-US" sz="1200" dirty="0">
                <a:latin typeface="Monaco"/>
                <a:cs typeface="Monaco"/>
              </a:rPr>
              <a:t>warning: X500Name is internal proprietary API and may be removed in a future release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/>
              <a:t>In Java 9, you now get an error:</a:t>
            </a:r>
          </a:p>
          <a:p>
            <a:pPr marL="0" indent="0">
              <a:buNone/>
            </a:pPr>
            <a:r>
              <a:rPr lang="en-US" sz="1200" dirty="0">
                <a:latin typeface="Monaco"/>
                <a:cs typeface="Monaco"/>
              </a:rPr>
              <a:t>error: package sun.security.x509 is not visible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>
                <a:cs typeface="Monaco"/>
              </a:rPr>
              <a:t>Workaround</a:t>
            </a:r>
            <a:r>
              <a:rPr lang="en-US" sz="1900" dirty="0" smtClean="0">
                <a:cs typeface="Monaco"/>
              </a:rPr>
              <a:t>:</a:t>
            </a:r>
            <a:endParaRPr lang="en-US" sz="1900" dirty="0">
              <a:cs typeface="Monaco"/>
            </a:endParaRPr>
          </a:p>
          <a:p>
            <a:pPr marL="0" indent="0">
              <a:buNone/>
            </a:pPr>
            <a:r>
              <a:rPr lang="en-US" sz="1200" dirty="0">
                <a:latin typeface="Monaco"/>
                <a:cs typeface="Monaco"/>
              </a:rPr>
              <a:t>java --add-exports java.base/</a:t>
            </a:r>
            <a:r>
              <a:rPr lang="en-US" sz="1200" dirty="0" smtClean="0">
                <a:latin typeface="Monaco"/>
                <a:cs typeface="Monaco"/>
              </a:rPr>
              <a:t>sun.security.x</a:t>
            </a:r>
            <a:r>
              <a:rPr lang="en-US" sz="1100" dirty="0" smtClean="0">
                <a:latin typeface="Monaco"/>
                <a:cs typeface="Monaco"/>
              </a:rPr>
              <a:t>509</a:t>
            </a:r>
            <a:r>
              <a:rPr lang="en-US" sz="1100" dirty="0">
                <a:latin typeface="Monaco"/>
                <a:cs typeface="Monaco"/>
              </a:rPr>
              <a:t>=ALL-UNNAMED</a:t>
            </a:r>
            <a:r>
              <a:rPr lang="en-US" sz="1200" dirty="0">
                <a:latin typeface="Monaco"/>
                <a:cs typeface="Monaco"/>
              </a:rPr>
              <a:t> 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56" y="1600200"/>
            <a:ext cx="4063676" cy="2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1400" dirty="0" smtClean="0">
                <a:latin typeface="Monaco"/>
                <a:cs typeface="Monaco"/>
              </a:rPr>
              <a:t>Current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mr-IN" sz="1400" dirty="0" smtClean="0">
                <a:latin typeface="Monaco"/>
                <a:cs typeface="Monaco"/>
              </a:rPr>
              <a:t>way</a:t>
            </a:r>
            <a:r>
              <a:rPr lang="mr-IN" sz="1400" dirty="0">
                <a:latin typeface="Monaco"/>
                <a:cs typeface="Monaco"/>
              </a:rPr>
              <a:t>: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new </a:t>
            </a:r>
            <a:r>
              <a:rPr lang="mr-IN" sz="1400" dirty="0" err="1">
                <a:latin typeface="Monaco"/>
                <a:cs typeface="Monaco"/>
              </a:rPr>
              <a:t>ArrayList</a:t>
            </a:r>
            <a:r>
              <a:rPr lang="mr-IN" sz="1400" dirty="0">
                <a:latin typeface="Monaco"/>
                <a:cs typeface="Monaco"/>
              </a:rPr>
              <a:t>&lt;&gt;();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1");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2");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3");</a:t>
            </a:r>
          </a:p>
          <a:p>
            <a:pPr marL="0" indent="0">
              <a:buNone/>
            </a:pPr>
            <a:r>
              <a:rPr lang="mr-IN" sz="1400" dirty="0" err="1">
                <a:latin typeface="Monaco"/>
                <a:cs typeface="Monaco"/>
              </a:rPr>
              <a:t>or</a:t>
            </a:r>
            <a:endParaRPr lang="mr-IN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</a:t>
            </a:r>
            <a:r>
              <a:rPr lang="mr-IN" sz="1400" dirty="0" err="1">
                <a:latin typeface="Monaco"/>
                <a:cs typeface="Monaco"/>
              </a:rPr>
              <a:t>Arrays.asList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1", 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2", 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3");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231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jdeps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--list-modules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r-IN" sz="1400" dirty="0" smtClean="0">
                <a:latin typeface="Monaco"/>
                <a:cs typeface="Monaco"/>
              </a:rPr>
              <a:t>Current </a:t>
            </a:r>
            <a:r>
              <a:rPr lang="mr-IN" sz="1400" dirty="0">
                <a:latin typeface="Monaco"/>
                <a:cs typeface="Monaco"/>
              </a:rPr>
              <a:t>way: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new </a:t>
            </a:r>
            <a:r>
              <a:rPr lang="mr-IN" sz="1400" dirty="0" err="1">
                <a:latin typeface="Monaco"/>
                <a:cs typeface="Monaco"/>
              </a:rPr>
              <a:t>ArrayList</a:t>
            </a:r>
            <a:r>
              <a:rPr lang="mr-IN" sz="1400" dirty="0">
                <a:latin typeface="Monaco"/>
                <a:cs typeface="Monaco"/>
              </a:rPr>
              <a:t>&lt;&gt;();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1");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2");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3");</a:t>
            </a:r>
          </a:p>
          <a:p>
            <a:pPr marL="0" indent="0">
              <a:buNone/>
            </a:pPr>
            <a:r>
              <a:rPr lang="mr-IN" sz="1400" dirty="0" err="1">
                <a:latin typeface="Monaco"/>
                <a:cs typeface="Monaco"/>
              </a:rPr>
              <a:t>or</a:t>
            </a:r>
            <a:endParaRPr lang="mr-IN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</a:t>
            </a:r>
            <a:r>
              <a:rPr lang="mr-IN" sz="1400" dirty="0" err="1">
                <a:latin typeface="Monaco"/>
                <a:cs typeface="Monaco"/>
              </a:rPr>
              <a:t>Arrays.asList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1", 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2", 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3");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New way: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List.of("book 1", "book 2", "book 3")</a:t>
            </a:r>
            <a:r>
              <a:rPr lang="mr-IN" sz="1400" dirty="0" smtClean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	 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	 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mr-IN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230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r-IN" sz="1400" dirty="0" smtClean="0">
                <a:latin typeface="Monaco"/>
                <a:cs typeface="Monaco"/>
              </a:rPr>
              <a:t>Current </a:t>
            </a:r>
            <a:r>
              <a:rPr lang="mr-IN" sz="1400" dirty="0">
                <a:latin typeface="Monaco"/>
                <a:cs typeface="Monaco"/>
              </a:rPr>
              <a:t>way: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new </a:t>
            </a:r>
            <a:r>
              <a:rPr lang="mr-IN" sz="1400" dirty="0" err="1">
                <a:latin typeface="Monaco"/>
                <a:cs typeface="Monaco"/>
              </a:rPr>
              <a:t>ArrayList</a:t>
            </a:r>
            <a:r>
              <a:rPr lang="mr-IN" sz="1400" dirty="0">
                <a:latin typeface="Monaco"/>
                <a:cs typeface="Monaco"/>
              </a:rPr>
              <a:t>&lt;&gt;();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1");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2");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</a:t>
            </a:r>
            <a:r>
              <a:rPr lang="mr-IN" sz="1400" dirty="0" err="1">
                <a:latin typeface="Monaco"/>
                <a:cs typeface="Monaco"/>
              </a:rPr>
              <a:t>books.add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3");</a:t>
            </a:r>
          </a:p>
          <a:p>
            <a:pPr marL="0" indent="0">
              <a:buNone/>
            </a:pPr>
            <a:r>
              <a:rPr lang="mr-IN" sz="1400" dirty="0" err="1">
                <a:latin typeface="Monaco"/>
                <a:cs typeface="Monaco"/>
              </a:rPr>
              <a:t>or</a:t>
            </a:r>
            <a:endParaRPr lang="mr-IN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</a:t>
            </a:r>
            <a:r>
              <a:rPr lang="mr-IN" sz="1400" dirty="0" err="1">
                <a:latin typeface="Monaco"/>
                <a:cs typeface="Monaco"/>
              </a:rPr>
              <a:t>Arrays.asList</a:t>
            </a:r>
            <a:r>
              <a:rPr lang="mr-IN" sz="1400" dirty="0">
                <a:latin typeface="Monaco"/>
                <a:cs typeface="Monaco"/>
              </a:rPr>
              <a:t>("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1", 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2", "</a:t>
            </a:r>
            <a:r>
              <a:rPr lang="mr-IN" sz="1400" dirty="0" err="1">
                <a:latin typeface="Monaco"/>
                <a:cs typeface="Monaco"/>
              </a:rPr>
              <a:t>book</a:t>
            </a:r>
            <a:r>
              <a:rPr lang="mr-IN" sz="1400" dirty="0">
                <a:latin typeface="Monaco"/>
                <a:cs typeface="Monaco"/>
              </a:rPr>
              <a:t> 3");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New way: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	List&lt;String&gt; books = List.of("book 1", "book 2", "book 3")</a:t>
            </a:r>
            <a:r>
              <a:rPr lang="mr-IN" sz="1400" dirty="0" smtClean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Three new </a:t>
            </a:r>
            <a:r>
              <a:rPr lang="en-US" sz="1400" dirty="0" smtClean="0">
                <a:latin typeface="Monaco"/>
                <a:cs typeface="Monaco"/>
              </a:rPr>
              <a:t>methods: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	</a:t>
            </a:r>
            <a:r>
              <a:rPr lang="mr-IN" sz="1400" dirty="0" smtClean="0">
                <a:latin typeface="Monaco"/>
                <a:cs typeface="Monaco"/>
              </a:rPr>
              <a:t>List.of</a:t>
            </a:r>
            <a:r>
              <a:rPr lang="mr-IN" sz="1400" dirty="0">
                <a:latin typeface="Monaco"/>
                <a:cs typeface="Monaco"/>
              </a:rPr>
              <a:t>(…)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	Set.of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mr-IN" sz="1400" dirty="0">
                <a:latin typeface="Monaco"/>
                <a:cs typeface="Monaco"/>
              </a:rPr>
              <a:t>…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	Map.of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mr-IN" sz="1400" dirty="0">
                <a:latin typeface="Monaco"/>
                <a:cs typeface="Monaco"/>
              </a:rPr>
              <a:t>…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mr-IN" sz="14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5702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onaco"/>
                <a:cs typeface="Monaco"/>
              </a:rPr>
              <a:t>New methods: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200" dirty="0" err="1">
                <a:latin typeface="Monaco"/>
                <a:cs typeface="Monaco"/>
              </a:rPr>
              <a:t>List.of</a:t>
            </a:r>
            <a:r>
              <a:rPr lang="mr-IN" sz="1200" dirty="0">
                <a:latin typeface="Monaco"/>
                <a:cs typeface="Monaco"/>
              </a:rPr>
              <a:t>(…)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Set.of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Map.of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e1)</a:t>
            </a:r>
          </a:p>
          <a:p>
            <a:pPr marL="0" indent="0">
              <a:buNone/>
            </a:pPr>
            <a:r>
              <a:rPr lang="pt-BR" sz="1200" dirty="0" smtClean="0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(E... </a:t>
            </a:r>
            <a:r>
              <a:rPr lang="en-US" sz="1200" dirty="0">
                <a:latin typeface="Monaco"/>
                <a:cs typeface="Monaco"/>
              </a:rPr>
              <a:t>e</a:t>
            </a:r>
            <a:r>
              <a:rPr lang="pt-BR" sz="1200" dirty="0" smtClean="0">
                <a:latin typeface="Monaco"/>
                <a:cs typeface="Monaco"/>
              </a:rPr>
              <a:t>lements)</a:t>
            </a:r>
            <a:endParaRPr lang="pt-BR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7104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onaco"/>
                <a:cs typeface="Monaco"/>
              </a:rPr>
              <a:t>New </a:t>
            </a:r>
            <a:r>
              <a:rPr lang="en-US" sz="1200" dirty="0" smtClean="0">
                <a:latin typeface="Monaco"/>
                <a:cs typeface="Monaco"/>
              </a:rPr>
              <a:t>methods: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200" dirty="0" err="1">
                <a:latin typeface="Monaco"/>
                <a:cs typeface="Monaco"/>
              </a:rPr>
              <a:t>List.of</a:t>
            </a:r>
            <a:r>
              <a:rPr lang="mr-IN" sz="1200" dirty="0">
                <a:latin typeface="Monaco"/>
                <a:cs typeface="Monaco"/>
              </a:rPr>
              <a:t>(…)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Set.of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Map.of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e1)</a:t>
            </a:r>
          </a:p>
          <a:p>
            <a:pPr marL="0" indent="0">
              <a:buNone/>
            </a:pPr>
            <a:r>
              <a:rPr lang="pt-BR" sz="1200" dirty="0">
                <a:latin typeface="Monaco"/>
                <a:cs typeface="Monaco"/>
              </a:rPr>
              <a:t>List.of(E... elements)   &lt;- intermediate array allocation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823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onaco"/>
                <a:cs typeface="Monaco"/>
              </a:rPr>
              <a:t>New </a:t>
            </a:r>
            <a:r>
              <a:rPr lang="en-US" sz="1200" dirty="0" smtClean="0">
                <a:latin typeface="Monaco"/>
                <a:cs typeface="Monaco"/>
              </a:rPr>
              <a:t>methods: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1200" dirty="0" err="1">
                <a:latin typeface="Monaco"/>
                <a:cs typeface="Monaco"/>
              </a:rPr>
              <a:t>List.of</a:t>
            </a:r>
            <a:r>
              <a:rPr lang="mr-IN" sz="1200" dirty="0">
                <a:latin typeface="Monaco"/>
                <a:cs typeface="Monaco"/>
              </a:rPr>
              <a:t>(…)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Set.of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Monaco"/>
                <a:cs typeface="Monaco"/>
              </a:rPr>
              <a:t>Map.of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mr-IN" sz="1200" dirty="0">
                <a:latin typeface="Monaco"/>
                <a:cs typeface="Monaco"/>
              </a:rPr>
              <a:t>…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pt-BR" sz="1200" dirty="0">
                <a:latin typeface="Monaco"/>
                <a:cs typeface="Monaco"/>
              </a:rPr>
              <a:t>List.of(E e1</a:t>
            </a:r>
            <a:r>
              <a:rPr lang="pt-BR" sz="12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pt-BR" sz="1200" dirty="0">
                <a:latin typeface="Monaco"/>
                <a:cs typeface="Monaco"/>
              </a:rPr>
              <a:t>List.of(E... elements)   &lt;- intermediate array allocation</a:t>
            </a:r>
          </a:p>
          <a:p>
            <a:pPr marL="0" indent="0">
              <a:buNone/>
            </a:pPr>
            <a:r>
              <a:rPr lang="pt-BR" sz="1200" dirty="0" smtClean="0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e7, E e8)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e7, E e8, E e9)</a:t>
            </a:r>
          </a:p>
          <a:p>
            <a:pPr marL="0" indent="0">
              <a:buNone/>
            </a:pPr>
            <a:r>
              <a:rPr lang="pt-BR" sz="1200" dirty="0" err="1">
                <a:latin typeface="Monaco"/>
                <a:cs typeface="Monaco"/>
              </a:rPr>
              <a:t>List.of</a:t>
            </a:r>
            <a:r>
              <a:rPr lang="pt-BR" sz="1200" dirty="0">
                <a:latin typeface="Monaco"/>
                <a:cs typeface="Monaco"/>
              </a:rPr>
              <a:t>(E e1, E e2, E e3, E e4, E e5, E e6, E e7, E e8, E e9, E e10)</a:t>
            </a: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206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1773</Words>
  <Application>Microsoft Macintosh PowerPoint</Application>
  <PresentationFormat>On-screen Show (4:3)</PresentationFormat>
  <Paragraphs>434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What’s New in Java 9</vt:lpstr>
      <vt:lpstr>Resources</vt:lpstr>
      <vt:lpstr>Overview</vt:lpstr>
      <vt:lpstr>Collection Factory Methods</vt:lpstr>
      <vt:lpstr>Collection Factory Methods</vt:lpstr>
      <vt:lpstr>Collection Factory Methods</vt:lpstr>
      <vt:lpstr>Collection Factory Methods</vt:lpstr>
      <vt:lpstr>Collection Factory Methods</vt:lpstr>
      <vt:lpstr>Collection Factory Methods</vt:lpstr>
      <vt:lpstr>Collection Factory Methods</vt:lpstr>
      <vt:lpstr>ProcessHandle APIs</vt:lpstr>
      <vt:lpstr>ProcessHandle APIs</vt:lpstr>
      <vt:lpstr>ProcessHandle APIs</vt:lpstr>
      <vt:lpstr>HttpClient and Support for HTTP/2</vt:lpstr>
      <vt:lpstr>HttpClient and Support for HTTP/2</vt:lpstr>
      <vt:lpstr>HttpClient and Support for HTTP/2</vt:lpstr>
      <vt:lpstr>G1 Garbage Collector</vt:lpstr>
      <vt:lpstr>G1 Garbage Collector</vt:lpstr>
      <vt:lpstr>String Performance</vt:lpstr>
      <vt:lpstr>Serialization Filtering</vt:lpstr>
      <vt:lpstr>Serialization Filtering</vt:lpstr>
      <vt:lpstr>Serialization Filtering</vt:lpstr>
      <vt:lpstr>SHA-1 Deprecation</vt:lpstr>
      <vt:lpstr>JShell</vt:lpstr>
      <vt:lpstr>JShell</vt:lpstr>
      <vt:lpstr>Modules</vt:lpstr>
      <vt:lpstr>Modules</vt:lpstr>
      <vt:lpstr>Modules</vt:lpstr>
      <vt:lpstr>Modules</vt:lpstr>
      <vt:lpstr>java.base</vt:lpstr>
      <vt:lpstr>module-info.java</vt:lpstr>
      <vt:lpstr>module-info.java</vt:lpstr>
      <vt:lpstr>Demo – Test3 </vt:lpstr>
      <vt:lpstr>Deprecating Modules</vt:lpstr>
      <vt:lpstr>“Legacy” code</vt:lpstr>
      <vt:lpstr>“Legacy” code</vt:lpstr>
      <vt:lpstr>“Legacy” code</vt:lpstr>
      <vt:lpstr>“Legacy” code</vt:lpstr>
      <vt:lpstr>“Legacy” code</vt:lpstr>
      <vt:lpstr>Tools</vt:lpstr>
      <vt:lpstr>PowerPoint Presentation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B</dc:creator>
  <cp:lastModifiedBy>J B</cp:lastModifiedBy>
  <cp:revision>57</cp:revision>
  <dcterms:created xsi:type="dcterms:W3CDTF">2018-03-06T15:25:13Z</dcterms:created>
  <dcterms:modified xsi:type="dcterms:W3CDTF">2018-03-09T19:23:10Z</dcterms:modified>
</cp:coreProperties>
</file>