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docMetadata/LabelInfo.xml" ContentType="application/vnd.ms-office.classificationlabel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46"/>
  </p:notesMasterIdLst>
  <p:handoutMasterIdLst>
    <p:handoutMasterId r:id="rId47"/>
  </p:handoutMasterIdLst>
  <p:sldIdLst>
    <p:sldId id="256"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01" r:id="rId31"/>
    <p:sldId id="302" r:id="rId32"/>
    <p:sldId id="303" r:id="rId33"/>
    <p:sldId id="289" r:id="rId34"/>
    <p:sldId id="290" r:id="rId35"/>
    <p:sldId id="291" r:id="rId36"/>
    <p:sldId id="292" r:id="rId37"/>
    <p:sldId id="293" r:id="rId38"/>
    <p:sldId id="297" r:id="rId39"/>
    <p:sldId id="298" r:id="rId40"/>
    <p:sldId id="299" r:id="rId41"/>
    <p:sldId id="300" r:id="rId42"/>
    <p:sldId id="295" r:id="rId43"/>
    <p:sldId id="296" r:id="rId44"/>
    <p:sldId id="27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8593A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6BA573-A044-7E49-8ACD-2ADB504ABD12}" v="27" dt="2023-09-12T20:24:24.764"/>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8882" autoAdjust="0"/>
    <p:restoredTop sz="94719" autoAdjust="0"/>
  </p:normalViewPr>
  <p:slideViewPr>
    <p:cSldViewPr snapToGrid="0">
      <p:cViewPr>
        <p:scale>
          <a:sx n="66" d="100"/>
          <a:sy n="66" d="100"/>
        </p:scale>
        <p:origin x="-1613" y="-4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26" d="100"/>
        <a:sy n="126" d="100"/>
      </p:scale>
      <p:origin x="0" y="0"/>
    </p:cViewPr>
  </p:sorterViewPr>
  <p:notesViewPr>
    <p:cSldViewPr snapToGrid="0">
      <p:cViewPr varScale="1">
        <p:scale>
          <a:sx n="67" d="100"/>
          <a:sy n="67" d="100"/>
        </p:scale>
        <p:origin x="3120" y="72"/>
      </p:cViewPr>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pPr/>
              <a:t>11/29/2023</a:t>
            </a:fld>
            <a:endParaRPr lang="en-US" dirty="0"/>
          </a:p>
        </p:txBody>
      </p:sp>
      <p:sp>
        <p:nvSpPr>
          <p:cNvPr id="4" name="Footer Placeholder 3">
            <a:extLst>
              <a:ext uri="{FF2B5EF4-FFF2-40B4-BE49-F238E27FC236}">
                <a16:creationId xmlns:a16="http://schemas.microsoft.com/office/drawing/2014/main" xmlns=""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pPr/>
              <a:t>‹#›</a:t>
            </a:fld>
            <a:endParaRPr lang="en-US" dirty="0"/>
          </a:p>
        </p:txBody>
      </p:sp>
    </p:spTree>
    <p:extLst>
      <p:ext uri="{BB962C8B-B14F-4D97-AF65-F5344CB8AC3E}">
        <p14:creationId xmlns:p14="http://schemas.microsoft.com/office/powerpoint/2010/main" xmlns=""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pPr/>
              <a:t>11/29/2023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pPr/>
              <a:t>‹#›</a:t>
            </a:fld>
            <a:endParaRPr lang="en-US" dirty="0"/>
          </a:p>
        </p:txBody>
      </p:sp>
    </p:spTree>
    <p:extLst>
      <p:ext uri="{BB962C8B-B14F-4D97-AF65-F5344CB8AC3E}">
        <p14:creationId xmlns:p14="http://schemas.microsoft.com/office/powerpoint/2010/main" xmlns=""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pPr/>
              <a:t>1</a:t>
            </a:fld>
            <a:endParaRPr lang="en-US" dirty="0"/>
          </a:p>
        </p:txBody>
      </p:sp>
    </p:spTree>
    <p:extLst>
      <p:ext uri="{BB962C8B-B14F-4D97-AF65-F5344CB8AC3E}">
        <p14:creationId xmlns:p14="http://schemas.microsoft.com/office/powerpoint/2010/main" xmlns="" val="216938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9AC79249-FDC0-364D-A734-AE1DE1605D28}"/>
              </a:ext>
              <a:ext uri="{C183D7F6-B498-43B3-948B-1728B52AA6E4}">
                <adec:decorative xmlns:adec="http://schemas.microsoft.com/office/drawing/2017/decorative" xmlns=""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xmlns="" id="{13537B6D-42A5-F449-2691-321A167F7C08}"/>
              </a:ext>
              <a:ext uri="{C183D7F6-B498-43B3-948B-1728B52AA6E4}">
                <adec:decorative xmlns:adec="http://schemas.microsoft.com/office/drawing/2017/decorative" xmlns=""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xmlns=""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xmlns=""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xmlns=""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xmlns=""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xmlns=""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494248F2-5264-4601-AA0B-6C092F77F2DD}"/>
              </a:ext>
            </a:extLst>
          </p:cNvPr>
          <p:cNvSpPr>
            <a:spLocks noGrp="1"/>
          </p:cNvSpPr>
          <p:nvPr>
            <p:ph type="ctrTitle" hasCustomPrompt="1"/>
          </p:nvPr>
        </p:nvSpPr>
        <p:spPr>
          <a:xfrm>
            <a:off x="1167493" y="232913"/>
            <a:ext cx="7096933" cy="3277050"/>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hasCustomPrompt="1"/>
          </p:nvPr>
        </p:nvSpPr>
        <p:spPr>
          <a:xfrm>
            <a:off x="1167493" y="3575404"/>
            <a:ext cx="9857014" cy="621603"/>
          </a:xfrm>
        </p:spPr>
        <p:txBody>
          <a:bodyPr anchor="ctr" anchorCtr="0">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xmlns=""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SmartArt">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ABA2A58C-57B7-834C-8F5C-3299322411B1}"/>
              </a:ext>
              <a:ext uri="{C183D7F6-B498-43B3-948B-1728B52AA6E4}">
                <adec:decorative xmlns:adec="http://schemas.microsoft.com/office/drawing/2017/decorative" xmlns=""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xmlns=""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hasCustomPrompt="1"/>
          </p:nvPr>
        </p:nvSpPr>
        <p:spPr>
          <a:xfrm>
            <a:off x="1167493" y="2087563"/>
            <a:ext cx="9779182" cy="389054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790384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meline">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1A0E8D4A-B13C-C7EE-5E27-278124A1276E}"/>
              </a:ext>
              <a:ext uri="{C183D7F6-B498-43B3-948B-1728B52AA6E4}">
                <adec:decorative xmlns:adec="http://schemas.microsoft.com/office/drawing/2017/decorative" xmlns=""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3CD97974-B93C-4C96-B3F6-F69E3D6DE6CA}"/>
              </a:ext>
            </a:extLst>
          </p:cNvPr>
          <p:cNvSpPr>
            <a:spLocks noGrp="1"/>
          </p:cNvSpPr>
          <p:nvPr>
            <p:ph type="title" hasCustomPrompt="1"/>
          </p:nvPr>
        </p:nvSpPr>
        <p:spPr>
          <a:xfrm>
            <a:off x="1167492" y="0"/>
            <a:ext cx="9779183" cy="1706563"/>
          </a:xfrm>
        </p:spPr>
        <p:txBody>
          <a:bodyPr anchor="b">
            <a:noAutofit/>
          </a:bodyPr>
          <a:lstStyle>
            <a:lvl1pPr>
              <a:defRPr sz="4800" b="1">
                <a:solidFill>
                  <a:schemeClr val="bg1"/>
                </a:solidFill>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hasCustomPrompt="1"/>
          </p:nvPr>
        </p:nvSpPr>
        <p:spPr>
          <a:xfrm>
            <a:off x="1167493" y="1785669"/>
            <a:ext cx="9779182" cy="4278702"/>
          </a:xfrm>
        </p:spPr>
        <p:txBody>
          <a:bodyPr>
            <a:norm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569275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14DB56B5-5DD7-95E3-52B2-EDC4B3F13058}"/>
              </a:ext>
              <a:ext uri="{C183D7F6-B498-43B3-948B-1728B52AA6E4}">
                <adec:decorative xmlns:adec="http://schemas.microsoft.com/office/drawing/2017/decorative" xmlns=""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xmlns=""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xmlns=""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18" name="Text Placeholder 17">
            <a:extLst>
              <a:ext uri="{FF2B5EF4-FFF2-40B4-BE49-F238E27FC236}">
                <a16:creationId xmlns:a16="http://schemas.microsoft.com/office/drawing/2014/main" xmlns="" id="{7EBCFC05-28F2-ED12-5DAE-0D1A11FE8AEF}"/>
              </a:ext>
            </a:extLst>
          </p:cNvPr>
          <p:cNvSpPr>
            <a:spLocks noGrp="1"/>
          </p:cNvSpPr>
          <p:nvPr>
            <p:ph type="body" sz="quarter" idx="13" hasCustomPrompt="1"/>
          </p:nvPr>
        </p:nvSpPr>
        <p:spPr>
          <a:xfrm>
            <a:off x="1166813"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hasCustomPrompt="1"/>
          </p:nvPr>
        </p:nvSpPr>
        <p:spPr>
          <a:xfrm>
            <a:off x="1167493"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ext Placeholder 17">
            <a:extLst>
              <a:ext uri="{FF2B5EF4-FFF2-40B4-BE49-F238E27FC236}">
                <a16:creationId xmlns:a16="http://schemas.microsoft.com/office/drawing/2014/main" xmlns="" id="{1487DE67-2E54-8713-8739-360433587047}"/>
              </a:ext>
            </a:extLst>
          </p:cNvPr>
          <p:cNvSpPr>
            <a:spLocks noGrp="1"/>
          </p:cNvSpPr>
          <p:nvPr>
            <p:ph type="body" sz="quarter" idx="14" hasCustomPrompt="1"/>
          </p:nvPr>
        </p:nvSpPr>
        <p:spPr>
          <a:xfrm>
            <a:off x="6283235" y="2023984"/>
            <a:ext cx="4664075" cy="469051"/>
          </a:xfrm>
        </p:spPr>
        <p:txBody>
          <a:bodyPr>
            <a:noAutofit/>
          </a:bodyPr>
          <a:lstStyle>
            <a:lvl1pPr marL="0" indent="0">
              <a:buFont typeface="Arial" panose="020B0604020202020204" pitchFamily="34" charset="0"/>
              <a:buNone/>
              <a:defRPr sz="2800" b="0">
                <a:latin typeface="+mj-lt"/>
              </a:defRPr>
            </a:lvl1pPr>
          </a:lstStyle>
          <a:p>
            <a:pPr lvl="0"/>
            <a:r>
              <a:rPr lang="en-US" dirty="0"/>
              <a:t>Click to add text</a:t>
            </a:r>
          </a:p>
        </p:txBody>
      </p:sp>
      <p:sp>
        <p:nvSpPr>
          <p:cNvPr id="13" name="Content Placeholder 2">
            <a:extLst>
              <a:ext uri="{FF2B5EF4-FFF2-40B4-BE49-F238E27FC236}">
                <a16:creationId xmlns:a16="http://schemas.microsoft.com/office/drawing/2014/main" xmlns="" id="{94CA559C-3355-DE44-ACF9-BDB6083C4225}"/>
              </a:ext>
            </a:extLst>
          </p:cNvPr>
          <p:cNvSpPr>
            <a:spLocks noGrp="1"/>
          </p:cNvSpPr>
          <p:nvPr>
            <p:ph idx="10" hasCustomPrompt="1"/>
          </p:nvPr>
        </p:nvSpPr>
        <p:spPr>
          <a:xfrm>
            <a:off x="6283235" y="2528203"/>
            <a:ext cx="4663440"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131912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3 Column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79F46B00-4AE8-52A2-6926-FC2F5DD1FAD4}"/>
              </a:ext>
              <a:ext uri="{C183D7F6-B498-43B3-948B-1728B52AA6E4}">
                <adec:decorative xmlns:adec="http://schemas.microsoft.com/office/drawing/2017/decorative" xmlns="" val="1"/>
              </a:ext>
            </a:extLst>
          </p:cNvPr>
          <p:cNvGrpSpPr/>
          <p:nvPr userDrawn="1"/>
        </p:nvGrpSpPr>
        <p:grpSpPr>
          <a:xfrm>
            <a:off x="-2364" y="0"/>
            <a:ext cx="12194364" cy="6858000"/>
            <a:chOff x="-2364" y="0"/>
            <a:chExt cx="12194364" cy="6858000"/>
          </a:xfrm>
        </p:grpSpPr>
        <p:sp>
          <p:nvSpPr>
            <p:cNvPr id="4" name="Freeform 3">
              <a:extLst>
                <a:ext uri="{FF2B5EF4-FFF2-40B4-BE49-F238E27FC236}">
                  <a16:creationId xmlns:a16="http://schemas.microsoft.com/office/drawing/2014/main" xmlns=""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xmlns=""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xmlns=""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xmlns="" id="{3CD97974-B93C-4C96-B3F6-F69E3D6DE6CA}"/>
              </a:ext>
            </a:extLst>
          </p:cNvPr>
          <p:cNvSpPr>
            <a:spLocks noGrp="1"/>
          </p:cNvSpPr>
          <p:nvPr>
            <p:ph type="title" hasCustomPrompt="1"/>
          </p:nvPr>
        </p:nvSpPr>
        <p:spPr>
          <a:xfrm>
            <a:off x="1167492" y="381000"/>
            <a:ext cx="9779183" cy="1325563"/>
          </a:xfrm>
        </p:spPr>
        <p:txBody>
          <a:bodyPr anchor="b">
            <a:noAutofit/>
          </a:bodyPr>
          <a:lstStyle>
            <a:lvl1pPr>
              <a:defRPr sz="4800" b="1">
                <a:latin typeface="+mj-lt"/>
              </a:defRPr>
            </a:lvl1pPr>
          </a:lstStyle>
          <a:p>
            <a:r>
              <a:rPr lang="en-US" dirty="0"/>
              <a:t>Click to add title</a:t>
            </a:r>
          </a:p>
        </p:txBody>
      </p:sp>
      <p:sp>
        <p:nvSpPr>
          <p:cNvPr id="19" name="Text Placeholder 18">
            <a:extLst>
              <a:ext uri="{FF2B5EF4-FFF2-40B4-BE49-F238E27FC236}">
                <a16:creationId xmlns:a16="http://schemas.microsoft.com/office/drawing/2014/main" xmlns="" id="{E794B347-3274-3D51-85DF-420355004790}"/>
              </a:ext>
            </a:extLst>
          </p:cNvPr>
          <p:cNvSpPr>
            <a:spLocks noGrp="1"/>
          </p:cNvSpPr>
          <p:nvPr>
            <p:ph type="body" sz="quarter" idx="14" hasCustomPrompt="1"/>
          </p:nvPr>
        </p:nvSpPr>
        <p:spPr>
          <a:xfrm>
            <a:off x="1166813" y="2020329"/>
            <a:ext cx="3219450"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hasCustomPrompt="1"/>
          </p:nvPr>
        </p:nvSpPr>
        <p:spPr>
          <a:xfrm>
            <a:off x="1167491" y="2526318"/>
            <a:ext cx="3218688"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18">
            <a:extLst>
              <a:ext uri="{FF2B5EF4-FFF2-40B4-BE49-F238E27FC236}">
                <a16:creationId xmlns:a16="http://schemas.microsoft.com/office/drawing/2014/main" xmlns="" id="{DAAFFF32-276A-0586-D4FD-02CA694F3152}"/>
              </a:ext>
            </a:extLst>
          </p:cNvPr>
          <p:cNvSpPr>
            <a:spLocks noGrp="1"/>
          </p:cNvSpPr>
          <p:nvPr>
            <p:ph type="body" sz="quarter" idx="15" hasCustomPrompt="1"/>
          </p:nvPr>
        </p:nvSpPr>
        <p:spPr>
          <a:xfrm>
            <a:off x="4683787" y="2020329"/>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3" name="Content Placeholder 2">
            <a:extLst>
              <a:ext uri="{FF2B5EF4-FFF2-40B4-BE49-F238E27FC236}">
                <a16:creationId xmlns:a16="http://schemas.microsoft.com/office/drawing/2014/main" xmlns="" id="{94CA559C-3355-DE44-ACF9-BDB6083C4225}"/>
              </a:ext>
            </a:extLst>
          </p:cNvPr>
          <p:cNvSpPr>
            <a:spLocks noGrp="1"/>
          </p:cNvSpPr>
          <p:nvPr>
            <p:ph idx="10" hasCustomPrompt="1"/>
          </p:nvPr>
        </p:nvSpPr>
        <p:spPr>
          <a:xfrm>
            <a:off x="4683787"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8">
            <a:extLst>
              <a:ext uri="{FF2B5EF4-FFF2-40B4-BE49-F238E27FC236}">
                <a16:creationId xmlns:a16="http://schemas.microsoft.com/office/drawing/2014/main" xmlns="" id="{FDD55F25-7BEF-26A6-157A-97540EC739C2}"/>
              </a:ext>
            </a:extLst>
          </p:cNvPr>
          <p:cNvSpPr>
            <a:spLocks noGrp="1"/>
          </p:cNvSpPr>
          <p:nvPr>
            <p:ph type="body" sz="quarter" idx="16" hasCustomPrompt="1"/>
          </p:nvPr>
        </p:nvSpPr>
        <p:spPr>
          <a:xfrm>
            <a:off x="8200082" y="2018581"/>
            <a:ext cx="3173279" cy="468933"/>
          </a:xfrm>
        </p:spPr>
        <p:txBody>
          <a:bodyPr>
            <a:noAutofit/>
          </a:bodyPr>
          <a:lstStyle>
            <a:lvl1pPr marL="0" indent="0">
              <a:buFont typeface="Arial" panose="020B0604020202020204" pitchFamily="34" charset="0"/>
              <a:buNone/>
              <a:defRPr sz="2800" b="0">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a:t>
            </a:r>
          </a:p>
        </p:txBody>
      </p:sp>
      <p:sp>
        <p:nvSpPr>
          <p:cNvPr id="16" name="Content Placeholder 2">
            <a:extLst>
              <a:ext uri="{FF2B5EF4-FFF2-40B4-BE49-F238E27FC236}">
                <a16:creationId xmlns:a16="http://schemas.microsoft.com/office/drawing/2014/main" xmlns="" id="{43D62993-A055-DF4F-9286-4FFE3A5C7FD7}"/>
              </a:ext>
            </a:extLst>
          </p:cNvPr>
          <p:cNvSpPr>
            <a:spLocks noGrp="1"/>
          </p:cNvSpPr>
          <p:nvPr>
            <p:ph idx="13" hasCustomPrompt="1"/>
          </p:nvPr>
        </p:nvSpPr>
        <p:spPr>
          <a:xfrm>
            <a:off x="8200082" y="2526318"/>
            <a:ext cx="3173279" cy="2828613"/>
          </a:xfrm>
        </p:spPr>
        <p:txBody>
          <a:bodyPr>
            <a:norm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7569764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78AD52EA-B01E-8D38-D87A-BF7EB5B58A82}"/>
              </a:ext>
              <a:ext uri="{C183D7F6-B498-43B3-948B-1728B52AA6E4}">
                <adec:decorative xmlns:adec="http://schemas.microsoft.com/office/drawing/2017/decorative" xmlns=""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xmlns=""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xmlns=""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xmlns=""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xmlns=""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494248F2-5264-4601-AA0B-6C092F77F2DD}"/>
              </a:ext>
            </a:extLst>
          </p:cNvPr>
          <p:cNvSpPr>
            <a:spLocks noGrp="1"/>
          </p:cNvSpPr>
          <p:nvPr>
            <p:ph type="ctrTitle" hasCustomPrompt="1"/>
          </p:nvPr>
        </p:nvSpPr>
        <p:spPr>
          <a:xfrm>
            <a:off x="1167494" y="252549"/>
            <a:ext cx="6220278" cy="3257414"/>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xmlns=""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xmlns="" id="{AC10D125-AB73-D276-4947-94204736A30D}"/>
              </a:ext>
              <a:ext uri="{C183D7F6-B498-43B3-948B-1728B52AA6E4}">
                <adec:decorative xmlns:adec="http://schemas.microsoft.com/office/drawing/2017/decorative" xmlns=""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xmlns="" id="{6A7F6A3F-E1DD-A246-9A6D-5F9B18BA2588}"/>
                </a:ext>
                <a:ext uri="{C183D7F6-B498-43B3-948B-1728B52AA6E4}">
                  <adec:decorative xmlns:adec="http://schemas.microsoft.com/office/drawing/2017/decorative" xmlns=""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 uri="{C183D7F6-B498-43B3-948B-1728B52AA6E4}">
                  <adec:decorative xmlns:adec="http://schemas.microsoft.com/office/drawing/2017/decorative" xmlns=""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xmlns="" id="{D11C9832-A021-954E-A34F-2988D1189AE9}"/>
                </a:ext>
                <a:ext uri="{C183D7F6-B498-43B3-948B-1728B52AA6E4}">
                  <adec:decorative xmlns:adec="http://schemas.microsoft.com/office/drawing/2017/decorative" xmlns=""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xmlns="" id="{9861BC34-DFBF-2D4F-B463-FCFBC08391FF}"/>
                </a:ext>
                <a:ext uri="{C183D7F6-B498-43B3-948B-1728B52AA6E4}">
                  <adec:decorative xmlns:adec="http://schemas.microsoft.com/office/drawing/2017/decorative" xmlns=""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xmlns=""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xmlns=""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xmlns=""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hasCustomPrompt="1"/>
          </p:nvPr>
        </p:nvSpPr>
        <p:spPr>
          <a:xfrm>
            <a:off x="1167493"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CCEDB282-8288-C81F-52B5-048A3E80C931}"/>
              </a:ext>
              <a:ext uri="{C183D7F6-B498-43B3-948B-1728B52AA6E4}">
                <adec:decorative xmlns:adec="http://schemas.microsoft.com/office/drawing/2017/decorative" xmlns=""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xmlns=""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xmlns=""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xmlns=""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xmlns="" id="{5E932F0D-7FC3-634B-932C-3625C16C8DE2}"/>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Text Placeholder 2">
            <a:extLst>
              <a:ext uri="{FF2B5EF4-FFF2-40B4-BE49-F238E27FC236}">
                <a16:creationId xmlns:a16="http://schemas.microsoft.com/office/drawing/2014/main" xmlns="" id="{2E65DE34-CDB7-41F7-A95A-592B99558C69}"/>
              </a:ext>
            </a:extLst>
          </p:cNvPr>
          <p:cNvSpPr>
            <a:spLocks noGrp="1"/>
          </p:cNvSpPr>
          <p:nvPr>
            <p:ph type="body" idx="1" hasCustomPrompt="1"/>
          </p:nvPr>
        </p:nvSpPr>
        <p:spPr>
          <a:xfrm>
            <a:off x="1167492" y="2653167"/>
            <a:ext cx="9779183" cy="3436483"/>
          </a:xfrm>
        </p:spPr>
        <p:txBody>
          <a:bodyPr>
            <a:norm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add text</a:t>
            </a:r>
          </a:p>
        </p:txBody>
      </p:sp>
      <p:sp>
        <p:nvSpPr>
          <p:cNvPr id="4" name="Date Placeholder 3">
            <a:extLst>
              <a:ext uri="{FF2B5EF4-FFF2-40B4-BE49-F238E27FC236}">
                <a16:creationId xmlns:a16="http://schemas.microsoft.com/office/drawing/2014/main" xmlns=""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endParaRPr lang="en-US" dirty="0"/>
          </a:p>
        </p:txBody>
      </p:sp>
      <p:sp>
        <p:nvSpPr>
          <p:cNvPr id="5" name="Footer Placeholder 4">
            <a:extLst>
              <a:ext uri="{FF2B5EF4-FFF2-40B4-BE49-F238E27FC236}">
                <a16:creationId xmlns:a16="http://schemas.microsoft.com/office/drawing/2014/main" xmlns=""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xmlns=""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95FBCE6F-2AA9-31FE-8148-33B480735599}"/>
              </a:ext>
              <a:ext uri="{C183D7F6-B498-43B3-948B-1728B52AA6E4}">
                <adec:decorative xmlns:adec="http://schemas.microsoft.com/office/drawing/2017/decorative" xmlns=""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xmlns=""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xmlns=""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xmlns=""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xmlns=""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xmlns=""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494248F2-5264-4601-AA0B-6C092F77F2DD}"/>
              </a:ext>
            </a:extLst>
          </p:cNvPr>
          <p:cNvSpPr>
            <a:spLocks noGrp="1"/>
          </p:cNvSpPr>
          <p:nvPr>
            <p:ph type="ctrTitle" hasCustomPrompt="1"/>
          </p:nvPr>
        </p:nvSpPr>
        <p:spPr>
          <a:xfrm>
            <a:off x="1167494" y="177553"/>
            <a:ext cx="6245912" cy="3269447"/>
          </a:xfrm>
        </p:spPr>
        <p:txBody>
          <a:bodyPr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xmlns=""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xmlns=""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Graph">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AD71EB95-DE30-3F1F-F9EC-DA4858055C1F}"/>
              </a:ext>
              <a:ext uri="{C183D7F6-B498-43B3-948B-1728B52AA6E4}">
                <adec:decorative xmlns:adec="http://schemas.microsoft.com/office/drawing/2017/decorative" xmlns=""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xmlns=""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xmlns=""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hasCustomPrompt="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hart 2">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xmlns="" id="{ABA2A58C-57B7-834C-8F5C-3299322411B1}"/>
              </a:ext>
              <a:ext uri="{C183D7F6-B498-43B3-948B-1728B52AA6E4}">
                <adec:decorative xmlns:adec="http://schemas.microsoft.com/office/drawing/2017/decorative" xmlns=""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xmlns=""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xmlns=""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xmlns=""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8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xmlns=""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xmlns=""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a:t>9/8/20XX</a:t>
            </a:r>
            <a:endParaRPr lang="en-US" dirty="0"/>
          </a:p>
        </p:txBody>
      </p:sp>
      <p:sp>
        <p:nvSpPr>
          <p:cNvPr id="11" name="Footer Placeholder 4">
            <a:extLst>
              <a:ext uri="{FF2B5EF4-FFF2-40B4-BE49-F238E27FC236}">
                <a16:creationId xmlns:a16="http://schemas.microsoft.com/office/drawing/2014/main" xmlns=""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xmlns=""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0B5ED18-7A07-47F1-8056-CD86B076AFE2}"/>
              </a:ext>
            </a:extLst>
          </p:cNvPr>
          <p:cNvSpPr>
            <a:spLocks noGrp="1"/>
          </p:cNvSpPr>
          <p:nvPr>
            <p:ph type="title" hasCustomPrompt="1"/>
          </p:nvPr>
        </p:nvSpPr>
        <p:spPr>
          <a:xfrm>
            <a:off x="2424826" y="1071418"/>
            <a:ext cx="7342348" cy="3423380"/>
          </a:xfrm>
        </p:spPr>
        <p:txBody>
          <a:bodyPr anchor="b" anchorCtr="0">
            <a:noAutofit/>
          </a:bodyPr>
          <a:lstStyle>
            <a:lvl1pPr algn="ctr">
              <a:lnSpc>
                <a:spcPct val="100000"/>
              </a:lnSpc>
              <a:defRPr sz="4400">
                <a:solidFill>
                  <a:schemeClr val="bg1"/>
                </a:solidFill>
                <a:latin typeface="+mj-lt"/>
              </a:defRPr>
            </a:lvl1pPr>
          </a:lstStyle>
          <a:p>
            <a:r>
              <a:rPr lang="en-US" dirty="0"/>
              <a:t>Click to add title</a:t>
            </a:r>
          </a:p>
        </p:txBody>
      </p:sp>
      <p:sp>
        <p:nvSpPr>
          <p:cNvPr id="8" name="Text Placeholder 7">
            <a:extLst>
              <a:ext uri="{FF2B5EF4-FFF2-40B4-BE49-F238E27FC236}">
                <a16:creationId xmlns:a16="http://schemas.microsoft.com/office/drawing/2014/main" xmlns="" id="{4C91C146-F9A8-9A4C-9508-8590923B8D9A}"/>
              </a:ext>
            </a:extLst>
          </p:cNvPr>
          <p:cNvSpPr>
            <a:spLocks noGrp="1"/>
          </p:cNvSpPr>
          <p:nvPr>
            <p:ph type="body" sz="quarter" idx="13" hasCustomPrompt="1"/>
          </p:nvPr>
        </p:nvSpPr>
        <p:spPr>
          <a:xfrm>
            <a:off x="1022837" y="1071418"/>
            <a:ext cx="1364297" cy="1740788"/>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9" name="Text Placeholder 7">
            <a:extLst>
              <a:ext uri="{FF2B5EF4-FFF2-40B4-BE49-F238E27FC236}">
                <a16:creationId xmlns:a16="http://schemas.microsoft.com/office/drawing/2014/main" xmlns="" id="{612193CD-03AD-D74D-A5CD-747A9B53F49A}"/>
              </a:ext>
            </a:extLst>
          </p:cNvPr>
          <p:cNvSpPr>
            <a:spLocks noGrp="1"/>
          </p:cNvSpPr>
          <p:nvPr>
            <p:ph type="body" sz="quarter" idx="15" hasCustomPrompt="1"/>
          </p:nvPr>
        </p:nvSpPr>
        <p:spPr>
          <a:xfrm>
            <a:off x="9819153" y="3295278"/>
            <a:ext cx="1364297" cy="1690799"/>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xmlns="" id="{322D6C2B-78AC-DD47-9289-067C968B06C1}"/>
              </a:ext>
            </a:extLst>
          </p:cNvPr>
          <p:cNvSpPr>
            <a:spLocks noGrp="1"/>
          </p:cNvSpPr>
          <p:nvPr>
            <p:ph type="body" sz="quarter" idx="14" hasCustomPrompt="1"/>
          </p:nvPr>
        </p:nvSpPr>
        <p:spPr>
          <a:xfrm>
            <a:off x="6222389" y="4599720"/>
            <a:ext cx="3511550" cy="853643"/>
          </a:xfrm>
        </p:spPr>
        <p:txBody>
          <a:bodyPr>
            <a:norm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add text</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r>
              <a:rPr lang="en-US"/>
              <a:t>9/8/20XX</a:t>
            </a:r>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xmlns="" id="{28C225EC-F6EF-1144-834A-F0B91974AA41}"/>
              </a:ext>
              <a:ext uri="{C183D7F6-B498-43B3-948B-1728B52AA6E4}">
                <adec:decorative xmlns:adec="http://schemas.microsoft.com/office/drawing/2017/decorative" xmlns="" val="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Group 1">
            <a:extLst>
              <a:ext uri="{FF2B5EF4-FFF2-40B4-BE49-F238E27FC236}">
                <a16:creationId xmlns:a16="http://schemas.microsoft.com/office/drawing/2014/main" xmlns="" id="{99F76E36-451C-4A7D-4E26-8AB78D34D37A}"/>
              </a:ext>
              <a:ext uri="{C183D7F6-B498-43B3-948B-1728B52AA6E4}">
                <adec:decorative xmlns:adec="http://schemas.microsoft.com/office/drawing/2017/decorative" xmlns="" val="1"/>
              </a:ext>
            </a:extLst>
          </p:cNvPr>
          <p:cNvGrpSpPr/>
          <p:nvPr userDrawn="1"/>
        </p:nvGrpSpPr>
        <p:grpSpPr>
          <a:xfrm>
            <a:off x="9857012" y="-1664"/>
            <a:ext cx="2334989" cy="6859664"/>
            <a:chOff x="9857012" y="-1664"/>
            <a:chExt cx="2334989" cy="6859664"/>
          </a:xfrm>
        </p:grpSpPr>
        <p:sp>
          <p:nvSpPr>
            <p:cNvPr id="19" name="Freeform 18">
              <a:extLst>
                <a:ext uri="{FF2B5EF4-FFF2-40B4-BE49-F238E27FC236}">
                  <a16:creationId xmlns:a16="http://schemas.microsoft.com/office/drawing/2014/main" xmlns="" id="{AAB3BC7E-B34F-EF47-B125-1574C5484E22}"/>
                </a:ext>
                <a:ext uri="{C183D7F6-B498-43B3-948B-1728B52AA6E4}">
                  <adec:decorative xmlns:adec="http://schemas.microsoft.com/office/drawing/2017/decorative" xmlns="" val="1"/>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xmlns="" id="{7CBC82D0-4F72-C649-8B7F-D4B087957B6C}"/>
                </a:ext>
                <a:ext uri="{C183D7F6-B498-43B3-948B-1728B52AA6E4}">
                  <adec:decorative xmlns:adec="http://schemas.microsoft.com/office/drawing/2017/decorative" xmlns="" val="1"/>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xmlns="" id="{9383F23A-D872-2A4C-B386-A9D269BE694D}"/>
                </a:ext>
                <a:ext uri="{C183D7F6-B498-43B3-948B-1728B52AA6E4}">
                  <adec:decorative xmlns:adec="http://schemas.microsoft.com/office/drawing/2017/decorative" xmlns="" val="1"/>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xmlns="" id="{9221FFDB-AAE2-5943-97A1-82D66AE05DB4}"/>
                </a:ext>
                <a:ext uri="{C183D7F6-B498-43B3-948B-1728B52AA6E4}">
                  <adec:decorative xmlns:adec="http://schemas.microsoft.com/office/drawing/2017/decorative" xmlns="" val="1"/>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xmlns="" id="{2E58EEF7-63CA-A845-BAC4-9D3BE05918B5}"/>
                </a:ext>
                <a:ext uri="{C183D7F6-B498-43B3-948B-1728B52AA6E4}">
                  <adec:decorative xmlns:adec="http://schemas.microsoft.com/office/drawing/2017/decorative" xmlns="" val="1"/>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757A4624-D8ED-2E4B-AF8C-00DFA6A72D5F}"/>
                </a:ext>
                <a:ext uri="{C183D7F6-B498-43B3-948B-1728B52AA6E4}">
                  <adec:decorative xmlns:adec="http://schemas.microsoft.com/office/drawing/2017/decorative" xmlns="" val="1"/>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xmlns="" id="{DF312EF8-91BE-5946-BE31-8CFE107A2FEA}"/>
                </a:ext>
                <a:ext uri="{C183D7F6-B498-43B3-948B-1728B52AA6E4}">
                  <adec:decorative xmlns:adec="http://schemas.microsoft.com/office/drawing/2017/decorative" xmlns="" val="1"/>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31" name="Title 1">
            <a:extLst>
              <a:ext uri="{FF2B5EF4-FFF2-40B4-BE49-F238E27FC236}">
                <a16:creationId xmlns:a16="http://schemas.microsoft.com/office/drawing/2014/main" xmlns="" id="{1E40CEAF-B1BB-174E-A798-3BA60D9C0458}"/>
              </a:ext>
            </a:extLst>
          </p:cNvPr>
          <p:cNvSpPr>
            <a:spLocks noGrp="1"/>
          </p:cNvSpPr>
          <p:nvPr>
            <p:ph type="title" hasCustomPrompt="1"/>
          </p:nvPr>
        </p:nvSpPr>
        <p:spPr>
          <a:xfrm>
            <a:off x="750430" y="136526"/>
            <a:ext cx="8401624" cy="1570038"/>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xmlns="" id="{5E48B363-63E8-4F17-842B-53AD935A6529}"/>
              </a:ext>
            </a:extLst>
          </p:cNvPr>
          <p:cNvSpPr>
            <a:spLocks noGrp="1"/>
          </p:cNvSpPr>
          <p:nvPr>
            <p:ph type="pic" sz="quarter" idx="13" hasCustomPrompt="1"/>
          </p:nvPr>
        </p:nvSpPr>
        <p:spPr>
          <a:xfrm>
            <a:off x="750429"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0" name="Text Placeholder 28">
            <a:extLst>
              <a:ext uri="{FF2B5EF4-FFF2-40B4-BE49-F238E27FC236}">
                <a16:creationId xmlns:a16="http://schemas.microsoft.com/office/drawing/2014/main" xmlns="" id="{CC3A7E03-4F06-4380-90A1-845651EEA3C0}"/>
              </a:ext>
            </a:extLst>
          </p:cNvPr>
          <p:cNvSpPr>
            <a:spLocks noGrp="1"/>
          </p:cNvSpPr>
          <p:nvPr>
            <p:ph type="body" sz="quarter" idx="17" hasCustomPrompt="1"/>
          </p:nvPr>
        </p:nvSpPr>
        <p:spPr>
          <a:xfrm>
            <a:off x="2123351" y="2227758"/>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1" name="Text Placeholder 28">
            <a:extLst>
              <a:ext uri="{FF2B5EF4-FFF2-40B4-BE49-F238E27FC236}">
                <a16:creationId xmlns:a16="http://schemas.microsoft.com/office/drawing/2014/main" xmlns="" id="{31AF5791-727B-438A-A7EF-5D132167C89B}"/>
              </a:ext>
            </a:extLst>
          </p:cNvPr>
          <p:cNvSpPr>
            <a:spLocks noGrp="1"/>
          </p:cNvSpPr>
          <p:nvPr>
            <p:ph type="body" sz="quarter" idx="18" hasCustomPrompt="1"/>
          </p:nvPr>
        </p:nvSpPr>
        <p:spPr>
          <a:xfrm>
            <a:off x="2123350" y="2811645"/>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7" name="Picture Placeholder 23">
            <a:extLst>
              <a:ext uri="{FF2B5EF4-FFF2-40B4-BE49-F238E27FC236}">
                <a16:creationId xmlns:a16="http://schemas.microsoft.com/office/drawing/2014/main" xmlns="" id="{9ABA5222-6FD6-405B-8AC8-18022C36590F}"/>
              </a:ext>
            </a:extLst>
          </p:cNvPr>
          <p:cNvSpPr>
            <a:spLocks noGrp="1"/>
          </p:cNvSpPr>
          <p:nvPr>
            <p:ph type="pic" sz="quarter" idx="14" hasCustomPrompt="1"/>
          </p:nvPr>
        </p:nvSpPr>
        <p:spPr>
          <a:xfrm>
            <a:off x="5495813" y="2227758"/>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2" name="Text Placeholder 28">
            <a:extLst>
              <a:ext uri="{FF2B5EF4-FFF2-40B4-BE49-F238E27FC236}">
                <a16:creationId xmlns:a16="http://schemas.microsoft.com/office/drawing/2014/main" xmlns="" id="{A1A33FCF-D2EB-478E-8679-428657895F76}"/>
              </a:ext>
            </a:extLst>
          </p:cNvPr>
          <p:cNvSpPr>
            <a:spLocks noGrp="1"/>
          </p:cNvSpPr>
          <p:nvPr>
            <p:ph type="body" sz="quarter" idx="19" hasCustomPrompt="1"/>
          </p:nvPr>
        </p:nvSpPr>
        <p:spPr>
          <a:xfrm>
            <a:off x="6870817" y="2223923"/>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3" name="Text Placeholder 28">
            <a:extLst>
              <a:ext uri="{FF2B5EF4-FFF2-40B4-BE49-F238E27FC236}">
                <a16:creationId xmlns:a16="http://schemas.microsoft.com/office/drawing/2014/main" xmlns="" id="{55274EF8-F641-41B2-89C1-FD94AFA48684}"/>
              </a:ext>
            </a:extLst>
          </p:cNvPr>
          <p:cNvSpPr>
            <a:spLocks noGrp="1"/>
          </p:cNvSpPr>
          <p:nvPr>
            <p:ph type="body" sz="quarter" idx="20" hasCustomPrompt="1"/>
          </p:nvPr>
        </p:nvSpPr>
        <p:spPr>
          <a:xfrm>
            <a:off x="6870816" y="2807810"/>
            <a:ext cx="2281237" cy="621189"/>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8" name="Picture Placeholder 23">
            <a:extLst>
              <a:ext uri="{FF2B5EF4-FFF2-40B4-BE49-F238E27FC236}">
                <a16:creationId xmlns:a16="http://schemas.microsoft.com/office/drawing/2014/main" xmlns="" id="{124DE785-775F-4AE4-94B3-FA728188EBA5}"/>
              </a:ext>
            </a:extLst>
          </p:cNvPr>
          <p:cNvSpPr>
            <a:spLocks noGrp="1"/>
          </p:cNvSpPr>
          <p:nvPr>
            <p:ph type="pic" sz="quarter" idx="15" hasCustomPrompt="1"/>
          </p:nvPr>
        </p:nvSpPr>
        <p:spPr>
          <a:xfrm>
            <a:off x="750429"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4" name="Text Placeholder 28">
            <a:extLst>
              <a:ext uri="{FF2B5EF4-FFF2-40B4-BE49-F238E27FC236}">
                <a16:creationId xmlns:a16="http://schemas.microsoft.com/office/drawing/2014/main" xmlns="" id="{5A429D4E-B795-4E55-852E-9E161F9EBD36}"/>
              </a:ext>
            </a:extLst>
          </p:cNvPr>
          <p:cNvSpPr>
            <a:spLocks noGrp="1"/>
          </p:cNvSpPr>
          <p:nvPr>
            <p:ph type="body" sz="quarter" idx="21" hasCustomPrompt="1"/>
          </p:nvPr>
        </p:nvSpPr>
        <p:spPr>
          <a:xfrm>
            <a:off x="2123351"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5" name="Text Placeholder 28">
            <a:extLst>
              <a:ext uri="{FF2B5EF4-FFF2-40B4-BE49-F238E27FC236}">
                <a16:creationId xmlns:a16="http://schemas.microsoft.com/office/drawing/2014/main" xmlns="" id="{41D297CB-52EE-4DE4-AEAC-CD4AAF2BF17B}"/>
              </a:ext>
            </a:extLst>
          </p:cNvPr>
          <p:cNvSpPr>
            <a:spLocks noGrp="1"/>
          </p:cNvSpPr>
          <p:nvPr>
            <p:ph type="body" sz="quarter" idx="22" hasCustomPrompt="1"/>
          </p:nvPr>
        </p:nvSpPr>
        <p:spPr>
          <a:xfrm>
            <a:off x="2123350"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9" name="Picture Placeholder 23">
            <a:extLst>
              <a:ext uri="{FF2B5EF4-FFF2-40B4-BE49-F238E27FC236}">
                <a16:creationId xmlns:a16="http://schemas.microsoft.com/office/drawing/2014/main" xmlns="" id="{F5694B35-7776-4DB9-9EB7-3AF076EC357D}"/>
              </a:ext>
            </a:extLst>
          </p:cNvPr>
          <p:cNvSpPr>
            <a:spLocks noGrp="1"/>
          </p:cNvSpPr>
          <p:nvPr>
            <p:ph type="pic" sz="quarter" idx="16" hasCustomPrompt="1"/>
          </p:nvPr>
        </p:nvSpPr>
        <p:spPr>
          <a:xfrm>
            <a:off x="5495813" y="4254273"/>
            <a:ext cx="1200374" cy="1201242"/>
          </a:xfrm>
        </p:spPr>
        <p:txBody>
          <a:bodyPr>
            <a:noAutofit/>
          </a:bodyPr>
          <a:lstStyle>
            <a:lvl1pPr marL="0" indent="0" algn="ctr">
              <a:buNone/>
              <a:defRPr sz="1200">
                <a:solidFill>
                  <a:schemeClr val="tx1"/>
                </a:solidFill>
                <a:latin typeface="+mn-lt"/>
              </a:defRPr>
            </a:lvl1pPr>
          </a:lstStyle>
          <a:p>
            <a:r>
              <a:rPr lang="en-US" dirty="0"/>
              <a:t>Click to add picture</a:t>
            </a:r>
          </a:p>
        </p:txBody>
      </p:sp>
      <p:sp>
        <p:nvSpPr>
          <p:cNvPr id="16" name="Text Placeholder 28">
            <a:extLst>
              <a:ext uri="{FF2B5EF4-FFF2-40B4-BE49-F238E27FC236}">
                <a16:creationId xmlns:a16="http://schemas.microsoft.com/office/drawing/2014/main" xmlns="" id="{AD7B736B-3A10-499F-8F23-4437982C8231}"/>
              </a:ext>
            </a:extLst>
          </p:cNvPr>
          <p:cNvSpPr>
            <a:spLocks noGrp="1"/>
          </p:cNvSpPr>
          <p:nvPr>
            <p:ph type="body" sz="quarter" idx="23" hasCustomPrompt="1"/>
          </p:nvPr>
        </p:nvSpPr>
        <p:spPr>
          <a:xfrm>
            <a:off x="6870817" y="4300151"/>
            <a:ext cx="2281237" cy="546304"/>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17" name="Text Placeholder 28">
            <a:extLst>
              <a:ext uri="{FF2B5EF4-FFF2-40B4-BE49-F238E27FC236}">
                <a16:creationId xmlns:a16="http://schemas.microsoft.com/office/drawing/2014/main" xmlns="" id="{07165540-290D-4A38-87DE-F52B05BD6A1A}"/>
              </a:ext>
            </a:extLst>
          </p:cNvPr>
          <p:cNvSpPr>
            <a:spLocks noGrp="1"/>
          </p:cNvSpPr>
          <p:nvPr>
            <p:ph type="body" sz="quarter" idx="24" hasCustomPrompt="1"/>
          </p:nvPr>
        </p:nvSpPr>
        <p:spPr>
          <a:xfrm>
            <a:off x="6870816" y="4884038"/>
            <a:ext cx="2281237" cy="571477"/>
          </a:xfrm>
        </p:spPr>
        <p:txBody>
          <a:bodyPr lIns="0" tIns="0" rIns="0" bIns="0">
            <a:norm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 name="Date Placeholder 2">
            <a:extLst>
              <a:ext uri="{FF2B5EF4-FFF2-40B4-BE49-F238E27FC236}">
                <a16:creationId xmlns:a16="http://schemas.microsoft.com/office/drawing/2014/main" xmlns=""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r>
              <a:rPr lang="en-US"/>
              <a:t>9/8/20XX</a:t>
            </a:r>
            <a:endParaRPr lang="en-US" dirty="0"/>
          </a:p>
        </p:txBody>
      </p:sp>
      <p:sp>
        <p:nvSpPr>
          <p:cNvPr id="4" name="Footer Placeholder 3">
            <a:extLst>
              <a:ext uri="{FF2B5EF4-FFF2-40B4-BE49-F238E27FC236}">
                <a16:creationId xmlns:a16="http://schemas.microsoft.com/office/drawing/2014/main" xmlns=""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xmlns=""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ole team">
    <p:bg>
      <p:bgPr>
        <a:solidFill>
          <a:schemeClr val="accent2"/>
        </a:solidFill>
        <a:effectLst/>
      </p:bgPr>
    </p:bg>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xmlns="" id="{6825B690-1AD7-4243-AC42-D2CF19B7B02C}"/>
              </a:ext>
            </a:extLst>
          </p:cNvPr>
          <p:cNvSpPr>
            <a:spLocks noGrp="1"/>
          </p:cNvSpPr>
          <p:nvPr>
            <p:ph type="title" hasCustomPrompt="1"/>
          </p:nvPr>
        </p:nvSpPr>
        <p:spPr>
          <a:xfrm>
            <a:off x="750430" y="71021"/>
            <a:ext cx="10678142" cy="1635542"/>
          </a:xfrm>
        </p:spPr>
        <p:txBody>
          <a:bodyPr lIns="0" anchor="b">
            <a:noAutofit/>
          </a:bodyPr>
          <a:lstStyle>
            <a:lvl1pPr>
              <a:defRPr sz="4800" b="1">
                <a:latin typeface="+mj-lt"/>
              </a:defRPr>
            </a:lvl1pPr>
          </a:lstStyle>
          <a:p>
            <a:r>
              <a:rPr lang="en-US" dirty="0"/>
              <a:t>Click to add title</a:t>
            </a:r>
          </a:p>
        </p:txBody>
      </p:sp>
      <p:sp>
        <p:nvSpPr>
          <p:cNvPr id="6" name="Picture Placeholder 23">
            <a:extLst>
              <a:ext uri="{FF2B5EF4-FFF2-40B4-BE49-F238E27FC236}">
                <a16:creationId xmlns:a16="http://schemas.microsoft.com/office/drawing/2014/main" xmlns="" id="{5E48B363-63E8-4F17-842B-53AD935A6529}"/>
              </a:ext>
            </a:extLst>
          </p:cNvPr>
          <p:cNvSpPr>
            <a:spLocks noGrp="1"/>
          </p:cNvSpPr>
          <p:nvPr>
            <p:ph type="pic" sz="quarter" idx="13" hasCustomPrompt="1"/>
          </p:nvPr>
        </p:nvSpPr>
        <p:spPr>
          <a:xfrm>
            <a:off x="750429" y="2068734"/>
            <a:ext cx="904987" cy="905641"/>
          </a:xfrm>
        </p:spPr>
        <p:txBody>
          <a:bodyPr lIns="0" rIns="0">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1" name="Text Placeholder 28">
            <a:extLst>
              <a:ext uri="{FF2B5EF4-FFF2-40B4-BE49-F238E27FC236}">
                <a16:creationId xmlns:a16="http://schemas.microsoft.com/office/drawing/2014/main" xmlns="" id="{1825005B-0520-EC49-9A5C-554CB700387B}"/>
              </a:ext>
            </a:extLst>
          </p:cNvPr>
          <p:cNvSpPr>
            <a:spLocks noGrp="1"/>
          </p:cNvSpPr>
          <p:nvPr>
            <p:ph type="body" sz="quarter" idx="17" hasCustomPrompt="1"/>
          </p:nvPr>
        </p:nvSpPr>
        <p:spPr>
          <a:xfrm>
            <a:off x="750430"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2" name="Text Placeholder 28">
            <a:extLst>
              <a:ext uri="{FF2B5EF4-FFF2-40B4-BE49-F238E27FC236}">
                <a16:creationId xmlns:a16="http://schemas.microsoft.com/office/drawing/2014/main" xmlns="" id="{B6697B92-AF89-2C46-BC1E-6CB47E8EA421}"/>
              </a:ext>
            </a:extLst>
          </p:cNvPr>
          <p:cNvSpPr>
            <a:spLocks noGrp="1"/>
          </p:cNvSpPr>
          <p:nvPr>
            <p:ph type="body" sz="quarter" idx="18" hasCustomPrompt="1"/>
          </p:nvPr>
        </p:nvSpPr>
        <p:spPr>
          <a:xfrm>
            <a:off x="750429"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3" name="Picture Placeholder 23">
            <a:extLst>
              <a:ext uri="{FF2B5EF4-FFF2-40B4-BE49-F238E27FC236}">
                <a16:creationId xmlns:a16="http://schemas.microsoft.com/office/drawing/2014/main" xmlns="" id="{FA9FEBB0-45F1-DF45-89C4-B343F8B20BA0}"/>
              </a:ext>
            </a:extLst>
          </p:cNvPr>
          <p:cNvSpPr>
            <a:spLocks noGrp="1"/>
          </p:cNvSpPr>
          <p:nvPr>
            <p:ph type="pic" sz="quarter" idx="28" hasCustomPrompt="1"/>
          </p:nvPr>
        </p:nvSpPr>
        <p:spPr>
          <a:xfrm>
            <a:off x="354939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4" name="Text Placeholder 28">
            <a:extLst>
              <a:ext uri="{FF2B5EF4-FFF2-40B4-BE49-F238E27FC236}">
                <a16:creationId xmlns:a16="http://schemas.microsoft.com/office/drawing/2014/main" xmlns="" id="{EF331731-A7FC-C245-A9C1-0B1A2E994DB6}"/>
              </a:ext>
            </a:extLst>
          </p:cNvPr>
          <p:cNvSpPr>
            <a:spLocks noGrp="1"/>
          </p:cNvSpPr>
          <p:nvPr>
            <p:ph type="body" sz="quarter" idx="29" hasCustomPrompt="1"/>
          </p:nvPr>
        </p:nvSpPr>
        <p:spPr>
          <a:xfrm>
            <a:off x="354939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5" name="Text Placeholder 28">
            <a:extLst>
              <a:ext uri="{FF2B5EF4-FFF2-40B4-BE49-F238E27FC236}">
                <a16:creationId xmlns:a16="http://schemas.microsoft.com/office/drawing/2014/main" xmlns="" id="{313B974E-E762-EE48-B2DF-C8F10DF73444}"/>
              </a:ext>
            </a:extLst>
          </p:cNvPr>
          <p:cNvSpPr>
            <a:spLocks noGrp="1"/>
          </p:cNvSpPr>
          <p:nvPr>
            <p:ph type="body" sz="quarter" idx="30" hasCustomPrompt="1"/>
          </p:nvPr>
        </p:nvSpPr>
        <p:spPr>
          <a:xfrm>
            <a:off x="354939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6" name="Picture Placeholder 23">
            <a:extLst>
              <a:ext uri="{FF2B5EF4-FFF2-40B4-BE49-F238E27FC236}">
                <a16:creationId xmlns:a16="http://schemas.microsoft.com/office/drawing/2014/main" xmlns="" id="{8BA62E8C-79E6-D245-B706-FFB1E051B2D6}"/>
              </a:ext>
            </a:extLst>
          </p:cNvPr>
          <p:cNvSpPr>
            <a:spLocks noGrp="1"/>
          </p:cNvSpPr>
          <p:nvPr>
            <p:ph type="pic" sz="quarter" idx="31" hasCustomPrompt="1"/>
          </p:nvPr>
        </p:nvSpPr>
        <p:spPr>
          <a:xfrm>
            <a:off x="6348367"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37" name="Text Placeholder 28">
            <a:extLst>
              <a:ext uri="{FF2B5EF4-FFF2-40B4-BE49-F238E27FC236}">
                <a16:creationId xmlns:a16="http://schemas.microsoft.com/office/drawing/2014/main" xmlns="" id="{4199EE50-5386-0446-8ADA-23C1B0D6EA4F}"/>
              </a:ext>
            </a:extLst>
          </p:cNvPr>
          <p:cNvSpPr>
            <a:spLocks noGrp="1"/>
          </p:cNvSpPr>
          <p:nvPr>
            <p:ph type="body" sz="quarter" idx="32" hasCustomPrompt="1"/>
          </p:nvPr>
        </p:nvSpPr>
        <p:spPr>
          <a:xfrm>
            <a:off x="6348368"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38" name="Text Placeholder 28">
            <a:extLst>
              <a:ext uri="{FF2B5EF4-FFF2-40B4-BE49-F238E27FC236}">
                <a16:creationId xmlns:a16="http://schemas.microsoft.com/office/drawing/2014/main" xmlns="" id="{478AB5CA-B5A5-934D-BF51-1485953A703D}"/>
              </a:ext>
            </a:extLst>
          </p:cNvPr>
          <p:cNvSpPr>
            <a:spLocks noGrp="1"/>
          </p:cNvSpPr>
          <p:nvPr>
            <p:ph type="body" sz="quarter" idx="33" hasCustomPrompt="1"/>
          </p:nvPr>
        </p:nvSpPr>
        <p:spPr>
          <a:xfrm>
            <a:off x="6348367"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39" name="Picture Placeholder 23">
            <a:extLst>
              <a:ext uri="{FF2B5EF4-FFF2-40B4-BE49-F238E27FC236}">
                <a16:creationId xmlns:a16="http://schemas.microsoft.com/office/drawing/2014/main" xmlns="" id="{3D78BE06-1FC7-3C43-BD15-F4137B564B58}"/>
              </a:ext>
            </a:extLst>
          </p:cNvPr>
          <p:cNvSpPr>
            <a:spLocks noGrp="1"/>
          </p:cNvSpPr>
          <p:nvPr>
            <p:ph type="pic" sz="quarter" idx="34" hasCustomPrompt="1"/>
          </p:nvPr>
        </p:nvSpPr>
        <p:spPr>
          <a:xfrm>
            <a:off x="9147335" y="2068734"/>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0" name="Text Placeholder 28">
            <a:extLst>
              <a:ext uri="{FF2B5EF4-FFF2-40B4-BE49-F238E27FC236}">
                <a16:creationId xmlns:a16="http://schemas.microsoft.com/office/drawing/2014/main" xmlns="" id="{14F01FCC-4797-0343-8739-20331C751C18}"/>
              </a:ext>
            </a:extLst>
          </p:cNvPr>
          <p:cNvSpPr>
            <a:spLocks noGrp="1"/>
          </p:cNvSpPr>
          <p:nvPr>
            <p:ph type="body" sz="quarter" idx="35" hasCustomPrompt="1"/>
          </p:nvPr>
        </p:nvSpPr>
        <p:spPr>
          <a:xfrm>
            <a:off x="9147336" y="2994545"/>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1" name="Text Placeholder 28">
            <a:extLst>
              <a:ext uri="{FF2B5EF4-FFF2-40B4-BE49-F238E27FC236}">
                <a16:creationId xmlns:a16="http://schemas.microsoft.com/office/drawing/2014/main" xmlns="" id="{33FBE6CA-EC7A-1A4B-ADA3-6B78F2DE09C2}"/>
              </a:ext>
            </a:extLst>
          </p:cNvPr>
          <p:cNvSpPr>
            <a:spLocks noGrp="1"/>
          </p:cNvSpPr>
          <p:nvPr>
            <p:ph type="body" sz="quarter" idx="36" hasCustomPrompt="1"/>
          </p:nvPr>
        </p:nvSpPr>
        <p:spPr>
          <a:xfrm>
            <a:off x="9147335" y="3379791"/>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2" name="Picture Placeholder 23">
            <a:extLst>
              <a:ext uri="{FF2B5EF4-FFF2-40B4-BE49-F238E27FC236}">
                <a16:creationId xmlns:a16="http://schemas.microsoft.com/office/drawing/2014/main" xmlns="" id="{6DD7CCE4-AD48-B64F-909E-F88961FBDFC5}"/>
              </a:ext>
            </a:extLst>
          </p:cNvPr>
          <p:cNvSpPr>
            <a:spLocks noGrp="1"/>
          </p:cNvSpPr>
          <p:nvPr>
            <p:ph type="pic" sz="quarter" idx="37" hasCustomPrompt="1"/>
          </p:nvPr>
        </p:nvSpPr>
        <p:spPr>
          <a:xfrm>
            <a:off x="750429"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3" name="Text Placeholder 28">
            <a:extLst>
              <a:ext uri="{FF2B5EF4-FFF2-40B4-BE49-F238E27FC236}">
                <a16:creationId xmlns:a16="http://schemas.microsoft.com/office/drawing/2014/main" xmlns="" id="{C076E7E2-3D95-EA47-BF86-444615F1F141}"/>
              </a:ext>
            </a:extLst>
          </p:cNvPr>
          <p:cNvSpPr>
            <a:spLocks noGrp="1"/>
          </p:cNvSpPr>
          <p:nvPr>
            <p:ph type="body" sz="quarter" idx="38" hasCustomPrompt="1"/>
          </p:nvPr>
        </p:nvSpPr>
        <p:spPr>
          <a:xfrm>
            <a:off x="750430"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4" name="Text Placeholder 28">
            <a:extLst>
              <a:ext uri="{FF2B5EF4-FFF2-40B4-BE49-F238E27FC236}">
                <a16:creationId xmlns:a16="http://schemas.microsoft.com/office/drawing/2014/main" xmlns="" id="{612499D2-373C-3940-97A5-FCA8B245BE45}"/>
              </a:ext>
            </a:extLst>
          </p:cNvPr>
          <p:cNvSpPr>
            <a:spLocks noGrp="1"/>
          </p:cNvSpPr>
          <p:nvPr>
            <p:ph type="body" sz="quarter" idx="39" hasCustomPrompt="1"/>
          </p:nvPr>
        </p:nvSpPr>
        <p:spPr>
          <a:xfrm>
            <a:off x="750429"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5" name="Picture Placeholder 23">
            <a:extLst>
              <a:ext uri="{FF2B5EF4-FFF2-40B4-BE49-F238E27FC236}">
                <a16:creationId xmlns:a16="http://schemas.microsoft.com/office/drawing/2014/main" xmlns="" id="{24B34D6D-4F7E-3942-B8D7-9970BDE53C10}"/>
              </a:ext>
            </a:extLst>
          </p:cNvPr>
          <p:cNvSpPr>
            <a:spLocks noGrp="1"/>
          </p:cNvSpPr>
          <p:nvPr>
            <p:ph type="pic" sz="quarter" idx="40" hasCustomPrompt="1"/>
          </p:nvPr>
        </p:nvSpPr>
        <p:spPr>
          <a:xfrm>
            <a:off x="354939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6" name="Text Placeholder 28">
            <a:extLst>
              <a:ext uri="{FF2B5EF4-FFF2-40B4-BE49-F238E27FC236}">
                <a16:creationId xmlns:a16="http://schemas.microsoft.com/office/drawing/2014/main" xmlns="" id="{D34EDB1D-7E85-D242-B6AE-F6D6907D325A}"/>
              </a:ext>
            </a:extLst>
          </p:cNvPr>
          <p:cNvSpPr>
            <a:spLocks noGrp="1"/>
          </p:cNvSpPr>
          <p:nvPr>
            <p:ph type="body" sz="quarter" idx="41" hasCustomPrompt="1"/>
          </p:nvPr>
        </p:nvSpPr>
        <p:spPr>
          <a:xfrm>
            <a:off x="354939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47" name="Text Placeholder 28">
            <a:extLst>
              <a:ext uri="{FF2B5EF4-FFF2-40B4-BE49-F238E27FC236}">
                <a16:creationId xmlns:a16="http://schemas.microsoft.com/office/drawing/2014/main" xmlns="" id="{3E3BFFF0-114B-6D42-B5E0-8020AC2E26BF}"/>
              </a:ext>
            </a:extLst>
          </p:cNvPr>
          <p:cNvSpPr>
            <a:spLocks noGrp="1"/>
          </p:cNvSpPr>
          <p:nvPr>
            <p:ph type="body" sz="quarter" idx="42" hasCustomPrompt="1"/>
          </p:nvPr>
        </p:nvSpPr>
        <p:spPr>
          <a:xfrm>
            <a:off x="354939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48" name="Picture Placeholder 23">
            <a:extLst>
              <a:ext uri="{FF2B5EF4-FFF2-40B4-BE49-F238E27FC236}">
                <a16:creationId xmlns:a16="http://schemas.microsoft.com/office/drawing/2014/main" xmlns="" id="{EB4488EE-E854-724E-95AE-B9943EE249EA}"/>
              </a:ext>
            </a:extLst>
          </p:cNvPr>
          <p:cNvSpPr>
            <a:spLocks noGrp="1"/>
          </p:cNvSpPr>
          <p:nvPr>
            <p:ph type="pic" sz="quarter" idx="43" hasCustomPrompt="1"/>
          </p:nvPr>
        </p:nvSpPr>
        <p:spPr>
          <a:xfrm>
            <a:off x="6348367"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49" name="Text Placeholder 28">
            <a:extLst>
              <a:ext uri="{FF2B5EF4-FFF2-40B4-BE49-F238E27FC236}">
                <a16:creationId xmlns:a16="http://schemas.microsoft.com/office/drawing/2014/main" xmlns="" id="{C5551B4D-583E-D644-9069-EC096CE76F50}"/>
              </a:ext>
            </a:extLst>
          </p:cNvPr>
          <p:cNvSpPr>
            <a:spLocks noGrp="1"/>
          </p:cNvSpPr>
          <p:nvPr>
            <p:ph type="body" sz="quarter" idx="44" hasCustomPrompt="1"/>
          </p:nvPr>
        </p:nvSpPr>
        <p:spPr>
          <a:xfrm>
            <a:off x="6348368"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0" name="Text Placeholder 28">
            <a:extLst>
              <a:ext uri="{FF2B5EF4-FFF2-40B4-BE49-F238E27FC236}">
                <a16:creationId xmlns:a16="http://schemas.microsoft.com/office/drawing/2014/main" xmlns="" id="{E30C4783-1643-2243-BB4F-E99E04D9216B}"/>
              </a:ext>
            </a:extLst>
          </p:cNvPr>
          <p:cNvSpPr>
            <a:spLocks noGrp="1"/>
          </p:cNvSpPr>
          <p:nvPr>
            <p:ph type="body" sz="quarter" idx="45" hasCustomPrompt="1"/>
          </p:nvPr>
        </p:nvSpPr>
        <p:spPr>
          <a:xfrm>
            <a:off x="6348367"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51" name="Picture Placeholder 23">
            <a:extLst>
              <a:ext uri="{FF2B5EF4-FFF2-40B4-BE49-F238E27FC236}">
                <a16:creationId xmlns:a16="http://schemas.microsoft.com/office/drawing/2014/main" xmlns="" id="{7BBADCE0-02E8-3249-8CBA-17D3783DFE70}"/>
              </a:ext>
            </a:extLst>
          </p:cNvPr>
          <p:cNvSpPr>
            <a:spLocks noGrp="1"/>
          </p:cNvSpPr>
          <p:nvPr>
            <p:ph type="pic" sz="quarter" idx="46" hasCustomPrompt="1"/>
          </p:nvPr>
        </p:nvSpPr>
        <p:spPr>
          <a:xfrm>
            <a:off x="9147335" y="4118551"/>
            <a:ext cx="904987" cy="905641"/>
          </a:xfrm>
        </p:spPr>
        <p:txBody>
          <a:bodyPr>
            <a:noAutofit/>
          </a:bodyPr>
          <a:lstStyle>
            <a:lvl1pPr marL="0" indent="0" algn="ctr">
              <a:lnSpc>
                <a:spcPct val="90000"/>
              </a:lnSpc>
              <a:spcBef>
                <a:spcPts val="0"/>
              </a:spcBef>
              <a:buFont typeface="Arial" panose="020B0604020202020204" pitchFamily="34" charset="0"/>
              <a:buNone/>
              <a:defRPr sz="1100">
                <a:solidFill>
                  <a:schemeClr val="tx1"/>
                </a:solidFill>
              </a:defRPr>
            </a:lvl1pPr>
          </a:lstStyle>
          <a:p>
            <a:r>
              <a:rPr lang="en-US" dirty="0"/>
              <a:t>Click to add picture</a:t>
            </a:r>
          </a:p>
        </p:txBody>
      </p:sp>
      <p:sp>
        <p:nvSpPr>
          <p:cNvPr id="52" name="Text Placeholder 28">
            <a:extLst>
              <a:ext uri="{FF2B5EF4-FFF2-40B4-BE49-F238E27FC236}">
                <a16:creationId xmlns:a16="http://schemas.microsoft.com/office/drawing/2014/main" xmlns="" id="{8D294C40-97E4-FF4F-8A02-10FC7D0EE8B0}"/>
              </a:ext>
            </a:extLst>
          </p:cNvPr>
          <p:cNvSpPr>
            <a:spLocks noGrp="1"/>
          </p:cNvSpPr>
          <p:nvPr>
            <p:ph type="body" sz="quarter" idx="47" hasCustomPrompt="1"/>
          </p:nvPr>
        </p:nvSpPr>
        <p:spPr>
          <a:xfrm>
            <a:off x="9147336" y="5044362"/>
            <a:ext cx="2663665"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Click to add text</a:t>
            </a:r>
          </a:p>
        </p:txBody>
      </p:sp>
      <p:sp>
        <p:nvSpPr>
          <p:cNvPr id="53" name="Text Placeholder 28">
            <a:extLst>
              <a:ext uri="{FF2B5EF4-FFF2-40B4-BE49-F238E27FC236}">
                <a16:creationId xmlns:a16="http://schemas.microsoft.com/office/drawing/2014/main" xmlns="" id="{8B38241F-01B5-574C-A827-67C6352C463C}"/>
              </a:ext>
            </a:extLst>
          </p:cNvPr>
          <p:cNvSpPr>
            <a:spLocks noGrp="1"/>
          </p:cNvSpPr>
          <p:nvPr>
            <p:ph type="body" sz="quarter" idx="48" hasCustomPrompt="1"/>
          </p:nvPr>
        </p:nvSpPr>
        <p:spPr>
          <a:xfrm>
            <a:off x="9147335" y="5429608"/>
            <a:ext cx="2663665"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Click to add text</a:t>
            </a:r>
          </a:p>
        </p:txBody>
      </p:sp>
      <p:sp>
        <p:nvSpPr>
          <p:cNvPr id="18" name="Date Placeholder 17">
            <a:extLst>
              <a:ext uri="{FF2B5EF4-FFF2-40B4-BE49-F238E27FC236}">
                <a16:creationId xmlns:a16="http://schemas.microsoft.com/office/drawing/2014/main" xmlns=""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r>
              <a:rPr lang="en-US"/>
              <a:t>9/8/20XX</a:t>
            </a:r>
            <a:endParaRPr lang="en-US" dirty="0"/>
          </a:p>
        </p:txBody>
      </p:sp>
      <p:sp>
        <p:nvSpPr>
          <p:cNvPr id="22" name="Footer Placeholder 21">
            <a:extLst>
              <a:ext uri="{FF2B5EF4-FFF2-40B4-BE49-F238E27FC236}">
                <a16:creationId xmlns:a16="http://schemas.microsoft.com/office/drawing/2014/main" xmlns=""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xmlns=""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xmlns=""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a:t>9/8/20XX</a:t>
            </a:r>
            <a:endParaRPr lang="en-US" dirty="0"/>
          </a:p>
        </p:txBody>
      </p:sp>
      <p:sp>
        <p:nvSpPr>
          <p:cNvPr id="5" name="Footer Placeholder 4">
            <a:extLst>
              <a:ext uri="{FF2B5EF4-FFF2-40B4-BE49-F238E27FC236}">
                <a16:creationId xmlns:a16="http://schemas.microsoft.com/office/drawing/2014/main" xmlns=""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xmlns=""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xmlns=""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7" r:id="rId10"/>
    <p:sldLayoutId id="2147483663" r:id="rId11"/>
    <p:sldLayoutId id="2147483664" r:id="rId12"/>
    <p:sldLayoutId id="2147483665" r:id="rId13"/>
    <p:sldLayoutId id="2147483666"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DF3D98-3C30-4CFC-8643-C81E829C8C25}"/>
              </a:ext>
            </a:extLst>
          </p:cNvPr>
          <p:cNvSpPr>
            <a:spLocks noGrp="1"/>
          </p:cNvSpPr>
          <p:nvPr>
            <p:ph type="ctrTitle"/>
          </p:nvPr>
        </p:nvSpPr>
        <p:spPr>
          <a:xfrm>
            <a:off x="936000" y="545431"/>
            <a:ext cx="7096933" cy="3277050"/>
          </a:xfrm>
        </p:spPr>
        <p:txBody>
          <a:bodyPr/>
          <a:lstStyle/>
          <a:p>
            <a:pPr algn="ctr"/>
            <a:r>
              <a:rPr lang="en-US" sz="4800" dirty="0" smtClean="0">
                <a:latin typeface="Times New Roman" panose="02020603050405020304" pitchFamily="18" charset="0"/>
                <a:cs typeface="Times New Roman" panose="02020603050405020304" pitchFamily="18" charset="0"/>
              </a:rPr>
              <a:t>CHIP DESIGN FOR TURBO ENCODER MODULE FOR IN VEHICLE SYSTEM</a:t>
            </a:r>
            <a:endParaRPr lang="en-US" sz="4800" dirty="0"/>
          </a:p>
        </p:txBody>
      </p:sp>
      <p:sp>
        <p:nvSpPr>
          <p:cNvPr id="3" name="Subtitle 2">
            <a:extLst>
              <a:ext uri="{FF2B5EF4-FFF2-40B4-BE49-F238E27FC236}">
                <a16:creationId xmlns:a16="http://schemas.microsoft.com/office/drawing/2014/main" xmlns="" id="{A068D447-28D3-4F5F-B2DC-FD67E9015868}"/>
              </a:ext>
            </a:extLst>
          </p:cNvPr>
          <p:cNvSpPr>
            <a:spLocks noGrp="1"/>
          </p:cNvSpPr>
          <p:nvPr>
            <p:ph type="subTitle" idx="1"/>
          </p:nvPr>
        </p:nvSpPr>
        <p:spPr>
          <a:xfrm>
            <a:off x="6697979" y="4779364"/>
            <a:ext cx="3945527" cy="1697636"/>
          </a:xfrm>
        </p:spPr>
        <p:txBody>
          <a:bodyPr/>
          <a:lstStyle/>
          <a:p>
            <a:pPr algn="r"/>
            <a:r>
              <a:rPr lang="en-US" sz="2400" b="1" dirty="0" smtClean="0"/>
              <a:t>PRESENTING BY:</a:t>
            </a:r>
          </a:p>
          <a:p>
            <a:pPr algn="r"/>
            <a:r>
              <a:rPr lang="en-US" sz="1600" dirty="0" smtClean="0"/>
              <a:t>PAVAN </a:t>
            </a:r>
            <a:r>
              <a:rPr lang="en-US" sz="1600" dirty="0" smtClean="0"/>
              <a:t>TOLUSURI-20BEV7048</a:t>
            </a:r>
            <a:endParaRPr lang="en-US" sz="1600" dirty="0" smtClean="0"/>
          </a:p>
          <a:p>
            <a:pPr algn="r"/>
            <a:r>
              <a:rPr lang="en-US" sz="1600" dirty="0" smtClean="0"/>
              <a:t>RENUKA TELAGATHOTI </a:t>
            </a:r>
            <a:r>
              <a:rPr lang="en-US" sz="1600" dirty="0" smtClean="0"/>
              <a:t>-</a:t>
            </a:r>
            <a:r>
              <a:rPr lang="en-US" sz="1600" dirty="0" smtClean="0"/>
              <a:t>20BEV7042</a:t>
            </a:r>
            <a:endParaRPr lang="en-US" sz="1600" dirty="0" smtClean="0"/>
          </a:p>
          <a:p>
            <a:pPr algn="r"/>
            <a:r>
              <a:rPr lang="en-US" sz="1600" dirty="0" smtClean="0"/>
              <a:t>SAI NAGESWAR VELPURI – 20BES7057</a:t>
            </a:r>
            <a:endParaRPr lang="en-US" sz="1600" dirty="0"/>
          </a:p>
        </p:txBody>
      </p:sp>
      <p:sp>
        <p:nvSpPr>
          <p:cNvPr id="4" name="TextBox 3"/>
          <p:cNvSpPr txBox="1"/>
          <p:nvPr/>
        </p:nvSpPr>
        <p:spPr>
          <a:xfrm>
            <a:off x="2446020" y="4876800"/>
            <a:ext cx="4038600" cy="1200329"/>
          </a:xfrm>
          <a:prstGeom prst="rect">
            <a:avLst/>
          </a:prstGeom>
          <a:noFill/>
        </p:spPr>
        <p:txBody>
          <a:bodyPr wrap="square" rtlCol="0">
            <a:spAutoFit/>
          </a:bodyPr>
          <a:lstStyle/>
          <a:p>
            <a:r>
              <a:rPr lang="en-US" sz="3200" b="1" dirty="0" smtClean="0"/>
              <a:t>GUIDENCE UNDER:</a:t>
            </a:r>
          </a:p>
          <a:p>
            <a:r>
              <a:rPr lang="en-US" sz="2000" dirty="0" smtClean="0"/>
              <a:t>PROF. PRADOSH RANJAN SAHOO</a:t>
            </a:r>
            <a:endParaRPr lang="en-US" sz="2000" dirty="0"/>
          </a:p>
        </p:txBody>
      </p:sp>
    </p:spTree>
    <p:extLst>
      <p:ext uri="{BB962C8B-B14F-4D97-AF65-F5344CB8AC3E}">
        <p14:creationId xmlns:p14="http://schemas.microsoft.com/office/powerpoint/2010/main" xmlns="" val="22593088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1874520" y="4634230"/>
            <a:ext cx="4114800" cy="365125"/>
          </a:xfrm>
        </p:spPr>
        <p:txBody>
          <a:bodyPr/>
          <a:lstStyle/>
          <a:p>
            <a:r>
              <a:rPr lang="en-US" dirty="0" smtClean="0">
                <a:latin typeface="Times New Roman" pitchFamily="18" charset="0"/>
                <a:cs typeface="Times New Roman" pitchFamily="18" charset="0"/>
              </a:rPr>
              <a:t>Fig. 3: The output buffer of the Turbo encoder.</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10</a:t>
            </a:fld>
            <a:endParaRPr lang="en-US" dirty="0"/>
          </a:p>
        </p:txBody>
      </p:sp>
      <p:pic>
        <p:nvPicPr>
          <p:cNvPr id="6" name="Picture 2"/>
          <p:cNvPicPr>
            <a:picLocks noGrp="1" noChangeAspect="1" noChangeArrowheads="1"/>
          </p:cNvPicPr>
          <p:nvPr>
            <p:ph idx="1"/>
          </p:nvPr>
        </p:nvPicPr>
        <p:blipFill>
          <a:blip r:embed="rId2"/>
          <a:srcRect/>
          <a:stretch>
            <a:fillRect/>
          </a:stretch>
        </p:blipFill>
        <p:spPr bwMode="auto">
          <a:xfrm>
            <a:off x="1770855" y="2802096"/>
            <a:ext cx="7837805" cy="135080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Times New Roman" pitchFamily="18" charset="0"/>
                <a:ea typeface="Times New Roman" pitchFamily="18" charset="0"/>
                <a:cs typeface="Times New Roman" pitchFamily="18" charset="0"/>
              </a:rPr>
              <a:t>Interleaver</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11</a:t>
            </a:fld>
            <a:endParaRPr lang="en-US" dirty="0"/>
          </a:p>
        </p:txBody>
      </p:sp>
      <p:pic>
        <p:nvPicPr>
          <p:cNvPr id="6" name="Content Placeholder 3"/>
          <p:cNvPicPr>
            <a:picLocks noGrp="1"/>
          </p:cNvPicPr>
          <p:nvPr>
            <p:ph idx="1"/>
          </p:nvPr>
        </p:nvPicPr>
        <p:blipFill>
          <a:blip r:embed="rId2"/>
          <a:stretch>
            <a:fillRect/>
          </a:stretch>
        </p:blipFill>
        <p:spPr bwMode="auto">
          <a:xfrm>
            <a:off x="1943872" y="2190489"/>
            <a:ext cx="7055348" cy="2610111"/>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br>
              <a:rPr lang="en-US" dirty="0" smtClean="0"/>
            </a:br>
            <a:r>
              <a:rPr lang="en-US" dirty="0" smtClean="0"/>
              <a:t/>
            </a:r>
            <a:br>
              <a:rPr lang="en-US" dirty="0" smtClean="0"/>
            </a:br>
            <a:r>
              <a:rPr lang="en-US" dirty="0" smtClean="0">
                <a:latin typeface="Times New Roman" pitchFamily="18" charset="0"/>
                <a:cs typeface="Times New Roman" pitchFamily="18" charset="0"/>
              </a:rPr>
              <a:t>DESIGN FOR THE TURBO ENCODER MODULE</a:t>
            </a:r>
            <a:endParaRPr lang="en-US" dirty="0"/>
          </a:p>
        </p:txBody>
      </p:sp>
      <p:sp>
        <p:nvSpPr>
          <p:cNvPr id="3" name="Content Placeholder 2"/>
          <p:cNvSpPr>
            <a:spLocks noGrp="1"/>
          </p:cNvSpPr>
          <p:nvPr>
            <p:ph idx="1"/>
          </p:nvPr>
        </p:nvSpPr>
        <p:spPr/>
        <p:txBody>
          <a:bodyPr>
            <a:noAutofit/>
          </a:bodyPr>
          <a:lstStyle/>
          <a:p>
            <a:pPr algn="just">
              <a:lnSpc>
                <a:spcPct val="150000"/>
              </a:lnSpc>
            </a:pPr>
            <a:r>
              <a:rPr lang="en-US" sz="1800" dirty="0" smtClean="0">
                <a:latin typeface="Times New Roman" pitchFamily="18" charset="0"/>
                <a:cs typeface="Times New Roman" pitchFamily="18" charset="0"/>
              </a:rPr>
              <a:t>The technologies are employed to develop and implement the designed Turbo encoder module. The register transfer level (RTL) of the module is developed in </a:t>
            </a:r>
            <a:r>
              <a:rPr lang="en-US" sz="1800" dirty="0" err="1" smtClean="0">
                <a:latin typeface="Times New Roman" pitchFamily="18" charset="0"/>
                <a:cs typeface="Times New Roman" pitchFamily="18" charset="0"/>
              </a:rPr>
              <a:t>Verilog</a:t>
            </a:r>
            <a:r>
              <a:rPr lang="en-US" sz="1800" dirty="0" smtClean="0">
                <a:latin typeface="Times New Roman" pitchFamily="18" charset="0"/>
                <a:cs typeface="Times New Roman" pitchFamily="18" charset="0"/>
              </a:rPr>
              <a:t> HDL.</a:t>
            </a:r>
          </a:p>
          <a:p>
            <a:pPr algn="just">
              <a:lnSpc>
                <a:spcPct val="150000"/>
              </a:lnSpc>
            </a:pPr>
            <a:r>
              <a:rPr lang="en-US" sz="1800" dirty="0" smtClean="0">
                <a:latin typeface="Times New Roman" pitchFamily="18" charset="0"/>
                <a:cs typeface="Times New Roman" pitchFamily="18" charset="0"/>
              </a:rPr>
              <a:t> There are multiple registers defined for the input, output, and necessary parameters to implement the Turbo encoding technique. This work studies two methods to execute the encoding, which are serial computation and parallel computation.</a:t>
            </a:r>
          </a:p>
          <a:p>
            <a:pPr algn="just">
              <a:lnSpc>
                <a:spcPct val="150000"/>
              </a:lnSpc>
            </a:pPr>
            <a:r>
              <a:rPr lang="en-US" sz="1800" dirty="0" smtClean="0">
                <a:latin typeface="Times New Roman" pitchFamily="18" charset="0"/>
                <a:cs typeface="Times New Roman" pitchFamily="18" charset="0"/>
              </a:rPr>
              <a:t>The serial computation method processes one bit in one clock cycle. It reads the input data of the MSD, builds the input and output registers, and calculates the parity1, parity2, and the tail bits in a serial process. </a:t>
            </a:r>
          </a:p>
          <a:p>
            <a:pPr algn="just">
              <a:lnSpc>
                <a:spcPct val="150000"/>
              </a:lnSpc>
            </a:pPr>
            <a:r>
              <a:rPr lang="en-US" sz="1800" dirty="0" smtClean="0">
                <a:latin typeface="Times New Roman" pitchFamily="18" charset="0"/>
                <a:cs typeface="Times New Roman" pitchFamily="18" charset="0"/>
              </a:rPr>
              <a:t>After performing the encoding, it generates the output bits.</a:t>
            </a:r>
          </a:p>
          <a:p>
            <a:pPr algn="just">
              <a:lnSpc>
                <a:spcPct val="150000"/>
              </a:lnSpc>
            </a:pPr>
            <a:endParaRPr lang="en-US" sz="1800" dirty="0" smtClean="0">
              <a:latin typeface="Times New Roman" pitchFamily="18" charset="0"/>
              <a:cs typeface="Times New Roman" pitchFamily="18" charset="0"/>
            </a:endParaRPr>
          </a:p>
          <a:p>
            <a:pPr algn="just">
              <a:lnSpc>
                <a:spcPct val="150000"/>
              </a:lnSpc>
            </a:pPr>
            <a:endParaRPr lang="en-US" sz="1800" dirty="0" smtClean="0">
              <a:latin typeface="Times New Roman" pitchFamily="18" charset="0"/>
              <a:cs typeface="Times New Roman" pitchFamily="18" charset="0"/>
            </a:endParaRPr>
          </a:p>
          <a:p>
            <a:endParaRPr lang="en-US" sz="1800"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12</a:t>
            </a:fld>
            <a:endParaRPr lang="en-US" dirty="0"/>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9619" y="975746"/>
            <a:ext cx="9779182" cy="3366815"/>
          </a:xfrm>
        </p:spPr>
        <p:txBody>
          <a:bodyPr>
            <a:noAutofit/>
          </a:bodyPr>
          <a:lstStyle/>
          <a:p>
            <a:pPr algn="just">
              <a:lnSpc>
                <a:spcPct val="150000"/>
              </a:lnSpc>
            </a:pPr>
            <a:r>
              <a:rPr lang="en-US" sz="2200" dirty="0" smtClean="0">
                <a:latin typeface="Times New Roman" pitchFamily="18" charset="0"/>
                <a:cs typeface="Times New Roman" pitchFamily="18" charset="0"/>
              </a:rPr>
              <a:t>The parallel computing technique is employed to develop the Turbo encoder in </a:t>
            </a:r>
            <a:r>
              <a:rPr lang="en-US" sz="2200" dirty="0" err="1" smtClean="0">
                <a:latin typeface="Times New Roman" pitchFamily="18" charset="0"/>
                <a:cs typeface="Times New Roman" pitchFamily="18" charset="0"/>
              </a:rPr>
              <a:t>Verilog</a:t>
            </a:r>
            <a:r>
              <a:rPr lang="en-US" sz="2200" dirty="0" smtClean="0">
                <a:latin typeface="Times New Roman" pitchFamily="18" charset="0"/>
                <a:cs typeface="Times New Roman" pitchFamily="18" charset="0"/>
              </a:rPr>
              <a:t>. </a:t>
            </a:r>
          </a:p>
          <a:p>
            <a:pPr algn="just">
              <a:lnSpc>
                <a:spcPct val="150000"/>
              </a:lnSpc>
            </a:pPr>
            <a:r>
              <a:rPr lang="en-US" sz="2200" dirty="0" smtClean="0">
                <a:latin typeface="Times New Roman" pitchFamily="18" charset="0"/>
                <a:cs typeface="Times New Roman" pitchFamily="18" charset="0"/>
              </a:rPr>
              <a:t>There are many processes in the serial computation technique that are overlapped by using parallel computing technique. </a:t>
            </a:r>
          </a:p>
          <a:p>
            <a:pPr algn="just">
              <a:lnSpc>
                <a:spcPct val="150000"/>
              </a:lnSpc>
            </a:pPr>
            <a:r>
              <a:rPr lang="en-US" sz="2200" dirty="0" smtClean="0">
                <a:latin typeface="Times New Roman" pitchFamily="18" charset="0"/>
                <a:cs typeface="Times New Roman" pitchFamily="18" charset="0"/>
              </a:rPr>
              <a:t>There are two functions developed in the parallel Turbo encoder. The two functions implements almost all the processing time of the encoding technique.</a:t>
            </a:r>
          </a:p>
          <a:p>
            <a:pPr algn="just">
              <a:lnSpc>
                <a:spcPct val="150000"/>
              </a:lnSpc>
            </a:pPr>
            <a:r>
              <a:rPr lang="en-US" sz="2200" dirty="0" smtClean="0">
                <a:latin typeface="Times New Roman" pitchFamily="18" charset="0"/>
                <a:cs typeface="Times New Roman" pitchFamily="18" charset="0"/>
              </a:rPr>
              <a:t> The Turbo encoding technique needs the MSD data as a whole package to implement the encoding.</a:t>
            </a:r>
          </a:p>
          <a:p>
            <a:pPr algn="just">
              <a:lnSpc>
                <a:spcPct val="150000"/>
              </a:lnSpc>
            </a:pPr>
            <a:endParaRPr lang="en-US" sz="2200" dirty="0" smtClean="0">
              <a:latin typeface="Times New Roman" pitchFamily="18" charset="0"/>
              <a:cs typeface="Times New Roman" pitchFamily="18" charset="0"/>
            </a:endParaRPr>
          </a:p>
          <a:p>
            <a:endParaRPr lang="en-US" sz="2200"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13</a:t>
            </a:fld>
            <a:endParaRPr lang="en-US" dirty="0"/>
          </a:p>
        </p:txBody>
      </p:sp>
    </p:spTree>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CARRY INCREMENT </a:t>
            </a:r>
            <a:r>
              <a:rPr lang="en-US" sz="3600" dirty="0" smtClean="0">
                <a:latin typeface="Times New Roman" pitchFamily="18" charset="0"/>
                <a:cs typeface="Times New Roman" pitchFamily="18" charset="0"/>
              </a:rPr>
              <a:t>ADDER FOR  </a:t>
            </a:r>
            <a:r>
              <a:rPr lang="en-US" sz="3600" dirty="0" smtClean="0">
                <a:latin typeface="Times New Roman" pitchFamily="18" charset="0"/>
                <a:cs typeface="Times New Roman" pitchFamily="18" charset="0"/>
              </a:rPr>
              <a:t>DESIGN</a:t>
            </a:r>
            <a:endParaRPr lang="en-US" sz="3600"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14</a:t>
            </a:fld>
            <a:endParaRPr lang="en-US" dirty="0"/>
          </a:p>
        </p:txBody>
      </p:sp>
      <p:pic>
        <p:nvPicPr>
          <p:cNvPr id="6" name="Content Placeholder 4"/>
          <p:cNvPicPr>
            <a:picLocks noGrp="1"/>
          </p:cNvPicPr>
          <p:nvPr>
            <p:ph idx="1"/>
          </p:nvPr>
        </p:nvPicPr>
        <p:blipFill>
          <a:blip r:embed="rId2"/>
          <a:stretch>
            <a:fillRect/>
          </a:stretch>
        </p:blipFill>
        <p:spPr>
          <a:xfrm>
            <a:off x="2377857" y="2017713"/>
            <a:ext cx="7358499" cy="3367087"/>
          </a:xfrm>
          <a:prstGeom prst="rect">
            <a:avLst/>
          </a:prstGeom>
        </p:spPr>
      </p:pic>
    </p:spTree>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MODULE CODE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15</a:t>
            </a:fld>
            <a:endParaRPr lang="en-US" dirty="0"/>
          </a:p>
        </p:txBody>
      </p:sp>
      <p:pic>
        <p:nvPicPr>
          <p:cNvPr id="6" name="Picture 5" descr="1.jpg"/>
          <p:cNvPicPr>
            <a:picLocks noChangeAspect="1"/>
          </p:cNvPicPr>
          <p:nvPr/>
        </p:nvPicPr>
        <p:blipFill>
          <a:blip r:embed="rId2"/>
          <a:stretch>
            <a:fillRect/>
          </a:stretch>
        </p:blipFill>
        <p:spPr>
          <a:xfrm>
            <a:off x="1163737" y="1915079"/>
            <a:ext cx="4241639" cy="4232213"/>
          </a:xfrm>
          <a:prstGeom prst="rect">
            <a:avLst/>
          </a:prstGeom>
        </p:spPr>
      </p:pic>
      <p:pic>
        <p:nvPicPr>
          <p:cNvPr id="7" name="Picture 6" descr="2.jpg"/>
          <p:cNvPicPr>
            <a:picLocks noChangeAspect="1"/>
          </p:cNvPicPr>
          <p:nvPr/>
        </p:nvPicPr>
        <p:blipFill>
          <a:blip r:embed="rId3"/>
          <a:stretch>
            <a:fillRect/>
          </a:stretch>
        </p:blipFill>
        <p:spPr>
          <a:xfrm>
            <a:off x="5762503" y="1822482"/>
            <a:ext cx="4319045" cy="3693812"/>
          </a:xfrm>
          <a:prstGeom prst="rect">
            <a:avLst/>
          </a:prstGeom>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MODULE CODE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16</a:t>
            </a:fld>
            <a:endParaRPr lang="en-US" dirty="0"/>
          </a:p>
        </p:txBody>
      </p:sp>
      <p:pic>
        <p:nvPicPr>
          <p:cNvPr id="6" name="Picture 5" descr="3.jpg"/>
          <p:cNvPicPr>
            <a:picLocks noChangeAspect="1"/>
          </p:cNvPicPr>
          <p:nvPr/>
        </p:nvPicPr>
        <p:blipFill>
          <a:blip r:embed="rId2"/>
          <a:stretch>
            <a:fillRect/>
          </a:stretch>
        </p:blipFill>
        <p:spPr>
          <a:xfrm>
            <a:off x="988333" y="1965333"/>
            <a:ext cx="4845307" cy="4432522"/>
          </a:xfrm>
          <a:prstGeom prst="rect">
            <a:avLst/>
          </a:prstGeom>
        </p:spPr>
      </p:pic>
      <p:pic>
        <p:nvPicPr>
          <p:cNvPr id="7" name="Picture 6" descr="4.jpg"/>
          <p:cNvPicPr>
            <a:picLocks noChangeAspect="1"/>
          </p:cNvPicPr>
          <p:nvPr/>
        </p:nvPicPr>
        <p:blipFill>
          <a:blip r:embed="rId3"/>
          <a:stretch>
            <a:fillRect/>
          </a:stretch>
        </p:blipFill>
        <p:spPr>
          <a:xfrm>
            <a:off x="6097592" y="1930463"/>
            <a:ext cx="4157578" cy="3630789"/>
          </a:xfrm>
          <a:prstGeom prst="rect">
            <a:avLst/>
          </a:prstGeom>
        </p:spPr>
      </p:pic>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MODULE CODE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17</a:t>
            </a:fld>
            <a:endParaRPr lang="en-US" dirty="0"/>
          </a:p>
        </p:txBody>
      </p:sp>
      <p:pic>
        <p:nvPicPr>
          <p:cNvPr id="6" name="Picture 5" descr="5.jpg"/>
          <p:cNvPicPr>
            <a:picLocks noChangeAspect="1"/>
          </p:cNvPicPr>
          <p:nvPr/>
        </p:nvPicPr>
        <p:blipFill>
          <a:blip r:embed="rId2"/>
          <a:stretch>
            <a:fillRect/>
          </a:stretch>
        </p:blipFill>
        <p:spPr>
          <a:xfrm>
            <a:off x="1369430" y="1919033"/>
            <a:ext cx="4788302" cy="4546367"/>
          </a:xfrm>
          <a:prstGeom prst="rect">
            <a:avLst/>
          </a:prstGeom>
        </p:spPr>
      </p:pic>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MODULE CODE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18</a:t>
            </a:fld>
            <a:endParaRPr lang="en-US" dirty="0"/>
          </a:p>
        </p:txBody>
      </p:sp>
      <p:pic>
        <p:nvPicPr>
          <p:cNvPr id="6" name="Picture 5" descr="6.jpg"/>
          <p:cNvPicPr>
            <a:picLocks noChangeAspect="1"/>
          </p:cNvPicPr>
          <p:nvPr/>
        </p:nvPicPr>
        <p:blipFill>
          <a:blip r:embed="rId2"/>
          <a:stretch>
            <a:fillRect/>
          </a:stretch>
        </p:blipFill>
        <p:spPr>
          <a:xfrm>
            <a:off x="1370336" y="1782501"/>
            <a:ext cx="8362274" cy="3738623"/>
          </a:xfrm>
          <a:prstGeom prst="rect">
            <a:avLst/>
          </a:prstGeom>
        </p:spPr>
      </p:pic>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MODULE CODE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19</a:t>
            </a:fld>
            <a:endParaRPr lang="en-US" dirty="0"/>
          </a:p>
        </p:txBody>
      </p:sp>
      <p:pic>
        <p:nvPicPr>
          <p:cNvPr id="6" name="Picture 5" descr="7.jpg"/>
          <p:cNvPicPr>
            <a:picLocks noChangeAspect="1"/>
          </p:cNvPicPr>
          <p:nvPr/>
        </p:nvPicPr>
        <p:blipFill>
          <a:blip r:embed="rId2"/>
          <a:stretch>
            <a:fillRect/>
          </a:stretch>
        </p:blipFill>
        <p:spPr>
          <a:xfrm>
            <a:off x="1190697" y="1899839"/>
            <a:ext cx="7490316" cy="3652436"/>
          </a:xfrm>
          <a:prstGeom prst="rect">
            <a:avLst/>
          </a:prstGeom>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ABSTRACT</a:t>
            </a:r>
            <a:endParaRPr lang="en-US" dirty="0"/>
          </a:p>
        </p:txBody>
      </p:sp>
      <p:sp>
        <p:nvSpPr>
          <p:cNvPr id="3" name="Content Placeholder 2"/>
          <p:cNvSpPr>
            <a:spLocks noGrp="1"/>
          </p:cNvSpPr>
          <p:nvPr>
            <p:ph idx="1"/>
          </p:nvPr>
        </p:nvSpPr>
        <p:spPr/>
        <p:txBody>
          <a:bodyPr>
            <a:noAutofit/>
          </a:bodyPr>
          <a:lstStyle/>
          <a:p>
            <a:pPr algn="just">
              <a:lnSpc>
                <a:spcPct val="150000"/>
              </a:lnSpc>
            </a:pPr>
            <a:r>
              <a:rPr lang="en-US" sz="1400" dirty="0" smtClean="0">
                <a:latin typeface="Times New Roman" pitchFamily="18" charset="0"/>
                <a:cs typeface="Times New Roman" pitchFamily="18" charset="0"/>
              </a:rPr>
              <a:t>This paper studies design and implementation of the Turbo encoder to be an embedded</a:t>
            </a:r>
          </a:p>
          <a:p>
            <a:pPr algn="just">
              <a:lnSpc>
                <a:spcPct val="150000"/>
              </a:lnSpc>
            </a:pPr>
            <a:r>
              <a:rPr lang="en-US" sz="1400" dirty="0" smtClean="0">
                <a:latin typeface="Times New Roman" pitchFamily="18" charset="0"/>
                <a:cs typeface="Times New Roman" pitchFamily="18" charset="0"/>
              </a:rPr>
              <a:t>module in the in-vehicle system (IVS) chip.</a:t>
            </a:r>
          </a:p>
          <a:p>
            <a:pPr algn="just">
              <a:lnSpc>
                <a:spcPct val="150000"/>
              </a:lnSpc>
            </a:pPr>
            <a:r>
              <a:rPr lang="en-US" sz="1400" dirty="0" smtClean="0">
                <a:latin typeface="Times New Roman" pitchFamily="18" charset="0"/>
                <a:cs typeface="Times New Roman" pitchFamily="18" charset="0"/>
              </a:rPr>
              <a:t>Both serial and parallel computations for the encoding technique are studied. The two</a:t>
            </a:r>
          </a:p>
          <a:p>
            <a:pPr algn="just">
              <a:lnSpc>
                <a:spcPct val="150000"/>
              </a:lnSpc>
            </a:pPr>
            <a:r>
              <a:rPr lang="en-US" sz="1400" dirty="0" smtClean="0">
                <a:latin typeface="Times New Roman" pitchFamily="18" charset="0"/>
                <a:cs typeface="Times New Roman" pitchFamily="18" charset="0"/>
              </a:rPr>
              <a:t>design methods are presented and analyzed. </a:t>
            </a:r>
          </a:p>
          <a:p>
            <a:pPr algn="just">
              <a:lnSpc>
                <a:spcPct val="150000"/>
              </a:lnSpc>
            </a:pPr>
            <a:r>
              <a:rPr lang="en-US" sz="1400" dirty="0" smtClean="0">
                <a:latin typeface="Times New Roman" pitchFamily="18" charset="0"/>
                <a:cs typeface="Times New Roman" pitchFamily="18" charset="0"/>
              </a:rPr>
              <a:t>Developing the parallel computation method using carry increment adder, it is shown that both chip size and processing time are improved. </a:t>
            </a:r>
          </a:p>
          <a:p>
            <a:pPr algn="just">
              <a:lnSpc>
                <a:spcPct val="150000"/>
              </a:lnSpc>
            </a:pPr>
            <a:r>
              <a:rPr lang="en-US" sz="1400" dirty="0" smtClean="0">
                <a:latin typeface="Times New Roman" pitchFamily="18" charset="0"/>
                <a:cs typeface="Times New Roman" pitchFamily="18" charset="0"/>
              </a:rPr>
              <a:t>The logic utilization is enhanced by reduced area. The Turbo encoder module is</a:t>
            </a:r>
          </a:p>
          <a:p>
            <a:pPr algn="just">
              <a:lnSpc>
                <a:spcPct val="150000"/>
              </a:lnSpc>
            </a:pPr>
            <a:r>
              <a:rPr lang="en-US" sz="1400" dirty="0" smtClean="0">
                <a:latin typeface="Times New Roman" pitchFamily="18" charset="0"/>
                <a:cs typeface="Times New Roman" pitchFamily="18" charset="0"/>
              </a:rPr>
              <a:t>designed, simulated, and synthesized using Xilinx tools. </a:t>
            </a:r>
          </a:p>
          <a:p>
            <a:pPr algn="just">
              <a:lnSpc>
                <a:spcPct val="150000"/>
              </a:lnSpc>
            </a:pPr>
            <a:r>
              <a:rPr lang="en-US" sz="1400" dirty="0" smtClean="0">
                <a:latin typeface="Times New Roman" pitchFamily="18" charset="0"/>
                <a:cs typeface="Times New Roman" pitchFamily="18" charset="0"/>
              </a:rPr>
              <a:t>Xilinx vertex low power is employed. The Turbo encoder module is designed to be a</a:t>
            </a:r>
          </a:p>
          <a:p>
            <a:pPr algn="just">
              <a:lnSpc>
                <a:spcPct val="150000"/>
              </a:lnSpc>
            </a:pPr>
            <a:r>
              <a:rPr lang="en-US" sz="1400" dirty="0" smtClean="0">
                <a:latin typeface="Times New Roman" pitchFamily="18" charset="0"/>
                <a:cs typeface="Times New Roman" pitchFamily="18" charset="0"/>
              </a:rPr>
              <a:t>part of the IVS chip on a single programmable device.</a:t>
            </a:r>
          </a:p>
        </p:txBody>
      </p:sp>
      <p:sp>
        <p:nvSpPr>
          <p:cNvPr id="5" name="Slide Number Placeholder 4"/>
          <p:cNvSpPr>
            <a:spLocks noGrp="1"/>
          </p:cNvSpPr>
          <p:nvPr>
            <p:ph type="sldNum" sz="quarter" idx="4"/>
          </p:nvPr>
        </p:nvSpPr>
        <p:spPr/>
        <p:txBody>
          <a:bodyPr/>
          <a:lstStyle/>
          <a:p>
            <a:fld id="{294A09A9-5501-47C1-A89A-A340965A2BE2}" type="slidenum">
              <a:rPr lang="en-US" smtClean="0"/>
              <a:pPr/>
              <a:t>2</a:t>
            </a:fld>
            <a:endParaRPr lang="en-US" dirty="0"/>
          </a:p>
        </p:txBody>
      </p:sp>
    </p:spTree>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MODULE CODE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20</a:t>
            </a:fld>
            <a:endParaRPr lang="en-US" dirty="0"/>
          </a:p>
        </p:txBody>
      </p:sp>
      <p:pic>
        <p:nvPicPr>
          <p:cNvPr id="6" name="Picture 5" descr="8.jpg"/>
          <p:cNvPicPr>
            <a:picLocks noChangeAspect="1"/>
          </p:cNvPicPr>
          <p:nvPr/>
        </p:nvPicPr>
        <p:blipFill>
          <a:blip r:embed="rId2"/>
          <a:stretch>
            <a:fillRect/>
          </a:stretch>
        </p:blipFill>
        <p:spPr>
          <a:xfrm>
            <a:off x="1442977" y="1780281"/>
            <a:ext cx="4761053" cy="4503163"/>
          </a:xfrm>
          <a:prstGeom prst="rect">
            <a:avLst/>
          </a:prstGeom>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MODULE CODE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21</a:t>
            </a:fld>
            <a:endParaRPr lang="en-US" dirty="0"/>
          </a:p>
        </p:txBody>
      </p:sp>
      <p:pic>
        <p:nvPicPr>
          <p:cNvPr id="6" name="Picture 5" descr="9.jpg"/>
          <p:cNvPicPr>
            <a:picLocks noChangeAspect="1"/>
          </p:cNvPicPr>
          <p:nvPr/>
        </p:nvPicPr>
        <p:blipFill>
          <a:blip r:embed="rId2"/>
          <a:stretch>
            <a:fillRect/>
          </a:stretch>
        </p:blipFill>
        <p:spPr>
          <a:xfrm>
            <a:off x="1333258" y="1787757"/>
            <a:ext cx="6560675" cy="4300355"/>
          </a:xfrm>
          <a:prstGeom prst="rect">
            <a:avLst/>
          </a:prstGeom>
        </p:spPr>
      </p:pic>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MODULE CODE</a:t>
            </a:r>
            <a:endParaRPr lang="en-US" dirty="0"/>
          </a:p>
        </p:txBody>
      </p:sp>
      <p:pic>
        <p:nvPicPr>
          <p:cNvPr id="6" name="Content Placeholder 5" descr="10.jpg"/>
          <p:cNvPicPr>
            <a:picLocks noGrp="1" noChangeAspect="1"/>
          </p:cNvPicPr>
          <p:nvPr>
            <p:ph idx="1"/>
          </p:nvPr>
        </p:nvPicPr>
        <p:blipFill>
          <a:blip r:embed="rId2"/>
          <a:stretch>
            <a:fillRect/>
          </a:stretch>
        </p:blipFill>
        <p:spPr>
          <a:xfrm>
            <a:off x="1248910" y="1844093"/>
            <a:ext cx="8612720" cy="3746115"/>
          </a:xfrm>
        </p:spPr>
      </p:pic>
      <p:sp>
        <p:nvSpPr>
          <p:cNvPr id="5" name="Slide Number Placeholder 4"/>
          <p:cNvSpPr>
            <a:spLocks noGrp="1"/>
          </p:cNvSpPr>
          <p:nvPr>
            <p:ph type="sldNum" sz="quarter" idx="4"/>
          </p:nvPr>
        </p:nvSpPr>
        <p:spPr/>
        <p:txBody>
          <a:bodyPr/>
          <a:lstStyle/>
          <a:p>
            <a:fld id="{294A09A9-5501-47C1-A89A-A340965A2BE2}" type="slidenum">
              <a:rPr lang="en-US" smtClean="0"/>
              <a:pPr/>
              <a:t>22</a:t>
            </a:fld>
            <a:endParaRPr lang="en-US"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MODULE CODE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23</a:t>
            </a:fld>
            <a:endParaRPr lang="en-US" dirty="0"/>
          </a:p>
        </p:txBody>
      </p:sp>
      <p:pic>
        <p:nvPicPr>
          <p:cNvPr id="8" name="Content Placeholder 7" descr="11.jpg"/>
          <p:cNvPicPr>
            <a:picLocks noGrp="1" noChangeAspect="1"/>
          </p:cNvPicPr>
          <p:nvPr>
            <p:ph idx="1"/>
          </p:nvPr>
        </p:nvPicPr>
        <p:blipFill>
          <a:blip r:embed="rId2"/>
          <a:stretch>
            <a:fillRect/>
          </a:stretch>
        </p:blipFill>
        <p:spPr>
          <a:xfrm>
            <a:off x="1466110" y="1925115"/>
            <a:ext cx="7376948" cy="3592876"/>
          </a:xfrm>
        </p:spPr>
      </p:pic>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MODULE CODE</a:t>
            </a:r>
            <a:endParaRPr lang="en-US" dirty="0"/>
          </a:p>
        </p:txBody>
      </p:sp>
      <p:pic>
        <p:nvPicPr>
          <p:cNvPr id="6" name="Content Placeholder 5" descr="12.jpg"/>
          <p:cNvPicPr>
            <a:picLocks noGrp="1" noChangeAspect="1"/>
          </p:cNvPicPr>
          <p:nvPr>
            <p:ph idx="1"/>
          </p:nvPr>
        </p:nvPicPr>
        <p:blipFill>
          <a:blip r:embed="rId2"/>
          <a:stretch>
            <a:fillRect/>
          </a:stretch>
        </p:blipFill>
        <p:spPr>
          <a:xfrm>
            <a:off x="1405446" y="1913541"/>
            <a:ext cx="6600162" cy="4140018"/>
          </a:xfrm>
        </p:spPr>
      </p:pic>
      <p:sp>
        <p:nvSpPr>
          <p:cNvPr id="5" name="Slide Number Placeholder 4"/>
          <p:cNvSpPr>
            <a:spLocks noGrp="1"/>
          </p:cNvSpPr>
          <p:nvPr>
            <p:ph type="sldNum" sz="quarter" idx="4"/>
          </p:nvPr>
        </p:nvSpPr>
        <p:spPr/>
        <p:txBody>
          <a:bodyPr/>
          <a:lstStyle/>
          <a:p>
            <a:fld id="{294A09A9-5501-47C1-A89A-A340965A2BE2}" type="slidenum">
              <a:rPr lang="en-US" smtClean="0"/>
              <a:pPr/>
              <a:t>24</a:t>
            </a:fld>
            <a:endParaRPr lang="en-US"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MODULE CODE</a:t>
            </a:r>
            <a:endParaRPr lang="en-US" dirty="0"/>
          </a:p>
        </p:txBody>
      </p:sp>
      <p:pic>
        <p:nvPicPr>
          <p:cNvPr id="6" name="Content Placeholder 5" descr="13.jpg"/>
          <p:cNvPicPr>
            <a:picLocks noGrp="1" noChangeAspect="1"/>
          </p:cNvPicPr>
          <p:nvPr>
            <p:ph idx="1"/>
          </p:nvPr>
        </p:nvPicPr>
        <p:blipFill>
          <a:blip r:embed="rId2"/>
          <a:stretch>
            <a:fillRect/>
          </a:stretch>
        </p:blipFill>
        <p:spPr>
          <a:xfrm>
            <a:off x="1203866" y="1820944"/>
            <a:ext cx="5335830" cy="4611463"/>
          </a:xfrm>
        </p:spPr>
      </p:pic>
      <p:sp>
        <p:nvSpPr>
          <p:cNvPr id="5" name="Slide Number Placeholder 4"/>
          <p:cNvSpPr>
            <a:spLocks noGrp="1"/>
          </p:cNvSpPr>
          <p:nvPr>
            <p:ph type="sldNum" sz="quarter" idx="4"/>
          </p:nvPr>
        </p:nvSpPr>
        <p:spPr/>
        <p:txBody>
          <a:bodyPr/>
          <a:lstStyle/>
          <a:p>
            <a:fld id="{294A09A9-5501-47C1-A89A-A340965A2BE2}" type="slidenum">
              <a:rPr lang="en-US" smtClean="0"/>
              <a:pPr/>
              <a:t>25</a:t>
            </a:fld>
            <a:endParaRPr lang="en-US"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MODULE CODE</a:t>
            </a:r>
            <a:endParaRPr lang="en-US" dirty="0"/>
          </a:p>
        </p:txBody>
      </p:sp>
      <p:pic>
        <p:nvPicPr>
          <p:cNvPr id="6" name="Content Placeholder 5" descr="14.jpg"/>
          <p:cNvPicPr>
            <a:picLocks noGrp="1" noChangeAspect="1"/>
          </p:cNvPicPr>
          <p:nvPr>
            <p:ph idx="1"/>
          </p:nvPr>
        </p:nvPicPr>
        <p:blipFill>
          <a:blip r:embed="rId2"/>
          <a:stretch>
            <a:fillRect/>
          </a:stretch>
        </p:blipFill>
        <p:spPr>
          <a:xfrm>
            <a:off x="1384266" y="1867241"/>
            <a:ext cx="5722589" cy="4631592"/>
          </a:xfrm>
        </p:spPr>
      </p:pic>
      <p:sp>
        <p:nvSpPr>
          <p:cNvPr id="5" name="Slide Number Placeholder 4"/>
          <p:cNvSpPr>
            <a:spLocks noGrp="1"/>
          </p:cNvSpPr>
          <p:nvPr>
            <p:ph type="sldNum" sz="quarter" idx="4"/>
          </p:nvPr>
        </p:nvSpPr>
        <p:spPr/>
        <p:txBody>
          <a:bodyPr/>
          <a:lstStyle/>
          <a:p>
            <a:fld id="{294A09A9-5501-47C1-A89A-A340965A2BE2}" type="slidenum">
              <a:rPr lang="en-US" smtClean="0"/>
              <a:pPr/>
              <a:t>26</a:t>
            </a:fld>
            <a:endParaRPr lang="en-US" dirty="0"/>
          </a:p>
        </p:txBody>
      </p:sp>
    </p:spTree>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7492" y="231493"/>
            <a:ext cx="9779183" cy="1046807"/>
          </a:xfrm>
        </p:spPr>
        <p:txBody>
          <a:bodyPr/>
          <a:lstStyle/>
          <a:p>
            <a:r>
              <a:rPr lang="en-US" dirty="0" smtClean="0"/>
              <a:t>TEST BENCH </a:t>
            </a:r>
            <a:r>
              <a:rPr lang="en-US" dirty="0" smtClean="0"/>
              <a:t>CODE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27</a:t>
            </a:fld>
            <a:endParaRPr lang="en-US" dirty="0"/>
          </a:p>
        </p:txBody>
      </p:sp>
      <p:pic>
        <p:nvPicPr>
          <p:cNvPr id="7" name="Picture 6" descr="WhatsApp Image 2023-11-29 at 8.15.12 AM (2).jpeg"/>
          <p:cNvPicPr>
            <a:picLocks noChangeAspect="1"/>
          </p:cNvPicPr>
          <p:nvPr/>
        </p:nvPicPr>
        <p:blipFill>
          <a:blip r:embed="rId2"/>
          <a:stretch>
            <a:fillRect/>
          </a:stretch>
        </p:blipFill>
        <p:spPr>
          <a:xfrm>
            <a:off x="5164891" y="1482535"/>
            <a:ext cx="6210300" cy="3429000"/>
          </a:xfrm>
          <a:prstGeom prst="rect">
            <a:avLst/>
          </a:prstGeom>
        </p:spPr>
      </p:pic>
      <p:pic>
        <p:nvPicPr>
          <p:cNvPr id="9" name="Picture 8" descr="WhatsApp Image 2023-11-29 at 8.15.13 AM.jpeg"/>
          <p:cNvPicPr>
            <a:picLocks noChangeAspect="1"/>
          </p:cNvPicPr>
          <p:nvPr/>
        </p:nvPicPr>
        <p:blipFill>
          <a:blip r:embed="rId3"/>
          <a:stretch>
            <a:fillRect/>
          </a:stretch>
        </p:blipFill>
        <p:spPr>
          <a:xfrm>
            <a:off x="514975" y="1423719"/>
            <a:ext cx="4526441" cy="4861333"/>
          </a:xfrm>
          <a:prstGeom prst="rect">
            <a:avLst/>
          </a:prstGeom>
        </p:spPr>
      </p:pic>
    </p:spTree>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342" y="289368"/>
            <a:ext cx="9779183" cy="931060"/>
          </a:xfrm>
        </p:spPr>
        <p:txBody>
          <a:bodyPr/>
          <a:lstStyle/>
          <a:p>
            <a:r>
              <a:rPr lang="en-US" dirty="0" smtClean="0"/>
              <a:t>TEST BENCH CODE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28</a:t>
            </a:fld>
            <a:endParaRPr lang="en-US" dirty="0"/>
          </a:p>
        </p:txBody>
      </p:sp>
      <p:pic>
        <p:nvPicPr>
          <p:cNvPr id="6" name="Content Placeholder 5" descr="WhatsApp Image 2023-11-29 at 8.15.12 AM (1).jpeg"/>
          <p:cNvPicPr>
            <a:picLocks noGrp="1" noChangeAspect="1"/>
          </p:cNvPicPr>
          <p:nvPr>
            <p:ph idx="1"/>
          </p:nvPr>
        </p:nvPicPr>
        <p:blipFill>
          <a:blip r:embed="rId2"/>
          <a:stretch>
            <a:fillRect/>
          </a:stretch>
        </p:blipFill>
        <p:spPr>
          <a:xfrm>
            <a:off x="1057002" y="1363595"/>
            <a:ext cx="7855554" cy="4111230"/>
          </a:xfrm>
        </p:spPr>
      </p:pic>
    </p:spTree>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5918" y="231494"/>
            <a:ext cx="9779183" cy="896336"/>
          </a:xfrm>
        </p:spPr>
        <p:txBody>
          <a:bodyPr/>
          <a:lstStyle/>
          <a:p>
            <a:r>
              <a:rPr lang="en-US" dirty="0" smtClean="0"/>
              <a:t>TEST BENCH CODE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29</a:t>
            </a:fld>
            <a:endParaRPr lang="en-US" dirty="0"/>
          </a:p>
        </p:txBody>
      </p:sp>
      <p:pic>
        <p:nvPicPr>
          <p:cNvPr id="6" name="Picture 5" descr="WhatsApp Image 2023-11-29 at 8.15.12 AM.jpeg"/>
          <p:cNvPicPr>
            <a:picLocks noChangeAspect="1"/>
          </p:cNvPicPr>
          <p:nvPr/>
        </p:nvPicPr>
        <p:blipFill>
          <a:blip r:embed="rId2"/>
          <a:stretch>
            <a:fillRect/>
          </a:stretch>
        </p:blipFill>
        <p:spPr>
          <a:xfrm>
            <a:off x="1451792" y="1253659"/>
            <a:ext cx="5381346" cy="4927224"/>
          </a:xfrm>
          <a:prstGeom prst="rect">
            <a:avLst/>
          </a:prstGeom>
        </p:spPr>
      </p:pic>
    </p:spTree>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INTRODUCTION</a:t>
            </a:r>
            <a:endParaRPr lang="en-US" dirty="0"/>
          </a:p>
        </p:txBody>
      </p:sp>
      <p:sp>
        <p:nvSpPr>
          <p:cNvPr id="3" name="Content Placeholder 2"/>
          <p:cNvSpPr>
            <a:spLocks noGrp="1"/>
          </p:cNvSpPr>
          <p:nvPr>
            <p:ph idx="1"/>
          </p:nvPr>
        </p:nvSpPr>
        <p:spPr/>
        <p:txBody>
          <a:bodyPr>
            <a:normAutofit fontScale="62500" lnSpcReduction="20000"/>
          </a:bodyPr>
          <a:lstStyle/>
          <a:p>
            <a:pPr algn="just">
              <a:lnSpc>
                <a:spcPct val="150000"/>
              </a:lnSpc>
            </a:pPr>
            <a:r>
              <a:rPr lang="en-US" dirty="0" smtClean="0">
                <a:latin typeface="Times New Roman" pitchFamily="18" charset="0"/>
                <a:cs typeface="Times New Roman" pitchFamily="18" charset="0"/>
              </a:rPr>
              <a:t>The European emergency call (</a:t>
            </a:r>
            <a:r>
              <a:rPr lang="en-US" dirty="0" err="1" smtClean="0">
                <a:latin typeface="Times New Roman" pitchFamily="18" charset="0"/>
                <a:cs typeface="Times New Roman" pitchFamily="18" charset="0"/>
              </a:rPr>
              <a:t>eCall</a:t>
            </a:r>
            <a:r>
              <a:rPr lang="en-US" dirty="0" smtClean="0">
                <a:latin typeface="Times New Roman" pitchFamily="18" charset="0"/>
                <a:cs typeface="Times New Roman" pitchFamily="18" charset="0"/>
              </a:rPr>
              <a:t>) system is a </a:t>
            </a:r>
            <a:r>
              <a:rPr lang="en-US" dirty="0" err="1" smtClean="0">
                <a:latin typeface="Times New Roman" pitchFamily="18" charset="0"/>
                <a:cs typeface="Times New Roman" pitchFamily="18" charset="0"/>
              </a:rPr>
              <a:t>telematics</a:t>
            </a:r>
            <a:r>
              <a:rPr lang="en-US" dirty="0" smtClean="0">
                <a:latin typeface="Times New Roman" pitchFamily="18" charset="0"/>
                <a:cs typeface="Times New Roman" pitchFamily="18" charset="0"/>
              </a:rPr>
              <a:t> system designed to save more lives in vehicle accidents. It is a governmental mandatory system that is to be implemented by March 2018. </a:t>
            </a:r>
          </a:p>
          <a:p>
            <a:pPr algn="just">
              <a:lnSpc>
                <a:spcPct val="150000"/>
              </a:lnSpc>
            </a:pPr>
            <a:r>
              <a:rPr lang="en-US" dirty="0" smtClean="0">
                <a:latin typeface="Times New Roman" pitchFamily="18" charset="0"/>
                <a:cs typeface="Times New Roman" pitchFamily="18" charset="0"/>
              </a:rPr>
              <a:t>The EU </a:t>
            </a:r>
            <a:r>
              <a:rPr lang="en-US" dirty="0" err="1" smtClean="0">
                <a:latin typeface="Times New Roman" pitchFamily="18" charset="0"/>
                <a:cs typeface="Times New Roman" pitchFamily="18" charset="0"/>
              </a:rPr>
              <a:t>eCall</a:t>
            </a:r>
            <a:r>
              <a:rPr lang="en-US" dirty="0" smtClean="0">
                <a:latin typeface="Times New Roman" pitchFamily="18" charset="0"/>
                <a:cs typeface="Times New Roman" pitchFamily="18" charset="0"/>
              </a:rPr>
              <a:t> system provides an immediate voice and data channel between the vehicles and an emergency center after car accidents.</a:t>
            </a:r>
          </a:p>
          <a:p>
            <a:pPr algn="just">
              <a:lnSpc>
                <a:spcPct val="150000"/>
              </a:lnSpc>
            </a:pPr>
            <a:r>
              <a:rPr lang="en-US" dirty="0" smtClean="0">
                <a:latin typeface="Times New Roman" pitchFamily="18" charset="0"/>
                <a:cs typeface="Times New Roman" pitchFamily="18" charset="0"/>
              </a:rPr>
              <a:t> The data channel provides the emergency center with the necessary data for emergency aids.</a:t>
            </a:r>
          </a:p>
          <a:p>
            <a:pPr algn="just">
              <a:lnSpc>
                <a:spcPct val="150000"/>
              </a:lnSpc>
            </a:pPr>
            <a:r>
              <a:rPr lang="en-US" dirty="0" smtClean="0">
                <a:latin typeface="Times New Roman" pitchFamily="18" charset="0"/>
                <a:cs typeface="Times New Roman" pitchFamily="18" charset="0"/>
              </a:rPr>
              <a:t> The EU </a:t>
            </a:r>
            <a:r>
              <a:rPr lang="en-US" dirty="0" err="1" smtClean="0">
                <a:latin typeface="Times New Roman" pitchFamily="18" charset="0"/>
                <a:cs typeface="Times New Roman" pitchFamily="18" charset="0"/>
              </a:rPr>
              <a:t>eCall</a:t>
            </a:r>
            <a:r>
              <a:rPr lang="en-US" dirty="0" smtClean="0">
                <a:latin typeface="Times New Roman" pitchFamily="18" charset="0"/>
                <a:cs typeface="Times New Roman" pitchFamily="18" charset="0"/>
              </a:rPr>
              <a:t> system main parts includes the in-vehicle system (IVS), the public safety answering point (PSAP), a cellular communication channel. The IVS activates the data channel automatically when a car accident occurs. </a:t>
            </a:r>
          </a:p>
          <a:p>
            <a:pPr algn="just">
              <a:lnSpc>
                <a:spcPct val="150000"/>
              </a:lnSpc>
            </a:pPr>
            <a:endParaRPr lang="en-US" dirty="0" smtClean="0">
              <a:latin typeface="Times New Roman" pitchFamily="18" charset="0"/>
              <a:cs typeface="Times New Roman" pitchFamily="18" charset="0"/>
            </a:endParaRPr>
          </a:p>
          <a:p>
            <a:pPr algn="just">
              <a:lnSpc>
                <a:spcPct val="150000"/>
              </a:lnSpc>
            </a:pPr>
            <a:endParaRPr lang="en-US" dirty="0" smtClean="0">
              <a:latin typeface="Times New Roman" pitchFamily="18" charset="0"/>
              <a:cs typeface="Times New Roman" pitchFamily="18" charset="0"/>
            </a:endParaRPr>
          </a:p>
          <a:p>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3</a:t>
            </a:fld>
            <a:endParaRPr lang="en-US" dirty="0"/>
          </a:p>
        </p:txBody>
      </p:sp>
    </p:spTree>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Times New Roman" pitchFamily="18" charset="0"/>
                <a:cs typeface="Times New Roman" pitchFamily="18" charset="0"/>
              </a:rPr>
              <a:t>RESULTS:</a:t>
            </a:r>
            <a:endParaRPr lang="en-US" sz="4000" dirty="0"/>
          </a:p>
        </p:txBody>
      </p:sp>
      <p:sp>
        <p:nvSpPr>
          <p:cNvPr id="4" name="Footer Placeholder 3"/>
          <p:cNvSpPr>
            <a:spLocks noGrp="1"/>
          </p:cNvSpPr>
          <p:nvPr>
            <p:ph type="ftr" sz="quarter" idx="3"/>
          </p:nvPr>
        </p:nvSpPr>
        <p:spPr>
          <a:xfrm>
            <a:off x="3980727" y="5522973"/>
            <a:ext cx="4114800" cy="365125"/>
          </a:xfrm>
        </p:spPr>
        <p:txBody>
          <a:bodyPr/>
          <a:lstStyle/>
          <a:p>
            <a:r>
              <a:rPr lang="en-US" dirty="0" smtClean="0">
                <a:latin typeface="Times New Roman" pitchFamily="18" charset="0"/>
                <a:cs typeface="Times New Roman" pitchFamily="18" charset="0"/>
              </a:rPr>
              <a:t>RTL SCHEMATIC OF EXISTED DESIGN</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30</a:t>
            </a:fld>
            <a:endParaRPr lang="en-US" dirty="0"/>
          </a:p>
        </p:txBody>
      </p:sp>
      <p:pic>
        <p:nvPicPr>
          <p:cNvPr id="6" name="Content Placeholder 3"/>
          <p:cNvPicPr>
            <a:picLocks noGrp="1"/>
          </p:cNvPicPr>
          <p:nvPr>
            <p:ph idx="1"/>
          </p:nvPr>
        </p:nvPicPr>
        <p:blipFill>
          <a:blip r:embed="rId2"/>
          <a:stretch>
            <a:fillRect/>
          </a:stretch>
        </p:blipFill>
        <p:spPr bwMode="auto">
          <a:xfrm>
            <a:off x="4353238" y="2017713"/>
            <a:ext cx="3407736" cy="336708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3680460" y="5380990"/>
            <a:ext cx="4114800" cy="365125"/>
          </a:xfrm>
        </p:spPr>
        <p:txBody>
          <a:bodyPr/>
          <a:lstStyle/>
          <a:p>
            <a:r>
              <a:rPr lang="en-US" dirty="0" smtClean="0">
                <a:latin typeface="Times New Roman" pitchFamily="18" charset="0"/>
                <a:cs typeface="Times New Roman" pitchFamily="18" charset="0"/>
              </a:rPr>
              <a:t>FIG:VIEW TECHNOLOGY SCHEMATIC</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31</a:t>
            </a:fld>
            <a:endParaRPr lang="en-US" dirty="0"/>
          </a:p>
        </p:txBody>
      </p:sp>
      <p:pic>
        <p:nvPicPr>
          <p:cNvPr id="7" name="Content Placeholder 3"/>
          <p:cNvPicPr>
            <a:picLocks noGrp="1"/>
          </p:cNvPicPr>
          <p:nvPr>
            <p:ph idx="1"/>
          </p:nvPr>
        </p:nvPicPr>
        <p:blipFill>
          <a:blip r:embed="rId2"/>
          <a:srcRect/>
          <a:stretch>
            <a:fillRect/>
          </a:stretch>
        </p:blipFill>
        <p:spPr bwMode="auto">
          <a:xfrm>
            <a:off x="3878051" y="1789113"/>
            <a:ext cx="3726709" cy="336708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3695700" y="5091430"/>
            <a:ext cx="4114800" cy="365125"/>
          </a:xfrm>
        </p:spPr>
        <p:txBody>
          <a:bodyPr/>
          <a:lstStyle/>
          <a:p>
            <a:r>
              <a:rPr lang="en-US" dirty="0" smtClean="0">
                <a:latin typeface="Times New Roman" pitchFamily="18" charset="0"/>
                <a:cs typeface="Times New Roman" pitchFamily="18" charset="0"/>
              </a:rPr>
              <a:t>FIG: SIMULATED WAVE FORMS</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32</a:t>
            </a:fld>
            <a:endParaRPr lang="en-US" dirty="0"/>
          </a:p>
        </p:txBody>
      </p:sp>
      <p:pic>
        <p:nvPicPr>
          <p:cNvPr id="6" name="Content Placeholder 5"/>
          <p:cNvPicPr>
            <a:picLocks noGrp="1"/>
          </p:cNvPicPr>
          <p:nvPr>
            <p:ph idx="1"/>
          </p:nvPr>
        </p:nvPicPr>
        <p:blipFill>
          <a:blip r:embed="rId2"/>
          <a:srcRect/>
          <a:stretch>
            <a:fillRect/>
          </a:stretch>
        </p:blipFill>
        <p:spPr bwMode="auto">
          <a:xfrm>
            <a:off x="2397316" y="1446213"/>
            <a:ext cx="6908101" cy="3367087"/>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3840480" y="4779010"/>
            <a:ext cx="4114800" cy="365125"/>
          </a:xfrm>
        </p:spPr>
        <p:txBody>
          <a:bodyPr/>
          <a:lstStyle/>
          <a:p>
            <a:r>
              <a:rPr lang="en-US" dirty="0" smtClean="0">
                <a:latin typeface="Times New Roman" pitchFamily="18" charset="0"/>
                <a:cs typeface="Times New Roman" pitchFamily="18" charset="0"/>
              </a:rPr>
              <a:t>Table: parameter comparison table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33</a:t>
            </a:fld>
            <a:endParaRPr lang="en-US" dirty="0"/>
          </a:p>
        </p:txBody>
      </p:sp>
      <p:pic>
        <p:nvPicPr>
          <p:cNvPr id="6" name="Picture 2"/>
          <p:cNvPicPr>
            <a:picLocks noGrp="1" noChangeAspect="1" noChangeArrowheads="1"/>
          </p:cNvPicPr>
          <p:nvPr>
            <p:ph idx="1"/>
          </p:nvPr>
        </p:nvPicPr>
        <p:blipFill>
          <a:blip r:embed="rId2"/>
          <a:srcRect/>
          <a:stretch>
            <a:fillRect/>
          </a:stretch>
        </p:blipFill>
        <p:spPr bwMode="auto">
          <a:xfrm>
            <a:off x="2193765" y="2325846"/>
            <a:ext cx="7475611" cy="1926114"/>
          </a:xfrm>
          <a:prstGeom prst="rect">
            <a:avLst/>
          </a:prstGeom>
          <a:noFill/>
          <a:ln w="9525">
            <a:noFill/>
            <a:miter lim="800000"/>
            <a:headEnd/>
            <a:tailEnd/>
          </a:ln>
          <a:effectLst/>
        </p:spPr>
      </p:pic>
    </p:spTree>
  </p:cSld>
  <p:clrMapOvr>
    <a:masterClrMapping/>
  </p:clrMapOvr>
  <p:transition>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3"/>
          </p:nvPr>
        </p:nvSpPr>
        <p:spPr>
          <a:xfrm>
            <a:off x="1760220" y="5342890"/>
            <a:ext cx="4114800" cy="365125"/>
          </a:xfrm>
        </p:spPr>
        <p:txBody>
          <a:bodyPr/>
          <a:lstStyle/>
          <a:p>
            <a:r>
              <a:rPr lang="en-US" b="1" dirty="0" smtClean="0">
                <a:latin typeface="Times New Roman" pitchFamily="18" charset="0"/>
                <a:cs typeface="Times New Roman" pitchFamily="18" charset="0"/>
              </a:rPr>
              <a:t>Fig : clock pulses comparison bar graph</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34</a:t>
            </a:fld>
            <a:endParaRPr lang="en-US" dirty="0"/>
          </a:p>
        </p:txBody>
      </p:sp>
      <p:pic>
        <p:nvPicPr>
          <p:cNvPr id="6" name="Content Placeholder 3"/>
          <p:cNvPicPr>
            <a:picLocks noGrp="1"/>
          </p:cNvPicPr>
          <p:nvPr>
            <p:ph idx="1"/>
          </p:nvPr>
        </p:nvPicPr>
        <p:blipFill>
          <a:blip r:embed="rId2"/>
          <a:srcRect/>
          <a:stretch>
            <a:fillRect/>
          </a:stretch>
        </p:blipFill>
        <p:spPr bwMode="auto">
          <a:xfrm>
            <a:off x="1702276" y="897096"/>
            <a:ext cx="7304564" cy="4314984"/>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VIRTEX-6 FPGAs</a:t>
            </a:r>
            <a:endParaRPr lang="en-US" dirty="0"/>
          </a:p>
        </p:txBody>
      </p:sp>
      <p:pic>
        <p:nvPicPr>
          <p:cNvPr id="6" name="Content Placeholder 5" descr="WhatsApp Image 2023-11-29 at 08.15.44_58baf884.jpg"/>
          <p:cNvPicPr>
            <a:picLocks noGrp="1" noChangeAspect="1"/>
          </p:cNvPicPr>
          <p:nvPr>
            <p:ph idx="1"/>
          </p:nvPr>
        </p:nvPicPr>
        <p:blipFill>
          <a:blip r:embed="rId2"/>
          <a:stretch>
            <a:fillRect/>
          </a:stretch>
        </p:blipFill>
        <p:spPr>
          <a:xfrm>
            <a:off x="1924488" y="1994564"/>
            <a:ext cx="5367563" cy="3597110"/>
          </a:xfrm>
        </p:spPr>
      </p:pic>
      <p:sp>
        <p:nvSpPr>
          <p:cNvPr id="5" name="Slide Number Placeholder 4"/>
          <p:cNvSpPr>
            <a:spLocks noGrp="1"/>
          </p:cNvSpPr>
          <p:nvPr>
            <p:ph type="sldNum" sz="quarter" idx="4"/>
          </p:nvPr>
        </p:nvSpPr>
        <p:spPr/>
        <p:txBody>
          <a:bodyPr/>
          <a:lstStyle/>
          <a:p>
            <a:fld id="{294A09A9-5501-47C1-A89A-A340965A2BE2}" type="slidenum">
              <a:rPr lang="en-US" smtClean="0"/>
              <a:pPr/>
              <a:t>35</a:t>
            </a:fld>
            <a:endParaRPr lang="en-US" dirty="0"/>
          </a:p>
        </p:txBody>
      </p:sp>
    </p:spTree>
  </p:cSld>
  <p:clrMapOvr>
    <a:masterClrMapping/>
  </p:clrMapOvr>
  <p:transition>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7493" y="1635502"/>
            <a:ext cx="9779182" cy="3366815"/>
          </a:xfrm>
        </p:spPr>
        <p:txBody>
          <a:bodyPr/>
          <a:lstStyle/>
          <a:p>
            <a:r>
              <a:rPr lang="en-US" dirty="0" smtClean="0"/>
              <a:t>Virtex-6 FPGAs help you to minimize design risk with integrated </a:t>
            </a:r>
            <a:r>
              <a:rPr lang="en-US" dirty="0" err="1" smtClean="0"/>
              <a:t>PCIe</a:t>
            </a:r>
            <a:r>
              <a:rPr lang="en-US" dirty="0" smtClean="0"/>
              <a:t>® interface blocks, DSP and other capabilities for building next-generation graphics, storage, networking, and system products. You can accelerate development with complete serial solutions for chip-to-chip, board-to-board, and box-to-box applications, while </a:t>
            </a:r>
            <a:r>
              <a:rPr lang="en-US" dirty="0" err="1" smtClean="0"/>
              <a:t>SelectIO</a:t>
            </a:r>
            <a:r>
              <a:rPr lang="en-US" dirty="0" smtClean="0"/>
              <a:t>™ technology and pre-verified IP cores make it easy to support all popular interface standards.</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36</a:t>
            </a:fld>
            <a:endParaRPr lang="en-US" dirty="0"/>
          </a:p>
        </p:txBody>
      </p:sp>
    </p:spTree>
  </p:cSld>
  <p:clrMapOvr>
    <a:masterClrMapping/>
  </p:clrMapOvr>
  <p:transition>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Wireless Infrastructure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37</a:t>
            </a:fld>
            <a:endParaRPr lang="en-US" dirty="0"/>
          </a:p>
        </p:txBody>
      </p:sp>
      <p:pic>
        <p:nvPicPr>
          <p:cNvPr id="8" name="Content Placeholder 7" descr="Screenshot (167).jpg"/>
          <p:cNvPicPr>
            <a:picLocks noGrp="1" noChangeAspect="1"/>
          </p:cNvPicPr>
          <p:nvPr>
            <p:ph idx="1"/>
          </p:nvPr>
        </p:nvPicPr>
        <p:blipFill>
          <a:blip r:embed="rId2"/>
          <a:stretch>
            <a:fillRect/>
          </a:stretch>
        </p:blipFill>
        <p:spPr>
          <a:xfrm>
            <a:off x="6551046" y="2596448"/>
            <a:ext cx="4734681" cy="2519564"/>
          </a:xfrm>
        </p:spPr>
      </p:pic>
      <p:sp>
        <p:nvSpPr>
          <p:cNvPr id="9" name="TextBox 8"/>
          <p:cNvSpPr txBox="1"/>
          <p:nvPr/>
        </p:nvSpPr>
        <p:spPr>
          <a:xfrm>
            <a:off x="544010" y="2233914"/>
            <a:ext cx="5879939" cy="3693319"/>
          </a:xfrm>
          <a:prstGeom prst="rect">
            <a:avLst/>
          </a:prstGeom>
          <a:noFill/>
        </p:spPr>
        <p:txBody>
          <a:bodyPr wrap="square" rtlCol="0">
            <a:spAutoFit/>
          </a:bodyPr>
          <a:lstStyle/>
          <a:p>
            <a:r>
              <a:rPr lang="en-US" dirty="0" smtClean="0"/>
              <a:t>Virtex-6 FPGAs help you to reduce cost and power consumption, deliver scalable platforms, and support multiple air interface standards. • Integrate crest factor reduction (CFR) and digital pre-distortion (DPD) algorithms to increase power amplifier efficiency up to 45% for reduced OPEX • Reduce power consumption by over 50% compared to ASSP-based implementation by integrating radio function into a single FPGA with the optimal balance of logic, memory, and DSP resources • Deliver flexible, multi-mode base stations that simplify the carriers’ challenge of supporting multiple air interfaces • Accelerate implementation with reusable IP for DUC/DDC, CFR, DPD, OBSAI, and CPRI</a:t>
            </a:r>
            <a:endParaRPr lang="en-US" dirty="0"/>
          </a:p>
        </p:txBody>
      </p:sp>
    </p:spTree>
  </p:cSld>
  <p:clrMapOvr>
    <a:masterClrMapping/>
  </p:clrMapOvr>
  <p:transition>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VIRTEX-6 CHIP </a:t>
            </a:r>
            <a:r>
              <a:rPr lang="en-US" sz="2800" dirty="0" smtClean="0"/>
              <a:t>XC6VLX240T-L1FFG1156I</a:t>
            </a:r>
            <a:endParaRPr lang="en-US" sz="2800" dirty="0"/>
          </a:p>
        </p:txBody>
      </p:sp>
      <p:pic>
        <p:nvPicPr>
          <p:cNvPr id="6" name="Content Placeholder 5" descr="Screenshot (168).png"/>
          <p:cNvPicPr>
            <a:picLocks noGrp="1" noChangeAspect="1"/>
          </p:cNvPicPr>
          <p:nvPr>
            <p:ph idx="1"/>
          </p:nvPr>
        </p:nvPicPr>
        <p:blipFill>
          <a:blip r:embed="rId2"/>
          <a:stretch>
            <a:fillRect/>
          </a:stretch>
        </p:blipFill>
        <p:spPr>
          <a:xfrm>
            <a:off x="1351086" y="1890391"/>
            <a:ext cx="6473399" cy="3641287"/>
          </a:xfrm>
        </p:spPr>
      </p:pic>
      <p:sp>
        <p:nvSpPr>
          <p:cNvPr id="4" name="Footer Placeholder 3"/>
          <p:cNvSpPr>
            <a:spLocks noGrp="1"/>
          </p:cNvSpPr>
          <p:nvPr>
            <p:ph type="ftr" sz="quarter" idx="3"/>
          </p:nvPr>
        </p:nvSpPr>
        <p:spPr/>
        <p:txBody>
          <a:bodyPr/>
          <a:lstStyle/>
          <a:p>
            <a:r>
              <a:rPr lang="en-US" dirty="0" smtClean="0"/>
              <a:t>MORE DETAILS ANOUT VIRTEX-6</a:t>
            </a:r>
          </a:p>
        </p:txBody>
      </p:sp>
      <p:sp>
        <p:nvSpPr>
          <p:cNvPr id="5" name="Slide Number Placeholder 4"/>
          <p:cNvSpPr>
            <a:spLocks noGrp="1"/>
          </p:cNvSpPr>
          <p:nvPr>
            <p:ph type="sldNum" sz="quarter" idx="4"/>
          </p:nvPr>
        </p:nvSpPr>
        <p:spPr/>
        <p:txBody>
          <a:bodyPr/>
          <a:lstStyle/>
          <a:p>
            <a:fld id="{294A09A9-5501-47C1-A89A-A340965A2BE2}" type="slidenum">
              <a:rPr lang="en-US" smtClean="0"/>
              <a:pPr/>
              <a:t>38</a:t>
            </a:fld>
            <a:endParaRPr lang="en-US" dirty="0"/>
          </a:p>
        </p:txBody>
      </p:sp>
    </p:spTree>
  </p:cSld>
  <p:clrMapOvr>
    <a:masterClrMapping/>
  </p:clrMapOvr>
  <p:transition>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 CONCLUSION</a:t>
            </a:r>
            <a:endParaRPr lang="en-US" dirty="0"/>
          </a:p>
        </p:txBody>
      </p:sp>
      <p:sp>
        <p:nvSpPr>
          <p:cNvPr id="3" name="Content Placeholder 2"/>
          <p:cNvSpPr>
            <a:spLocks noGrp="1"/>
          </p:cNvSpPr>
          <p:nvPr>
            <p:ph idx="1"/>
          </p:nvPr>
        </p:nvSpPr>
        <p:spPr/>
        <p:txBody>
          <a:bodyPr>
            <a:normAutofit fontScale="55000" lnSpcReduction="20000"/>
          </a:bodyPr>
          <a:lstStyle/>
          <a:p>
            <a:pPr algn="just">
              <a:lnSpc>
                <a:spcPct val="150000"/>
              </a:lnSpc>
            </a:pPr>
            <a:r>
              <a:rPr lang="en-US" dirty="0" smtClean="0">
                <a:latin typeface="Times New Roman" pitchFamily="18" charset="0"/>
                <a:cs typeface="Times New Roman" pitchFamily="18" charset="0"/>
              </a:rPr>
              <a:t>The Turbo encoder module using carry increment adder is designed and implemented to be an embedded module in the IVS modem. </a:t>
            </a:r>
          </a:p>
          <a:p>
            <a:pPr algn="just">
              <a:lnSpc>
                <a:spcPct val="150000"/>
              </a:lnSpc>
            </a:pPr>
            <a:r>
              <a:rPr lang="en-US" dirty="0" smtClean="0">
                <a:latin typeface="Times New Roman" pitchFamily="18" charset="0"/>
                <a:cs typeface="Times New Roman" pitchFamily="18" charset="0"/>
              </a:rPr>
              <a:t>Xilinx tools and </a:t>
            </a:r>
            <a:r>
              <a:rPr lang="en-US" dirty="0" err="1" smtClean="0">
                <a:latin typeface="Times New Roman" pitchFamily="18" charset="0"/>
                <a:cs typeface="Times New Roman" pitchFamily="18" charset="0"/>
              </a:rPr>
              <a:t>Verilog</a:t>
            </a:r>
            <a:r>
              <a:rPr lang="en-US" dirty="0" smtClean="0">
                <a:latin typeface="Times New Roman" pitchFamily="18" charset="0"/>
                <a:cs typeface="Times New Roman" pitchFamily="18" charset="0"/>
              </a:rPr>
              <a:t> HDL are employed to design and simulate the module. Both serial and parallel computation techniques are studied for the encoding process. </a:t>
            </a:r>
          </a:p>
          <a:p>
            <a:pPr algn="just">
              <a:lnSpc>
                <a:spcPct val="150000"/>
              </a:lnSpc>
            </a:pPr>
            <a:r>
              <a:rPr lang="en-US" dirty="0" smtClean="0">
                <a:latin typeface="Times New Roman" pitchFamily="18" charset="0"/>
                <a:cs typeface="Times New Roman" pitchFamily="18" charset="0"/>
              </a:rPr>
              <a:t>It is shown that the parallel computation can improve the chip size and processing time of the module. </a:t>
            </a:r>
          </a:p>
          <a:p>
            <a:pPr algn="just">
              <a:lnSpc>
                <a:spcPct val="150000"/>
              </a:lnSpc>
            </a:pPr>
            <a:r>
              <a:rPr lang="en-US" dirty="0" smtClean="0">
                <a:latin typeface="Times New Roman" pitchFamily="18" charset="0"/>
                <a:cs typeface="Times New Roman" pitchFamily="18" charset="0"/>
              </a:rPr>
              <a:t>Comparing with the serial computation technique, the parallel computation encoding, using only 22 clock pulses and it improves the processing time by and logic utilization by 9218 clock pulses.</a:t>
            </a:r>
          </a:p>
          <a:p>
            <a:pPr algn="just">
              <a:lnSpc>
                <a:spcPct val="150000"/>
              </a:lnSpc>
            </a:pPr>
            <a:r>
              <a:rPr lang="en-US" dirty="0" smtClean="0">
                <a:latin typeface="Times New Roman" pitchFamily="18" charset="0"/>
                <a:cs typeface="Times New Roman" pitchFamily="18" charset="0"/>
              </a:rPr>
              <a:t> Additionally the proposed structure reduced area and power also. The processing time enhancement can be seen in both simulation and analyzing the chip processing.</a:t>
            </a:r>
            <a:r>
              <a:rPr lang="en-US" b="1"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39</a:t>
            </a:fld>
            <a:endParaRPr lang="en-US" dirty="0"/>
          </a:p>
        </p:txBody>
      </p:sp>
    </p:spTree>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7574" y="640080"/>
            <a:ext cx="9779182" cy="3366815"/>
          </a:xfrm>
        </p:spPr>
        <p:txBody>
          <a:bodyPr>
            <a:noAutofit/>
          </a:bodyPr>
          <a:lstStyle/>
          <a:p>
            <a:pPr algn="just">
              <a:lnSpc>
                <a:spcPct val="150000"/>
              </a:lnSpc>
            </a:pPr>
            <a:r>
              <a:rPr lang="en-US" sz="2200" dirty="0" smtClean="0">
                <a:latin typeface="Times New Roman" pitchFamily="18" charset="0"/>
                <a:cs typeface="Times New Roman" pitchFamily="18" charset="0"/>
              </a:rPr>
              <a:t>The European emergency call (</a:t>
            </a:r>
            <a:r>
              <a:rPr lang="en-US" sz="2200" dirty="0" err="1" smtClean="0">
                <a:latin typeface="Times New Roman" pitchFamily="18" charset="0"/>
                <a:cs typeface="Times New Roman" pitchFamily="18" charset="0"/>
              </a:rPr>
              <a:t>eCall</a:t>
            </a:r>
            <a:r>
              <a:rPr lang="en-US" sz="2200" dirty="0" smtClean="0">
                <a:latin typeface="Times New Roman" pitchFamily="18" charset="0"/>
                <a:cs typeface="Times New Roman" pitchFamily="18" charset="0"/>
              </a:rPr>
              <a:t>) system is a </a:t>
            </a:r>
            <a:r>
              <a:rPr lang="en-US" sz="2200" dirty="0" err="1" smtClean="0">
                <a:latin typeface="Times New Roman" pitchFamily="18" charset="0"/>
                <a:cs typeface="Times New Roman" pitchFamily="18" charset="0"/>
              </a:rPr>
              <a:t>telematics</a:t>
            </a:r>
            <a:r>
              <a:rPr lang="en-US" sz="2200" dirty="0" smtClean="0">
                <a:latin typeface="Times New Roman" pitchFamily="18" charset="0"/>
                <a:cs typeface="Times New Roman" pitchFamily="18" charset="0"/>
              </a:rPr>
              <a:t> system designed to save more lives in vehicle accidents. It is a governmental mandatory system that is to be implemented by March 2018. </a:t>
            </a:r>
          </a:p>
          <a:p>
            <a:pPr algn="just">
              <a:lnSpc>
                <a:spcPct val="150000"/>
              </a:lnSpc>
            </a:pPr>
            <a:r>
              <a:rPr lang="en-US" sz="2200" dirty="0" smtClean="0">
                <a:latin typeface="Times New Roman" pitchFamily="18" charset="0"/>
                <a:cs typeface="Times New Roman" pitchFamily="18" charset="0"/>
              </a:rPr>
              <a:t>The EU </a:t>
            </a:r>
            <a:r>
              <a:rPr lang="en-US" sz="2200" dirty="0" err="1" smtClean="0">
                <a:latin typeface="Times New Roman" pitchFamily="18" charset="0"/>
                <a:cs typeface="Times New Roman" pitchFamily="18" charset="0"/>
              </a:rPr>
              <a:t>eCall</a:t>
            </a:r>
            <a:r>
              <a:rPr lang="en-US" sz="2200" dirty="0" smtClean="0">
                <a:latin typeface="Times New Roman" pitchFamily="18" charset="0"/>
                <a:cs typeface="Times New Roman" pitchFamily="18" charset="0"/>
              </a:rPr>
              <a:t> system provides an immediate voice and data channel between the vehicles and an emergency center after car accidents.</a:t>
            </a:r>
          </a:p>
          <a:p>
            <a:pPr algn="just">
              <a:lnSpc>
                <a:spcPct val="150000"/>
              </a:lnSpc>
            </a:pPr>
            <a:r>
              <a:rPr lang="en-US" sz="2200" dirty="0" smtClean="0">
                <a:latin typeface="Times New Roman" pitchFamily="18" charset="0"/>
                <a:cs typeface="Times New Roman" pitchFamily="18" charset="0"/>
              </a:rPr>
              <a:t> The data channel provides the emergency center with the necessary data for emergency aids.</a:t>
            </a:r>
          </a:p>
          <a:p>
            <a:pPr algn="just">
              <a:lnSpc>
                <a:spcPct val="150000"/>
              </a:lnSpc>
            </a:pPr>
            <a:r>
              <a:rPr lang="en-US" sz="2200" dirty="0" smtClean="0">
                <a:latin typeface="Times New Roman" pitchFamily="18" charset="0"/>
                <a:cs typeface="Times New Roman" pitchFamily="18" charset="0"/>
              </a:rPr>
              <a:t> The EU </a:t>
            </a:r>
            <a:r>
              <a:rPr lang="en-US" sz="2200" dirty="0" err="1" smtClean="0">
                <a:latin typeface="Times New Roman" pitchFamily="18" charset="0"/>
                <a:cs typeface="Times New Roman" pitchFamily="18" charset="0"/>
              </a:rPr>
              <a:t>eCall</a:t>
            </a:r>
            <a:r>
              <a:rPr lang="en-US" sz="2200" dirty="0" smtClean="0">
                <a:latin typeface="Times New Roman" pitchFamily="18" charset="0"/>
                <a:cs typeface="Times New Roman" pitchFamily="18" charset="0"/>
              </a:rPr>
              <a:t> system main parts includes the in-vehicle system (IVS), the public safety answering point (PSAP), a cellular communication channel. The IVS activates the data channel automatically when a car accident occurs. </a:t>
            </a:r>
          </a:p>
          <a:p>
            <a:pPr algn="just">
              <a:lnSpc>
                <a:spcPct val="150000"/>
              </a:lnSpc>
            </a:pPr>
            <a:endParaRPr lang="en-US" sz="2200" dirty="0" smtClean="0">
              <a:latin typeface="Times New Roman" pitchFamily="18" charset="0"/>
              <a:cs typeface="Times New Roman" pitchFamily="18" charset="0"/>
            </a:endParaRPr>
          </a:p>
          <a:p>
            <a:pPr algn="just">
              <a:lnSpc>
                <a:spcPct val="150000"/>
              </a:lnSpc>
            </a:pPr>
            <a:endParaRPr lang="en-US" sz="2200" dirty="0" smtClean="0">
              <a:latin typeface="Times New Roman" pitchFamily="18" charset="0"/>
              <a:cs typeface="Times New Roman" pitchFamily="18" charset="0"/>
            </a:endParaRPr>
          </a:p>
          <a:p>
            <a:endParaRPr lang="en-US" sz="2200"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4</a:t>
            </a:fld>
            <a:endParaRPr lang="en-US" dirty="0"/>
          </a:p>
        </p:txBody>
      </p:sp>
    </p:spTree>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193" y="-303311"/>
            <a:ext cx="9779183" cy="1570038"/>
          </a:xfrm>
        </p:spPr>
        <p:txBody>
          <a:bodyPr/>
          <a:lstStyle/>
          <a:p>
            <a:r>
              <a:rPr lang="en-US" dirty="0" smtClean="0">
                <a:latin typeface="Times New Roman" pitchFamily="18" charset="0"/>
                <a:cs typeface="Times New Roman" pitchFamily="18" charset="0"/>
              </a:rPr>
              <a:t>FUTURESCOPE</a:t>
            </a:r>
            <a:endParaRPr lang="en-US" dirty="0"/>
          </a:p>
        </p:txBody>
      </p:sp>
      <p:sp>
        <p:nvSpPr>
          <p:cNvPr id="3" name="Content Placeholder 2"/>
          <p:cNvSpPr>
            <a:spLocks noGrp="1"/>
          </p:cNvSpPr>
          <p:nvPr>
            <p:ph idx="1"/>
          </p:nvPr>
        </p:nvSpPr>
        <p:spPr>
          <a:xfrm>
            <a:off x="1155919" y="1357710"/>
            <a:ext cx="9779182" cy="3366815"/>
          </a:xfrm>
        </p:spPr>
        <p:txBody>
          <a:bodyPr>
            <a:noAutofit/>
          </a:bodyPr>
          <a:lstStyle/>
          <a:p>
            <a:pPr algn="just" fontAlgn="base">
              <a:lnSpc>
                <a:spcPct val="170000"/>
              </a:lnSpc>
            </a:pPr>
            <a:r>
              <a:rPr lang="en-US" sz="1500" dirty="0" smtClean="0">
                <a:latin typeface="Times New Roman" pitchFamily="18" charset="0"/>
                <a:cs typeface="Times New Roman" pitchFamily="18" charset="0"/>
              </a:rPr>
              <a:t>Turbo encoders are error-correcting codes with performance close to the Shannon theoretical limit [SHA]. The encoder is formed by the parallel concatenation of two convolution codes separated by an </a:t>
            </a:r>
            <a:r>
              <a:rPr lang="en-US" sz="1500" dirty="0" err="1" smtClean="0">
                <a:latin typeface="Times New Roman" pitchFamily="18" charset="0"/>
                <a:cs typeface="Times New Roman" pitchFamily="18" charset="0"/>
              </a:rPr>
              <a:t>interleaver</a:t>
            </a:r>
            <a:r>
              <a:rPr lang="en-US" sz="1500" dirty="0" smtClean="0">
                <a:latin typeface="Times New Roman" pitchFamily="18" charset="0"/>
                <a:cs typeface="Times New Roman" pitchFamily="18" charset="0"/>
              </a:rPr>
              <a:t> or </a:t>
            </a:r>
            <a:r>
              <a:rPr lang="en-US" sz="1500" dirty="0" err="1" smtClean="0">
                <a:latin typeface="Times New Roman" pitchFamily="18" charset="0"/>
                <a:cs typeface="Times New Roman" pitchFamily="18" charset="0"/>
              </a:rPr>
              <a:t>permuter</a:t>
            </a:r>
            <a:r>
              <a:rPr lang="en-US" sz="1500" dirty="0" smtClean="0">
                <a:latin typeface="Times New Roman" pitchFamily="18" charset="0"/>
                <a:cs typeface="Times New Roman" pitchFamily="18" charset="0"/>
              </a:rPr>
              <a:t>.</a:t>
            </a:r>
          </a:p>
          <a:p>
            <a:pPr algn="just" fontAlgn="base">
              <a:lnSpc>
                <a:spcPct val="170000"/>
              </a:lnSpc>
            </a:pPr>
            <a:r>
              <a:rPr lang="en-US" sz="1500" dirty="0" smtClean="0">
                <a:latin typeface="Times New Roman" pitchFamily="18" charset="0"/>
                <a:cs typeface="Times New Roman" pitchFamily="18" charset="0"/>
              </a:rPr>
              <a:t>In this project, I modeled and implemented a turbo encoder using magnitude comparator scheme using serial and parallel computing algorithm.</a:t>
            </a:r>
          </a:p>
          <a:p>
            <a:pPr algn="just" fontAlgn="base">
              <a:lnSpc>
                <a:spcPct val="170000"/>
              </a:lnSpc>
            </a:pPr>
            <a:r>
              <a:rPr lang="en-US" sz="1500" dirty="0" smtClean="0">
                <a:latin typeface="Times New Roman" pitchFamily="18" charset="0"/>
                <a:cs typeface="Times New Roman" pitchFamily="18" charset="0"/>
              </a:rPr>
              <a:t> The advantage of turbo codes over existing coding schemes is that it attains a very low BER at low signal-to-noise ratios, so it will be used in used in communications . This makes it suitable for wireless applications where low transmission power is desired. However, the performance of turbo encodes on Rayleigh and </a:t>
            </a:r>
            <a:r>
              <a:rPr lang="en-US" sz="1500" dirty="0" err="1" smtClean="0">
                <a:latin typeface="Times New Roman" pitchFamily="18" charset="0"/>
                <a:cs typeface="Times New Roman" pitchFamily="18" charset="0"/>
              </a:rPr>
              <a:t>Ricean</a:t>
            </a:r>
            <a:r>
              <a:rPr lang="en-US" sz="1500" dirty="0" smtClean="0">
                <a:latin typeface="Times New Roman" pitchFamily="18" charset="0"/>
                <a:cs typeface="Times New Roman" pitchFamily="18" charset="0"/>
              </a:rPr>
              <a:t> fading channels remain an active subject of research.</a:t>
            </a:r>
          </a:p>
          <a:p>
            <a:pPr algn="just" fontAlgn="base">
              <a:lnSpc>
                <a:spcPct val="170000"/>
              </a:lnSpc>
            </a:pPr>
            <a:r>
              <a:rPr lang="en-US" sz="1500" dirty="0" smtClean="0">
                <a:latin typeface="Times New Roman" pitchFamily="18" charset="0"/>
                <a:cs typeface="Times New Roman" pitchFamily="18" charset="0"/>
              </a:rPr>
              <a:t> The portability of this code to Advanced Design System (ADS) would be very beneficial for code re-usability and also the synthesis capability of ADS would result in faster product development.</a:t>
            </a:r>
          </a:p>
          <a:p>
            <a:pPr algn="just">
              <a:lnSpc>
                <a:spcPct val="170000"/>
              </a:lnSpc>
            </a:pPr>
            <a:endParaRPr lang="en-US" sz="1500" dirty="0" smtClean="0">
              <a:latin typeface="Times New Roman" pitchFamily="18" charset="0"/>
              <a:cs typeface="Times New Roman" pitchFamily="18" charset="0"/>
            </a:endParaRPr>
          </a:p>
          <a:p>
            <a:endParaRPr lang="en-US" sz="1500"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40</a:t>
            </a:fld>
            <a:endParaRPr lang="en-US" dirty="0"/>
          </a:p>
        </p:txBody>
      </p:sp>
    </p:spTree>
  </p:cSld>
  <p:clrMapOvr>
    <a:masterClrMapping/>
  </p:clrMapOvr>
  <p:transition>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FAE308-3076-43DB-B834-DA0B0AE19AF9}"/>
              </a:ext>
            </a:extLst>
          </p:cNvPr>
          <p:cNvSpPr>
            <a:spLocks noGrp="1"/>
          </p:cNvSpPr>
          <p:nvPr>
            <p:ph type="ctrTitle"/>
          </p:nvPr>
        </p:nvSpPr>
        <p:spPr>
          <a:xfrm>
            <a:off x="1896719" y="646099"/>
            <a:ext cx="6220278" cy="3257414"/>
          </a:xfrm>
        </p:spPr>
        <p:txBody>
          <a:bodyPr/>
          <a:lstStyle/>
          <a:p>
            <a:r>
              <a:rPr lang="en-US" dirty="0" smtClean="0"/>
              <a:t>THANK YOU</a:t>
            </a:r>
            <a:endParaRPr lang="en-US" dirty="0"/>
          </a:p>
        </p:txBody>
      </p:sp>
    </p:spTree>
    <p:extLst>
      <p:ext uri="{BB962C8B-B14F-4D97-AF65-F5344CB8AC3E}">
        <p14:creationId xmlns:p14="http://schemas.microsoft.com/office/powerpoint/2010/main" xmlns="" val="926184573"/>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9620" y="1427158"/>
            <a:ext cx="9779182" cy="3366815"/>
          </a:xfrm>
        </p:spPr>
        <p:txBody>
          <a:bodyPr>
            <a:normAutofit fontScale="92500" lnSpcReduction="20000"/>
          </a:bodyPr>
          <a:lstStyle/>
          <a:p>
            <a:pPr algn="just">
              <a:lnSpc>
                <a:spcPct val="150000"/>
              </a:lnSpc>
            </a:pPr>
            <a:r>
              <a:rPr lang="en-US" dirty="0" smtClean="0">
                <a:latin typeface="Times New Roman" pitchFamily="18" charset="0"/>
                <a:cs typeface="Times New Roman" pitchFamily="18" charset="0"/>
              </a:rPr>
              <a:t>It discusses serial and parallel computation techniques for the Turbo encoder. It does not only design and implement the Turbo encoder module, but also proposes a better solution for the turbo encoder implementation.</a:t>
            </a:r>
          </a:p>
          <a:p>
            <a:pPr algn="just">
              <a:lnSpc>
                <a:spcPct val="150000"/>
              </a:lnSpc>
            </a:pPr>
            <a:r>
              <a:rPr lang="en-US" dirty="0" smtClean="0">
                <a:latin typeface="Times New Roman" pitchFamily="18" charset="0"/>
                <a:cs typeface="Times New Roman" pitchFamily="18" charset="0"/>
              </a:rPr>
              <a:t> The improvement of the chip size and processing time are exhibited by developing the parallel computation technique for the Turbo encoder.</a:t>
            </a:r>
          </a:p>
          <a:p>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5</a:t>
            </a:fld>
            <a:endParaRPr lang="en-US" dirty="0"/>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fld id="{294A09A9-5501-47C1-A89A-A340965A2BE2}" type="slidenum">
              <a:rPr lang="en-US" smtClean="0"/>
              <a:pPr/>
              <a:t>6</a:t>
            </a:fld>
            <a:endParaRPr lang="en-US" dirty="0"/>
          </a:p>
        </p:txBody>
      </p:sp>
      <p:pic>
        <p:nvPicPr>
          <p:cNvPr id="6" name="Content Placeholder 3"/>
          <p:cNvPicPr>
            <a:picLocks noGrp="1"/>
          </p:cNvPicPr>
          <p:nvPr>
            <p:ph idx="1"/>
          </p:nvPr>
        </p:nvPicPr>
        <p:blipFill>
          <a:blip r:embed="rId2"/>
          <a:srcRect/>
          <a:stretch>
            <a:fillRect/>
          </a:stretch>
        </p:blipFill>
        <p:spPr bwMode="auto">
          <a:xfrm>
            <a:off x="1220446" y="1331286"/>
            <a:ext cx="9150374" cy="3644574"/>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latin typeface="Times New Roman" pitchFamily="18" charset="0"/>
                <a:cs typeface="Times New Roman" pitchFamily="18" charset="0"/>
              </a:rPr>
              <a:t>TURBO ENCODER </a:t>
            </a:r>
            <a:r>
              <a:rPr lang="en-US" sz="3600" dirty="0" smtClean="0">
                <a:latin typeface="Times New Roman" pitchFamily="18" charset="0"/>
                <a:cs typeface="Times New Roman" pitchFamily="18" charset="0"/>
              </a:rPr>
              <a:t>BLOCK DIAGRAM</a:t>
            </a:r>
            <a:endParaRPr lang="en-US" sz="3600" dirty="0"/>
          </a:p>
        </p:txBody>
      </p:sp>
      <p:sp>
        <p:nvSpPr>
          <p:cNvPr id="4" name="Footer Placeholder 3"/>
          <p:cNvSpPr>
            <a:spLocks noGrp="1"/>
          </p:cNvSpPr>
          <p:nvPr>
            <p:ph type="ftr" sz="quarter" idx="3"/>
          </p:nvPr>
        </p:nvSpPr>
        <p:spPr/>
        <p:txBody>
          <a:bodyPr/>
          <a:lstStyle/>
          <a:p>
            <a:r>
              <a:rPr lang="en-US" smtClean="0"/>
              <a:t>PRESENTATION TITLE</a:t>
            </a:r>
            <a:endParaRPr lang="en-US"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7</a:t>
            </a:fld>
            <a:endParaRPr lang="en-US" dirty="0"/>
          </a:p>
        </p:txBody>
      </p:sp>
      <p:pic>
        <p:nvPicPr>
          <p:cNvPr id="6" name="Content Placeholder 3"/>
          <p:cNvPicPr>
            <a:picLocks noGrp="1"/>
          </p:cNvPicPr>
          <p:nvPr>
            <p:ph idx="1"/>
          </p:nvPr>
        </p:nvPicPr>
        <p:blipFill>
          <a:blip r:embed="rId2"/>
          <a:srcRect/>
          <a:stretch>
            <a:fillRect/>
          </a:stretch>
        </p:blipFill>
        <p:spPr bwMode="auto">
          <a:xfrm>
            <a:off x="1440180" y="1821180"/>
            <a:ext cx="7322820" cy="3566160"/>
          </a:xfrm>
          <a:prstGeom prst="rect">
            <a:avLst/>
          </a:prstGeom>
          <a:noFill/>
          <a:ln w="9525">
            <a:noFill/>
            <a:miter lim="800000"/>
            <a:headEnd/>
            <a:tailEnd/>
          </a:ln>
        </p:spPr>
      </p:pic>
    </p:spTree>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3402" y="998895"/>
            <a:ext cx="9779182" cy="3366815"/>
          </a:xfrm>
        </p:spPr>
        <p:txBody>
          <a:bodyPr>
            <a:noAutofit/>
          </a:bodyPr>
          <a:lstStyle/>
          <a:p>
            <a:pPr algn="just">
              <a:lnSpc>
                <a:spcPct val="150000"/>
              </a:lnSpc>
            </a:pPr>
            <a:r>
              <a:rPr lang="en-US" sz="2000" dirty="0" smtClean="0">
                <a:latin typeface="Times New Roman" pitchFamily="18" charset="0"/>
                <a:cs typeface="Times New Roman" pitchFamily="18" charset="0"/>
              </a:rPr>
              <a:t>The turbo encoder technique is one of the most powerful FEC techniques in digital communication. The IVS employs a Turbo encoder module with 1=3 code rate.</a:t>
            </a:r>
          </a:p>
          <a:p>
            <a:pPr algn="just">
              <a:lnSpc>
                <a:spcPct val="150000"/>
              </a:lnSpc>
            </a:pPr>
            <a:r>
              <a:rPr lang="en-US" sz="2000" dirty="0" smtClean="0">
                <a:latin typeface="Times New Roman" pitchFamily="18" charset="0"/>
                <a:cs typeface="Times New Roman" pitchFamily="18" charset="0"/>
              </a:rPr>
              <a:t> The Turbo encoder functionalities are detailed in the third generation partnership project (3GPP) standards. The 3GPP Turbo encoder is illustrated in Figure 2.</a:t>
            </a:r>
          </a:p>
          <a:p>
            <a:pPr algn="just">
              <a:lnSpc>
                <a:spcPct val="150000"/>
              </a:lnSpc>
            </a:pPr>
            <a:r>
              <a:rPr lang="en-US" sz="2000" dirty="0" smtClean="0">
                <a:latin typeface="Times New Roman" pitchFamily="18" charset="0"/>
                <a:cs typeface="Times New Roman" pitchFamily="18" charset="0"/>
              </a:rPr>
              <a:t> The input signal of the turbo encodes is the MSD data appended with the CRC parity bits in binary. The block length of the MSD data is 1148 bits.</a:t>
            </a:r>
          </a:p>
          <a:p>
            <a:pPr algn="just">
              <a:lnSpc>
                <a:spcPct val="150000"/>
              </a:lnSpc>
            </a:pPr>
            <a:r>
              <a:rPr lang="en-US" sz="2000" dirty="0" smtClean="0">
                <a:latin typeface="Times New Roman" pitchFamily="18" charset="0"/>
                <a:cs typeface="Times New Roman" pitchFamily="18" charset="0"/>
              </a:rPr>
              <a:t> The output of the module is the MSD encoded data in binary. Implementing the turbo coding technique with 1=3 coding rate and thrills bits, the length of the output is 3456 bits. The thrills structure has an impact of the Turbo encoder.</a:t>
            </a:r>
          </a:p>
          <a:p>
            <a:pPr algn="just">
              <a:lnSpc>
                <a:spcPct val="150000"/>
              </a:lnSpc>
            </a:pPr>
            <a:endParaRPr lang="en-US" sz="2000" dirty="0" smtClean="0">
              <a:latin typeface="Times New Roman" pitchFamily="18" charset="0"/>
              <a:cs typeface="Times New Roman" pitchFamily="18" charset="0"/>
            </a:endParaRPr>
          </a:p>
          <a:p>
            <a:endParaRPr lang="en-US" sz="2000"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8</a:t>
            </a:fld>
            <a:endParaRPr lang="en-US" dirty="0"/>
          </a:p>
        </p:txBody>
      </p:sp>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4976" y="744252"/>
            <a:ext cx="9779182" cy="3366815"/>
          </a:xfrm>
        </p:spPr>
        <p:txBody>
          <a:bodyPr>
            <a:noAutofit/>
          </a:bodyPr>
          <a:lstStyle/>
          <a:p>
            <a:pPr algn="just">
              <a:lnSpc>
                <a:spcPct val="150000"/>
              </a:lnSpc>
            </a:pPr>
            <a:r>
              <a:rPr lang="en-US" sz="1800" dirty="0" smtClean="0">
                <a:latin typeface="Times New Roman" pitchFamily="18" charset="0"/>
                <a:cs typeface="Times New Roman" pitchFamily="18" charset="0"/>
              </a:rPr>
              <a:t>The Turbo encoder employs a parallel concatenated convolution code (PCCC). The PCCC uses two constituent encoders with eight states as it is shown in Figure 2. </a:t>
            </a:r>
          </a:p>
          <a:p>
            <a:pPr algn="just">
              <a:lnSpc>
                <a:spcPct val="150000"/>
              </a:lnSpc>
            </a:pPr>
            <a:r>
              <a:rPr lang="en-US" sz="1800" dirty="0" smtClean="0">
                <a:latin typeface="Times New Roman" pitchFamily="18" charset="0"/>
                <a:cs typeface="Times New Roman" pitchFamily="18" charset="0"/>
              </a:rPr>
              <a:t>The initial status of the register are zeros. The first constituent takes the MSD bits and implements the employed convolution technique.</a:t>
            </a:r>
          </a:p>
          <a:p>
            <a:pPr algn="just">
              <a:lnSpc>
                <a:spcPct val="150000"/>
              </a:lnSpc>
            </a:pPr>
            <a:r>
              <a:rPr lang="en-US" sz="1800" dirty="0" smtClean="0">
                <a:latin typeface="Times New Roman" pitchFamily="18" charset="0"/>
                <a:cs typeface="Times New Roman" pitchFamily="18" charset="0"/>
              </a:rPr>
              <a:t> It takes one bit at a time and generates one bit of parity1 bits. The second constituent implements an identical technique of the first constituent, but it calls for the MSD bit after they are interleaved with a 3GPP designed </a:t>
            </a:r>
            <a:r>
              <a:rPr lang="en-US" sz="1800" dirty="0" err="1" smtClean="0">
                <a:latin typeface="Times New Roman" pitchFamily="18" charset="0"/>
                <a:cs typeface="Times New Roman" pitchFamily="18" charset="0"/>
              </a:rPr>
              <a:t>interleaver</a:t>
            </a:r>
            <a:r>
              <a:rPr lang="en-US" sz="1800" dirty="0" smtClean="0">
                <a:latin typeface="Times New Roman" pitchFamily="18" charset="0"/>
                <a:cs typeface="Times New Roman" pitchFamily="18" charset="0"/>
              </a:rPr>
              <a:t> technique.</a:t>
            </a:r>
          </a:p>
          <a:p>
            <a:pPr algn="just">
              <a:lnSpc>
                <a:spcPct val="150000"/>
              </a:lnSpc>
            </a:pPr>
            <a:r>
              <a:rPr lang="en-US" sz="1800" dirty="0" smtClean="0">
                <a:latin typeface="Times New Roman" pitchFamily="18" charset="0"/>
                <a:cs typeface="Times New Roman" pitchFamily="18" charset="0"/>
              </a:rPr>
              <a:t> The length of the input data, parity1, and parity2 are 1148 bits. There are 12 bits of the tail bits. They are driven from the shift register feedback. The tail bits are applied for end points between the encoded data blocks. </a:t>
            </a:r>
          </a:p>
          <a:p>
            <a:pPr algn="just">
              <a:lnSpc>
                <a:spcPct val="150000"/>
              </a:lnSpc>
            </a:pPr>
            <a:r>
              <a:rPr lang="en-US" sz="1800" dirty="0" smtClean="0">
                <a:latin typeface="Times New Roman" pitchFamily="18" charset="0"/>
                <a:cs typeface="Times New Roman" pitchFamily="18" charset="0"/>
              </a:rPr>
              <a:t>The output structure of the Turbo encoder is illustrated in Figure 3.</a:t>
            </a:r>
          </a:p>
          <a:p>
            <a:pPr algn="just">
              <a:lnSpc>
                <a:spcPct val="150000"/>
              </a:lnSpc>
            </a:pPr>
            <a:endParaRPr lang="en-US" sz="1800" dirty="0" smtClean="0">
              <a:latin typeface="Times New Roman" pitchFamily="18" charset="0"/>
              <a:cs typeface="Times New Roman" pitchFamily="18" charset="0"/>
            </a:endParaRPr>
          </a:p>
          <a:p>
            <a:pPr algn="just">
              <a:lnSpc>
                <a:spcPct val="150000"/>
              </a:lnSpc>
            </a:pPr>
            <a:endParaRPr lang="en-US" sz="1800" dirty="0" smtClean="0">
              <a:latin typeface="Times New Roman" pitchFamily="18" charset="0"/>
              <a:cs typeface="Times New Roman" pitchFamily="18" charset="0"/>
            </a:endParaRPr>
          </a:p>
          <a:p>
            <a:endParaRPr lang="en-US" sz="1800" dirty="0"/>
          </a:p>
        </p:txBody>
      </p:sp>
      <p:sp>
        <p:nvSpPr>
          <p:cNvPr id="5" name="Slide Number Placeholder 4"/>
          <p:cNvSpPr>
            <a:spLocks noGrp="1"/>
          </p:cNvSpPr>
          <p:nvPr>
            <p:ph type="sldNum" sz="quarter" idx="4"/>
          </p:nvPr>
        </p:nvSpPr>
        <p:spPr/>
        <p:txBody>
          <a:bodyPr/>
          <a:lstStyle/>
          <a:p>
            <a:fld id="{294A09A9-5501-47C1-A89A-A340965A2BE2}" type="slidenum">
              <a:rPr lang="en-US" smtClean="0"/>
              <a:pPr/>
              <a:t>9</a:t>
            </a:fld>
            <a:endParaRPr lang="en-US" dirty="0"/>
          </a:p>
        </p:txBody>
      </p:sp>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Universal presentation_Win32_SL_v2" id="{1E9E7818-336A-4DB3-9653-43A16EB0A1EB}" vid="{3A0B5E3F-0982-48C9-85EE-FA4C015080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18A0498-6641-479D-8115-8BC7C8E6B1B8}">
  <ds:schemaRefs>
    <ds:schemaRef ds:uri="http://schemas.microsoft.com/sharepoint/v3/contenttype/forms"/>
  </ds:schemaRefs>
</ds:datastoreItem>
</file>

<file path=customXml/itemProps2.xml><?xml version="1.0" encoding="utf-8"?>
<ds:datastoreItem xmlns:ds="http://schemas.openxmlformats.org/officeDocument/2006/customXml" ds:itemID="{3FAC3131-8810-4A91-9F94-92262D4BBD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A73794D-D7EA-4048-9998-F5D6224939BE}">
  <ds:schemaRefs>
    <ds:schemaRef ds:uri="71af3243-3dd4-4a8d-8c0d-dd76da1f02a5"/>
    <ds:schemaRef ds:uri="http://schemas.microsoft.com/office/2006/documentManagement/types"/>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http://schemas.microsoft.com/sharepoint/v3"/>
    <ds:schemaRef ds:uri="http://purl.org/dc/dcmitype/"/>
    <ds:schemaRef ds:uri="230e9df3-be65-4c73-a93b-d1236ebd677e"/>
    <ds:schemaRef ds:uri="16c05727-aa75-4e4a-9b5f-8a80a1165891"/>
    <ds:schemaRef ds:uri="http://purl.org/dc/elements/1.1/"/>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1399</Words>
  <Application>Microsoft Office PowerPoint</Application>
  <PresentationFormat>Custom</PresentationFormat>
  <Paragraphs>134</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Custom</vt:lpstr>
      <vt:lpstr>CHIP DESIGN FOR TURBO ENCODER MODULE FOR IN VEHICLE SYSTEM</vt:lpstr>
      <vt:lpstr>ABSTRACT</vt:lpstr>
      <vt:lpstr>INTRODUCTION</vt:lpstr>
      <vt:lpstr>Slide 4</vt:lpstr>
      <vt:lpstr>Slide 5</vt:lpstr>
      <vt:lpstr>Slide 6</vt:lpstr>
      <vt:lpstr>TURBO ENCODER BLOCK DIAGRAM</vt:lpstr>
      <vt:lpstr>Slide 8</vt:lpstr>
      <vt:lpstr>Slide 9</vt:lpstr>
      <vt:lpstr>Slide 10</vt:lpstr>
      <vt:lpstr>Interleaver</vt:lpstr>
      <vt:lpstr>   DESIGN FOR THE TURBO ENCODER MODULE</vt:lpstr>
      <vt:lpstr>Slide 13</vt:lpstr>
      <vt:lpstr>CARRY INCREMENT ADDER FOR  DESIGN</vt:lpstr>
      <vt:lpstr>TOP MODULE CODE</vt:lpstr>
      <vt:lpstr>TOP MODULE CODE</vt:lpstr>
      <vt:lpstr>TOP MODULE CODE</vt:lpstr>
      <vt:lpstr>TOP MODULE CODE</vt:lpstr>
      <vt:lpstr>TOP MODULE CODE</vt:lpstr>
      <vt:lpstr>TOP MODULE CODE</vt:lpstr>
      <vt:lpstr>TOP MODULE CODE</vt:lpstr>
      <vt:lpstr>TOP MODULE CODE</vt:lpstr>
      <vt:lpstr>TOP MODULE CODE</vt:lpstr>
      <vt:lpstr>TOP MODULE CODE</vt:lpstr>
      <vt:lpstr>TOP MODULE CODE</vt:lpstr>
      <vt:lpstr>TOP MODULE CODE</vt:lpstr>
      <vt:lpstr>TEST BENCH CODE</vt:lpstr>
      <vt:lpstr>TEST BENCH CODE</vt:lpstr>
      <vt:lpstr>TEST BENCH CODE</vt:lpstr>
      <vt:lpstr>RESULTS:</vt:lpstr>
      <vt:lpstr>Slide 31</vt:lpstr>
      <vt:lpstr>Slide 32</vt:lpstr>
      <vt:lpstr>Slide 33</vt:lpstr>
      <vt:lpstr>Slide 34</vt:lpstr>
      <vt:lpstr>VIRTEX-6 FPGAs</vt:lpstr>
      <vt:lpstr>Slide 36</vt:lpstr>
      <vt:lpstr>Wireless Infrastructure</vt:lpstr>
      <vt:lpstr>VIRTEX-6 CHIP XC6VLX240T-L1FFG1156I</vt:lpstr>
      <vt:lpstr> CONCLUSION</vt:lpstr>
      <vt:lpstr>FUTURESCOPE</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2023-09-06T14:50:52Z</dcterms:created>
  <dcterms:modified xsi:type="dcterms:W3CDTF">2023-11-29T08:11:49Z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