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61" r:id="rId2"/>
    <p:sldId id="264" r:id="rId3"/>
    <p:sldId id="275" r:id="rId4"/>
    <p:sldId id="262" r:id="rId5"/>
    <p:sldId id="265" r:id="rId6"/>
    <p:sldId id="263" r:id="rId7"/>
    <p:sldId id="257" r:id="rId8"/>
    <p:sldId id="260" r:id="rId9"/>
    <p:sldId id="277" r:id="rId10"/>
    <p:sldId id="266" r:id="rId11"/>
    <p:sldId id="256" r:id="rId12"/>
    <p:sldId id="259" r:id="rId13"/>
    <p:sldId id="258" r:id="rId14"/>
    <p:sldId id="269" r:id="rId15"/>
    <p:sldId id="268" r:id="rId16"/>
    <p:sldId id="267" r:id="rId17"/>
    <p:sldId id="273" r:id="rId18"/>
    <p:sldId id="274" r:id="rId19"/>
    <p:sldId id="271" r:id="rId20"/>
    <p:sldId id="272" r:id="rId21"/>
    <p:sldId id="270"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B75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59" d="100"/>
          <a:sy n="159" d="100"/>
        </p:scale>
        <p:origin x="30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F6573-249A-47C4-7E0A-EA452AA012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9CE404-E886-A601-E87E-22DEDFCDDD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856887-4CC2-C2A7-F254-4CA2B94BA980}"/>
              </a:ext>
            </a:extLst>
          </p:cNvPr>
          <p:cNvSpPr>
            <a:spLocks noGrp="1"/>
          </p:cNvSpPr>
          <p:nvPr>
            <p:ph type="dt" sz="half" idx="10"/>
          </p:nvPr>
        </p:nvSpPr>
        <p:spPr/>
        <p:txBody>
          <a:bodyPr/>
          <a:lstStyle/>
          <a:p>
            <a:fld id="{74F86424-3FCF-41FF-9687-9F54D02FBF9E}" type="datetimeFigureOut">
              <a:rPr lang="en-US" smtClean="0"/>
              <a:t>1/1/2024</a:t>
            </a:fld>
            <a:endParaRPr lang="en-US"/>
          </a:p>
        </p:txBody>
      </p:sp>
      <p:sp>
        <p:nvSpPr>
          <p:cNvPr id="5" name="Footer Placeholder 4">
            <a:extLst>
              <a:ext uri="{FF2B5EF4-FFF2-40B4-BE49-F238E27FC236}">
                <a16:creationId xmlns:a16="http://schemas.microsoft.com/office/drawing/2014/main" id="{5DC8278E-9FDD-5101-DFBB-39CA3FCFEC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EA11D7-4515-A045-AB9C-EB86E20DD155}"/>
              </a:ext>
            </a:extLst>
          </p:cNvPr>
          <p:cNvSpPr>
            <a:spLocks noGrp="1"/>
          </p:cNvSpPr>
          <p:nvPr>
            <p:ph type="sldNum" sz="quarter" idx="12"/>
          </p:nvPr>
        </p:nvSpPr>
        <p:spPr/>
        <p:txBody>
          <a:bodyPr/>
          <a:lstStyle/>
          <a:p>
            <a:fld id="{D3107C08-8424-4666-BD3D-68D594FD6322}" type="slidenum">
              <a:rPr lang="en-US" smtClean="0"/>
              <a:t>‹#›</a:t>
            </a:fld>
            <a:endParaRPr lang="en-US"/>
          </a:p>
        </p:txBody>
      </p:sp>
    </p:spTree>
    <p:extLst>
      <p:ext uri="{BB962C8B-B14F-4D97-AF65-F5344CB8AC3E}">
        <p14:creationId xmlns:p14="http://schemas.microsoft.com/office/powerpoint/2010/main" val="565940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D9B5F-151B-5F53-F65E-7F3E16C383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CA0CFA-7EFC-C817-273B-62F105A333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856402-185C-FF8D-40FE-309ED31869B2}"/>
              </a:ext>
            </a:extLst>
          </p:cNvPr>
          <p:cNvSpPr>
            <a:spLocks noGrp="1"/>
          </p:cNvSpPr>
          <p:nvPr>
            <p:ph type="dt" sz="half" idx="10"/>
          </p:nvPr>
        </p:nvSpPr>
        <p:spPr/>
        <p:txBody>
          <a:bodyPr/>
          <a:lstStyle/>
          <a:p>
            <a:fld id="{74F86424-3FCF-41FF-9687-9F54D02FBF9E}" type="datetimeFigureOut">
              <a:rPr lang="en-US" smtClean="0"/>
              <a:t>1/1/2024</a:t>
            </a:fld>
            <a:endParaRPr lang="en-US"/>
          </a:p>
        </p:txBody>
      </p:sp>
      <p:sp>
        <p:nvSpPr>
          <p:cNvPr id="5" name="Footer Placeholder 4">
            <a:extLst>
              <a:ext uri="{FF2B5EF4-FFF2-40B4-BE49-F238E27FC236}">
                <a16:creationId xmlns:a16="http://schemas.microsoft.com/office/drawing/2014/main" id="{B6C0477E-5EAA-E8FD-AF91-A7BAC69679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21C62C-D2C1-A7AD-C5D3-1758422C92C1}"/>
              </a:ext>
            </a:extLst>
          </p:cNvPr>
          <p:cNvSpPr>
            <a:spLocks noGrp="1"/>
          </p:cNvSpPr>
          <p:nvPr>
            <p:ph type="sldNum" sz="quarter" idx="12"/>
          </p:nvPr>
        </p:nvSpPr>
        <p:spPr/>
        <p:txBody>
          <a:bodyPr/>
          <a:lstStyle/>
          <a:p>
            <a:fld id="{D3107C08-8424-4666-BD3D-68D594FD6322}" type="slidenum">
              <a:rPr lang="en-US" smtClean="0"/>
              <a:t>‹#›</a:t>
            </a:fld>
            <a:endParaRPr lang="en-US"/>
          </a:p>
        </p:txBody>
      </p:sp>
    </p:spTree>
    <p:extLst>
      <p:ext uri="{BB962C8B-B14F-4D97-AF65-F5344CB8AC3E}">
        <p14:creationId xmlns:p14="http://schemas.microsoft.com/office/powerpoint/2010/main" val="4040817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333D9E-0AE7-50AD-00AC-E33D97AAE4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D6B5F5-0958-E721-3FB5-6780A6A15F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6CC0A2-F38D-8B76-C442-E3B561EC773C}"/>
              </a:ext>
            </a:extLst>
          </p:cNvPr>
          <p:cNvSpPr>
            <a:spLocks noGrp="1"/>
          </p:cNvSpPr>
          <p:nvPr>
            <p:ph type="dt" sz="half" idx="10"/>
          </p:nvPr>
        </p:nvSpPr>
        <p:spPr/>
        <p:txBody>
          <a:bodyPr/>
          <a:lstStyle/>
          <a:p>
            <a:fld id="{74F86424-3FCF-41FF-9687-9F54D02FBF9E}" type="datetimeFigureOut">
              <a:rPr lang="en-US" smtClean="0"/>
              <a:t>1/1/2024</a:t>
            </a:fld>
            <a:endParaRPr lang="en-US"/>
          </a:p>
        </p:txBody>
      </p:sp>
      <p:sp>
        <p:nvSpPr>
          <p:cNvPr id="5" name="Footer Placeholder 4">
            <a:extLst>
              <a:ext uri="{FF2B5EF4-FFF2-40B4-BE49-F238E27FC236}">
                <a16:creationId xmlns:a16="http://schemas.microsoft.com/office/drawing/2014/main" id="{96615D3A-B6AF-9195-DD11-80E6C6B87C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46DCA0-E924-211F-1F10-E0A48D4DE23B}"/>
              </a:ext>
            </a:extLst>
          </p:cNvPr>
          <p:cNvSpPr>
            <a:spLocks noGrp="1"/>
          </p:cNvSpPr>
          <p:nvPr>
            <p:ph type="sldNum" sz="quarter" idx="12"/>
          </p:nvPr>
        </p:nvSpPr>
        <p:spPr/>
        <p:txBody>
          <a:bodyPr/>
          <a:lstStyle/>
          <a:p>
            <a:fld id="{D3107C08-8424-4666-BD3D-68D594FD6322}" type="slidenum">
              <a:rPr lang="en-US" smtClean="0"/>
              <a:t>‹#›</a:t>
            </a:fld>
            <a:endParaRPr lang="en-US"/>
          </a:p>
        </p:txBody>
      </p:sp>
    </p:spTree>
    <p:extLst>
      <p:ext uri="{BB962C8B-B14F-4D97-AF65-F5344CB8AC3E}">
        <p14:creationId xmlns:p14="http://schemas.microsoft.com/office/powerpoint/2010/main" val="4201100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7D8DF-4101-8579-D61E-7117D88C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F9FFE8-38F4-FC2E-C4A6-2480F019C1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BC601D-4386-8C10-1A88-365EF3530FB1}"/>
              </a:ext>
            </a:extLst>
          </p:cNvPr>
          <p:cNvSpPr>
            <a:spLocks noGrp="1"/>
          </p:cNvSpPr>
          <p:nvPr>
            <p:ph type="dt" sz="half" idx="10"/>
          </p:nvPr>
        </p:nvSpPr>
        <p:spPr/>
        <p:txBody>
          <a:bodyPr/>
          <a:lstStyle/>
          <a:p>
            <a:fld id="{74F86424-3FCF-41FF-9687-9F54D02FBF9E}" type="datetimeFigureOut">
              <a:rPr lang="en-US" smtClean="0"/>
              <a:t>1/1/2024</a:t>
            </a:fld>
            <a:endParaRPr lang="en-US"/>
          </a:p>
        </p:txBody>
      </p:sp>
      <p:sp>
        <p:nvSpPr>
          <p:cNvPr id="5" name="Footer Placeholder 4">
            <a:extLst>
              <a:ext uri="{FF2B5EF4-FFF2-40B4-BE49-F238E27FC236}">
                <a16:creationId xmlns:a16="http://schemas.microsoft.com/office/drawing/2014/main" id="{DB5DE36C-045D-E6C9-0C38-0A7FB92337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EE881A-92E4-1672-2BC6-F3FAF651CC2B}"/>
              </a:ext>
            </a:extLst>
          </p:cNvPr>
          <p:cNvSpPr>
            <a:spLocks noGrp="1"/>
          </p:cNvSpPr>
          <p:nvPr>
            <p:ph type="sldNum" sz="quarter" idx="12"/>
          </p:nvPr>
        </p:nvSpPr>
        <p:spPr/>
        <p:txBody>
          <a:bodyPr/>
          <a:lstStyle/>
          <a:p>
            <a:fld id="{D3107C08-8424-4666-BD3D-68D594FD6322}" type="slidenum">
              <a:rPr lang="en-US" smtClean="0"/>
              <a:t>‹#›</a:t>
            </a:fld>
            <a:endParaRPr lang="en-US"/>
          </a:p>
        </p:txBody>
      </p:sp>
    </p:spTree>
    <p:extLst>
      <p:ext uri="{BB962C8B-B14F-4D97-AF65-F5344CB8AC3E}">
        <p14:creationId xmlns:p14="http://schemas.microsoft.com/office/powerpoint/2010/main" val="3162695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A2080-A959-C834-D569-1A2EAEDB2B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BAF188-122B-037A-2282-A9C6131D7F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400F78-6607-B879-2F5B-EF29F6090F2C}"/>
              </a:ext>
            </a:extLst>
          </p:cNvPr>
          <p:cNvSpPr>
            <a:spLocks noGrp="1"/>
          </p:cNvSpPr>
          <p:nvPr>
            <p:ph type="dt" sz="half" idx="10"/>
          </p:nvPr>
        </p:nvSpPr>
        <p:spPr/>
        <p:txBody>
          <a:bodyPr/>
          <a:lstStyle/>
          <a:p>
            <a:fld id="{74F86424-3FCF-41FF-9687-9F54D02FBF9E}" type="datetimeFigureOut">
              <a:rPr lang="en-US" smtClean="0"/>
              <a:t>1/1/2024</a:t>
            </a:fld>
            <a:endParaRPr lang="en-US"/>
          </a:p>
        </p:txBody>
      </p:sp>
      <p:sp>
        <p:nvSpPr>
          <p:cNvPr id="5" name="Footer Placeholder 4">
            <a:extLst>
              <a:ext uri="{FF2B5EF4-FFF2-40B4-BE49-F238E27FC236}">
                <a16:creationId xmlns:a16="http://schemas.microsoft.com/office/drawing/2014/main" id="{1FF792A4-C8BA-7895-996F-4D0824F21E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07EC0C-9D02-CE03-8F68-D7E26F471F3E}"/>
              </a:ext>
            </a:extLst>
          </p:cNvPr>
          <p:cNvSpPr>
            <a:spLocks noGrp="1"/>
          </p:cNvSpPr>
          <p:nvPr>
            <p:ph type="sldNum" sz="quarter" idx="12"/>
          </p:nvPr>
        </p:nvSpPr>
        <p:spPr/>
        <p:txBody>
          <a:bodyPr/>
          <a:lstStyle/>
          <a:p>
            <a:fld id="{D3107C08-8424-4666-BD3D-68D594FD6322}" type="slidenum">
              <a:rPr lang="en-US" smtClean="0"/>
              <a:t>‹#›</a:t>
            </a:fld>
            <a:endParaRPr lang="en-US"/>
          </a:p>
        </p:txBody>
      </p:sp>
    </p:spTree>
    <p:extLst>
      <p:ext uri="{BB962C8B-B14F-4D97-AF65-F5344CB8AC3E}">
        <p14:creationId xmlns:p14="http://schemas.microsoft.com/office/powerpoint/2010/main" val="2496781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F1E8A-CE48-BA3A-120D-37963EDAF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A2FBEE-059B-EC29-B162-D1C357917E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A48822-AEC6-A3C4-38C8-5FE0101E0F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8CAEC6-FF23-BB02-F1CE-22436CE602C5}"/>
              </a:ext>
            </a:extLst>
          </p:cNvPr>
          <p:cNvSpPr>
            <a:spLocks noGrp="1"/>
          </p:cNvSpPr>
          <p:nvPr>
            <p:ph type="dt" sz="half" idx="10"/>
          </p:nvPr>
        </p:nvSpPr>
        <p:spPr/>
        <p:txBody>
          <a:bodyPr/>
          <a:lstStyle/>
          <a:p>
            <a:fld id="{74F86424-3FCF-41FF-9687-9F54D02FBF9E}" type="datetimeFigureOut">
              <a:rPr lang="en-US" smtClean="0"/>
              <a:t>1/1/2024</a:t>
            </a:fld>
            <a:endParaRPr lang="en-US"/>
          </a:p>
        </p:txBody>
      </p:sp>
      <p:sp>
        <p:nvSpPr>
          <p:cNvPr id="6" name="Footer Placeholder 5">
            <a:extLst>
              <a:ext uri="{FF2B5EF4-FFF2-40B4-BE49-F238E27FC236}">
                <a16:creationId xmlns:a16="http://schemas.microsoft.com/office/drawing/2014/main" id="{98CB6377-AD47-ABC7-A41B-4132937A64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CA6C34-9635-8299-6C58-DCA6B0A3CB37}"/>
              </a:ext>
            </a:extLst>
          </p:cNvPr>
          <p:cNvSpPr>
            <a:spLocks noGrp="1"/>
          </p:cNvSpPr>
          <p:nvPr>
            <p:ph type="sldNum" sz="quarter" idx="12"/>
          </p:nvPr>
        </p:nvSpPr>
        <p:spPr/>
        <p:txBody>
          <a:bodyPr/>
          <a:lstStyle/>
          <a:p>
            <a:fld id="{D3107C08-8424-4666-BD3D-68D594FD6322}" type="slidenum">
              <a:rPr lang="en-US" smtClean="0"/>
              <a:t>‹#›</a:t>
            </a:fld>
            <a:endParaRPr lang="en-US"/>
          </a:p>
        </p:txBody>
      </p:sp>
    </p:spTree>
    <p:extLst>
      <p:ext uri="{BB962C8B-B14F-4D97-AF65-F5344CB8AC3E}">
        <p14:creationId xmlns:p14="http://schemas.microsoft.com/office/powerpoint/2010/main" val="133477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D56CE-FCE9-EEDF-48A2-E3D3DF9465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69B7AA-EA7E-D722-972F-9DF2C64889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CCFF79-389A-EC16-1DC7-BB9D32FD53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BA2775-EA48-B699-F1AE-F19DB89A65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C86174-0683-D4B0-D870-FFE7DFB677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14A5BA-EC79-2731-4061-EF117944C351}"/>
              </a:ext>
            </a:extLst>
          </p:cNvPr>
          <p:cNvSpPr>
            <a:spLocks noGrp="1"/>
          </p:cNvSpPr>
          <p:nvPr>
            <p:ph type="dt" sz="half" idx="10"/>
          </p:nvPr>
        </p:nvSpPr>
        <p:spPr/>
        <p:txBody>
          <a:bodyPr/>
          <a:lstStyle/>
          <a:p>
            <a:fld id="{74F86424-3FCF-41FF-9687-9F54D02FBF9E}" type="datetimeFigureOut">
              <a:rPr lang="en-US" smtClean="0"/>
              <a:t>1/1/2024</a:t>
            </a:fld>
            <a:endParaRPr lang="en-US"/>
          </a:p>
        </p:txBody>
      </p:sp>
      <p:sp>
        <p:nvSpPr>
          <p:cNvPr id="8" name="Footer Placeholder 7">
            <a:extLst>
              <a:ext uri="{FF2B5EF4-FFF2-40B4-BE49-F238E27FC236}">
                <a16:creationId xmlns:a16="http://schemas.microsoft.com/office/drawing/2014/main" id="{88D7DDE6-C4C8-C2ED-DF0A-D970D809FB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53584B-2CE3-06C7-089F-084AAFA9CD8B}"/>
              </a:ext>
            </a:extLst>
          </p:cNvPr>
          <p:cNvSpPr>
            <a:spLocks noGrp="1"/>
          </p:cNvSpPr>
          <p:nvPr>
            <p:ph type="sldNum" sz="quarter" idx="12"/>
          </p:nvPr>
        </p:nvSpPr>
        <p:spPr/>
        <p:txBody>
          <a:bodyPr/>
          <a:lstStyle/>
          <a:p>
            <a:fld id="{D3107C08-8424-4666-BD3D-68D594FD6322}" type="slidenum">
              <a:rPr lang="en-US" smtClean="0"/>
              <a:t>‹#›</a:t>
            </a:fld>
            <a:endParaRPr lang="en-US"/>
          </a:p>
        </p:txBody>
      </p:sp>
    </p:spTree>
    <p:extLst>
      <p:ext uri="{BB962C8B-B14F-4D97-AF65-F5344CB8AC3E}">
        <p14:creationId xmlns:p14="http://schemas.microsoft.com/office/powerpoint/2010/main" val="4189228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3C5C7-0D2A-2DE4-C3C0-90772BE299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B73A98-21AF-F1E8-98AE-EB9087DC0199}"/>
              </a:ext>
            </a:extLst>
          </p:cNvPr>
          <p:cNvSpPr>
            <a:spLocks noGrp="1"/>
          </p:cNvSpPr>
          <p:nvPr>
            <p:ph type="dt" sz="half" idx="10"/>
          </p:nvPr>
        </p:nvSpPr>
        <p:spPr/>
        <p:txBody>
          <a:bodyPr/>
          <a:lstStyle/>
          <a:p>
            <a:fld id="{74F86424-3FCF-41FF-9687-9F54D02FBF9E}" type="datetimeFigureOut">
              <a:rPr lang="en-US" smtClean="0"/>
              <a:t>1/1/2024</a:t>
            </a:fld>
            <a:endParaRPr lang="en-US"/>
          </a:p>
        </p:txBody>
      </p:sp>
      <p:sp>
        <p:nvSpPr>
          <p:cNvPr id="4" name="Footer Placeholder 3">
            <a:extLst>
              <a:ext uri="{FF2B5EF4-FFF2-40B4-BE49-F238E27FC236}">
                <a16:creationId xmlns:a16="http://schemas.microsoft.com/office/drawing/2014/main" id="{532398B7-D338-B236-CBA5-CE83CFC6E0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A995DB-88E3-B57E-52FB-0E9AA498B19D}"/>
              </a:ext>
            </a:extLst>
          </p:cNvPr>
          <p:cNvSpPr>
            <a:spLocks noGrp="1"/>
          </p:cNvSpPr>
          <p:nvPr>
            <p:ph type="sldNum" sz="quarter" idx="12"/>
          </p:nvPr>
        </p:nvSpPr>
        <p:spPr/>
        <p:txBody>
          <a:bodyPr/>
          <a:lstStyle/>
          <a:p>
            <a:fld id="{D3107C08-8424-4666-BD3D-68D594FD6322}" type="slidenum">
              <a:rPr lang="en-US" smtClean="0"/>
              <a:t>‹#›</a:t>
            </a:fld>
            <a:endParaRPr lang="en-US"/>
          </a:p>
        </p:txBody>
      </p:sp>
    </p:spTree>
    <p:extLst>
      <p:ext uri="{BB962C8B-B14F-4D97-AF65-F5344CB8AC3E}">
        <p14:creationId xmlns:p14="http://schemas.microsoft.com/office/powerpoint/2010/main" val="3789309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99ECC7-7F0D-8386-65D2-F831A16B3CA6}"/>
              </a:ext>
            </a:extLst>
          </p:cNvPr>
          <p:cNvSpPr>
            <a:spLocks noGrp="1"/>
          </p:cNvSpPr>
          <p:nvPr>
            <p:ph type="dt" sz="half" idx="10"/>
          </p:nvPr>
        </p:nvSpPr>
        <p:spPr/>
        <p:txBody>
          <a:bodyPr/>
          <a:lstStyle/>
          <a:p>
            <a:fld id="{74F86424-3FCF-41FF-9687-9F54D02FBF9E}" type="datetimeFigureOut">
              <a:rPr lang="en-US" smtClean="0"/>
              <a:t>1/1/2024</a:t>
            </a:fld>
            <a:endParaRPr lang="en-US"/>
          </a:p>
        </p:txBody>
      </p:sp>
      <p:sp>
        <p:nvSpPr>
          <p:cNvPr id="3" name="Footer Placeholder 2">
            <a:extLst>
              <a:ext uri="{FF2B5EF4-FFF2-40B4-BE49-F238E27FC236}">
                <a16:creationId xmlns:a16="http://schemas.microsoft.com/office/drawing/2014/main" id="{90F47189-D9C3-B1AD-33BD-7684402992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9F2D38-9ECA-1B6B-E02A-E99EDB1DFB2F}"/>
              </a:ext>
            </a:extLst>
          </p:cNvPr>
          <p:cNvSpPr>
            <a:spLocks noGrp="1"/>
          </p:cNvSpPr>
          <p:nvPr>
            <p:ph type="sldNum" sz="quarter" idx="12"/>
          </p:nvPr>
        </p:nvSpPr>
        <p:spPr/>
        <p:txBody>
          <a:bodyPr/>
          <a:lstStyle/>
          <a:p>
            <a:fld id="{D3107C08-8424-4666-BD3D-68D594FD6322}" type="slidenum">
              <a:rPr lang="en-US" smtClean="0"/>
              <a:t>‹#›</a:t>
            </a:fld>
            <a:endParaRPr lang="en-US"/>
          </a:p>
        </p:txBody>
      </p:sp>
    </p:spTree>
    <p:extLst>
      <p:ext uri="{BB962C8B-B14F-4D97-AF65-F5344CB8AC3E}">
        <p14:creationId xmlns:p14="http://schemas.microsoft.com/office/powerpoint/2010/main" val="2152208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9343D-5737-9151-F1ED-9FD5DE24FA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39B0A6-F6B0-9FE6-6818-43A778D3E4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A3DBA0-7D29-4603-B57A-D4DDFCC872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E956C0-81A5-D9F4-AAD7-A6B1A47A3D25}"/>
              </a:ext>
            </a:extLst>
          </p:cNvPr>
          <p:cNvSpPr>
            <a:spLocks noGrp="1"/>
          </p:cNvSpPr>
          <p:nvPr>
            <p:ph type="dt" sz="half" idx="10"/>
          </p:nvPr>
        </p:nvSpPr>
        <p:spPr/>
        <p:txBody>
          <a:bodyPr/>
          <a:lstStyle/>
          <a:p>
            <a:fld id="{74F86424-3FCF-41FF-9687-9F54D02FBF9E}" type="datetimeFigureOut">
              <a:rPr lang="en-US" smtClean="0"/>
              <a:t>1/1/2024</a:t>
            </a:fld>
            <a:endParaRPr lang="en-US"/>
          </a:p>
        </p:txBody>
      </p:sp>
      <p:sp>
        <p:nvSpPr>
          <p:cNvPr id="6" name="Footer Placeholder 5">
            <a:extLst>
              <a:ext uri="{FF2B5EF4-FFF2-40B4-BE49-F238E27FC236}">
                <a16:creationId xmlns:a16="http://schemas.microsoft.com/office/drawing/2014/main" id="{2C8773EA-8ED2-2FB7-922F-ED95A64B43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179DA5-828A-7B83-6F9C-C57EA45AA066}"/>
              </a:ext>
            </a:extLst>
          </p:cNvPr>
          <p:cNvSpPr>
            <a:spLocks noGrp="1"/>
          </p:cNvSpPr>
          <p:nvPr>
            <p:ph type="sldNum" sz="quarter" idx="12"/>
          </p:nvPr>
        </p:nvSpPr>
        <p:spPr/>
        <p:txBody>
          <a:bodyPr/>
          <a:lstStyle/>
          <a:p>
            <a:fld id="{D3107C08-8424-4666-BD3D-68D594FD6322}" type="slidenum">
              <a:rPr lang="en-US" smtClean="0"/>
              <a:t>‹#›</a:t>
            </a:fld>
            <a:endParaRPr lang="en-US"/>
          </a:p>
        </p:txBody>
      </p:sp>
    </p:spTree>
    <p:extLst>
      <p:ext uri="{BB962C8B-B14F-4D97-AF65-F5344CB8AC3E}">
        <p14:creationId xmlns:p14="http://schemas.microsoft.com/office/powerpoint/2010/main" val="4205793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CFDF4-79A9-5300-E264-6335B0F35D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E88D29-8533-8A39-1F9F-C78D9EC03C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678189-C6BB-A182-BB45-DE90485D48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BD1696-1856-6257-0B79-E93D49916FD5}"/>
              </a:ext>
            </a:extLst>
          </p:cNvPr>
          <p:cNvSpPr>
            <a:spLocks noGrp="1"/>
          </p:cNvSpPr>
          <p:nvPr>
            <p:ph type="dt" sz="half" idx="10"/>
          </p:nvPr>
        </p:nvSpPr>
        <p:spPr/>
        <p:txBody>
          <a:bodyPr/>
          <a:lstStyle/>
          <a:p>
            <a:fld id="{74F86424-3FCF-41FF-9687-9F54D02FBF9E}" type="datetimeFigureOut">
              <a:rPr lang="en-US" smtClean="0"/>
              <a:t>1/1/2024</a:t>
            </a:fld>
            <a:endParaRPr lang="en-US"/>
          </a:p>
        </p:txBody>
      </p:sp>
      <p:sp>
        <p:nvSpPr>
          <p:cNvPr id="6" name="Footer Placeholder 5">
            <a:extLst>
              <a:ext uri="{FF2B5EF4-FFF2-40B4-BE49-F238E27FC236}">
                <a16:creationId xmlns:a16="http://schemas.microsoft.com/office/drawing/2014/main" id="{7261BC95-291B-ACB5-6AAC-DF5D475F80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60C8ED-833A-0EA2-F439-C5F022EAB842}"/>
              </a:ext>
            </a:extLst>
          </p:cNvPr>
          <p:cNvSpPr>
            <a:spLocks noGrp="1"/>
          </p:cNvSpPr>
          <p:nvPr>
            <p:ph type="sldNum" sz="quarter" idx="12"/>
          </p:nvPr>
        </p:nvSpPr>
        <p:spPr/>
        <p:txBody>
          <a:bodyPr/>
          <a:lstStyle/>
          <a:p>
            <a:fld id="{D3107C08-8424-4666-BD3D-68D594FD6322}" type="slidenum">
              <a:rPr lang="en-US" smtClean="0"/>
              <a:t>‹#›</a:t>
            </a:fld>
            <a:endParaRPr lang="en-US"/>
          </a:p>
        </p:txBody>
      </p:sp>
    </p:spTree>
    <p:extLst>
      <p:ext uri="{BB962C8B-B14F-4D97-AF65-F5344CB8AC3E}">
        <p14:creationId xmlns:p14="http://schemas.microsoft.com/office/powerpoint/2010/main" val="1689780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41B565-F2FC-45A2-AA1B-A10C37B4B5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034422-A5ED-C805-0E26-E9BA64B86A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8EAB2F-36DC-CF52-46B1-89C3D1CB50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F86424-3FCF-41FF-9687-9F54D02FBF9E}" type="datetimeFigureOut">
              <a:rPr lang="en-US" smtClean="0"/>
              <a:t>1/1/2024</a:t>
            </a:fld>
            <a:endParaRPr lang="en-US"/>
          </a:p>
        </p:txBody>
      </p:sp>
      <p:sp>
        <p:nvSpPr>
          <p:cNvPr id="5" name="Footer Placeholder 4">
            <a:extLst>
              <a:ext uri="{FF2B5EF4-FFF2-40B4-BE49-F238E27FC236}">
                <a16:creationId xmlns:a16="http://schemas.microsoft.com/office/drawing/2014/main" id="{71E99D46-C79D-93FC-014B-998CF60E84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5C7DCA-E00E-5FB4-8ECA-D6A54ED88B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107C08-8424-4666-BD3D-68D594FD6322}" type="slidenum">
              <a:rPr lang="en-US" smtClean="0"/>
              <a:t>‹#›</a:t>
            </a:fld>
            <a:endParaRPr lang="en-US"/>
          </a:p>
        </p:txBody>
      </p:sp>
    </p:spTree>
    <p:extLst>
      <p:ext uri="{BB962C8B-B14F-4D97-AF65-F5344CB8AC3E}">
        <p14:creationId xmlns:p14="http://schemas.microsoft.com/office/powerpoint/2010/main" val="141217617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www.pragimtech.com/blog/sql-optimization/how-is-data-stored-in-sql-database/" TargetMode="External"/><Relationship Id="rId3" Type="http://schemas.openxmlformats.org/officeDocument/2006/relationships/hyperlink" Target="https://pandas.pydata.org/" TargetMode="External"/><Relationship Id="rId7" Type="http://schemas.openxmlformats.org/officeDocument/2006/relationships/hyperlink" Target="https://learn.microsoft.com/en-us/sql/relational-databases/native-client/odbc/creating-a-driver-application-multithreaded-applications?view=sql-server-ver16"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 Id="rId6" Type="http://schemas.openxmlformats.org/officeDocument/2006/relationships/hyperlink" Target="https://www.scaler.com/topics/pandas/sql-vs-pandas/" TargetMode="External"/><Relationship Id="rId5" Type="http://schemas.openxmlformats.org/officeDocument/2006/relationships/hyperlink" Target="https://dagster.io/" TargetMode="External"/><Relationship Id="rId4" Type="http://schemas.openxmlformats.org/officeDocument/2006/relationships/hyperlink" Target="https://www.microsoft.com/en-us/sql-serv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3A185D8-A6A3-AA4E-18EA-54D465D16D56}"/>
              </a:ext>
            </a:extLst>
          </p:cNvPr>
          <p:cNvSpPr txBox="1"/>
          <p:nvPr/>
        </p:nvSpPr>
        <p:spPr>
          <a:xfrm>
            <a:off x="1884218" y="1182254"/>
            <a:ext cx="8999643" cy="4524315"/>
          </a:xfrm>
          <a:prstGeom prst="rect">
            <a:avLst/>
          </a:prstGeom>
          <a:noFill/>
        </p:spPr>
        <p:txBody>
          <a:bodyPr wrap="none" rtlCol="0">
            <a:spAutoFit/>
          </a:bodyPr>
          <a:lstStyle/>
          <a:p>
            <a:pPr algn="ctr"/>
            <a:r>
              <a:rPr lang="en-US" sz="4800" dirty="0"/>
              <a:t>Approach and Assumptions for the </a:t>
            </a:r>
          </a:p>
          <a:p>
            <a:pPr algn="ctr"/>
            <a:r>
              <a:rPr lang="en-US" sz="4800" dirty="0"/>
              <a:t>Entity Resolution Exercise</a:t>
            </a:r>
          </a:p>
          <a:p>
            <a:pPr algn="ctr"/>
            <a:endParaRPr lang="en-US" sz="4800" dirty="0"/>
          </a:p>
          <a:p>
            <a:pPr algn="ctr"/>
            <a:endParaRPr lang="en-US" dirty="0"/>
          </a:p>
          <a:p>
            <a:pPr algn="ctr"/>
            <a:r>
              <a:rPr lang="en-US" sz="2400" dirty="0"/>
              <a:t>For the Sr. </a:t>
            </a:r>
            <a:r>
              <a:rPr lang="en-US" sz="2400"/>
              <a:t>Data Engineer, </a:t>
            </a:r>
            <a:r>
              <a:rPr lang="en-US" sz="2400" dirty="0"/>
              <a:t>MDM position at HubSpot</a:t>
            </a:r>
          </a:p>
          <a:p>
            <a:pPr algn="ctr"/>
            <a:endParaRPr lang="en-US" sz="4800" b="1" dirty="0"/>
          </a:p>
          <a:p>
            <a:pPr algn="ctr"/>
            <a:endParaRPr lang="en-US" dirty="0"/>
          </a:p>
          <a:p>
            <a:pPr algn="ctr"/>
            <a:endParaRPr lang="en-US" dirty="0"/>
          </a:p>
          <a:p>
            <a:pPr algn="ctr"/>
            <a:r>
              <a:rPr lang="en-US" dirty="0"/>
              <a:t>By Eric Wolfson</a:t>
            </a:r>
          </a:p>
        </p:txBody>
      </p:sp>
    </p:spTree>
    <p:extLst>
      <p:ext uri="{BB962C8B-B14F-4D97-AF65-F5344CB8AC3E}">
        <p14:creationId xmlns:p14="http://schemas.microsoft.com/office/powerpoint/2010/main" val="34801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359F8-9D8B-52C4-23D1-AFC49F685E83}"/>
              </a:ext>
            </a:extLst>
          </p:cNvPr>
          <p:cNvSpPr>
            <a:spLocks noGrp="1"/>
          </p:cNvSpPr>
          <p:nvPr>
            <p:ph type="title"/>
          </p:nvPr>
        </p:nvSpPr>
        <p:spPr/>
        <p:txBody>
          <a:bodyPr/>
          <a:lstStyle/>
          <a:p>
            <a:r>
              <a:rPr lang="en-US" dirty="0"/>
              <a:t>Merging using SQL (</a:t>
            </a:r>
            <a:r>
              <a:rPr lang="en-US" dirty="0" err="1"/>
              <a:t>combine_exact_contents</a:t>
            </a:r>
            <a:r>
              <a:rPr lang="en-US" dirty="0"/>
              <a:t>)</a:t>
            </a:r>
            <a:br>
              <a:rPr lang="en-US" dirty="0"/>
            </a:br>
            <a:r>
              <a:rPr lang="en-US" dirty="0"/>
              <a:t>Shown on next 3 slides</a:t>
            </a:r>
          </a:p>
        </p:txBody>
      </p:sp>
      <p:sp>
        <p:nvSpPr>
          <p:cNvPr id="3" name="Content Placeholder 2">
            <a:extLst>
              <a:ext uri="{FF2B5EF4-FFF2-40B4-BE49-F238E27FC236}">
                <a16:creationId xmlns:a16="http://schemas.microsoft.com/office/drawing/2014/main" id="{01F90FD9-4DFF-87A0-2A2B-19E187D3CDFC}"/>
              </a:ext>
            </a:extLst>
          </p:cNvPr>
          <p:cNvSpPr>
            <a:spLocks noGrp="1"/>
          </p:cNvSpPr>
          <p:nvPr>
            <p:ph idx="1"/>
          </p:nvPr>
        </p:nvSpPr>
        <p:spPr/>
        <p:txBody>
          <a:bodyPr>
            <a:normAutofit lnSpcReduction="10000"/>
          </a:bodyPr>
          <a:lstStyle/>
          <a:p>
            <a:pPr marL="0" indent="0">
              <a:buNone/>
            </a:pPr>
            <a:r>
              <a:rPr lang="en-US" dirty="0"/>
              <a:t>The following steps were taken in the SQL merging asset:</a:t>
            </a:r>
          </a:p>
          <a:p>
            <a:pPr marL="514350" indent="-514350">
              <a:buFont typeface="+mj-lt"/>
              <a:buAutoNum type="arabicPeriod"/>
            </a:pPr>
            <a:r>
              <a:rPr lang="en-US" dirty="0"/>
              <a:t>The CRM table was merged with the reduced </a:t>
            </a:r>
            <a:r>
              <a:rPr lang="en-US" dirty="0" err="1"/>
              <a:t>RapidData</a:t>
            </a:r>
            <a:r>
              <a:rPr lang="en-US" dirty="0"/>
              <a:t> table using a full join for merging and “Coalesce” function for taking only the non null values for the new columns.</a:t>
            </a:r>
          </a:p>
          <a:p>
            <a:pPr marL="514350" indent="-514350">
              <a:buFont typeface="+mj-lt"/>
              <a:buAutoNum type="arabicPeriod"/>
            </a:pPr>
            <a:r>
              <a:rPr lang="en-US" dirty="0"/>
              <a:t>The Acme data table was merged with the above result table using a full join for merging and Coalesce function for taking only the non null values for the new columns.</a:t>
            </a:r>
          </a:p>
          <a:p>
            <a:pPr marL="514350" indent="-514350">
              <a:buFont typeface="+mj-lt"/>
              <a:buAutoNum type="arabicPeriod"/>
            </a:pPr>
            <a:r>
              <a:rPr lang="en-US" dirty="0"/>
              <a:t>To preserve as much date information as possible, I decided to take the smallest </a:t>
            </a:r>
            <a:r>
              <a:rPr lang="en-US" dirty="0" err="1"/>
              <a:t>created_at</a:t>
            </a:r>
            <a:r>
              <a:rPr lang="en-US" dirty="0"/>
              <a:t> date from the three tables for a common record and largest </a:t>
            </a:r>
            <a:r>
              <a:rPr lang="en-US" dirty="0" err="1"/>
              <a:t>updated_at</a:t>
            </a:r>
            <a:r>
              <a:rPr lang="en-US" dirty="0"/>
              <a:t> date for those common records, to treat them as though they are all one contact record.</a:t>
            </a:r>
          </a:p>
          <a:p>
            <a:pPr marL="514350" indent="-514350">
              <a:buFont typeface="+mj-lt"/>
              <a:buAutoNum type="arabicPeriod"/>
            </a:pPr>
            <a:endParaRPr lang="en-US" dirty="0"/>
          </a:p>
        </p:txBody>
      </p:sp>
    </p:spTree>
    <p:extLst>
      <p:ext uri="{BB962C8B-B14F-4D97-AF65-F5344CB8AC3E}">
        <p14:creationId xmlns:p14="http://schemas.microsoft.com/office/powerpoint/2010/main" val="977504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517C4C4-AC23-DB03-0E0B-117FB5687AF3}"/>
              </a:ext>
            </a:extLst>
          </p:cNvPr>
          <p:cNvPicPr>
            <a:picLocks noChangeAspect="1"/>
          </p:cNvPicPr>
          <p:nvPr/>
        </p:nvPicPr>
        <p:blipFill>
          <a:blip r:embed="rId2"/>
          <a:stretch>
            <a:fillRect/>
          </a:stretch>
        </p:blipFill>
        <p:spPr>
          <a:xfrm>
            <a:off x="321817" y="284021"/>
            <a:ext cx="11336332" cy="1028844"/>
          </a:xfrm>
          <a:prstGeom prst="rect">
            <a:avLst/>
          </a:prstGeom>
        </p:spPr>
      </p:pic>
      <p:pic>
        <p:nvPicPr>
          <p:cNvPr id="13" name="Picture 12">
            <a:extLst>
              <a:ext uri="{FF2B5EF4-FFF2-40B4-BE49-F238E27FC236}">
                <a16:creationId xmlns:a16="http://schemas.microsoft.com/office/drawing/2014/main" id="{091F639A-5D8F-AD4D-5042-7805C55B6DD6}"/>
              </a:ext>
            </a:extLst>
          </p:cNvPr>
          <p:cNvPicPr>
            <a:picLocks noChangeAspect="1"/>
          </p:cNvPicPr>
          <p:nvPr/>
        </p:nvPicPr>
        <p:blipFill>
          <a:blip r:embed="rId3"/>
          <a:stretch>
            <a:fillRect/>
          </a:stretch>
        </p:blipFill>
        <p:spPr>
          <a:xfrm>
            <a:off x="82826" y="1694365"/>
            <a:ext cx="12026348" cy="858591"/>
          </a:xfrm>
          <a:prstGeom prst="rect">
            <a:avLst/>
          </a:prstGeom>
        </p:spPr>
      </p:pic>
      <p:sp>
        <p:nvSpPr>
          <p:cNvPr id="20" name="Arrow: Down 19">
            <a:extLst>
              <a:ext uri="{FF2B5EF4-FFF2-40B4-BE49-F238E27FC236}">
                <a16:creationId xmlns:a16="http://schemas.microsoft.com/office/drawing/2014/main" id="{660E416C-BCA8-54DF-FE75-DAF98C782103}"/>
              </a:ext>
            </a:extLst>
          </p:cNvPr>
          <p:cNvSpPr/>
          <p:nvPr/>
        </p:nvSpPr>
        <p:spPr>
          <a:xfrm>
            <a:off x="2084693" y="2892127"/>
            <a:ext cx="883508" cy="227742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BA1369B7-A676-417A-53FD-F7DBD2BC21B6}"/>
              </a:ext>
            </a:extLst>
          </p:cNvPr>
          <p:cNvSpPr/>
          <p:nvPr/>
        </p:nvSpPr>
        <p:spPr>
          <a:xfrm>
            <a:off x="8900497" y="2886205"/>
            <a:ext cx="883508" cy="227742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1F9A83EB-F927-C680-B792-CAE1934C2DB4}"/>
              </a:ext>
            </a:extLst>
          </p:cNvPr>
          <p:cNvSpPr txBox="1"/>
          <p:nvPr/>
        </p:nvSpPr>
        <p:spPr>
          <a:xfrm>
            <a:off x="4680705" y="-36095"/>
            <a:ext cx="1976760" cy="369332"/>
          </a:xfrm>
          <a:prstGeom prst="rect">
            <a:avLst/>
          </a:prstGeom>
          <a:noFill/>
        </p:spPr>
        <p:txBody>
          <a:bodyPr wrap="none" rtlCol="0">
            <a:spAutoFit/>
          </a:bodyPr>
          <a:lstStyle/>
          <a:p>
            <a:r>
              <a:rPr lang="en-US" dirty="0"/>
              <a:t>crm_contacts table</a:t>
            </a:r>
          </a:p>
        </p:txBody>
      </p:sp>
      <p:sp>
        <p:nvSpPr>
          <p:cNvPr id="23" name="TextBox 22">
            <a:extLst>
              <a:ext uri="{FF2B5EF4-FFF2-40B4-BE49-F238E27FC236}">
                <a16:creationId xmlns:a16="http://schemas.microsoft.com/office/drawing/2014/main" id="{0B78A8E4-09BB-F641-8414-599BAD3B6678}"/>
              </a:ext>
            </a:extLst>
          </p:cNvPr>
          <p:cNvSpPr txBox="1"/>
          <p:nvPr/>
        </p:nvSpPr>
        <p:spPr>
          <a:xfrm>
            <a:off x="4221156" y="1321562"/>
            <a:ext cx="2895857" cy="369332"/>
          </a:xfrm>
          <a:prstGeom prst="rect">
            <a:avLst/>
          </a:prstGeom>
          <a:noFill/>
        </p:spPr>
        <p:txBody>
          <a:bodyPr wrap="none" rtlCol="0">
            <a:spAutoFit/>
          </a:bodyPr>
          <a:lstStyle/>
          <a:p>
            <a:r>
              <a:rPr lang="en-US" dirty="0"/>
              <a:t>rd_duplicates_removed view</a:t>
            </a:r>
          </a:p>
        </p:txBody>
      </p:sp>
      <p:sp>
        <p:nvSpPr>
          <p:cNvPr id="24" name="TextBox 23">
            <a:extLst>
              <a:ext uri="{FF2B5EF4-FFF2-40B4-BE49-F238E27FC236}">
                <a16:creationId xmlns:a16="http://schemas.microsoft.com/office/drawing/2014/main" id="{88435E58-5F06-0837-925F-E9356944DFEA}"/>
              </a:ext>
            </a:extLst>
          </p:cNvPr>
          <p:cNvSpPr txBox="1"/>
          <p:nvPr/>
        </p:nvSpPr>
        <p:spPr>
          <a:xfrm>
            <a:off x="4658134" y="5112826"/>
            <a:ext cx="2021900" cy="369332"/>
          </a:xfrm>
          <a:prstGeom prst="rect">
            <a:avLst/>
          </a:prstGeom>
          <a:noFill/>
        </p:spPr>
        <p:txBody>
          <a:bodyPr wrap="none" rtlCol="0">
            <a:spAutoFit/>
          </a:bodyPr>
          <a:lstStyle/>
          <a:p>
            <a:r>
              <a:rPr lang="en-US" dirty="0"/>
              <a:t>rdc_combined view</a:t>
            </a:r>
          </a:p>
        </p:txBody>
      </p:sp>
      <p:pic>
        <p:nvPicPr>
          <p:cNvPr id="32" name="Picture 31">
            <a:extLst>
              <a:ext uri="{FF2B5EF4-FFF2-40B4-BE49-F238E27FC236}">
                <a16:creationId xmlns:a16="http://schemas.microsoft.com/office/drawing/2014/main" id="{6AA12554-EA1D-E727-4818-B5FAEA5F8930}"/>
              </a:ext>
            </a:extLst>
          </p:cNvPr>
          <p:cNvPicPr>
            <a:picLocks noChangeAspect="1"/>
          </p:cNvPicPr>
          <p:nvPr/>
        </p:nvPicPr>
        <p:blipFill>
          <a:blip r:embed="rId4"/>
          <a:stretch>
            <a:fillRect/>
          </a:stretch>
        </p:blipFill>
        <p:spPr>
          <a:xfrm>
            <a:off x="104579" y="5735957"/>
            <a:ext cx="11982842" cy="752170"/>
          </a:xfrm>
          <a:prstGeom prst="rect">
            <a:avLst/>
          </a:prstGeom>
        </p:spPr>
      </p:pic>
      <p:sp>
        <p:nvSpPr>
          <p:cNvPr id="35" name="Oval 34">
            <a:extLst>
              <a:ext uri="{FF2B5EF4-FFF2-40B4-BE49-F238E27FC236}">
                <a16:creationId xmlns:a16="http://schemas.microsoft.com/office/drawing/2014/main" id="{5A3C99AE-E5E0-BADF-8839-C05440683DCC}"/>
              </a:ext>
            </a:extLst>
          </p:cNvPr>
          <p:cNvSpPr/>
          <p:nvPr/>
        </p:nvSpPr>
        <p:spPr>
          <a:xfrm>
            <a:off x="10900804" y="222260"/>
            <a:ext cx="1097012" cy="221954"/>
          </a:xfrm>
          <a:prstGeom prst="ellipse">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36" name="Oval 35">
            <a:extLst>
              <a:ext uri="{FF2B5EF4-FFF2-40B4-BE49-F238E27FC236}">
                <a16:creationId xmlns:a16="http://schemas.microsoft.com/office/drawing/2014/main" id="{6C437CEE-568E-0257-58DD-B4BD6EAB1D23}"/>
              </a:ext>
            </a:extLst>
          </p:cNvPr>
          <p:cNvSpPr/>
          <p:nvPr/>
        </p:nvSpPr>
        <p:spPr>
          <a:xfrm>
            <a:off x="7500375" y="1646559"/>
            <a:ext cx="3556645" cy="221954"/>
          </a:xfrm>
          <a:prstGeom prst="ellipse">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37" name="Oval 36">
            <a:extLst>
              <a:ext uri="{FF2B5EF4-FFF2-40B4-BE49-F238E27FC236}">
                <a16:creationId xmlns:a16="http://schemas.microsoft.com/office/drawing/2014/main" id="{F012E1E7-5820-D66B-2E79-9EF2DC2E1084}"/>
              </a:ext>
            </a:extLst>
          </p:cNvPr>
          <p:cNvSpPr/>
          <p:nvPr/>
        </p:nvSpPr>
        <p:spPr>
          <a:xfrm>
            <a:off x="6449617" y="5654841"/>
            <a:ext cx="3771209" cy="240633"/>
          </a:xfrm>
          <a:prstGeom prst="ellipse">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pic>
        <p:nvPicPr>
          <p:cNvPr id="38" name="Picture 37">
            <a:extLst>
              <a:ext uri="{FF2B5EF4-FFF2-40B4-BE49-F238E27FC236}">
                <a16:creationId xmlns:a16="http://schemas.microsoft.com/office/drawing/2014/main" id="{4345CB1B-4693-C2C0-45E4-FBC57B99AEF6}"/>
              </a:ext>
            </a:extLst>
          </p:cNvPr>
          <p:cNvPicPr>
            <a:picLocks noChangeAspect="1"/>
          </p:cNvPicPr>
          <p:nvPr/>
        </p:nvPicPr>
        <p:blipFill>
          <a:blip r:embed="rId5"/>
          <a:stretch>
            <a:fillRect/>
          </a:stretch>
        </p:blipFill>
        <p:spPr>
          <a:xfrm>
            <a:off x="4287089" y="2677279"/>
            <a:ext cx="3405788" cy="2486355"/>
          </a:xfrm>
          <a:prstGeom prst="rect">
            <a:avLst/>
          </a:prstGeom>
        </p:spPr>
      </p:pic>
    </p:spTree>
    <p:extLst>
      <p:ext uri="{BB962C8B-B14F-4D97-AF65-F5344CB8AC3E}">
        <p14:creationId xmlns:p14="http://schemas.microsoft.com/office/powerpoint/2010/main" val="3139659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BCD454B-4EBE-F489-643D-3D2F3A21D7F0}"/>
              </a:ext>
            </a:extLst>
          </p:cNvPr>
          <p:cNvPicPr>
            <a:picLocks noChangeAspect="1"/>
          </p:cNvPicPr>
          <p:nvPr/>
        </p:nvPicPr>
        <p:blipFill>
          <a:blip r:embed="rId2"/>
          <a:stretch>
            <a:fillRect/>
          </a:stretch>
        </p:blipFill>
        <p:spPr>
          <a:xfrm>
            <a:off x="104579" y="334437"/>
            <a:ext cx="11982842" cy="752170"/>
          </a:xfrm>
          <a:prstGeom prst="rect">
            <a:avLst/>
          </a:prstGeom>
        </p:spPr>
      </p:pic>
      <p:pic>
        <p:nvPicPr>
          <p:cNvPr id="12" name="Picture 11">
            <a:extLst>
              <a:ext uri="{FF2B5EF4-FFF2-40B4-BE49-F238E27FC236}">
                <a16:creationId xmlns:a16="http://schemas.microsoft.com/office/drawing/2014/main" id="{D432364D-33D4-07D5-4711-CD047395A0E9}"/>
              </a:ext>
            </a:extLst>
          </p:cNvPr>
          <p:cNvPicPr>
            <a:picLocks noChangeAspect="1"/>
          </p:cNvPicPr>
          <p:nvPr/>
        </p:nvPicPr>
        <p:blipFill>
          <a:blip r:embed="rId3"/>
          <a:stretch>
            <a:fillRect/>
          </a:stretch>
        </p:blipFill>
        <p:spPr>
          <a:xfrm>
            <a:off x="68483" y="1398326"/>
            <a:ext cx="11982842" cy="925766"/>
          </a:xfrm>
          <a:prstGeom prst="rect">
            <a:avLst/>
          </a:prstGeom>
        </p:spPr>
      </p:pic>
      <p:pic>
        <p:nvPicPr>
          <p:cNvPr id="14" name="Picture 13">
            <a:extLst>
              <a:ext uri="{FF2B5EF4-FFF2-40B4-BE49-F238E27FC236}">
                <a16:creationId xmlns:a16="http://schemas.microsoft.com/office/drawing/2014/main" id="{661C545B-5A51-40E2-C299-724B90A766CA}"/>
              </a:ext>
            </a:extLst>
          </p:cNvPr>
          <p:cNvPicPr>
            <a:picLocks noChangeAspect="1"/>
          </p:cNvPicPr>
          <p:nvPr/>
        </p:nvPicPr>
        <p:blipFill>
          <a:blip r:embed="rId4"/>
          <a:stretch>
            <a:fillRect/>
          </a:stretch>
        </p:blipFill>
        <p:spPr>
          <a:xfrm>
            <a:off x="68483" y="5727031"/>
            <a:ext cx="11982842" cy="796532"/>
          </a:xfrm>
          <a:prstGeom prst="rect">
            <a:avLst/>
          </a:prstGeom>
        </p:spPr>
      </p:pic>
      <p:sp>
        <p:nvSpPr>
          <p:cNvPr id="15" name="Arrow: Down 14">
            <a:extLst>
              <a:ext uri="{FF2B5EF4-FFF2-40B4-BE49-F238E27FC236}">
                <a16:creationId xmlns:a16="http://schemas.microsoft.com/office/drawing/2014/main" id="{907C0411-2E6A-25B5-2387-9FA465E0EB10}"/>
              </a:ext>
            </a:extLst>
          </p:cNvPr>
          <p:cNvSpPr/>
          <p:nvPr/>
        </p:nvSpPr>
        <p:spPr>
          <a:xfrm>
            <a:off x="8782727" y="2750146"/>
            <a:ext cx="883508" cy="227742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Arrow: Down 15">
            <a:extLst>
              <a:ext uri="{FF2B5EF4-FFF2-40B4-BE49-F238E27FC236}">
                <a16:creationId xmlns:a16="http://schemas.microsoft.com/office/drawing/2014/main" id="{087D7B83-CBE8-3FAE-2AC2-019B7A2B21D9}"/>
              </a:ext>
            </a:extLst>
          </p:cNvPr>
          <p:cNvSpPr/>
          <p:nvPr/>
        </p:nvSpPr>
        <p:spPr>
          <a:xfrm>
            <a:off x="1900123" y="2750147"/>
            <a:ext cx="883508" cy="227742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4FC97465-869A-AF55-387B-EE72485F8D2F}"/>
              </a:ext>
            </a:extLst>
          </p:cNvPr>
          <p:cNvPicPr>
            <a:picLocks noChangeAspect="1"/>
          </p:cNvPicPr>
          <p:nvPr/>
        </p:nvPicPr>
        <p:blipFill>
          <a:blip r:embed="rId5"/>
          <a:stretch>
            <a:fillRect/>
          </a:stretch>
        </p:blipFill>
        <p:spPr>
          <a:xfrm>
            <a:off x="4388194" y="2473127"/>
            <a:ext cx="3391548" cy="2751842"/>
          </a:xfrm>
          <a:prstGeom prst="rect">
            <a:avLst/>
          </a:prstGeom>
        </p:spPr>
      </p:pic>
      <p:sp>
        <p:nvSpPr>
          <p:cNvPr id="23" name="TextBox 22">
            <a:extLst>
              <a:ext uri="{FF2B5EF4-FFF2-40B4-BE49-F238E27FC236}">
                <a16:creationId xmlns:a16="http://schemas.microsoft.com/office/drawing/2014/main" id="{82B68AAE-82C5-83EF-AD19-0C5021484AC9}"/>
              </a:ext>
            </a:extLst>
          </p:cNvPr>
          <p:cNvSpPr txBox="1"/>
          <p:nvPr/>
        </p:nvSpPr>
        <p:spPr>
          <a:xfrm>
            <a:off x="4058730" y="0"/>
            <a:ext cx="2895857" cy="369332"/>
          </a:xfrm>
          <a:prstGeom prst="rect">
            <a:avLst/>
          </a:prstGeom>
          <a:noFill/>
        </p:spPr>
        <p:txBody>
          <a:bodyPr wrap="none" rtlCol="0">
            <a:spAutoFit/>
          </a:bodyPr>
          <a:lstStyle/>
          <a:p>
            <a:r>
              <a:rPr lang="en-US" dirty="0"/>
              <a:t>rd_duplicates_removed view</a:t>
            </a:r>
          </a:p>
        </p:txBody>
      </p:sp>
      <p:sp>
        <p:nvSpPr>
          <p:cNvPr id="24" name="TextBox 23">
            <a:extLst>
              <a:ext uri="{FF2B5EF4-FFF2-40B4-BE49-F238E27FC236}">
                <a16:creationId xmlns:a16="http://schemas.microsoft.com/office/drawing/2014/main" id="{4B992E8A-82CB-D238-1361-275E9034B277}"/>
              </a:ext>
            </a:extLst>
          </p:cNvPr>
          <p:cNvSpPr txBox="1"/>
          <p:nvPr/>
        </p:nvSpPr>
        <p:spPr>
          <a:xfrm>
            <a:off x="4445342" y="1073830"/>
            <a:ext cx="2122632" cy="369332"/>
          </a:xfrm>
          <a:prstGeom prst="rect">
            <a:avLst/>
          </a:prstGeom>
          <a:noFill/>
        </p:spPr>
        <p:txBody>
          <a:bodyPr wrap="none" rtlCol="0">
            <a:spAutoFit/>
          </a:bodyPr>
          <a:lstStyle/>
          <a:p>
            <a:r>
              <a:rPr lang="en-US" dirty="0"/>
              <a:t>acme_contacts table</a:t>
            </a:r>
          </a:p>
        </p:txBody>
      </p:sp>
      <p:sp>
        <p:nvSpPr>
          <p:cNvPr id="25" name="TextBox 24">
            <a:extLst>
              <a:ext uri="{FF2B5EF4-FFF2-40B4-BE49-F238E27FC236}">
                <a16:creationId xmlns:a16="http://schemas.microsoft.com/office/drawing/2014/main" id="{7481211E-9D1D-603A-B75A-95C991E4C9BB}"/>
              </a:ext>
            </a:extLst>
          </p:cNvPr>
          <p:cNvSpPr txBox="1"/>
          <p:nvPr/>
        </p:nvSpPr>
        <p:spPr>
          <a:xfrm>
            <a:off x="4058730" y="5291334"/>
            <a:ext cx="2801793" cy="369332"/>
          </a:xfrm>
          <a:prstGeom prst="rect">
            <a:avLst/>
          </a:prstGeom>
          <a:noFill/>
        </p:spPr>
        <p:txBody>
          <a:bodyPr wrap="none" rtlCol="0">
            <a:spAutoFit/>
          </a:bodyPr>
          <a:lstStyle/>
          <a:p>
            <a:r>
              <a:rPr lang="en-US" dirty="0"/>
              <a:t>total_combined_dates view</a:t>
            </a:r>
          </a:p>
        </p:txBody>
      </p:sp>
      <p:sp>
        <p:nvSpPr>
          <p:cNvPr id="27" name="Oval 26">
            <a:extLst>
              <a:ext uri="{FF2B5EF4-FFF2-40B4-BE49-F238E27FC236}">
                <a16:creationId xmlns:a16="http://schemas.microsoft.com/office/drawing/2014/main" id="{659DE109-AD1B-0960-352A-EC5FFA63CDB7}"/>
              </a:ext>
            </a:extLst>
          </p:cNvPr>
          <p:cNvSpPr/>
          <p:nvPr/>
        </p:nvSpPr>
        <p:spPr>
          <a:xfrm>
            <a:off x="6334818" y="287432"/>
            <a:ext cx="3892024" cy="221954"/>
          </a:xfrm>
          <a:prstGeom prst="ellipse">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8" name="Oval 27">
            <a:extLst>
              <a:ext uri="{FF2B5EF4-FFF2-40B4-BE49-F238E27FC236}">
                <a16:creationId xmlns:a16="http://schemas.microsoft.com/office/drawing/2014/main" id="{E3249874-D3C0-6FDA-36F3-52FC6A78BBE7}"/>
              </a:ext>
            </a:extLst>
          </p:cNvPr>
          <p:cNvSpPr/>
          <p:nvPr/>
        </p:nvSpPr>
        <p:spPr>
          <a:xfrm>
            <a:off x="8686993" y="1366715"/>
            <a:ext cx="3400428" cy="221954"/>
          </a:xfrm>
          <a:prstGeom prst="ellipse">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9" name="Oval 28">
            <a:extLst>
              <a:ext uri="{FF2B5EF4-FFF2-40B4-BE49-F238E27FC236}">
                <a16:creationId xmlns:a16="http://schemas.microsoft.com/office/drawing/2014/main" id="{65C6FE43-5384-4BC2-9157-6E4B0D35AD07}"/>
              </a:ext>
            </a:extLst>
          </p:cNvPr>
          <p:cNvSpPr/>
          <p:nvPr/>
        </p:nvSpPr>
        <p:spPr>
          <a:xfrm>
            <a:off x="4867759" y="5660666"/>
            <a:ext cx="5058293" cy="221954"/>
          </a:xfrm>
          <a:prstGeom prst="ellipse">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01294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7EAAAB-E8D9-1249-301F-835275F5DB25}"/>
              </a:ext>
            </a:extLst>
          </p:cNvPr>
          <p:cNvPicPr>
            <a:picLocks noChangeAspect="1"/>
          </p:cNvPicPr>
          <p:nvPr/>
        </p:nvPicPr>
        <p:blipFill>
          <a:blip r:embed="rId2"/>
          <a:stretch>
            <a:fillRect/>
          </a:stretch>
        </p:blipFill>
        <p:spPr>
          <a:xfrm>
            <a:off x="8409217" y="2277539"/>
            <a:ext cx="2727347" cy="2425296"/>
          </a:xfrm>
          <a:prstGeom prst="rect">
            <a:avLst/>
          </a:prstGeom>
        </p:spPr>
      </p:pic>
      <p:pic>
        <p:nvPicPr>
          <p:cNvPr id="7" name="Picture 6">
            <a:extLst>
              <a:ext uri="{FF2B5EF4-FFF2-40B4-BE49-F238E27FC236}">
                <a16:creationId xmlns:a16="http://schemas.microsoft.com/office/drawing/2014/main" id="{5754C590-21F1-8A62-1914-12984340D37D}"/>
              </a:ext>
            </a:extLst>
          </p:cNvPr>
          <p:cNvPicPr>
            <a:picLocks noChangeAspect="1"/>
          </p:cNvPicPr>
          <p:nvPr/>
        </p:nvPicPr>
        <p:blipFill>
          <a:blip r:embed="rId3"/>
          <a:stretch>
            <a:fillRect/>
          </a:stretch>
        </p:blipFill>
        <p:spPr>
          <a:xfrm>
            <a:off x="8935542" y="5695219"/>
            <a:ext cx="1314633" cy="1086002"/>
          </a:xfrm>
          <a:prstGeom prst="rect">
            <a:avLst/>
          </a:prstGeom>
        </p:spPr>
      </p:pic>
      <p:pic>
        <p:nvPicPr>
          <p:cNvPr id="11" name="Picture 10">
            <a:extLst>
              <a:ext uri="{FF2B5EF4-FFF2-40B4-BE49-F238E27FC236}">
                <a16:creationId xmlns:a16="http://schemas.microsoft.com/office/drawing/2014/main" id="{7839961C-41AF-3594-E317-A9AC5F41C5EF}"/>
              </a:ext>
            </a:extLst>
          </p:cNvPr>
          <p:cNvPicPr>
            <a:picLocks noChangeAspect="1"/>
          </p:cNvPicPr>
          <p:nvPr/>
        </p:nvPicPr>
        <p:blipFill>
          <a:blip r:embed="rId4"/>
          <a:stretch>
            <a:fillRect/>
          </a:stretch>
        </p:blipFill>
        <p:spPr>
          <a:xfrm>
            <a:off x="7566229" y="290020"/>
            <a:ext cx="3962953" cy="1066949"/>
          </a:xfrm>
          <a:prstGeom prst="rect">
            <a:avLst/>
          </a:prstGeom>
        </p:spPr>
      </p:pic>
      <p:sp>
        <p:nvSpPr>
          <p:cNvPr id="14" name="Arrow: Down 13">
            <a:extLst>
              <a:ext uri="{FF2B5EF4-FFF2-40B4-BE49-F238E27FC236}">
                <a16:creationId xmlns:a16="http://schemas.microsoft.com/office/drawing/2014/main" id="{499DC3BD-7BC6-17BF-940E-A13E23537AB0}"/>
              </a:ext>
            </a:extLst>
          </p:cNvPr>
          <p:cNvSpPr/>
          <p:nvPr/>
        </p:nvSpPr>
        <p:spPr>
          <a:xfrm>
            <a:off x="9105951" y="1450230"/>
            <a:ext cx="883508" cy="70493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8D889E77-3594-BDE2-6C64-6008B99DBC16}"/>
              </a:ext>
            </a:extLst>
          </p:cNvPr>
          <p:cNvSpPr/>
          <p:nvPr/>
        </p:nvSpPr>
        <p:spPr>
          <a:xfrm>
            <a:off x="9105951" y="4897022"/>
            <a:ext cx="883508" cy="70493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18982D2-969C-00E8-0209-50F3A1E261DD}"/>
              </a:ext>
            </a:extLst>
          </p:cNvPr>
          <p:cNvSpPr txBox="1"/>
          <p:nvPr/>
        </p:nvSpPr>
        <p:spPr>
          <a:xfrm>
            <a:off x="580565" y="1412096"/>
            <a:ext cx="6692524" cy="3785652"/>
          </a:xfrm>
          <a:prstGeom prst="rect">
            <a:avLst/>
          </a:prstGeom>
          <a:noFill/>
        </p:spPr>
        <p:txBody>
          <a:bodyPr wrap="square" rtlCol="0">
            <a:spAutoFit/>
          </a:bodyPr>
          <a:lstStyle/>
          <a:p>
            <a:endParaRPr lang="en-US" sz="2000" dirty="0"/>
          </a:p>
          <a:p>
            <a:pPr marL="342900" indent="-342900">
              <a:buFont typeface="Arial" panose="020B0604020202020204" pitchFamily="34" charset="0"/>
              <a:buChar char="•"/>
            </a:pPr>
            <a:r>
              <a:rPr lang="en-US" sz="2000" dirty="0"/>
              <a:t>crm_contacts, </a:t>
            </a:r>
            <a:r>
              <a:rPr lang="en-US" sz="2000" dirty="0" err="1"/>
              <a:t>acme_contacts</a:t>
            </a:r>
            <a:r>
              <a:rPr lang="en-US" sz="2000" dirty="0"/>
              <a:t> and </a:t>
            </a:r>
            <a:r>
              <a:rPr lang="en-US" sz="2000" dirty="0" err="1"/>
              <a:t>rapid_data_contacts</a:t>
            </a:r>
            <a:endParaRPr lang="en-US" sz="2000" dirty="0"/>
          </a:p>
          <a:p>
            <a:r>
              <a:rPr lang="en-US" sz="2000" dirty="0"/>
              <a:t>      each have </a:t>
            </a:r>
            <a:r>
              <a:rPr lang="en-US" sz="2000" dirty="0" err="1"/>
              <a:t>updated_at</a:t>
            </a:r>
            <a:r>
              <a:rPr lang="en-US" sz="2000" dirty="0"/>
              <a:t> and </a:t>
            </a:r>
            <a:r>
              <a:rPr lang="en-US" sz="2000" dirty="0" err="1"/>
              <a:t>created_at</a:t>
            </a:r>
            <a:r>
              <a:rPr lang="en-US" sz="2000" dirty="0"/>
              <a:t> dates for each record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We take the greatest of the three </a:t>
            </a:r>
            <a:r>
              <a:rPr lang="en-US" sz="2000" dirty="0" err="1"/>
              <a:t>updated_at</a:t>
            </a:r>
            <a:r>
              <a:rPr lang="en-US" sz="2000" dirty="0"/>
              <a:t> fields for the    combined contact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We take the least of the three </a:t>
            </a:r>
            <a:r>
              <a:rPr lang="en-US" sz="2000" dirty="0" err="1"/>
              <a:t>created_at</a:t>
            </a:r>
            <a:r>
              <a:rPr lang="en-US" sz="2000" dirty="0"/>
              <a:t> fields for the combined contact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This is done to preserve the most date information across equivalent contacts by treating them as one record</a:t>
            </a:r>
          </a:p>
        </p:txBody>
      </p:sp>
      <p:sp>
        <p:nvSpPr>
          <p:cNvPr id="17" name="TextBox 16">
            <a:extLst>
              <a:ext uri="{FF2B5EF4-FFF2-40B4-BE49-F238E27FC236}">
                <a16:creationId xmlns:a16="http://schemas.microsoft.com/office/drawing/2014/main" id="{D5F45993-B003-AD7D-C779-D8F5391C4FAB}"/>
              </a:ext>
            </a:extLst>
          </p:cNvPr>
          <p:cNvSpPr txBox="1"/>
          <p:nvPr/>
        </p:nvSpPr>
        <p:spPr>
          <a:xfrm>
            <a:off x="1180786" y="823494"/>
            <a:ext cx="5492081" cy="646331"/>
          </a:xfrm>
          <a:prstGeom prst="rect">
            <a:avLst/>
          </a:prstGeom>
          <a:noFill/>
        </p:spPr>
        <p:txBody>
          <a:bodyPr wrap="none" rtlCol="0">
            <a:spAutoFit/>
          </a:bodyPr>
          <a:lstStyle/>
          <a:p>
            <a:r>
              <a:rPr lang="en-US" sz="3600" dirty="0"/>
              <a:t>Merging of date information</a:t>
            </a:r>
          </a:p>
        </p:txBody>
      </p:sp>
    </p:spTree>
    <p:extLst>
      <p:ext uri="{BB962C8B-B14F-4D97-AF65-F5344CB8AC3E}">
        <p14:creationId xmlns:p14="http://schemas.microsoft.com/office/powerpoint/2010/main" val="4078125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59233-6154-4B83-9325-52800C08D097}"/>
              </a:ext>
            </a:extLst>
          </p:cNvPr>
          <p:cNvSpPr>
            <a:spLocks noGrp="1"/>
          </p:cNvSpPr>
          <p:nvPr>
            <p:ph type="title"/>
          </p:nvPr>
        </p:nvSpPr>
        <p:spPr/>
        <p:txBody>
          <a:bodyPr/>
          <a:lstStyle/>
          <a:p>
            <a:r>
              <a:rPr lang="en-US" dirty="0"/>
              <a:t>Handling Null Values</a:t>
            </a:r>
          </a:p>
        </p:txBody>
      </p:sp>
      <p:sp>
        <p:nvSpPr>
          <p:cNvPr id="3" name="Content Placeholder 2">
            <a:extLst>
              <a:ext uri="{FF2B5EF4-FFF2-40B4-BE49-F238E27FC236}">
                <a16:creationId xmlns:a16="http://schemas.microsoft.com/office/drawing/2014/main" id="{4E4E6BFB-03DA-8A89-EB2E-10D3E2C8A696}"/>
              </a:ext>
            </a:extLst>
          </p:cNvPr>
          <p:cNvSpPr>
            <a:spLocks noGrp="1"/>
          </p:cNvSpPr>
          <p:nvPr>
            <p:ph idx="1"/>
          </p:nvPr>
        </p:nvSpPr>
        <p:spPr/>
        <p:txBody>
          <a:bodyPr/>
          <a:lstStyle/>
          <a:p>
            <a:endParaRPr lang="en-US" dirty="0"/>
          </a:p>
          <a:p>
            <a:r>
              <a:rPr lang="en-US" dirty="0"/>
              <a:t>For strings that have missing values and can not be determined based on other data, “N/A” was filled in.</a:t>
            </a:r>
          </a:p>
          <a:p>
            <a:r>
              <a:rPr lang="en-US" dirty="0"/>
              <a:t>For JSON strings that have missing values, [] was used</a:t>
            </a:r>
          </a:p>
          <a:p>
            <a:r>
              <a:rPr lang="en-US" dirty="0"/>
              <a:t>For the </a:t>
            </a:r>
            <a:r>
              <a:rPr lang="en-US" dirty="0" err="1"/>
              <a:t>do_not_call</a:t>
            </a:r>
            <a:r>
              <a:rPr lang="en-US" dirty="0"/>
              <a:t> </a:t>
            </a:r>
            <a:r>
              <a:rPr lang="en-US" dirty="0" err="1"/>
              <a:t>boolean</a:t>
            </a:r>
            <a:r>
              <a:rPr lang="en-US" dirty="0"/>
              <a:t>, False was filled in for missing values to maintain consistent data types</a:t>
            </a:r>
          </a:p>
          <a:p>
            <a:r>
              <a:rPr lang="en-US" dirty="0"/>
              <a:t>-1 was filled in to missing integer types </a:t>
            </a:r>
          </a:p>
        </p:txBody>
      </p:sp>
    </p:spTree>
    <p:extLst>
      <p:ext uri="{BB962C8B-B14F-4D97-AF65-F5344CB8AC3E}">
        <p14:creationId xmlns:p14="http://schemas.microsoft.com/office/powerpoint/2010/main" val="1069609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ACF73-FF04-A0E7-0CF3-D2AE5990B66C}"/>
              </a:ext>
            </a:extLst>
          </p:cNvPr>
          <p:cNvSpPr>
            <a:spLocks noGrp="1"/>
          </p:cNvSpPr>
          <p:nvPr>
            <p:ph type="title"/>
          </p:nvPr>
        </p:nvSpPr>
        <p:spPr/>
        <p:txBody>
          <a:bodyPr>
            <a:normAutofit fontScale="90000"/>
          </a:bodyPr>
          <a:lstStyle/>
          <a:p>
            <a:r>
              <a:rPr lang="en-US" dirty="0"/>
              <a:t>Final Cleanup In Python</a:t>
            </a:r>
            <a:br>
              <a:rPr lang="en-US" dirty="0"/>
            </a:br>
            <a:r>
              <a:rPr lang="en-US" dirty="0"/>
              <a:t>(See comments in code for explanation of Steps)</a:t>
            </a:r>
          </a:p>
        </p:txBody>
      </p:sp>
      <p:sp>
        <p:nvSpPr>
          <p:cNvPr id="3" name="Content Placeholder 2">
            <a:extLst>
              <a:ext uri="{FF2B5EF4-FFF2-40B4-BE49-F238E27FC236}">
                <a16:creationId xmlns:a16="http://schemas.microsoft.com/office/drawing/2014/main" id="{454ADBD1-A580-ABF8-9E94-4AD040542028}"/>
              </a:ext>
            </a:extLst>
          </p:cNvPr>
          <p:cNvSpPr>
            <a:spLocks noGrp="1"/>
          </p:cNvSpPr>
          <p:nvPr>
            <p:ph idx="1"/>
          </p:nvPr>
        </p:nvSpPr>
        <p:spPr/>
        <p:txBody>
          <a:bodyPr>
            <a:normAutofit fontScale="85000" lnSpcReduction="20000"/>
          </a:bodyPr>
          <a:lstStyle/>
          <a:p>
            <a:r>
              <a:rPr lang="en-US" dirty="0"/>
              <a:t>In the last few assets, cleanup was done to get the correct types in each cell for each null value. This is done so that the final csv can be pulled in from elsewhere (some other system into another database), and not need to be processed to fit the datatypes of the new table.’</a:t>
            </a:r>
          </a:p>
          <a:p>
            <a:r>
              <a:rPr lang="en-US" dirty="0"/>
              <a:t>In the extrapolate data asset, missing values were filled in that could be inferred from other data. For example if we have 2 records:</a:t>
            </a:r>
          </a:p>
          <a:p>
            <a:pPr lvl="1"/>
            <a:r>
              <a:rPr lang="en-US" dirty="0"/>
              <a:t>1) Name: “Full Name”, Company Name: </a:t>
            </a:r>
            <a:r>
              <a:rPr lang="en-US" b="1" dirty="0"/>
              <a:t>“</a:t>
            </a:r>
            <a:r>
              <a:rPr lang="en-US" b="1" dirty="0" err="1"/>
              <a:t>SemiConductors</a:t>
            </a:r>
            <a:r>
              <a:rPr lang="en-US" b="1" dirty="0"/>
              <a:t> </a:t>
            </a:r>
            <a:r>
              <a:rPr lang="en-US" b="1" dirty="0" err="1"/>
              <a:t>Inc.”</a:t>
            </a:r>
            <a:r>
              <a:rPr lang="en-US" dirty="0" err="1"/>
              <a:t>Country</a:t>
            </a:r>
            <a:r>
              <a:rPr lang="en-US" dirty="0"/>
              <a:t>: </a:t>
            </a:r>
            <a:r>
              <a:rPr lang="en-US" b="1" dirty="0"/>
              <a:t>“USA”, </a:t>
            </a:r>
            <a:r>
              <a:rPr lang="en-US" dirty="0"/>
              <a:t>Company Employees: </a:t>
            </a:r>
            <a:r>
              <a:rPr lang="en-US" b="1" dirty="0"/>
              <a:t>1000</a:t>
            </a:r>
            <a:r>
              <a:rPr lang="en-US" dirty="0"/>
              <a:t>, Company Revenue: </a:t>
            </a:r>
            <a:r>
              <a:rPr lang="en-US" b="1" dirty="0"/>
              <a:t>1000000</a:t>
            </a:r>
            <a:r>
              <a:rPr lang="en-US" dirty="0"/>
              <a:t>, Company Industry: </a:t>
            </a:r>
            <a:r>
              <a:rPr lang="en-US" b="1" dirty="0"/>
              <a:t>“Semi Conductors”</a:t>
            </a:r>
          </a:p>
          <a:p>
            <a:pPr lvl="1"/>
            <a:r>
              <a:rPr lang="en-US" dirty="0"/>
              <a:t>2) Name: “Full Name 2”, Company Name: </a:t>
            </a:r>
            <a:r>
              <a:rPr lang="en-US" b="1" dirty="0"/>
              <a:t>“</a:t>
            </a:r>
            <a:r>
              <a:rPr lang="en-US" b="1" dirty="0" err="1"/>
              <a:t>SemiConductors</a:t>
            </a:r>
            <a:r>
              <a:rPr lang="en-US" b="1" dirty="0"/>
              <a:t> Inc.”</a:t>
            </a:r>
            <a:r>
              <a:rPr lang="en-US" dirty="0"/>
              <a:t>, Country: </a:t>
            </a:r>
            <a:r>
              <a:rPr lang="en-US" b="1" dirty="0"/>
              <a:t>“N/A”</a:t>
            </a:r>
            <a:r>
              <a:rPr lang="en-US" dirty="0"/>
              <a:t>, Company Employees: </a:t>
            </a:r>
            <a:r>
              <a:rPr lang="en-US" b="1" dirty="0"/>
              <a:t>-1</a:t>
            </a:r>
            <a:r>
              <a:rPr lang="en-US" dirty="0"/>
              <a:t>, Company Revenue: </a:t>
            </a:r>
            <a:r>
              <a:rPr lang="en-US" b="1" dirty="0"/>
              <a:t>-1</a:t>
            </a:r>
            <a:r>
              <a:rPr lang="en-US" dirty="0"/>
              <a:t>, Company Industry: </a:t>
            </a:r>
            <a:r>
              <a:rPr lang="en-US" b="1" dirty="0"/>
              <a:t>“N/A”</a:t>
            </a:r>
          </a:p>
          <a:p>
            <a:pPr lvl="1"/>
            <a:r>
              <a:rPr lang="en-US" dirty="0"/>
              <a:t>We can fill in Country, Company Employees, Company Revenue and Company Industry for the second record since we can infer them from the first record that has the same company name</a:t>
            </a:r>
          </a:p>
          <a:p>
            <a:r>
              <a:rPr lang="en-US" dirty="0"/>
              <a:t>Lastly, we merge records based on common name and phone number (limitations discussed in next slide)</a:t>
            </a:r>
          </a:p>
        </p:txBody>
      </p:sp>
    </p:spTree>
    <p:extLst>
      <p:ext uri="{BB962C8B-B14F-4D97-AF65-F5344CB8AC3E}">
        <p14:creationId xmlns:p14="http://schemas.microsoft.com/office/powerpoint/2010/main" val="6517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80D51-1DD9-97EA-222A-E48D1A5C5C15}"/>
              </a:ext>
            </a:extLst>
          </p:cNvPr>
          <p:cNvSpPr>
            <a:spLocks noGrp="1"/>
          </p:cNvSpPr>
          <p:nvPr>
            <p:ph type="title"/>
          </p:nvPr>
        </p:nvSpPr>
        <p:spPr/>
        <p:txBody>
          <a:bodyPr/>
          <a:lstStyle/>
          <a:p>
            <a:r>
              <a:rPr lang="en-US" dirty="0"/>
              <a:t>Assumptions and Limitations I</a:t>
            </a:r>
          </a:p>
        </p:txBody>
      </p:sp>
      <p:sp>
        <p:nvSpPr>
          <p:cNvPr id="3" name="Content Placeholder 2">
            <a:extLst>
              <a:ext uri="{FF2B5EF4-FFF2-40B4-BE49-F238E27FC236}">
                <a16:creationId xmlns:a16="http://schemas.microsoft.com/office/drawing/2014/main" id="{07935DCB-F817-CE46-C910-A7EFBCDA0616}"/>
              </a:ext>
            </a:extLst>
          </p:cNvPr>
          <p:cNvSpPr>
            <a:spLocks noGrp="1"/>
          </p:cNvSpPr>
          <p:nvPr>
            <p:ph idx="1"/>
          </p:nvPr>
        </p:nvSpPr>
        <p:spPr/>
        <p:txBody>
          <a:bodyPr>
            <a:normAutofit/>
          </a:bodyPr>
          <a:lstStyle/>
          <a:p>
            <a:r>
              <a:rPr lang="en-US" dirty="0"/>
              <a:t>One assumption I made was that if a record with a name, </a:t>
            </a:r>
            <a:r>
              <a:rPr lang="en-US" dirty="0" err="1"/>
              <a:t>email_address</a:t>
            </a:r>
            <a:r>
              <a:rPr lang="en-US" dirty="0"/>
              <a:t> and </a:t>
            </a:r>
            <a:r>
              <a:rPr lang="en-US" dirty="0" err="1"/>
              <a:t>ip_address</a:t>
            </a:r>
            <a:r>
              <a:rPr lang="en-US" dirty="0"/>
              <a:t> were all the same, it represented the same individual. </a:t>
            </a:r>
          </a:p>
          <a:p>
            <a:r>
              <a:rPr lang="en-US" dirty="0"/>
              <a:t>It is most likely the case that it represents the same individual, but a downside is that it is possible that it doesn’t and may result in a small amount of contacts being lost (This is shown on the next slide).</a:t>
            </a:r>
          </a:p>
          <a:p>
            <a:r>
              <a:rPr lang="en-US" dirty="0"/>
              <a:t>Another assumption in the final post merge at the end of the pipeline is that two records with same name and phone number are the same contact. While likely, there may be a small amount of contacts lost.</a:t>
            </a:r>
          </a:p>
        </p:txBody>
      </p:sp>
    </p:spTree>
    <p:extLst>
      <p:ext uri="{BB962C8B-B14F-4D97-AF65-F5344CB8AC3E}">
        <p14:creationId xmlns:p14="http://schemas.microsoft.com/office/powerpoint/2010/main" val="2309717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9B678-4510-4E38-752E-E68F7149CB57}"/>
              </a:ext>
            </a:extLst>
          </p:cNvPr>
          <p:cNvSpPr>
            <a:spLocks noGrp="1"/>
          </p:cNvSpPr>
          <p:nvPr>
            <p:ph type="title"/>
          </p:nvPr>
        </p:nvSpPr>
        <p:spPr/>
        <p:txBody>
          <a:bodyPr/>
          <a:lstStyle/>
          <a:p>
            <a:r>
              <a:rPr lang="en-US" dirty="0"/>
              <a:t>Assumptions and Limitations II</a:t>
            </a:r>
          </a:p>
        </p:txBody>
      </p:sp>
      <p:sp>
        <p:nvSpPr>
          <p:cNvPr id="3" name="Content Placeholder 2">
            <a:extLst>
              <a:ext uri="{FF2B5EF4-FFF2-40B4-BE49-F238E27FC236}">
                <a16:creationId xmlns:a16="http://schemas.microsoft.com/office/drawing/2014/main" id="{5CA0363B-DF92-7690-9735-23C23301A136}"/>
              </a:ext>
            </a:extLst>
          </p:cNvPr>
          <p:cNvSpPr>
            <a:spLocks noGrp="1"/>
          </p:cNvSpPr>
          <p:nvPr>
            <p:ph idx="1"/>
          </p:nvPr>
        </p:nvSpPr>
        <p:spPr/>
        <p:txBody>
          <a:bodyPr/>
          <a:lstStyle/>
          <a:p>
            <a:endParaRPr lang="en-US" dirty="0"/>
          </a:p>
          <a:p>
            <a:r>
              <a:rPr lang="en-US" dirty="0"/>
              <a:t>Integer fields (like company revenue and company employees) was filled in with -1. The reason is to be consistent across data types, but anyone processing the final result will have to code into their system a conditional that processes -1 as a missing value</a:t>
            </a:r>
          </a:p>
          <a:p>
            <a:r>
              <a:rPr lang="en-US" dirty="0"/>
              <a:t>Boolean values that are missing are filled in with “False”. This is inaccurate data but the tradeoff was used to have consistent data types (as opposed to putting “N\A” for a </a:t>
            </a:r>
            <a:r>
              <a:rPr lang="en-US" dirty="0" err="1"/>
              <a:t>boolean</a:t>
            </a:r>
            <a:r>
              <a:rPr lang="en-US" dirty="0"/>
              <a:t> field).</a:t>
            </a:r>
          </a:p>
          <a:p>
            <a:endParaRPr lang="en-US" dirty="0"/>
          </a:p>
        </p:txBody>
      </p:sp>
    </p:spTree>
    <p:extLst>
      <p:ext uri="{BB962C8B-B14F-4D97-AF65-F5344CB8AC3E}">
        <p14:creationId xmlns:p14="http://schemas.microsoft.com/office/powerpoint/2010/main" val="4189509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AF54-33D9-1CBC-836C-FC7F8B4800FF}"/>
              </a:ext>
            </a:extLst>
          </p:cNvPr>
          <p:cNvSpPr>
            <a:spLocks noGrp="1"/>
          </p:cNvSpPr>
          <p:nvPr>
            <p:ph type="title"/>
          </p:nvPr>
        </p:nvSpPr>
        <p:spPr/>
        <p:txBody>
          <a:bodyPr/>
          <a:lstStyle/>
          <a:p>
            <a:r>
              <a:rPr lang="en-US" dirty="0"/>
              <a:t>Assumptions and Limitations III</a:t>
            </a:r>
          </a:p>
        </p:txBody>
      </p:sp>
      <p:sp>
        <p:nvSpPr>
          <p:cNvPr id="3" name="Content Placeholder 2">
            <a:extLst>
              <a:ext uri="{FF2B5EF4-FFF2-40B4-BE49-F238E27FC236}">
                <a16:creationId xmlns:a16="http://schemas.microsoft.com/office/drawing/2014/main" id="{29DD2273-688E-FCE1-0EFB-1DD250D5DFFD}"/>
              </a:ext>
            </a:extLst>
          </p:cNvPr>
          <p:cNvSpPr>
            <a:spLocks noGrp="1"/>
          </p:cNvSpPr>
          <p:nvPr>
            <p:ph idx="1"/>
          </p:nvPr>
        </p:nvSpPr>
        <p:spPr/>
        <p:txBody>
          <a:bodyPr/>
          <a:lstStyle/>
          <a:p>
            <a:r>
              <a:rPr lang="en-US" dirty="0"/>
              <a:t>Despite the fact that SQL join is faster than Pandas merge, there are limitations with using an RDBMS to begin with.</a:t>
            </a:r>
          </a:p>
          <a:p>
            <a:pPr lvl="1"/>
            <a:r>
              <a:rPr lang="en-US" dirty="0"/>
              <a:t>One limitation is the need to incorporate more tools and make the system more complex (by incorporating SQL Server, for example)</a:t>
            </a:r>
          </a:p>
          <a:p>
            <a:pPr lvl="1"/>
            <a:r>
              <a:rPr lang="en-US" dirty="0"/>
              <a:t>The other is that there is an overhead to make a call to the database from Pandas and vice verse. Moving data from the RDBMS and back is expensive.</a:t>
            </a:r>
          </a:p>
          <a:p>
            <a:pPr lvl="1"/>
            <a:r>
              <a:rPr lang="en-US" dirty="0"/>
              <a:t>The benefits of using SQL would be most apparent when using very large datasets to offset the overhead of moving data back and forth to and from the RDBMS.</a:t>
            </a:r>
          </a:p>
        </p:txBody>
      </p:sp>
    </p:spTree>
    <p:extLst>
      <p:ext uri="{BB962C8B-B14F-4D97-AF65-F5344CB8AC3E}">
        <p14:creationId xmlns:p14="http://schemas.microsoft.com/office/powerpoint/2010/main" val="1302186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0AB31-6359-81D4-668B-CFCE2B692A03}"/>
              </a:ext>
            </a:extLst>
          </p:cNvPr>
          <p:cNvSpPr>
            <a:spLocks noGrp="1"/>
          </p:cNvSpPr>
          <p:nvPr>
            <p:ph type="title"/>
          </p:nvPr>
        </p:nvSpPr>
        <p:spPr/>
        <p:txBody>
          <a:bodyPr/>
          <a:lstStyle/>
          <a:p>
            <a:r>
              <a:rPr lang="en-US" dirty="0"/>
              <a:t>Automatic running of data paths </a:t>
            </a:r>
          </a:p>
        </p:txBody>
      </p:sp>
      <p:sp>
        <p:nvSpPr>
          <p:cNvPr id="3" name="Content Placeholder 2">
            <a:extLst>
              <a:ext uri="{FF2B5EF4-FFF2-40B4-BE49-F238E27FC236}">
                <a16:creationId xmlns:a16="http://schemas.microsoft.com/office/drawing/2014/main" id="{1446986F-E56D-53A2-3631-07BE56630484}"/>
              </a:ext>
            </a:extLst>
          </p:cNvPr>
          <p:cNvSpPr>
            <a:spLocks noGrp="1"/>
          </p:cNvSpPr>
          <p:nvPr>
            <p:ph idx="1"/>
          </p:nvPr>
        </p:nvSpPr>
        <p:spPr/>
        <p:txBody>
          <a:bodyPr>
            <a:normAutofit/>
          </a:bodyPr>
          <a:lstStyle/>
          <a:p>
            <a:r>
              <a:rPr lang="en-US" dirty="0"/>
              <a:t>To run the pipeline you can either click “Materialize All” in the top right corner or wait until 45 seconds have passed and the pipeline will run automatically.</a:t>
            </a:r>
          </a:p>
          <a:p>
            <a:pPr marL="0" indent="0">
              <a:buNone/>
            </a:pPr>
            <a:endParaRPr lang="en-US" dirty="0"/>
          </a:p>
          <a:p>
            <a:endParaRPr lang="en-US" dirty="0"/>
          </a:p>
          <a:p>
            <a:r>
              <a:rPr lang="en-US" dirty="0"/>
              <a:t>For the first automatic run, the entire pipeline with all paths will materialize. Auto-materialize must be set to on (in the top right corner of the window</a:t>
            </a:r>
          </a:p>
        </p:txBody>
      </p:sp>
      <p:pic>
        <p:nvPicPr>
          <p:cNvPr id="5" name="Picture 4">
            <a:extLst>
              <a:ext uri="{FF2B5EF4-FFF2-40B4-BE49-F238E27FC236}">
                <a16:creationId xmlns:a16="http://schemas.microsoft.com/office/drawing/2014/main" id="{30672584-49E8-26A6-BD3A-F11F5DC953C2}"/>
              </a:ext>
            </a:extLst>
          </p:cNvPr>
          <p:cNvPicPr>
            <a:picLocks noChangeAspect="1"/>
          </p:cNvPicPr>
          <p:nvPr/>
        </p:nvPicPr>
        <p:blipFill>
          <a:blip r:embed="rId2"/>
          <a:stretch>
            <a:fillRect/>
          </a:stretch>
        </p:blipFill>
        <p:spPr>
          <a:xfrm>
            <a:off x="3412537" y="5637640"/>
            <a:ext cx="4801270" cy="352474"/>
          </a:xfrm>
          <a:prstGeom prst="rect">
            <a:avLst/>
          </a:prstGeom>
        </p:spPr>
      </p:pic>
      <p:pic>
        <p:nvPicPr>
          <p:cNvPr id="7" name="Picture 6">
            <a:extLst>
              <a:ext uri="{FF2B5EF4-FFF2-40B4-BE49-F238E27FC236}">
                <a16:creationId xmlns:a16="http://schemas.microsoft.com/office/drawing/2014/main" id="{7964D96E-C0F7-E350-9EC1-025227EC0E7C}"/>
              </a:ext>
            </a:extLst>
          </p:cNvPr>
          <p:cNvPicPr>
            <a:picLocks noChangeAspect="1"/>
          </p:cNvPicPr>
          <p:nvPr/>
        </p:nvPicPr>
        <p:blipFill>
          <a:blip r:embed="rId3"/>
          <a:stretch>
            <a:fillRect/>
          </a:stretch>
        </p:blipFill>
        <p:spPr>
          <a:xfrm>
            <a:off x="4970092" y="2916817"/>
            <a:ext cx="1686160" cy="438211"/>
          </a:xfrm>
          <a:prstGeom prst="rect">
            <a:avLst/>
          </a:prstGeom>
        </p:spPr>
      </p:pic>
    </p:spTree>
    <p:extLst>
      <p:ext uri="{BB962C8B-B14F-4D97-AF65-F5344CB8AC3E}">
        <p14:creationId xmlns:p14="http://schemas.microsoft.com/office/powerpoint/2010/main" val="2283732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6206-2D95-E4FC-8EA6-7B887485DA38}"/>
              </a:ext>
            </a:extLst>
          </p:cNvPr>
          <p:cNvSpPr>
            <a:spLocks noGrp="1"/>
          </p:cNvSpPr>
          <p:nvPr>
            <p:ph type="title"/>
          </p:nvPr>
        </p:nvSpPr>
        <p:spPr/>
        <p:txBody>
          <a:bodyPr/>
          <a:lstStyle/>
          <a:p>
            <a:r>
              <a:rPr lang="en-US" dirty="0"/>
              <a:t>Tools / Languages Used in this project</a:t>
            </a:r>
          </a:p>
        </p:txBody>
      </p:sp>
      <p:sp>
        <p:nvSpPr>
          <p:cNvPr id="3" name="Content Placeholder 2">
            <a:extLst>
              <a:ext uri="{FF2B5EF4-FFF2-40B4-BE49-F238E27FC236}">
                <a16:creationId xmlns:a16="http://schemas.microsoft.com/office/drawing/2014/main" id="{1E67B763-5D1D-B0D7-3353-DD2FFC9E49FE}"/>
              </a:ext>
            </a:extLst>
          </p:cNvPr>
          <p:cNvSpPr>
            <a:spLocks noGrp="1"/>
          </p:cNvSpPr>
          <p:nvPr>
            <p:ph idx="1"/>
          </p:nvPr>
        </p:nvSpPr>
        <p:spPr>
          <a:xfrm>
            <a:off x="838200" y="1640473"/>
            <a:ext cx="10515600" cy="4351338"/>
          </a:xfrm>
        </p:spPr>
        <p:txBody>
          <a:bodyPr>
            <a:normAutofit/>
          </a:bodyPr>
          <a:lstStyle/>
          <a:p>
            <a:r>
              <a:rPr lang="en-US" dirty="0"/>
              <a:t>             Python 3.11 [1]</a:t>
            </a:r>
          </a:p>
          <a:p>
            <a:pPr marL="0" indent="0">
              <a:buNone/>
            </a:pPr>
            <a:endParaRPr lang="en-US" dirty="0"/>
          </a:p>
          <a:p>
            <a:r>
              <a:rPr lang="en-US" dirty="0"/>
              <a:t>             Pandas library for Python [2]</a:t>
            </a:r>
          </a:p>
          <a:p>
            <a:pPr marL="0" indent="0">
              <a:buNone/>
            </a:pPr>
            <a:endParaRPr lang="en-US" dirty="0"/>
          </a:p>
          <a:p>
            <a:r>
              <a:rPr lang="en-US" dirty="0"/>
              <a:t>             MS SQL Server 2022 [3]</a:t>
            </a:r>
          </a:p>
          <a:p>
            <a:pPr marL="0" indent="0">
              <a:buNone/>
            </a:pPr>
            <a:r>
              <a:rPr lang="en-US" dirty="0"/>
              <a:t>	    (with </a:t>
            </a:r>
            <a:r>
              <a:rPr lang="en-US" dirty="0" err="1"/>
              <a:t>pypyodbc</a:t>
            </a:r>
            <a:r>
              <a:rPr lang="en-US" dirty="0"/>
              <a:t> library in Python for connecting)</a:t>
            </a:r>
          </a:p>
          <a:p>
            <a:pPr marL="0" indent="0">
              <a:buNone/>
            </a:pPr>
            <a:endParaRPr lang="en-US" dirty="0"/>
          </a:p>
          <a:p>
            <a:r>
              <a:rPr lang="en-US" dirty="0"/>
              <a:t>             </a:t>
            </a:r>
            <a:r>
              <a:rPr lang="en-US" dirty="0" err="1"/>
              <a:t>Dagster</a:t>
            </a:r>
            <a:r>
              <a:rPr lang="en-US" dirty="0"/>
              <a:t> [4]</a:t>
            </a:r>
          </a:p>
          <a:p>
            <a:pPr marL="0" indent="0">
              <a:buNone/>
            </a:pPr>
            <a:endParaRPr lang="en-US" dirty="0"/>
          </a:p>
          <a:p>
            <a:endParaRPr lang="en-US" dirty="0"/>
          </a:p>
        </p:txBody>
      </p:sp>
      <p:pic>
        <p:nvPicPr>
          <p:cNvPr id="5" name="Picture 4">
            <a:extLst>
              <a:ext uri="{FF2B5EF4-FFF2-40B4-BE49-F238E27FC236}">
                <a16:creationId xmlns:a16="http://schemas.microsoft.com/office/drawing/2014/main" id="{95810B5F-7687-1E6A-DF79-4DD11BD1A2C1}"/>
              </a:ext>
            </a:extLst>
          </p:cNvPr>
          <p:cNvPicPr>
            <a:picLocks noChangeAspect="1"/>
          </p:cNvPicPr>
          <p:nvPr/>
        </p:nvPicPr>
        <p:blipFill>
          <a:blip r:embed="rId2"/>
          <a:stretch>
            <a:fillRect/>
          </a:stretch>
        </p:blipFill>
        <p:spPr>
          <a:xfrm>
            <a:off x="1383401" y="1593230"/>
            <a:ext cx="606692" cy="582096"/>
          </a:xfrm>
          <a:prstGeom prst="rect">
            <a:avLst/>
          </a:prstGeom>
        </p:spPr>
      </p:pic>
      <p:pic>
        <p:nvPicPr>
          <p:cNvPr id="7" name="Picture 6">
            <a:extLst>
              <a:ext uri="{FF2B5EF4-FFF2-40B4-BE49-F238E27FC236}">
                <a16:creationId xmlns:a16="http://schemas.microsoft.com/office/drawing/2014/main" id="{0B5FC8DF-0440-AA5E-C859-4AB2D7AAC21D}"/>
              </a:ext>
            </a:extLst>
          </p:cNvPr>
          <p:cNvPicPr>
            <a:picLocks noChangeAspect="1"/>
          </p:cNvPicPr>
          <p:nvPr/>
        </p:nvPicPr>
        <p:blipFill>
          <a:blip r:embed="rId3"/>
          <a:stretch>
            <a:fillRect/>
          </a:stretch>
        </p:blipFill>
        <p:spPr>
          <a:xfrm>
            <a:off x="1383401" y="3646284"/>
            <a:ext cx="606692" cy="582096"/>
          </a:xfrm>
          <a:prstGeom prst="rect">
            <a:avLst/>
          </a:prstGeom>
        </p:spPr>
      </p:pic>
      <p:pic>
        <p:nvPicPr>
          <p:cNvPr id="9" name="Picture 8">
            <a:extLst>
              <a:ext uri="{FF2B5EF4-FFF2-40B4-BE49-F238E27FC236}">
                <a16:creationId xmlns:a16="http://schemas.microsoft.com/office/drawing/2014/main" id="{A8442DC4-BBB6-41C2-0CA7-E5990454A64F}"/>
              </a:ext>
            </a:extLst>
          </p:cNvPr>
          <p:cNvPicPr>
            <a:picLocks noChangeAspect="1"/>
          </p:cNvPicPr>
          <p:nvPr/>
        </p:nvPicPr>
        <p:blipFill>
          <a:blip r:embed="rId4"/>
          <a:stretch>
            <a:fillRect/>
          </a:stretch>
        </p:blipFill>
        <p:spPr>
          <a:xfrm>
            <a:off x="1338965" y="2628007"/>
            <a:ext cx="695563" cy="582097"/>
          </a:xfrm>
          <a:prstGeom prst="rect">
            <a:avLst/>
          </a:prstGeom>
        </p:spPr>
      </p:pic>
      <p:pic>
        <p:nvPicPr>
          <p:cNvPr id="11" name="Picture 10">
            <a:extLst>
              <a:ext uri="{FF2B5EF4-FFF2-40B4-BE49-F238E27FC236}">
                <a16:creationId xmlns:a16="http://schemas.microsoft.com/office/drawing/2014/main" id="{4A2D12DA-5760-42EA-C422-1AC0FF2E4B0D}"/>
              </a:ext>
            </a:extLst>
          </p:cNvPr>
          <p:cNvPicPr>
            <a:picLocks noChangeAspect="1"/>
          </p:cNvPicPr>
          <p:nvPr/>
        </p:nvPicPr>
        <p:blipFill>
          <a:blip r:embed="rId5"/>
          <a:stretch>
            <a:fillRect/>
          </a:stretch>
        </p:blipFill>
        <p:spPr>
          <a:xfrm>
            <a:off x="1338965" y="5165700"/>
            <a:ext cx="695563" cy="614511"/>
          </a:xfrm>
          <a:prstGeom prst="rect">
            <a:avLst/>
          </a:prstGeom>
        </p:spPr>
      </p:pic>
    </p:spTree>
    <p:extLst>
      <p:ext uri="{BB962C8B-B14F-4D97-AF65-F5344CB8AC3E}">
        <p14:creationId xmlns:p14="http://schemas.microsoft.com/office/powerpoint/2010/main" val="3900326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18E7B-7D86-548F-BE3C-14710E723848}"/>
              </a:ext>
            </a:extLst>
          </p:cNvPr>
          <p:cNvSpPr>
            <a:spLocks noGrp="1"/>
          </p:cNvSpPr>
          <p:nvPr>
            <p:ph type="title"/>
          </p:nvPr>
        </p:nvSpPr>
        <p:spPr/>
        <p:txBody>
          <a:bodyPr/>
          <a:lstStyle/>
          <a:p>
            <a:r>
              <a:rPr lang="en-US" dirty="0"/>
              <a:t>Automatic running of data paths II</a:t>
            </a:r>
          </a:p>
        </p:txBody>
      </p:sp>
      <p:sp>
        <p:nvSpPr>
          <p:cNvPr id="3" name="Content Placeholder 2">
            <a:extLst>
              <a:ext uri="{FF2B5EF4-FFF2-40B4-BE49-F238E27FC236}">
                <a16:creationId xmlns:a16="http://schemas.microsoft.com/office/drawing/2014/main" id="{CE085789-1FCE-94E0-D37A-14165D97B7A2}"/>
              </a:ext>
            </a:extLst>
          </p:cNvPr>
          <p:cNvSpPr>
            <a:spLocks noGrp="1"/>
          </p:cNvSpPr>
          <p:nvPr>
            <p:ph idx="1"/>
          </p:nvPr>
        </p:nvSpPr>
        <p:spPr/>
        <p:txBody>
          <a:bodyPr>
            <a:normAutofit fontScale="92500" lnSpcReduction="10000"/>
          </a:bodyPr>
          <a:lstStyle/>
          <a:p>
            <a:r>
              <a:rPr lang="en-US" dirty="0"/>
              <a:t>Each of the paths representing the input csv files are triggered using an </a:t>
            </a:r>
            <a:r>
              <a:rPr lang="en-US" dirty="0">
                <a:solidFill>
                  <a:srgbClr val="AB7509"/>
                </a:solidFill>
              </a:rPr>
              <a:t>@observable_source_asset </a:t>
            </a:r>
            <a:r>
              <a:rPr lang="en-US" dirty="0"/>
              <a:t>annotation.</a:t>
            </a:r>
          </a:p>
          <a:p>
            <a:r>
              <a:rPr lang="en-US" dirty="0"/>
              <a:t>For each subsequent trigger, only the paths in the pipeline that have data that needs to be modified will be materialized. </a:t>
            </a:r>
          </a:p>
          <a:p>
            <a:r>
              <a:rPr lang="en-US" dirty="0"/>
              <a:t>For instance, if the acme__contacts.csv file was updated only, at the next trigger only </a:t>
            </a:r>
            <a:r>
              <a:rPr lang="en-US" dirty="0" err="1"/>
              <a:t>acme_dataframe_from_csv</a:t>
            </a:r>
            <a:r>
              <a:rPr lang="en-US" dirty="0"/>
              <a:t> and </a:t>
            </a:r>
            <a:r>
              <a:rPr lang="en-US" dirty="0" err="1"/>
              <a:t>load_acme_into_db</a:t>
            </a:r>
            <a:r>
              <a:rPr lang="en-US" dirty="0"/>
              <a:t> will be run before the SQL merging. </a:t>
            </a:r>
          </a:p>
          <a:p>
            <a:r>
              <a:rPr lang="en-US" dirty="0"/>
              <a:t>The tables that were already loaded for the last run for </a:t>
            </a:r>
            <a:r>
              <a:rPr lang="en-US" dirty="0" err="1"/>
              <a:t>RapidData</a:t>
            </a:r>
            <a:r>
              <a:rPr lang="en-US" dirty="0"/>
              <a:t> and CRM will be used.</a:t>
            </a:r>
          </a:p>
          <a:p>
            <a:r>
              <a:rPr lang="en-US" dirty="0"/>
              <a:t>There is no need to run those other assets in the pipeline again since they will just end up producing the same result regardless.</a:t>
            </a:r>
          </a:p>
          <a:p>
            <a:endParaRPr lang="en-US" dirty="0"/>
          </a:p>
        </p:txBody>
      </p:sp>
    </p:spTree>
    <p:extLst>
      <p:ext uri="{BB962C8B-B14F-4D97-AF65-F5344CB8AC3E}">
        <p14:creationId xmlns:p14="http://schemas.microsoft.com/office/powerpoint/2010/main" val="1173905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ABEE2-0669-DC10-E4E4-43017BB81B56}"/>
              </a:ext>
            </a:extLst>
          </p:cNvPr>
          <p:cNvSpPr>
            <a:spLocks noGrp="1"/>
          </p:cNvSpPr>
          <p:nvPr>
            <p:ph type="title"/>
          </p:nvPr>
        </p:nvSpPr>
        <p:spPr>
          <a:xfrm>
            <a:off x="838200" y="0"/>
            <a:ext cx="10515600" cy="1325563"/>
          </a:xfrm>
        </p:spPr>
        <p:txBody>
          <a:bodyPr/>
          <a:lstStyle/>
          <a:p>
            <a:r>
              <a:rPr lang="en-US" dirty="0"/>
              <a:t>Automatic running of data paths III </a:t>
            </a:r>
          </a:p>
        </p:txBody>
      </p:sp>
      <p:pic>
        <p:nvPicPr>
          <p:cNvPr id="11" name="Picture 10">
            <a:extLst>
              <a:ext uri="{FF2B5EF4-FFF2-40B4-BE49-F238E27FC236}">
                <a16:creationId xmlns:a16="http://schemas.microsoft.com/office/drawing/2014/main" id="{9AE08744-A6D5-1D68-BE9F-33674C878A3C}"/>
              </a:ext>
            </a:extLst>
          </p:cNvPr>
          <p:cNvPicPr>
            <a:picLocks noChangeAspect="1"/>
          </p:cNvPicPr>
          <p:nvPr/>
        </p:nvPicPr>
        <p:blipFill>
          <a:blip r:embed="rId2"/>
          <a:stretch>
            <a:fillRect/>
          </a:stretch>
        </p:blipFill>
        <p:spPr>
          <a:xfrm>
            <a:off x="0" y="4225772"/>
            <a:ext cx="12192000" cy="2476438"/>
          </a:xfrm>
          <a:prstGeom prst="rect">
            <a:avLst/>
          </a:prstGeom>
        </p:spPr>
      </p:pic>
      <p:pic>
        <p:nvPicPr>
          <p:cNvPr id="13" name="Picture 12">
            <a:extLst>
              <a:ext uri="{FF2B5EF4-FFF2-40B4-BE49-F238E27FC236}">
                <a16:creationId xmlns:a16="http://schemas.microsoft.com/office/drawing/2014/main" id="{69EF194F-512D-D05E-711F-9BB582F97E9E}"/>
              </a:ext>
            </a:extLst>
          </p:cNvPr>
          <p:cNvPicPr>
            <a:picLocks noChangeAspect="1"/>
          </p:cNvPicPr>
          <p:nvPr/>
        </p:nvPicPr>
        <p:blipFill>
          <a:blip r:embed="rId3"/>
          <a:stretch>
            <a:fillRect/>
          </a:stretch>
        </p:blipFill>
        <p:spPr>
          <a:xfrm>
            <a:off x="0" y="1476229"/>
            <a:ext cx="12192000" cy="2311998"/>
          </a:xfrm>
          <a:prstGeom prst="rect">
            <a:avLst/>
          </a:prstGeom>
        </p:spPr>
      </p:pic>
      <p:sp>
        <p:nvSpPr>
          <p:cNvPr id="14" name="TextBox 13">
            <a:extLst>
              <a:ext uri="{FF2B5EF4-FFF2-40B4-BE49-F238E27FC236}">
                <a16:creationId xmlns:a16="http://schemas.microsoft.com/office/drawing/2014/main" id="{803E3F7F-FBAA-1FB7-561D-FE26B5CF971B}"/>
              </a:ext>
            </a:extLst>
          </p:cNvPr>
          <p:cNvSpPr txBox="1"/>
          <p:nvPr/>
        </p:nvSpPr>
        <p:spPr>
          <a:xfrm>
            <a:off x="976545" y="3938893"/>
            <a:ext cx="9281130" cy="369332"/>
          </a:xfrm>
          <a:prstGeom prst="rect">
            <a:avLst/>
          </a:prstGeom>
          <a:noFill/>
        </p:spPr>
        <p:txBody>
          <a:bodyPr wrap="none" rtlCol="0">
            <a:spAutoFit/>
          </a:bodyPr>
          <a:lstStyle/>
          <a:p>
            <a:r>
              <a:rPr lang="en-US" dirty="0"/>
              <a:t>The trigger occurs and only the path that has assets that need to be modified are re-materialized:</a:t>
            </a:r>
          </a:p>
        </p:txBody>
      </p:sp>
      <p:sp>
        <p:nvSpPr>
          <p:cNvPr id="15" name="TextBox 14">
            <a:extLst>
              <a:ext uri="{FF2B5EF4-FFF2-40B4-BE49-F238E27FC236}">
                <a16:creationId xmlns:a16="http://schemas.microsoft.com/office/drawing/2014/main" id="{9BEC21AD-9724-2575-FF88-CA69E9B65549}"/>
              </a:ext>
            </a:extLst>
          </p:cNvPr>
          <p:cNvSpPr txBox="1"/>
          <p:nvPr/>
        </p:nvSpPr>
        <p:spPr>
          <a:xfrm>
            <a:off x="976545" y="1106897"/>
            <a:ext cx="10258449" cy="369332"/>
          </a:xfrm>
          <a:prstGeom prst="rect">
            <a:avLst/>
          </a:prstGeom>
          <a:noFill/>
        </p:spPr>
        <p:txBody>
          <a:bodyPr wrap="none" rtlCol="0">
            <a:spAutoFit/>
          </a:bodyPr>
          <a:lstStyle/>
          <a:p>
            <a:r>
              <a:rPr lang="en-US" dirty="0"/>
              <a:t>In this example, acme__contacts.csv has been modified, and at the next check this path will be materialized</a:t>
            </a:r>
          </a:p>
        </p:txBody>
      </p:sp>
    </p:spTree>
    <p:extLst>
      <p:ext uri="{BB962C8B-B14F-4D97-AF65-F5344CB8AC3E}">
        <p14:creationId xmlns:p14="http://schemas.microsoft.com/office/powerpoint/2010/main" val="1234314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37736-D7C5-F4AF-C671-AAF4DE72546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96C4FD8-900D-3E89-D6A0-1F5A5360F30C}"/>
              </a:ext>
            </a:extLst>
          </p:cNvPr>
          <p:cNvSpPr>
            <a:spLocks noGrp="1"/>
          </p:cNvSpPr>
          <p:nvPr>
            <p:ph idx="1"/>
          </p:nvPr>
        </p:nvSpPr>
        <p:spPr/>
        <p:txBody>
          <a:bodyPr>
            <a:normAutofit fontScale="92500" lnSpcReduction="20000"/>
          </a:bodyPr>
          <a:lstStyle/>
          <a:p>
            <a:endParaRPr lang="en-US" dirty="0"/>
          </a:p>
          <a:p>
            <a:r>
              <a:rPr lang="en-US" dirty="0"/>
              <a:t>[1]: </a:t>
            </a:r>
            <a:r>
              <a:rPr lang="en-US" dirty="0">
                <a:hlinkClick r:id="rId2"/>
              </a:rPr>
              <a:t>https://www.python.org/</a:t>
            </a:r>
            <a:endParaRPr lang="en-US" dirty="0"/>
          </a:p>
          <a:p>
            <a:r>
              <a:rPr lang="en-US" dirty="0"/>
              <a:t>[2]: </a:t>
            </a:r>
            <a:r>
              <a:rPr lang="en-US" dirty="0">
                <a:hlinkClick r:id="rId3"/>
              </a:rPr>
              <a:t>https://pandas.pydata.org/</a:t>
            </a:r>
            <a:endParaRPr lang="en-US" dirty="0"/>
          </a:p>
          <a:p>
            <a:r>
              <a:rPr lang="en-US" dirty="0"/>
              <a:t>[3]: </a:t>
            </a:r>
            <a:r>
              <a:rPr lang="en-US" dirty="0">
                <a:hlinkClick r:id="rId4"/>
              </a:rPr>
              <a:t>https://www.microsoft.com/en-us/sql-server/</a:t>
            </a:r>
            <a:endParaRPr lang="en-US" dirty="0"/>
          </a:p>
          <a:p>
            <a:r>
              <a:rPr lang="en-US" dirty="0"/>
              <a:t>[4]: </a:t>
            </a:r>
            <a:r>
              <a:rPr lang="en-US" dirty="0">
                <a:hlinkClick r:id="rId5"/>
              </a:rPr>
              <a:t>https://dagster.io/</a:t>
            </a:r>
            <a:endParaRPr lang="en-US" dirty="0"/>
          </a:p>
          <a:p>
            <a:r>
              <a:rPr lang="en-US" dirty="0"/>
              <a:t>[5]: </a:t>
            </a:r>
            <a:r>
              <a:rPr lang="en-US" dirty="0">
                <a:hlinkClick r:id="rId6"/>
              </a:rPr>
              <a:t>https://www.scaler.com/topics/pandas/sql-vs-pandas/</a:t>
            </a:r>
            <a:endParaRPr lang="en-US" dirty="0"/>
          </a:p>
          <a:p>
            <a:r>
              <a:rPr lang="en-US" dirty="0"/>
              <a:t>[6]: </a:t>
            </a:r>
            <a:r>
              <a:rPr lang="en-US" dirty="0">
                <a:hlinkClick r:id="rId7"/>
              </a:rPr>
              <a:t>https://learn.microsoft.com/en-us/sql/relational-databases/native-client/odbc/creating-a-driver-application-multithreaded-applications?view=sql-server-ver16</a:t>
            </a:r>
            <a:endParaRPr lang="en-US" dirty="0"/>
          </a:p>
          <a:p>
            <a:r>
              <a:rPr lang="en-US" dirty="0"/>
              <a:t>[7]: </a:t>
            </a:r>
            <a:r>
              <a:rPr lang="en-US" dirty="0">
                <a:hlinkClick r:id="rId8"/>
              </a:rPr>
              <a:t>https://www.pragimtech.com/blog/sql-optimization/how-is-data-stored-in-sql-database/</a:t>
            </a:r>
            <a:endParaRPr lang="en-US" dirty="0"/>
          </a:p>
          <a:p>
            <a:endParaRPr lang="en-US" dirty="0"/>
          </a:p>
          <a:p>
            <a:endParaRPr lang="en-US" dirty="0"/>
          </a:p>
        </p:txBody>
      </p:sp>
    </p:spTree>
    <p:extLst>
      <p:ext uri="{BB962C8B-B14F-4D97-AF65-F5344CB8AC3E}">
        <p14:creationId xmlns:p14="http://schemas.microsoft.com/office/powerpoint/2010/main" val="3395885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B85B-D4A2-CE60-41A7-F31B9226E9DE}"/>
              </a:ext>
            </a:extLst>
          </p:cNvPr>
          <p:cNvSpPr>
            <a:spLocks noGrp="1"/>
          </p:cNvSpPr>
          <p:nvPr>
            <p:ph type="title"/>
          </p:nvPr>
        </p:nvSpPr>
        <p:spPr/>
        <p:txBody>
          <a:bodyPr/>
          <a:lstStyle/>
          <a:p>
            <a:r>
              <a:rPr lang="en-US" dirty="0"/>
              <a:t>Reasons for </a:t>
            </a:r>
            <a:r>
              <a:rPr lang="en-US" dirty="0" err="1"/>
              <a:t>Dagster</a:t>
            </a:r>
            <a:endParaRPr lang="en-US" dirty="0"/>
          </a:p>
        </p:txBody>
      </p:sp>
      <p:sp>
        <p:nvSpPr>
          <p:cNvPr id="3" name="Content Placeholder 2">
            <a:extLst>
              <a:ext uri="{FF2B5EF4-FFF2-40B4-BE49-F238E27FC236}">
                <a16:creationId xmlns:a16="http://schemas.microsoft.com/office/drawing/2014/main" id="{CAC46CBF-0336-C99B-4AFF-E6AF8E904119}"/>
              </a:ext>
            </a:extLst>
          </p:cNvPr>
          <p:cNvSpPr>
            <a:spLocks noGrp="1"/>
          </p:cNvSpPr>
          <p:nvPr>
            <p:ph idx="1"/>
          </p:nvPr>
        </p:nvSpPr>
        <p:spPr/>
        <p:txBody>
          <a:bodyPr>
            <a:normAutofit fontScale="85000" lnSpcReduction="10000"/>
          </a:bodyPr>
          <a:lstStyle/>
          <a:p>
            <a:pPr marL="914400" lvl="2" indent="0">
              <a:buNone/>
            </a:pPr>
            <a:endParaRPr lang="en-US" dirty="0"/>
          </a:p>
          <a:p>
            <a:r>
              <a:rPr lang="en-US" dirty="0" err="1"/>
              <a:t>Dagster</a:t>
            </a:r>
            <a:r>
              <a:rPr lang="en-US" dirty="0"/>
              <a:t> allows stages of the pipeline to be recompiled and run independently of one another by storing and returning data at each asset.</a:t>
            </a:r>
          </a:p>
          <a:p>
            <a:r>
              <a:rPr lang="en-US" dirty="0"/>
              <a:t>It works well with creating views in SQL so that only the SQL queries that are needed at specific stages can be run.</a:t>
            </a:r>
          </a:p>
          <a:p>
            <a:r>
              <a:rPr lang="en-US" dirty="0"/>
              <a:t>Each step in the conversion process is treated as a </a:t>
            </a:r>
            <a:r>
              <a:rPr lang="en-US" dirty="0" err="1"/>
              <a:t>Dagster</a:t>
            </a:r>
            <a:r>
              <a:rPr lang="en-US" dirty="0"/>
              <a:t> asset, which makes it simple to add a step in the pipeline. All that needs to be added is the </a:t>
            </a:r>
            <a:r>
              <a:rPr lang="en-US" dirty="0">
                <a:solidFill>
                  <a:srgbClr val="AB7509"/>
                </a:solidFill>
              </a:rPr>
              <a:t>@asset </a:t>
            </a:r>
            <a:r>
              <a:rPr lang="en-US" dirty="0"/>
              <a:t>annotation.</a:t>
            </a:r>
          </a:p>
          <a:p>
            <a:r>
              <a:rPr lang="en-US" dirty="0"/>
              <a:t>A feature for running assets automatically can be easily implemented (slides 19-22 show an explanation):</a:t>
            </a:r>
          </a:p>
          <a:p>
            <a:pPr lvl="1"/>
            <a:r>
              <a:rPr lang="en-US" dirty="0"/>
              <a:t>For this project, when a csv file in the working directory is updated, the path in the pipeline for that data is run automatically. This is checked every 45 seconds.</a:t>
            </a:r>
          </a:p>
          <a:p>
            <a:pPr lvl="1"/>
            <a:r>
              <a:rPr lang="en-US" dirty="0"/>
              <a:t>We can run only the specific paths of the pipeline needed every time a file is updated.</a:t>
            </a:r>
          </a:p>
          <a:p>
            <a:endParaRPr lang="en-US" dirty="0"/>
          </a:p>
        </p:txBody>
      </p:sp>
    </p:spTree>
    <p:extLst>
      <p:ext uri="{BB962C8B-B14F-4D97-AF65-F5344CB8AC3E}">
        <p14:creationId xmlns:p14="http://schemas.microsoft.com/office/powerpoint/2010/main" val="1873732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14892-D72C-48E6-0A50-B3F55AED6371}"/>
              </a:ext>
            </a:extLst>
          </p:cNvPr>
          <p:cNvSpPr>
            <a:spLocks noGrp="1"/>
          </p:cNvSpPr>
          <p:nvPr>
            <p:ph type="title"/>
          </p:nvPr>
        </p:nvSpPr>
        <p:spPr/>
        <p:txBody>
          <a:bodyPr/>
          <a:lstStyle/>
          <a:p>
            <a:r>
              <a:rPr lang="en-US" dirty="0"/>
              <a:t>Steps In </a:t>
            </a:r>
            <a:r>
              <a:rPr lang="en-US" dirty="0" err="1"/>
              <a:t>Dagster</a:t>
            </a:r>
            <a:r>
              <a:rPr lang="en-US" dirty="0"/>
              <a:t> Data Pipeline</a:t>
            </a:r>
          </a:p>
        </p:txBody>
      </p:sp>
      <p:sp>
        <p:nvSpPr>
          <p:cNvPr id="3" name="Content Placeholder 2">
            <a:extLst>
              <a:ext uri="{FF2B5EF4-FFF2-40B4-BE49-F238E27FC236}">
                <a16:creationId xmlns:a16="http://schemas.microsoft.com/office/drawing/2014/main" id="{B0C30A23-E134-C120-62E8-FC47B4E30B95}"/>
              </a:ext>
            </a:extLst>
          </p:cNvPr>
          <p:cNvSpPr>
            <a:spLocks noGrp="1"/>
          </p:cNvSpPr>
          <p:nvPr>
            <p:ph idx="1"/>
          </p:nvPr>
        </p:nvSpPr>
        <p:spPr>
          <a:xfrm>
            <a:off x="764309" y="1690688"/>
            <a:ext cx="10515600" cy="4351338"/>
          </a:xfrm>
        </p:spPr>
        <p:txBody>
          <a:bodyPr>
            <a:normAutofit fontScale="62500" lnSpcReduction="20000"/>
          </a:bodyPr>
          <a:lstStyle/>
          <a:p>
            <a:pPr marL="0" indent="0">
              <a:buNone/>
            </a:pPr>
            <a:endParaRPr lang="en-US" dirty="0"/>
          </a:p>
          <a:p>
            <a:pPr marL="514350" indent="-514350">
              <a:buAutoNum type="arabicParenR"/>
            </a:pPr>
            <a:r>
              <a:rPr lang="en-US" dirty="0"/>
              <a:t>Retrieve data for CSV files and load into </a:t>
            </a:r>
            <a:r>
              <a:rPr lang="en-US" dirty="0" err="1"/>
              <a:t>DataFrames</a:t>
            </a:r>
            <a:endParaRPr lang="en-US" dirty="0"/>
          </a:p>
          <a:p>
            <a:pPr lvl="1"/>
            <a:r>
              <a:rPr lang="en-US" dirty="0" err="1"/>
              <a:t>crm_dataframe_from_csv</a:t>
            </a:r>
            <a:r>
              <a:rPr lang="en-US" dirty="0"/>
              <a:t> asset  </a:t>
            </a:r>
          </a:p>
          <a:p>
            <a:pPr lvl="1"/>
            <a:r>
              <a:rPr lang="en-US" dirty="0" err="1"/>
              <a:t>acme_dataframe_from_csv</a:t>
            </a:r>
            <a:r>
              <a:rPr lang="en-US" dirty="0"/>
              <a:t> asset</a:t>
            </a:r>
          </a:p>
          <a:p>
            <a:pPr lvl="1"/>
            <a:r>
              <a:rPr lang="en-US" dirty="0" err="1"/>
              <a:t>rapid_data_dataframe_from_csv</a:t>
            </a:r>
            <a:r>
              <a:rPr lang="en-US" dirty="0"/>
              <a:t> asset</a:t>
            </a:r>
          </a:p>
          <a:p>
            <a:pPr marL="514350" indent="-514350">
              <a:buAutoNum type="arabicParenR"/>
            </a:pPr>
            <a:r>
              <a:rPr lang="en-US" dirty="0"/>
              <a:t>Load </a:t>
            </a:r>
            <a:r>
              <a:rPr lang="en-US" dirty="0" err="1"/>
              <a:t>dataframes</a:t>
            </a:r>
            <a:r>
              <a:rPr lang="en-US" dirty="0"/>
              <a:t> in SQL table</a:t>
            </a:r>
          </a:p>
          <a:p>
            <a:pPr lvl="1"/>
            <a:r>
              <a:rPr lang="en-US" dirty="0" err="1"/>
              <a:t>load_crm_into_db</a:t>
            </a:r>
            <a:r>
              <a:rPr lang="en-US" dirty="0"/>
              <a:t> asset</a:t>
            </a:r>
          </a:p>
          <a:p>
            <a:pPr lvl="1"/>
            <a:r>
              <a:rPr lang="en-US" dirty="0" err="1"/>
              <a:t>load_acme_into_db</a:t>
            </a:r>
            <a:r>
              <a:rPr lang="en-US" dirty="0"/>
              <a:t> asset</a:t>
            </a:r>
          </a:p>
          <a:p>
            <a:pPr lvl="1"/>
            <a:r>
              <a:rPr lang="en-US" dirty="0" err="1"/>
              <a:t>rapid_data_dataframe_from_csv</a:t>
            </a:r>
            <a:r>
              <a:rPr lang="en-US" dirty="0"/>
              <a:t> asset</a:t>
            </a:r>
          </a:p>
          <a:p>
            <a:pPr marL="514350" indent="-514350">
              <a:buFont typeface="Arial" panose="020B0604020202020204" pitchFamily="34" charset="0"/>
              <a:buAutoNum type="arabicParenR"/>
            </a:pPr>
            <a:r>
              <a:rPr lang="en-US" dirty="0"/>
              <a:t>Merge duplicates in </a:t>
            </a:r>
            <a:r>
              <a:rPr lang="en-US" dirty="0" err="1"/>
              <a:t>RapidData</a:t>
            </a:r>
            <a:r>
              <a:rPr lang="en-US" dirty="0"/>
              <a:t> (I chose to merge based on name, </a:t>
            </a:r>
            <a:r>
              <a:rPr lang="en-US" dirty="0" err="1"/>
              <a:t>email_address</a:t>
            </a:r>
            <a:r>
              <a:rPr lang="en-US" dirty="0"/>
              <a:t> and </a:t>
            </a:r>
            <a:r>
              <a:rPr lang="en-US" dirty="0" err="1"/>
              <a:t>ip_address</a:t>
            </a:r>
            <a:r>
              <a:rPr lang="en-US" dirty="0"/>
              <a:t>):</a:t>
            </a:r>
          </a:p>
          <a:p>
            <a:pPr lvl="1"/>
            <a:r>
              <a:rPr lang="en-US" dirty="0" err="1"/>
              <a:t>resolve_rapid_data_duplicates</a:t>
            </a:r>
            <a:r>
              <a:rPr lang="en-US" dirty="0"/>
              <a:t> asset</a:t>
            </a:r>
          </a:p>
          <a:p>
            <a:pPr marL="514350" indent="-514350">
              <a:buAutoNum type="arabicParenR"/>
            </a:pPr>
            <a:r>
              <a:rPr lang="en-US" dirty="0"/>
              <a:t>Merge the three tables using SQL joins:</a:t>
            </a:r>
          </a:p>
          <a:p>
            <a:pPr lvl="1"/>
            <a:r>
              <a:rPr lang="en-US" dirty="0" err="1"/>
              <a:t>combine_exact_contacts</a:t>
            </a:r>
            <a:r>
              <a:rPr lang="en-US" dirty="0"/>
              <a:t> asset</a:t>
            </a:r>
          </a:p>
          <a:p>
            <a:pPr marL="514350" indent="-514350">
              <a:buAutoNum type="arabicParenR"/>
            </a:pPr>
            <a:r>
              <a:rPr lang="en-US" dirty="0"/>
              <a:t>Pull data from SQL Server database back to Python Pandas:</a:t>
            </a:r>
          </a:p>
          <a:p>
            <a:pPr lvl="1"/>
            <a:r>
              <a:rPr lang="en-US" dirty="0" err="1"/>
              <a:t>extrapolate_data</a:t>
            </a:r>
            <a:r>
              <a:rPr lang="en-US" dirty="0"/>
              <a:t> asset</a:t>
            </a:r>
          </a:p>
          <a:p>
            <a:pPr marL="457200" lvl="1" indent="0">
              <a:buNone/>
            </a:pPr>
            <a:endParaRPr lang="en-US" dirty="0"/>
          </a:p>
        </p:txBody>
      </p:sp>
    </p:spTree>
    <p:extLst>
      <p:ext uri="{BB962C8B-B14F-4D97-AF65-F5344CB8AC3E}">
        <p14:creationId xmlns:p14="http://schemas.microsoft.com/office/powerpoint/2010/main" val="1335300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4B71F-57C2-3654-4898-9F909E0446C6}"/>
              </a:ext>
            </a:extLst>
          </p:cNvPr>
          <p:cNvSpPr>
            <a:spLocks noGrp="1"/>
          </p:cNvSpPr>
          <p:nvPr>
            <p:ph type="title"/>
          </p:nvPr>
        </p:nvSpPr>
        <p:spPr/>
        <p:txBody>
          <a:bodyPr/>
          <a:lstStyle/>
          <a:p>
            <a:r>
              <a:rPr lang="en-US" dirty="0"/>
              <a:t>Steps In </a:t>
            </a:r>
            <a:r>
              <a:rPr lang="en-US" dirty="0" err="1"/>
              <a:t>Dagster</a:t>
            </a:r>
            <a:r>
              <a:rPr lang="en-US" dirty="0"/>
              <a:t> Data Pipeline II</a:t>
            </a:r>
          </a:p>
        </p:txBody>
      </p:sp>
      <p:sp>
        <p:nvSpPr>
          <p:cNvPr id="3" name="Content Placeholder 2">
            <a:extLst>
              <a:ext uri="{FF2B5EF4-FFF2-40B4-BE49-F238E27FC236}">
                <a16:creationId xmlns:a16="http://schemas.microsoft.com/office/drawing/2014/main" id="{5C017060-0D22-001F-E097-16B1215BA53F}"/>
              </a:ext>
            </a:extLst>
          </p:cNvPr>
          <p:cNvSpPr>
            <a:spLocks noGrp="1"/>
          </p:cNvSpPr>
          <p:nvPr>
            <p:ph idx="1"/>
          </p:nvPr>
        </p:nvSpPr>
        <p:spPr>
          <a:xfrm>
            <a:off x="607380" y="1816748"/>
            <a:ext cx="10515600" cy="4351338"/>
          </a:xfrm>
        </p:spPr>
        <p:txBody>
          <a:bodyPr>
            <a:normAutofit/>
          </a:bodyPr>
          <a:lstStyle/>
          <a:p>
            <a:pPr marL="0" indent="0">
              <a:buNone/>
            </a:pPr>
            <a:endParaRPr lang="en-US" sz="2000" dirty="0"/>
          </a:p>
          <a:p>
            <a:pPr marL="0" indent="0">
              <a:buNone/>
            </a:pPr>
            <a:r>
              <a:rPr lang="en-US" sz="2000" dirty="0"/>
              <a:t>5) Fill in null values with placeholder values of correct type for the final CSV file (int, JSON, string…):</a:t>
            </a:r>
          </a:p>
          <a:p>
            <a:pPr lvl="1"/>
            <a:r>
              <a:rPr lang="en-US" sz="2000" dirty="0" err="1"/>
              <a:t>clean_data</a:t>
            </a:r>
            <a:r>
              <a:rPr lang="en-US" sz="2000" dirty="0"/>
              <a:t> asset</a:t>
            </a:r>
          </a:p>
          <a:p>
            <a:pPr marL="0" indent="0">
              <a:buNone/>
            </a:pPr>
            <a:r>
              <a:rPr lang="en-US" sz="2000" dirty="0"/>
              <a:t>6) Fill in missing values (country, </a:t>
            </a:r>
            <a:r>
              <a:rPr lang="en-US" sz="2000" dirty="0" err="1"/>
              <a:t>company_revenue</a:t>
            </a:r>
            <a:r>
              <a:rPr lang="en-US" sz="2000" dirty="0"/>
              <a:t>, </a:t>
            </a:r>
            <a:r>
              <a:rPr lang="en-US" sz="2000" dirty="0" err="1"/>
              <a:t>company_employees</a:t>
            </a:r>
            <a:r>
              <a:rPr lang="en-US" sz="2000" dirty="0"/>
              <a:t>, </a:t>
            </a:r>
            <a:r>
              <a:rPr lang="en-US" sz="2000" dirty="0" err="1"/>
              <a:t>company_industry</a:t>
            </a:r>
            <a:r>
              <a:rPr lang="en-US" sz="2000" dirty="0"/>
              <a:t>):</a:t>
            </a:r>
          </a:p>
          <a:p>
            <a:pPr lvl="1"/>
            <a:r>
              <a:rPr lang="en-US" sz="2000" dirty="0" err="1"/>
              <a:t>extrapolate_data</a:t>
            </a:r>
            <a:r>
              <a:rPr lang="en-US" sz="2000" dirty="0"/>
              <a:t> asset</a:t>
            </a:r>
          </a:p>
          <a:p>
            <a:pPr marL="0" indent="0">
              <a:buNone/>
            </a:pPr>
            <a:r>
              <a:rPr lang="en-US" sz="2000" dirty="0"/>
              <a:t>7) Combine common contacts one final time (I chose to merge based on name and phone number)</a:t>
            </a:r>
          </a:p>
          <a:p>
            <a:pPr lvl="1"/>
            <a:r>
              <a:rPr lang="en-US" sz="2000" dirty="0" err="1"/>
              <a:t>Combine_post_merge</a:t>
            </a:r>
            <a:r>
              <a:rPr lang="en-US" sz="2000" dirty="0"/>
              <a:t> asset</a:t>
            </a:r>
          </a:p>
          <a:p>
            <a:pPr marL="0" indent="0">
              <a:buNone/>
            </a:pPr>
            <a:r>
              <a:rPr lang="en-US" sz="2000" dirty="0"/>
              <a:t>8) Store final table in csv result file</a:t>
            </a:r>
          </a:p>
          <a:p>
            <a:pPr lvl="1"/>
            <a:r>
              <a:rPr lang="en-US" sz="2000" dirty="0" err="1"/>
              <a:t>Create_csv</a:t>
            </a:r>
            <a:r>
              <a:rPr lang="en-US" sz="2000" dirty="0"/>
              <a:t> asset</a:t>
            </a:r>
          </a:p>
        </p:txBody>
      </p:sp>
    </p:spTree>
    <p:extLst>
      <p:ext uri="{BB962C8B-B14F-4D97-AF65-F5344CB8AC3E}">
        <p14:creationId xmlns:p14="http://schemas.microsoft.com/office/powerpoint/2010/main" val="1897598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03718-4911-C2A6-1F4C-9F4AD5EBC6D8}"/>
              </a:ext>
            </a:extLst>
          </p:cNvPr>
          <p:cNvSpPr>
            <a:spLocks noGrp="1"/>
          </p:cNvSpPr>
          <p:nvPr>
            <p:ph type="title"/>
          </p:nvPr>
        </p:nvSpPr>
        <p:spPr/>
        <p:txBody>
          <a:bodyPr/>
          <a:lstStyle/>
          <a:p>
            <a:r>
              <a:rPr lang="en-US" dirty="0"/>
              <a:t>Use of SQL and Python/Pandas</a:t>
            </a:r>
          </a:p>
        </p:txBody>
      </p:sp>
      <p:sp>
        <p:nvSpPr>
          <p:cNvPr id="3" name="Content Placeholder 2">
            <a:extLst>
              <a:ext uri="{FF2B5EF4-FFF2-40B4-BE49-F238E27FC236}">
                <a16:creationId xmlns:a16="http://schemas.microsoft.com/office/drawing/2014/main" id="{E454015E-CD6C-3A09-308A-91BB6E8F762E}"/>
              </a:ext>
            </a:extLst>
          </p:cNvPr>
          <p:cNvSpPr>
            <a:spLocks noGrp="1"/>
          </p:cNvSpPr>
          <p:nvPr>
            <p:ph idx="1"/>
          </p:nvPr>
        </p:nvSpPr>
        <p:spPr/>
        <p:txBody>
          <a:bodyPr>
            <a:normAutofit fontScale="77500" lnSpcReduction="20000"/>
          </a:bodyPr>
          <a:lstStyle/>
          <a:p>
            <a:r>
              <a:rPr lang="en-US" dirty="0"/>
              <a:t>For the merging of the 3 csv files, SQL (SQL Server) was used.</a:t>
            </a:r>
          </a:p>
          <a:p>
            <a:endParaRPr lang="en-US" dirty="0"/>
          </a:p>
          <a:p>
            <a:r>
              <a:rPr lang="en-US" dirty="0"/>
              <a:t>Merging tables in SQL using an RDBMS is faster than merging </a:t>
            </a:r>
            <a:r>
              <a:rPr lang="en-US" dirty="0" err="1"/>
              <a:t>DataFrames</a:t>
            </a:r>
            <a:r>
              <a:rPr lang="en-US" dirty="0"/>
              <a:t> in Python, which will help significantly when using large datasets. [5]</a:t>
            </a:r>
          </a:p>
          <a:p>
            <a:pPr marL="0" indent="0">
              <a:buNone/>
            </a:pPr>
            <a:endParaRPr lang="en-US" dirty="0"/>
          </a:p>
          <a:p>
            <a:r>
              <a:rPr lang="en-US" dirty="0"/>
              <a:t>SQL Server Joins are multithreaded operations (using the ODBC driver), where merge in Pandas is single threaded. [6]</a:t>
            </a:r>
          </a:p>
          <a:p>
            <a:endParaRPr lang="en-US" dirty="0"/>
          </a:p>
          <a:p>
            <a:r>
              <a:rPr lang="en-US" dirty="0"/>
              <a:t>In addition, data is stored in a tree-like data structure in order to perform operations more quickly. [7]</a:t>
            </a:r>
          </a:p>
          <a:p>
            <a:endParaRPr lang="en-US" dirty="0"/>
          </a:p>
          <a:p>
            <a:r>
              <a:rPr lang="en-US" dirty="0"/>
              <a:t>Pandas is easier for cleaning data, filling in null values, and running operations that extrapolate data. </a:t>
            </a:r>
          </a:p>
        </p:txBody>
      </p:sp>
    </p:spTree>
    <p:extLst>
      <p:ext uri="{BB962C8B-B14F-4D97-AF65-F5344CB8AC3E}">
        <p14:creationId xmlns:p14="http://schemas.microsoft.com/office/powerpoint/2010/main" val="1013624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733535-D480-57F1-339C-4F52D2A824CD}"/>
              </a:ext>
            </a:extLst>
          </p:cNvPr>
          <p:cNvPicPr>
            <a:picLocks noChangeAspect="1"/>
          </p:cNvPicPr>
          <p:nvPr/>
        </p:nvPicPr>
        <p:blipFill>
          <a:blip r:embed="rId2"/>
          <a:stretch>
            <a:fillRect/>
          </a:stretch>
        </p:blipFill>
        <p:spPr>
          <a:xfrm>
            <a:off x="0" y="1240496"/>
            <a:ext cx="12088368" cy="2985914"/>
          </a:xfrm>
          <a:prstGeom prst="rect">
            <a:avLst/>
          </a:prstGeom>
        </p:spPr>
      </p:pic>
      <p:pic>
        <p:nvPicPr>
          <p:cNvPr id="7" name="Picture 6">
            <a:extLst>
              <a:ext uri="{FF2B5EF4-FFF2-40B4-BE49-F238E27FC236}">
                <a16:creationId xmlns:a16="http://schemas.microsoft.com/office/drawing/2014/main" id="{87A9FD1E-ED09-D818-7349-F06BEF0648E9}"/>
              </a:ext>
            </a:extLst>
          </p:cNvPr>
          <p:cNvPicPr>
            <a:picLocks noChangeAspect="1"/>
          </p:cNvPicPr>
          <p:nvPr/>
        </p:nvPicPr>
        <p:blipFill>
          <a:blip r:embed="rId3"/>
          <a:stretch>
            <a:fillRect/>
          </a:stretch>
        </p:blipFill>
        <p:spPr>
          <a:xfrm>
            <a:off x="1213425" y="5126297"/>
            <a:ext cx="10048053" cy="734283"/>
          </a:xfrm>
          <a:prstGeom prst="rect">
            <a:avLst/>
          </a:prstGeom>
        </p:spPr>
      </p:pic>
      <p:sp>
        <p:nvSpPr>
          <p:cNvPr id="8" name="TextBox 7">
            <a:extLst>
              <a:ext uri="{FF2B5EF4-FFF2-40B4-BE49-F238E27FC236}">
                <a16:creationId xmlns:a16="http://schemas.microsoft.com/office/drawing/2014/main" id="{27A4C388-C3AD-CCCA-1DC3-72296A53363B}"/>
              </a:ext>
            </a:extLst>
          </p:cNvPr>
          <p:cNvSpPr txBox="1"/>
          <p:nvPr/>
        </p:nvSpPr>
        <p:spPr>
          <a:xfrm>
            <a:off x="2452087" y="579989"/>
            <a:ext cx="7738785" cy="584775"/>
          </a:xfrm>
          <a:prstGeom prst="rect">
            <a:avLst/>
          </a:prstGeom>
          <a:noFill/>
        </p:spPr>
        <p:txBody>
          <a:bodyPr wrap="none" rtlCol="0">
            <a:spAutoFit/>
          </a:bodyPr>
          <a:lstStyle/>
          <a:p>
            <a:r>
              <a:rPr lang="en-US" sz="3200" dirty="0"/>
              <a:t>Data Pipeline For Entity Resolution In </a:t>
            </a:r>
            <a:r>
              <a:rPr lang="en-US" sz="3200" dirty="0" err="1"/>
              <a:t>Dagster</a:t>
            </a:r>
            <a:endParaRPr lang="en-US" sz="3200" dirty="0"/>
          </a:p>
        </p:txBody>
      </p:sp>
      <p:cxnSp>
        <p:nvCxnSpPr>
          <p:cNvPr id="3" name="Straight Arrow Connector 2">
            <a:extLst>
              <a:ext uri="{FF2B5EF4-FFF2-40B4-BE49-F238E27FC236}">
                <a16:creationId xmlns:a16="http://schemas.microsoft.com/office/drawing/2014/main" id="{726254C7-3A40-2A69-401C-4F72F5713745}"/>
              </a:ext>
            </a:extLst>
          </p:cNvPr>
          <p:cNvCxnSpPr>
            <a:cxnSpLocks/>
          </p:cNvCxnSpPr>
          <p:nvPr/>
        </p:nvCxnSpPr>
        <p:spPr>
          <a:xfrm flipH="1">
            <a:off x="2452087" y="3306618"/>
            <a:ext cx="9324277" cy="1893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9079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18FA64-F59C-466C-64AE-048E9563900A}"/>
              </a:ext>
            </a:extLst>
          </p:cNvPr>
          <p:cNvPicPr>
            <a:picLocks noChangeAspect="1"/>
          </p:cNvPicPr>
          <p:nvPr/>
        </p:nvPicPr>
        <p:blipFill>
          <a:blip r:embed="rId2"/>
          <a:stretch>
            <a:fillRect/>
          </a:stretch>
        </p:blipFill>
        <p:spPr>
          <a:xfrm>
            <a:off x="4264926" y="1851462"/>
            <a:ext cx="3172268" cy="4023104"/>
          </a:xfrm>
          <a:prstGeom prst="rect">
            <a:avLst/>
          </a:prstGeom>
        </p:spPr>
      </p:pic>
      <p:pic>
        <p:nvPicPr>
          <p:cNvPr id="9" name="Picture 8">
            <a:extLst>
              <a:ext uri="{FF2B5EF4-FFF2-40B4-BE49-F238E27FC236}">
                <a16:creationId xmlns:a16="http://schemas.microsoft.com/office/drawing/2014/main" id="{389246FB-7D2B-CB1C-1474-FA94C45550AD}"/>
              </a:ext>
            </a:extLst>
          </p:cNvPr>
          <p:cNvPicPr>
            <a:picLocks noChangeAspect="1"/>
          </p:cNvPicPr>
          <p:nvPr/>
        </p:nvPicPr>
        <p:blipFill>
          <a:blip r:embed="rId3"/>
          <a:stretch>
            <a:fillRect/>
          </a:stretch>
        </p:blipFill>
        <p:spPr>
          <a:xfrm>
            <a:off x="288756" y="1235846"/>
            <a:ext cx="11833059" cy="288189"/>
          </a:xfrm>
          <a:prstGeom prst="rect">
            <a:avLst/>
          </a:prstGeom>
        </p:spPr>
      </p:pic>
      <p:pic>
        <p:nvPicPr>
          <p:cNvPr id="11" name="Picture 10">
            <a:extLst>
              <a:ext uri="{FF2B5EF4-FFF2-40B4-BE49-F238E27FC236}">
                <a16:creationId xmlns:a16="http://schemas.microsoft.com/office/drawing/2014/main" id="{20CDF0E4-45EC-3F48-471F-A42E5B54E6C1}"/>
              </a:ext>
            </a:extLst>
          </p:cNvPr>
          <p:cNvPicPr>
            <a:picLocks noChangeAspect="1"/>
          </p:cNvPicPr>
          <p:nvPr/>
        </p:nvPicPr>
        <p:blipFill>
          <a:blip r:embed="rId4"/>
          <a:stretch>
            <a:fillRect/>
          </a:stretch>
        </p:blipFill>
        <p:spPr>
          <a:xfrm>
            <a:off x="337886" y="6362309"/>
            <a:ext cx="11734800" cy="166346"/>
          </a:xfrm>
          <a:prstGeom prst="rect">
            <a:avLst/>
          </a:prstGeom>
        </p:spPr>
      </p:pic>
      <p:sp>
        <p:nvSpPr>
          <p:cNvPr id="14" name="Arrow: Down 13">
            <a:extLst>
              <a:ext uri="{FF2B5EF4-FFF2-40B4-BE49-F238E27FC236}">
                <a16:creationId xmlns:a16="http://schemas.microsoft.com/office/drawing/2014/main" id="{A231B94A-A742-0A90-05E1-6E123B2DAE87}"/>
              </a:ext>
            </a:extLst>
          </p:cNvPr>
          <p:cNvSpPr/>
          <p:nvPr/>
        </p:nvSpPr>
        <p:spPr>
          <a:xfrm>
            <a:off x="1969888" y="2586227"/>
            <a:ext cx="883508" cy="308006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8510790-22B0-4D43-BE38-3E9548AE0AD6}"/>
              </a:ext>
            </a:extLst>
          </p:cNvPr>
          <p:cNvSpPr txBox="1"/>
          <p:nvPr/>
        </p:nvSpPr>
        <p:spPr>
          <a:xfrm>
            <a:off x="2055954" y="-374047"/>
            <a:ext cx="8298661" cy="1261884"/>
          </a:xfrm>
          <a:prstGeom prst="rect">
            <a:avLst/>
          </a:prstGeom>
          <a:noFill/>
        </p:spPr>
        <p:txBody>
          <a:bodyPr wrap="square">
            <a:spAutoFit/>
          </a:bodyPr>
          <a:lstStyle/>
          <a:p>
            <a:endParaRPr lang="en-US" sz="4400" dirty="0"/>
          </a:p>
          <a:p>
            <a:r>
              <a:rPr lang="en-US" sz="3200" dirty="0"/>
              <a:t>Step for Condensing </a:t>
            </a:r>
            <a:r>
              <a:rPr lang="en-US" sz="3200" dirty="0" err="1"/>
              <a:t>rapid_data_contacts</a:t>
            </a:r>
            <a:r>
              <a:rPr lang="en-US" sz="3200" dirty="0"/>
              <a:t> table</a:t>
            </a:r>
          </a:p>
        </p:txBody>
      </p:sp>
      <p:sp>
        <p:nvSpPr>
          <p:cNvPr id="18" name="TextBox 17">
            <a:extLst>
              <a:ext uri="{FF2B5EF4-FFF2-40B4-BE49-F238E27FC236}">
                <a16:creationId xmlns:a16="http://schemas.microsoft.com/office/drawing/2014/main" id="{31EBE796-38AF-F33B-ADBA-7E4CBE909505}"/>
              </a:ext>
            </a:extLst>
          </p:cNvPr>
          <p:cNvSpPr txBox="1"/>
          <p:nvPr/>
        </p:nvSpPr>
        <p:spPr>
          <a:xfrm>
            <a:off x="4699855" y="5874566"/>
            <a:ext cx="6096000" cy="369332"/>
          </a:xfrm>
          <a:prstGeom prst="rect">
            <a:avLst/>
          </a:prstGeom>
          <a:noFill/>
        </p:spPr>
        <p:txBody>
          <a:bodyPr wrap="square">
            <a:spAutoFit/>
          </a:bodyPr>
          <a:lstStyle/>
          <a:p>
            <a:r>
              <a:rPr lang="en-US" dirty="0"/>
              <a:t>rd_duplicates_removed</a:t>
            </a:r>
          </a:p>
        </p:txBody>
      </p:sp>
      <p:sp>
        <p:nvSpPr>
          <p:cNvPr id="19" name="Arrow: Down 18">
            <a:extLst>
              <a:ext uri="{FF2B5EF4-FFF2-40B4-BE49-F238E27FC236}">
                <a16:creationId xmlns:a16="http://schemas.microsoft.com/office/drawing/2014/main" id="{F2742C52-0B81-34D3-86F4-84EF25899E27}"/>
              </a:ext>
            </a:extLst>
          </p:cNvPr>
          <p:cNvSpPr/>
          <p:nvPr/>
        </p:nvSpPr>
        <p:spPr>
          <a:xfrm>
            <a:off x="8964628" y="2322982"/>
            <a:ext cx="883508" cy="308006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9415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CF389-C54E-F08A-737F-42B5678C4DD1}"/>
              </a:ext>
            </a:extLst>
          </p:cNvPr>
          <p:cNvSpPr>
            <a:spLocks noGrp="1"/>
          </p:cNvSpPr>
          <p:nvPr>
            <p:ph type="title"/>
          </p:nvPr>
        </p:nvSpPr>
        <p:spPr/>
        <p:txBody>
          <a:bodyPr/>
          <a:lstStyle/>
          <a:p>
            <a:r>
              <a:rPr lang="en-US" dirty="0"/>
              <a:t>Columns in the </a:t>
            </a:r>
            <a:r>
              <a:rPr lang="en-US" dirty="0" err="1"/>
              <a:t>DataSets</a:t>
            </a:r>
            <a:endParaRPr lang="en-US" dirty="0"/>
          </a:p>
        </p:txBody>
      </p:sp>
      <p:sp>
        <p:nvSpPr>
          <p:cNvPr id="3" name="Content Placeholder 2">
            <a:extLst>
              <a:ext uri="{FF2B5EF4-FFF2-40B4-BE49-F238E27FC236}">
                <a16:creationId xmlns:a16="http://schemas.microsoft.com/office/drawing/2014/main" id="{31C00A6F-1EDA-01E4-5F8B-B1016CECEB3B}"/>
              </a:ext>
            </a:extLst>
          </p:cNvPr>
          <p:cNvSpPr>
            <a:spLocks noGrp="1"/>
          </p:cNvSpPr>
          <p:nvPr>
            <p:ph idx="1"/>
          </p:nvPr>
        </p:nvSpPr>
        <p:spPr/>
        <p:txBody>
          <a:bodyPr/>
          <a:lstStyle/>
          <a:p>
            <a:r>
              <a:rPr lang="en-US" dirty="0"/>
              <a:t>There are common columns in all 3 datasets, and columns in each of the datasets that are unique to that dataset.</a:t>
            </a:r>
          </a:p>
          <a:p>
            <a:r>
              <a:rPr lang="en-US" dirty="0"/>
              <a:t>The joining of the tables in one table attempts to combine the three datasets by checking for field similarity for the records for common columns.</a:t>
            </a:r>
          </a:p>
          <a:p>
            <a:r>
              <a:rPr lang="en-US" dirty="0"/>
              <a:t>Afterwards, the non common columns are added from the other datasets for that record in the new table.</a:t>
            </a:r>
          </a:p>
          <a:p>
            <a:r>
              <a:rPr lang="en-US" dirty="0"/>
              <a:t>The result after the SQL join operation is a table with all the columns that are common for the datasets, and each non common column in the new table for each record.</a:t>
            </a:r>
          </a:p>
        </p:txBody>
      </p:sp>
    </p:spTree>
    <p:extLst>
      <p:ext uri="{BB962C8B-B14F-4D97-AF65-F5344CB8AC3E}">
        <p14:creationId xmlns:p14="http://schemas.microsoft.com/office/powerpoint/2010/main" val="1365276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1229</TotalTime>
  <Words>1930</Words>
  <Application>Microsoft Office PowerPoint</Application>
  <PresentationFormat>Widescreen</PresentationFormat>
  <Paragraphs>141</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PowerPoint Presentation</vt:lpstr>
      <vt:lpstr>Tools / Languages Used in this project</vt:lpstr>
      <vt:lpstr>Reasons for Dagster</vt:lpstr>
      <vt:lpstr>Steps In Dagster Data Pipeline</vt:lpstr>
      <vt:lpstr>Steps In Dagster Data Pipeline II</vt:lpstr>
      <vt:lpstr>Use of SQL and Python/Pandas</vt:lpstr>
      <vt:lpstr>PowerPoint Presentation</vt:lpstr>
      <vt:lpstr>PowerPoint Presentation</vt:lpstr>
      <vt:lpstr>Columns in the DataSets</vt:lpstr>
      <vt:lpstr>Merging using SQL (combine_exact_contents) Shown on next 3 slides</vt:lpstr>
      <vt:lpstr>PowerPoint Presentation</vt:lpstr>
      <vt:lpstr>PowerPoint Presentation</vt:lpstr>
      <vt:lpstr>PowerPoint Presentation</vt:lpstr>
      <vt:lpstr>Handling Null Values</vt:lpstr>
      <vt:lpstr>Final Cleanup In Python (See comments in code for explanation of Steps)</vt:lpstr>
      <vt:lpstr>Assumptions and Limitations I</vt:lpstr>
      <vt:lpstr>Assumptions and Limitations II</vt:lpstr>
      <vt:lpstr>Assumptions and Limitations III</vt:lpstr>
      <vt:lpstr>Automatic running of data paths </vt:lpstr>
      <vt:lpstr>Automatic running of data paths II</vt:lpstr>
      <vt:lpstr>Automatic running of data paths III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Wolfson</dc:creator>
  <cp:lastModifiedBy>Eric Wolfson</cp:lastModifiedBy>
  <cp:revision>47</cp:revision>
  <dcterms:created xsi:type="dcterms:W3CDTF">2023-12-28T00:18:57Z</dcterms:created>
  <dcterms:modified xsi:type="dcterms:W3CDTF">2024-01-01T20:08:44Z</dcterms:modified>
</cp:coreProperties>
</file>