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87" r:id="rId4"/>
    <p:sldId id="288" r:id="rId5"/>
    <p:sldId id="299" r:id="rId6"/>
    <p:sldId id="300" r:id="rId7"/>
    <p:sldId id="292" r:id="rId8"/>
    <p:sldId id="291" r:id="rId9"/>
    <p:sldId id="301" r:id="rId10"/>
    <p:sldId id="302" r:id="rId11"/>
    <p:sldId id="303" r:id="rId12"/>
    <p:sldId id="304" r:id="rId13"/>
    <p:sldId id="325" r:id="rId14"/>
    <p:sldId id="326" r:id="rId15"/>
    <p:sldId id="305" r:id="rId16"/>
    <p:sldId id="306" r:id="rId17"/>
    <p:sldId id="327" r:id="rId18"/>
    <p:sldId id="307" r:id="rId19"/>
    <p:sldId id="308" r:id="rId20"/>
    <p:sldId id="328" r:id="rId21"/>
    <p:sldId id="329" r:id="rId22"/>
    <p:sldId id="311" r:id="rId23"/>
    <p:sldId id="312" r:id="rId24"/>
    <p:sldId id="313" r:id="rId25"/>
    <p:sldId id="314" r:id="rId26"/>
    <p:sldId id="315" r:id="rId27"/>
    <p:sldId id="316" r:id="rId28"/>
    <p:sldId id="317" r:id="rId29"/>
    <p:sldId id="330" r:id="rId30"/>
    <p:sldId id="318" r:id="rId31"/>
    <p:sldId id="319" r:id="rId32"/>
    <p:sldId id="320" r:id="rId33"/>
    <p:sldId id="321" r:id="rId34"/>
    <p:sldId id="331" r:id="rId35"/>
    <p:sldId id="322" r:id="rId36"/>
    <p:sldId id="332" r:id="rId37"/>
    <p:sldId id="333" r:id="rId38"/>
    <p:sldId id="323" r:id="rId39"/>
    <p:sldId id="324" r:id="rId40"/>
    <p:sldId id="334" r:id="rId41"/>
    <p:sldId id="344" r:id="rId42"/>
    <p:sldId id="335" r:id="rId43"/>
    <p:sldId id="336" r:id="rId44"/>
    <p:sldId id="337" r:id="rId45"/>
    <p:sldId id="338" r:id="rId46"/>
    <p:sldId id="339" r:id="rId47"/>
    <p:sldId id="340" r:id="rId48"/>
    <p:sldId id="341" r:id="rId49"/>
    <p:sldId id="342" r:id="rId50"/>
    <p:sldId id="343" r:id="rId51"/>
    <p:sldId id="345" r:id="rId52"/>
    <p:sldId id="346" r:id="rId53"/>
    <p:sldId id="350" r:id="rId54"/>
    <p:sldId id="351" r:id="rId55"/>
    <p:sldId id="352" r:id="rId56"/>
    <p:sldId id="348" r:id="rId57"/>
    <p:sldId id="349" r:id="rId58"/>
    <p:sldId id="289" r:id="rId59"/>
    <p:sldId id="290" r:id="rId60"/>
    <p:sldId id="293" r:id="rId61"/>
    <p:sldId id="294" r:id="rId62"/>
    <p:sldId id="295" r:id="rId63"/>
    <p:sldId id="296" r:id="rId64"/>
    <p:sldId id="257" r:id="rId65"/>
    <p:sldId id="258" r:id="rId66"/>
    <p:sldId id="259" r:id="rId67"/>
    <p:sldId id="260" r:id="rId68"/>
    <p:sldId id="261" r:id="rId69"/>
    <p:sldId id="262" r:id="rId70"/>
    <p:sldId id="263" r:id="rId71"/>
    <p:sldId id="264" r:id="rId72"/>
    <p:sldId id="265" r:id="rId73"/>
    <p:sldId id="266" r:id="rId74"/>
    <p:sldId id="267" r:id="rId75"/>
    <p:sldId id="268" r:id="rId76"/>
    <p:sldId id="269" r:id="rId77"/>
    <p:sldId id="270" r:id="rId78"/>
    <p:sldId id="277" r:id="rId79"/>
    <p:sldId id="271" r:id="rId80"/>
    <p:sldId id="278" r:id="rId81"/>
    <p:sldId id="279" r:id="rId82"/>
    <p:sldId id="280" r:id="rId83"/>
    <p:sldId id="281" r:id="rId84"/>
    <p:sldId id="272" r:id="rId85"/>
    <p:sldId id="273" r:id="rId86"/>
    <p:sldId id="274" r:id="rId87"/>
    <p:sldId id="275" r:id="rId88"/>
    <p:sldId id="276" r:id="rId89"/>
    <p:sldId id="282" r:id="rId90"/>
    <p:sldId id="283" r:id="rId91"/>
    <p:sldId id="284" r:id="rId92"/>
    <p:sldId id="285" r:id="rId93"/>
    <p:sldId id="298" r:id="rId94"/>
    <p:sldId id="361" r:id="rId95"/>
    <p:sldId id="353" r:id="rId96"/>
    <p:sldId id="354" r:id="rId97"/>
    <p:sldId id="355" r:id="rId98"/>
    <p:sldId id="356" r:id="rId99"/>
    <p:sldId id="357" r:id="rId100"/>
    <p:sldId id="358" r:id="rId101"/>
    <p:sldId id="359" r:id="rId102"/>
    <p:sldId id="360" r:id="rId10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22E0F-F90D-421D-94F5-628622C3ABC7}" v="6" dt="2021-04-30T07:45:06.403"/>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8" d="100"/>
          <a:sy n="78" d="100"/>
        </p:scale>
        <p:origin x="16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i-FI"/>
              <a:t>Muokkaa ots. perustyyl. napsautt.</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6CEBDAD-377D-4497-8CF0-3AABE5616209}" type="datetimeFigureOut">
              <a:rPr lang="fi-FI" smtClean="0"/>
              <a:t>16.5.2021</a:t>
            </a:fld>
            <a:endParaRPr lang="fi-FI"/>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fi-FI"/>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FE96E3E-59BE-4C25-BB2A-FF3A8506D0C5}" type="slidenum">
              <a:rPr lang="fi-FI" smtClean="0"/>
              <a:t>‹#›</a:t>
            </a:fld>
            <a:endParaRPr lang="fi-FI"/>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181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D6CEBDAD-377D-4497-8CF0-3AABE5616209}" type="datetimeFigureOut">
              <a:rPr lang="fi-FI" smtClean="0"/>
              <a:t>16.5.2021</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47945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i-FI"/>
              <a:t>Muokkaa ots. perustyyl. napsautt.</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D6CEBDAD-377D-4497-8CF0-3AABE5616209}" type="datetimeFigureOut">
              <a:rPr lang="fi-FI" smtClean="0"/>
              <a:t>16.5.2021</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2647552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D6CEBDAD-377D-4497-8CF0-3AABE5616209}" type="datetimeFigureOut">
              <a:rPr lang="fi-FI" smtClean="0"/>
              <a:t>16.5.2021</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39957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i-FI"/>
              <a:t>Muokkaa ots. perustyyl. napsautt.</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6CEBDAD-377D-4497-8CF0-3AABE5616209}" type="datetimeFigureOut">
              <a:rPr lang="fi-FI" smtClean="0"/>
              <a:t>16.5.2021</a:t>
            </a:fld>
            <a:endParaRPr lang="fi-FI"/>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fi-FI"/>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FE96E3E-59BE-4C25-BB2A-FF3A8506D0C5}" type="slidenum">
              <a:rPr lang="fi-FI" smtClean="0"/>
              <a:t>‹#›</a:t>
            </a:fld>
            <a:endParaRPr lang="fi-FI"/>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1644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fld id="{D6CEBDAD-377D-4497-8CF0-3AABE5616209}" type="datetimeFigureOut">
              <a:rPr lang="fi-FI" smtClean="0"/>
              <a:t>16.5.2021</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6399466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i-FI"/>
              <a:t>Muokkaa ots. perustyyl. napsautt.</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257300" y="2909102"/>
            <a:ext cx="4800600" cy="299639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6633864" y="2909102"/>
            <a:ext cx="4800600" cy="2996398"/>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fld id="{D6CEBDAD-377D-4497-8CF0-3AABE5616209}" type="datetimeFigureOut">
              <a:rPr lang="fi-FI" smtClean="0"/>
              <a:t>16.5.2021</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3733529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Date Placeholder 2"/>
          <p:cNvSpPr>
            <a:spLocks noGrp="1"/>
          </p:cNvSpPr>
          <p:nvPr>
            <p:ph type="dt" sz="half" idx="10"/>
          </p:nvPr>
        </p:nvSpPr>
        <p:spPr/>
        <p:txBody>
          <a:bodyPr/>
          <a:lstStyle/>
          <a:p>
            <a:fld id="{D6CEBDAD-377D-4497-8CF0-3AABE5616209}" type="datetimeFigureOut">
              <a:rPr lang="fi-FI" smtClean="0"/>
              <a:t>16.5.2021</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2134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EBDAD-377D-4497-8CF0-3AABE5616209}" type="datetimeFigureOut">
              <a:rPr lang="fi-FI" smtClean="0"/>
              <a:t>16.5.2021</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104826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uvatekstillinen sisältö">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i-FI"/>
              <a:t>Muokkaa ots. perustyyl. napsautt.</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Date Placeholder 4"/>
          <p:cNvSpPr>
            <a:spLocks noGrp="1"/>
          </p:cNvSpPr>
          <p:nvPr>
            <p:ph type="dt" sz="half" idx="10"/>
          </p:nvPr>
        </p:nvSpPr>
        <p:spPr>
          <a:xfrm>
            <a:off x="765051" y="6375679"/>
            <a:ext cx="1233355" cy="348462"/>
          </a:xfrm>
        </p:spPr>
        <p:txBody>
          <a:bodyPr/>
          <a:lstStyle/>
          <a:p>
            <a:fld id="{D6CEBDAD-377D-4497-8CF0-3AABE5616209}" type="datetimeFigureOut">
              <a:rPr lang="fi-FI" smtClean="0"/>
              <a:t>16.5.2021</a:t>
            </a:fld>
            <a:endParaRPr lang="fi-FI"/>
          </a:p>
        </p:txBody>
      </p:sp>
      <p:sp>
        <p:nvSpPr>
          <p:cNvPr id="6" name="Footer Placeholder 5"/>
          <p:cNvSpPr>
            <a:spLocks noGrp="1"/>
          </p:cNvSpPr>
          <p:nvPr>
            <p:ph type="ftr" sz="quarter" idx="11"/>
          </p:nvPr>
        </p:nvSpPr>
        <p:spPr>
          <a:xfrm>
            <a:off x="2103620" y="6375679"/>
            <a:ext cx="3482179" cy="345796"/>
          </a:xfrm>
        </p:spPr>
        <p:txBody>
          <a:bodyPr/>
          <a:lstStyle/>
          <a:p>
            <a:endParaRPr lang="fi-FI"/>
          </a:p>
        </p:txBody>
      </p:sp>
      <p:sp>
        <p:nvSpPr>
          <p:cNvPr id="7" name="Slide Number Placeholder 6"/>
          <p:cNvSpPr>
            <a:spLocks noGrp="1"/>
          </p:cNvSpPr>
          <p:nvPr>
            <p:ph type="sldNum" sz="quarter" idx="12"/>
          </p:nvPr>
        </p:nvSpPr>
        <p:spPr>
          <a:xfrm>
            <a:off x="5691014" y="6375679"/>
            <a:ext cx="1232456" cy="345796"/>
          </a:xfrm>
        </p:spPr>
        <p:txBody>
          <a:bodyPr/>
          <a:lstStyle/>
          <a:p>
            <a:fld id="{1FE96E3E-59BE-4C25-BB2A-FF3A8506D0C5}" type="slidenum">
              <a:rPr lang="fi-FI" smtClean="0"/>
              <a:t>‹#›</a:t>
            </a:fld>
            <a:endParaRPr lang="fi-FI"/>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302946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uvatekstillinen kuv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Lisää kuva napsauttamalla kuvaketta</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i-FI"/>
              <a:t>Muokkaa ots. perustyyl. napsautt.</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 napsauttamalla</a:t>
            </a:r>
          </a:p>
        </p:txBody>
      </p:sp>
      <p:sp>
        <p:nvSpPr>
          <p:cNvPr id="5" name="Date Placeholder 4"/>
          <p:cNvSpPr>
            <a:spLocks noGrp="1"/>
          </p:cNvSpPr>
          <p:nvPr>
            <p:ph type="dt" sz="half" idx="10"/>
          </p:nvPr>
        </p:nvSpPr>
        <p:spPr>
          <a:xfrm>
            <a:off x="765950" y="6375679"/>
            <a:ext cx="1232456" cy="348462"/>
          </a:xfrm>
        </p:spPr>
        <p:txBody>
          <a:bodyPr/>
          <a:lstStyle/>
          <a:p>
            <a:fld id="{D6CEBDAD-377D-4497-8CF0-3AABE5616209}" type="datetimeFigureOut">
              <a:rPr lang="fi-FI" smtClean="0"/>
              <a:t>16.5.2021</a:t>
            </a:fld>
            <a:endParaRPr lang="fi-FI"/>
          </a:p>
        </p:txBody>
      </p:sp>
      <p:sp>
        <p:nvSpPr>
          <p:cNvPr id="6" name="Footer Placeholder 5"/>
          <p:cNvSpPr>
            <a:spLocks noGrp="1"/>
          </p:cNvSpPr>
          <p:nvPr>
            <p:ph type="ftr" sz="quarter" idx="11"/>
          </p:nvPr>
        </p:nvSpPr>
        <p:spPr>
          <a:xfrm>
            <a:off x="2103621" y="6375679"/>
            <a:ext cx="3482178" cy="345796"/>
          </a:xfrm>
        </p:spPr>
        <p:txBody>
          <a:bodyPr/>
          <a:lstStyle/>
          <a:p>
            <a:endParaRPr lang="fi-FI"/>
          </a:p>
        </p:txBody>
      </p:sp>
      <p:sp>
        <p:nvSpPr>
          <p:cNvPr id="7" name="Slide Number Placeholder 6"/>
          <p:cNvSpPr>
            <a:spLocks noGrp="1"/>
          </p:cNvSpPr>
          <p:nvPr>
            <p:ph type="sldNum" sz="quarter" idx="12"/>
          </p:nvPr>
        </p:nvSpPr>
        <p:spPr>
          <a:xfrm>
            <a:off x="5687568" y="6375679"/>
            <a:ext cx="1234440" cy="345796"/>
          </a:xfrm>
        </p:spPr>
        <p:txBody>
          <a:bodyPr/>
          <a:lstStyle/>
          <a:p>
            <a:fld id="{1FE96E3E-59BE-4C25-BB2A-FF3A8506D0C5}" type="slidenum">
              <a:rPr lang="fi-FI" smtClean="0"/>
              <a:t>‹#›</a:t>
            </a:fld>
            <a:endParaRPr lang="fi-FI"/>
          </a:p>
        </p:txBody>
      </p:sp>
    </p:spTree>
    <p:extLst>
      <p:ext uri="{BB962C8B-B14F-4D97-AF65-F5344CB8AC3E}">
        <p14:creationId xmlns:p14="http://schemas.microsoft.com/office/powerpoint/2010/main" val="178697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i-FI"/>
              <a:t>Muokkaa ots. perustyyl. napsautt.</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6CEBDAD-377D-4497-8CF0-3AABE5616209}" type="datetimeFigureOut">
              <a:rPr lang="fi-FI" smtClean="0"/>
              <a:t>16.5.2021</a:t>
            </a:fld>
            <a:endParaRPr lang="fi-FI"/>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fi-FI"/>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FE96E3E-59BE-4C25-BB2A-FF3A8506D0C5}" type="slidenum">
              <a:rPr lang="fi-FI" smtClean="0"/>
              <a:t>‹#›</a:t>
            </a:fld>
            <a:endParaRPr lang="fi-FI"/>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7694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kangax.github.io/compat-table/es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reepngimg.com/png/95038-question-yellow-tag-facial-expression-carto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tc39.es/ecma26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iko.jamk.fi/~tuito/websk20/jsbasics/vscode_js_ohje.html" TargetMode="External"/><Relationship Id="rId2" Type="http://schemas.openxmlformats.org/officeDocument/2006/relationships/hyperlink" Target="http://pilvikoodari.net/?p=26"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hyperlink" Target="http://www.w3.org/TR/DOM-Level-3-Events" TargetMode="Externa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w3.org/" TargetMode="Externa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DC63FCF-D22C-486A-8487-5DAF20CECE1C}"/>
              </a:ext>
            </a:extLst>
          </p:cNvPr>
          <p:cNvSpPr>
            <a:spLocks noGrp="1"/>
          </p:cNvSpPr>
          <p:nvPr>
            <p:ph type="ctrTitle"/>
          </p:nvPr>
        </p:nvSpPr>
        <p:spPr>
          <a:xfrm>
            <a:off x="1580257" y="864911"/>
            <a:ext cx="9031484" cy="3467282"/>
          </a:xfrm>
        </p:spPr>
        <p:txBody>
          <a:bodyPr anchor="b">
            <a:normAutofit/>
          </a:bodyPr>
          <a:lstStyle/>
          <a:p>
            <a:r>
              <a:rPr lang="fi-FI" sz="8000" dirty="0"/>
              <a:t>JavaScriptin käyttö</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kstiruutu 5">
            <a:extLst>
              <a:ext uri="{FF2B5EF4-FFF2-40B4-BE49-F238E27FC236}">
                <a16:creationId xmlns:a16="http://schemas.microsoft.com/office/drawing/2014/main" id="{ACD166C1-28B9-40DA-95BC-60358F4ED793}"/>
              </a:ext>
            </a:extLst>
          </p:cNvPr>
          <p:cNvSpPr txBox="1"/>
          <p:nvPr/>
        </p:nvSpPr>
        <p:spPr>
          <a:xfrm>
            <a:off x="3238283" y="5846992"/>
            <a:ext cx="6095158" cy="369332"/>
          </a:xfrm>
          <a:prstGeom prst="rect">
            <a:avLst/>
          </a:prstGeom>
          <a:noFill/>
        </p:spPr>
        <p:txBody>
          <a:bodyPr wrap="square">
            <a:spAutoFit/>
          </a:bodyPr>
          <a:lstStyle/>
          <a:p>
            <a:r>
              <a:rPr lang="fi-FI" dirty="0">
                <a:hlinkClick r:id="rId2"/>
              </a:rPr>
              <a:t>https://kangax.github.io/compat-table/es6/</a:t>
            </a:r>
            <a:r>
              <a:rPr lang="fi-FI" dirty="0"/>
              <a:t> </a:t>
            </a:r>
          </a:p>
        </p:txBody>
      </p:sp>
    </p:spTree>
    <p:extLst>
      <p:ext uri="{BB962C8B-B14F-4D97-AF65-F5344CB8AC3E}">
        <p14:creationId xmlns:p14="http://schemas.microsoft.com/office/powerpoint/2010/main" val="2143171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B442D2B-047F-426D-87A5-876A0FB1D82F}"/>
              </a:ext>
            </a:extLst>
          </p:cNvPr>
          <p:cNvSpPr>
            <a:spLocks noGrp="1"/>
          </p:cNvSpPr>
          <p:nvPr>
            <p:ph type="title"/>
          </p:nvPr>
        </p:nvSpPr>
        <p:spPr/>
        <p:txBody>
          <a:bodyPr/>
          <a:lstStyle/>
          <a:p>
            <a:r>
              <a:rPr lang="fi-FI" dirty="0"/>
              <a:t>tietotyypit</a:t>
            </a:r>
          </a:p>
        </p:txBody>
      </p:sp>
      <p:sp>
        <p:nvSpPr>
          <p:cNvPr id="3" name="Sisällön paikkamerkki 2">
            <a:extLst>
              <a:ext uri="{FF2B5EF4-FFF2-40B4-BE49-F238E27FC236}">
                <a16:creationId xmlns:a16="http://schemas.microsoft.com/office/drawing/2014/main" id="{04FB2F79-E746-40C3-812B-E95AE36D972D}"/>
              </a:ext>
            </a:extLst>
          </p:cNvPr>
          <p:cNvSpPr>
            <a:spLocks noGrp="1"/>
          </p:cNvSpPr>
          <p:nvPr>
            <p:ph idx="1"/>
          </p:nvPr>
        </p:nvSpPr>
        <p:spPr>
          <a:xfrm>
            <a:off x="1251678" y="1403385"/>
            <a:ext cx="10178322" cy="4476208"/>
          </a:xfrm>
        </p:spPr>
        <p:txBody>
          <a:bodyPr/>
          <a:lstStyle/>
          <a:p>
            <a:r>
              <a:rPr lang="fi-FI" dirty="0"/>
              <a:t>Muuttujat ovat </a:t>
            </a:r>
            <a:r>
              <a:rPr lang="fi-FI" dirty="0" err="1"/>
              <a:t>Javascript</a:t>
            </a:r>
            <a:r>
              <a:rPr lang="fi-FI" dirty="0"/>
              <a:t>-kielessä määrittelyvaiheessa tyypittömiä.</a:t>
            </a:r>
          </a:p>
          <a:p>
            <a:r>
              <a:rPr lang="fi-FI" dirty="0"/>
              <a:t>Ohjelmassa ei tarvitse (eikä voi) erikseen määritellä, minkä tyyppistä tietoa ne tallentavat. </a:t>
            </a:r>
          </a:p>
          <a:p>
            <a:r>
              <a:rPr lang="fi-FI" dirty="0"/>
              <a:t>Muuttujan sisällön tyyppi voi myöhemmin vaihtua, kun siihen tallennetaan uutta tietoa, muistuttaa siis Pythonia.</a:t>
            </a:r>
          </a:p>
          <a:p>
            <a:r>
              <a:rPr lang="fi-FI" dirty="0"/>
              <a:t>Tietotyyppi on usein tunnettava muuttujaa käytettäessä, sillä erilaisilla tietotyypeillä on erilaiset ominaisuudet ja metodit.</a:t>
            </a:r>
          </a:p>
          <a:p>
            <a:r>
              <a:rPr lang="fi-FI" dirty="0"/>
              <a:t>JavaScript-kielessä keskeiset tietotyypit jaetaan kahteen eri luokkaan</a:t>
            </a:r>
          </a:p>
          <a:p>
            <a:pPr lvl="1"/>
            <a:r>
              <a:rPr lang="fi-FI" dirty="0"/>
              <a:t>Alkeistietotyypit (kokonais- ja liukuluku, </a:t>
            </a:r>
            <a:r>
              <a:rPr lang="fi-FI" dirty="0" err="1"/>
              <a:t>boolean</a:t>
            </a:r>
            <a:r>
              <a:rPr lang="fi-FI" dirty="0"/>
              <a:t>-tyyppi)</a:t>
            </a:r>
          </a:p>
          <a:p>
            <a:pPr lvl="1"/>
            <a:r>
              <a:rPr lang="fi-FI" dirty="0"/>
              <a:t>Oliotietotyypit, </a:t>
            </a:r>
            <a:r>
              <a:rPr lang="fi-FI" dirty="0" err="1"/>
              <a:t>joss</a:t>
            </a:r>
            <a:r>
              <a:rPr lang="fi-FI" dirty="0"/>
              <a:t> on mukana kieleen sisäänrakennetut oliot (mm. </a:t>
            </a:r>
            <a:r>
              <a:rPr lang="fi-FI" dirty="0" err="1"/>
              <a:t>Date</a:t>
            </a:r>
            <a:r>
              <a:rPr lang="fi-FI" dirty="0"/>
              <a:t>, Math, </a:t>
            </a:r>
            <a:r>
              <a:rPr lang="fi-FI" dirty="0" err="1"/>
              <a:t>Array</a:t>
            </a:r>
            <a:r>
              <a:rPr lang="fi-FI" dirty="0"/>
              <a:t> ja omat oliot)</a:t>
            </a:r>
          </a:p>
          <a:p>
            <a:r>
              <a:rPr lang="fi-FI" dirty="0"/>
              <a:t>Alkeistietotyypit määritellään </a:t>
            </a:r>
            <a:r>
              <a:rPr lang="fi-FI" dirty="0" err="1"/>
              <a:t>var</a:t>
            </a:r>
            <a:r>
              <a:rPr lang="fi-FI" dirty="0"/>
              <a:t>- tai </a:t>
            </a:r>
            <a:r>
              <a:rPr lang="fi-FI" dirty="0" err="1"/>
              <a:t>let</a:t>
            </a:r>
            <a:r>
              <a:rPr lang="fi-FI" dirty="0"/>
              <a:t>-avainsanalla.</a:t>
            </a:r>
          </a:p>
        </p:txBody>
      </p:sp>
    </p:spTree>
    <p:extLst>
      <p:ext uri="{BB962C8B-B14F-4D97-AF65-F5344CB8AC3E}">
        <p14:creationId xmlns:p14="http://schemas.microsoft.com/office/powerpoint/2010/main" val="26511637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7264437-79C2-4610-80F7-9696348B8E1E}"/>
              </a:ext>
            </a:extLst>
          </p:cNvPr>
          <p:cNvSpPr>
            <a:spLocks noGrp="1"/>
          </p:cNvSpPr>
          <p:nvPr>
            <p:ph type="title"/>
          </p:nvPr>
        </p:nvSpPr>
        <p:spPr/>
        <p:txBody>
          <a:bodyPr/>
          <a:lstStyle/>
          <a:p>
            <a:r>
              <a:rPr lang="fi-FI" dirty="0" err="1"/>
              <a:t>iteraattorit</a:t>
            </a:r>
            <a:endParaRPr lang="fi-FI" dirty="0"/>
          </a:p>
        </p:txBody>
      </p:sp>
      <p:sp>
        <p:nvSpPr>
          <p:cNvPr id="3" name="Sisällön paikkamerkki 2">
            <a:extLst>
              <a:ext uri="{FF2B5EF4-FFF2-40B4-BE49-F238E27FC236}">
                <a16:creationId xmlns:a16="http://schemas.microsoft.com/office/drawing/2014/main" id="{02202510-9C6D-438A-A8A0-E8CB3E2D8BF7}"/>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9616ECB7-E68D-43F7-B455-1C5140E4AE69}"/>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603823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AD13B-DE57-4F03-B0E5-6D28882F1528}"/>
              </a:ext>
            </a:extLst>
          </p:cNvPr>
          <p:cNvSpPr>
            <a:spLocks noGrp="1"/>
          </p:cNvSpPr>
          <p:nvPr>
            <p:ph type="title"/>
          </p:nvPr>
        </p:nvSpPr>
        <p:spPr/>
        <p:txBody>
          <a:bodyPr/>
          <a:lstStyle/>
          <a:p>
            <a:r>
              <a:rPr lang="fi-FI" dirty="0" err="1"/>
              <a:t>promise</a:t>
            </a:r>
            <a:endParaRPr lang="fi-FI" dirty="0"/>
          </a:p>
        </p:txBody>
      </p:sp>
      <p:sp>
        <p:nvSpPr>
          <p:cNvPr id="3" name="Sisällön paikkamerkki 2">
            <a:extLst>
              <a:ext uri="{FF2B5EF4-FFF2-40B4-BE49-F238E27FC236}">
                <a16:creationId xmlns:a16="http://schemas.microsoft.com/office/drawing/2014/main" id="{B50DD28D-A238-4119-892B-9061CF9BBD59}"/>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55FDC86F-9E9C-4664-952B-6C48BE019732}"/>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9774273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11900FD-07EB-4E1C-A2E8-31D5BB880B14}"/>
              </a:ext>
            </a:extLst>
          </p:cNvPr>
          <p:cNvSpPr>
            <a:spLocks noGrp="1"/>
          </p:cNvSpPr>
          <p:nvPr>
            <p:ph type="title"/>
          </p:nvPr>
        </p:nvSpPr>
        <p:spPr/>
        <p:txBody>
          <a:bodyPr/>
          <a:lstStyle/>
          <a:p>
            <a:r>
              <a:rPr lang="fi-FI" dirty="0" err="1"/>
              <a:t>Ecma</a:t>
            </a:r>
            <a:r>
              <a:rPr lang="fi-FI" dirty="0"/>
              <a:t> </a:t>
            </a:r>
            <a:r>
              <a:rPr lang="fi-FI" dirty="0" err="1"/>
              <a:t>script</a:t>
            </a:r>
            <a:r>
              <a:rPr lang="fi-FI" dirty="0"/>
              <a:t> 7 ominaisuudet…</a:t>
            </a:r>
          </a:p>
        </p:txBody>
      </p:sp>
      <p:sp>
        <p:nvSpPr>
          <p:cNvPr id="3" name="Sisällön paikkamerkki 2">
            <a:extLst>
              <a:ext uri="{FF2B5EF4-FFF2-40B4-BE49-F238E27FC236}">
                <a16:creationId xmlns:a16="http://schemas.microsoft.com/office/drawing/2014/main" id="{FA17C939-F509-4F6D-B290-FAD4C150241D}"/>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094AF5FD-F657-4B1A-B6F3-902A01244773}"/>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86951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95866FD-DD9B-41C2-AE62-4E0888AE5F05}"/>
              </a:ext>
            </a:extLst>
          </p:cNvPr>
          <p:cNvSpPr>
            <a:spLocks noGrp="1"/>
          </p:cNvSpPr>
          <p:nvPr>
            <p:ph type="title"/>
          </p:nvPr>
        </p:nvSpPr>
        <p:spPr/>
        <p:txBody>
          <a:bodyPr/>
          <a:lstStyle/>
          <a:p>
            <a:r>
              <a:rPr lang="fi-FI" dirty="0"/>
              <a:t>alkeistietotyypit</a:t>
            </a:r>
          </a:p>
        </p:txBody>
      </p:sp>
      <p:sp>
        <p:nvSpPr>
          <p:cNvPr id="3" name="Sisällön paikkamerkki 2">
            <a:extLst>
              <a:ext uri="{FF2B5EF4-FFF2-40B4-BE49-F238E27FC236}">
                <a16:creationId xmlns:a16="http://schemas.microsoft.com/office/drawing/2014/main" id="{CB70F7E0-641E-421F-9CB0-6DA936BC54F8}"/>
              </a:ext>
            </a:extLst>
          </p:cNvPr>
          <p:cNvSpPr>
            <a:spLocks noGrp="1"/>
          </p:cNvSpPr>
          <p:nvPr>
            <p:ph idx="1"/>
          </p:nvPr>
        </p:nvSpPr>
        <p:spPr>
          <a:xfrm>
            <a:off x="1251678" y="1256689"/>
            <a:ext cx="10178322" cy="5369044"/>
          </a:xfrm>
        </p:spPr>
        <p:txBody>
          <a:bodyPr>
            <a:normAutofit fontScale="92500" lnSpcReduction="10000"/>
          </a:bodyPr>
          <a:lstStyle/>
          <a:p>
            <a:pPr marL="0" indent="0">
              <a:buNone/>
            </a:pPr>
            <a:r>
              <a:rPr lang="fi-FI" dirty="0"/>
              <a:t>JavaScript-kielen alkeistietotyyppejä ovat:</a:t>
            </a:r>
          </a:p>
          <a:p>
            <a:r>
              <a:rPr lang="fi-FI" dirty="0" err="1"/>
              <a:t>Boolean</a:t>
            </a:r>
            <a:r>
              <a:rPr lang="fi-FI" dirty="0"/>
              <a:t> – </a:t>
            </a:r>
            <a:r>
              <a:rPr lang="fi-FI" dirty="0" err="1"/>
              <a:t>true</a:t>
            </a:r>
            <a:r>
              <a:rPr lang="fi-FI" dirty="0"/>
              <a:t> tai </a:t>
            </a:r>
            <a:r>
              <a:rPr lang="fi-FI" dirty="0" err="1"/>
              <a:t>false</a:t>
            </a:r>
            <a:endParaRPr lang="fi-FI" dirty="0"/>
          </a:p>
          <a:p>
            <a:r>
              <a:rPr lang="fi-FI" dirty="0" err="1"/>
              <a:t>Null</a:t>
            </a:r>
            <a:r>
              <a:rPr lang="fi-FI" dirty="0"/>
              <a:t> – arvo ilmaisee, että tähän odotetaan mitä tahansa oliota</a:t>
            </a:r>
          </a:p>
          <a:p>
            <a:r>
              <a:rPr lang="fi-FI" dirty="0" err="1"/>
              <a:t>Undefined</a:t>
            </a:r>
            <a:r>
              <a:rPr lang="fi-FI" dirty="0"/>
              <a:t> – muuttujan arvo on määrittelemätön eli </a:t>
            </a:r>
            <a:r>
              <a:rPr lang="fi-FI" dirty="0" err="1"/>
              <a:t>undefined</a:t>
            </a:r>
            <a:endParaRPr lang="fi-FI" dirty="0"/>
          </a:p>
          <a:p>
            <a:r>
              <a:rPr lang="fi-FI" dirty="0" err="1"/>
              <a:t>Number</a:t>
            </a:r>
            <a:r>
              <a:rPr lang="fi-FI" dirty="0"/>
              <a:t> – kokonais- tai desimaaliluvut, mukana myös arvo </a:t>
            </a:r>
            <a:r>
              <a:rPr lang="fi-FI" dirty="0" err="1"/>
              <a:t>NaN</a:t>
            </a:r>
            <a:r>
              <a:rPr lang="fi-FI" dirty="0"/>
              <a:t> (</a:t>
            </a:r>
            <a:r>
              <a:rPr lang="fi-FI" dirty="0" err="1"/>
              <a:t>Not</a:t>
            </a:r>
            <a:r>
              <a:rPr lang="fi-FI" dirty="0"/>
              <a:t> a </a:t>
            </a:r>
            <a:r>
              <a:rPr lang="fi-FI" dirty="0" err="1"/>
              <a:t>Number</a:t>
            </a:r>
            <a:r>
              <a:rPr lang="fi-FI" dirty="0"/>
              <a:t>)</a:t>
            </a:r>
          </a:p>
          <a:p>
            <a:r>
              <a:rPr lang="fi-FI" dirty="0" err="1"/>
              <a:t>String</a:t>
            </a:r>
            <a:r>
              <a:rPr lang="fi-FI" dirty="0"/>
              <a:t> – merkkijono</a:t>
            </a:r>
          </a:p>
          <a:p>
            <a:r>
              <a:rPr lang="fi-FI" dirty="0" err="1"/>
              <a:t>Symbol</a:t>
            </a:r>
            <a:endParaRPr lang="fi-FI" dirty="0"/>
          </a:p>
          <a:p>
            <a:endParaRPr lang="fi-FI" dirty="0"/>
          </a:p>
          <a:p>
            <a:pPr marL="0" indent="0">
              <a:buNone/>
            </a:pPr>
            <a:r>
              <a:rPr lang="fi-FI" dirty="0"/>
              <a:t>Luvut esitetään JavaScriptissä seuraavasti:</a:t>
            </a:r>
          </a:p>
          <a:p>
            <a:r>
              <a:rPr lang="fi-FI" dirty="0"/>
              <a:t>Desimaaliluvut esitetään sellaisenaan</a:t>
            </a:r>
          </a:p>
          <a:p>
            <a:r>
              <a:rPr lang="fi-FI" dirty="0"/>
              <a:t>Oktaaliluvut esitetään </a:t>
            </a:r>
            <a:r>
              <a:rPr lang="fi-FI" dirty="0" err="1"/>
              <a:t>kijoittamalla</a:t>
            </a:r>
            <a:r>
              <a:rPr lang="fi-FI" dirty="0"/>
              <a:t> luvun eteen etuliitteeksi 0.</a:t>
            </a:r>
          </a:p>
          <a:p>
            <a:r>
              <a:rPr lang="fi-FI" dirty="0"/>
              <a:t>Esim. desimaaliluku 8 on </a:t>
            </a:r>
            <a:r>
              <a:rPr lang="fi-FI" dirty="0" err="1"/>
              <a:t>oktatalilukuna</a:t>
            </a:r>
            <a:r>
              <a:rPr lang="fi-FI" dirty="0"/>
              <a:t> 010</a:t>
            </a:r>
          </a:p>
          <a:p>
            <a:r>
              <a:rPr lang="fi-FI" dirty="0"/>
              <a:t>Heksadesimaaliluvut esitetään kirjoittamalla luvun eteen etuliitteeksi 0X</a:t>
            </a:r>
          </a:p>
          <a:p>
            <a:r>
              <a:rPr lang="fi-FI" dirty="0" err="1"/>
              <a:t>Esim</a:t>
            </a:r>
            <a:r>
              <a:rPr lang="fi-FI" dirty="0"/>
              <a:t> desimaaliluku 255 on heksadesimaalilukuna 0XFF</a:t>
            </a:r>
          </a:p>
        </p:txBody>
      </p:sp>
    </p:spTree>
    <p:extLst>
      <p:ext uri="{BB962C8B-B14F-4D97-AF65-F5344CB8AC3E}">
        <p14:creationId xmlns:p14="http://schemas.microsoft.com/office/powerpoint/2010/main" val="121723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B339539-E587-47E8-A76B-AFDAA119E8A4}"/>
              </a:ext>
            </a:extLst>
          </p:cNvPr>
          <p:cNvSpPr>
            <a:spLocks noGrp="1"/>
          </p:cNvSpPr>
          <p:nvPr>
            <p:ph type="title"/>
          </p:nvPr>
        </p:nvSpPr>
        <p:spPr/>
        <p:txBody>
          <a:bodyPr/>
          <a:lstStyle/>
          <a:p>
            <a:r>
              <a:rPr lang="fi-FI" dirty="0" err="1"/>
              <a:t>alkeistiototyypit</a:t>
            </a:r>
            <a:endParaRPr lang="fi-FI" dirty="0"/>
          </a:p>
        </p:txBody>
      </p:sp>
      <p:sp>
        <p:nvSpPr>
          <p:cNvPr id="3" name="Sisällön paikkamerkki 2">
            <a:extLst>
              <a:ext uri="{FF2B5EF4-FFF2-40B4-BE49-F238E27FC236}">
                <a16:creationId xmlns:a16="http://schemas.microsoft.com/office/drawing/2014/main" id="{5FEDE551-A78C-48B4-9C85-AEF1B6E15B9E}"/>
              </a:ext>
            </a:extLst>
          </p:cNvPr>
          <p:cNvSpPr>
            <a:spLocks noGrp="1"/>
          </p:cNvSpPr>
          <p:nvPr>
            <p:ph idx="1"/>
          </p:nvPr>
        </p:nvSpPr>
        <p:spPr>
          <a:xfrm>
            <a:off x="1251678" y="1212680"/>
            <a:ext cx="10178322" cy="5427721"/>
          </a:xfrm>
        </p:spPr>
        <p:txBody>
          <a:bodyPr>
            <a:normAutofit lnSpcReduction="10000"/>
          </a:bodyPr>
          <a:lstStyle/>
          <a:p>
            <a:r>
              <a:rPr lang="fi-FI" dirty="0"/>
              <a:t>Merkkijonot vastaavasi:</a:t>
            </a:r>
          </a:p>
          <a:p>
            <a:pPr lvl="1"/>
            <a:r>
              <a:rPr lang="fi-FI" dirty="0"/>
              <a:t>Merkkijono kirjoitetaan yksinkertaisten ’’ tai kaksinkertaisten ””lainausmerkkien sisään seur.</a:t>
            </a:r>
          </a:p>
          <a:p>
            <a:pPr marL="457200" lvl="1" indent="0">
              <a:buNone/>
            </a:pPr>
            <a:r>
              <a:rPr lang="fi-FI" dirty="0">
                <a:latin typeface="Consolas" panose="020B0609020204030204" pitchFamily="49" charset="0"/>
              </a:rPr>
              <a:t>”muutama merkki”</a:t>
            </a:r>
          </a:p>
          <a:p>
            <a:pPr marL="457200" lvl="1" indent="0">
              <a:buNone/>
            </a:pPr>
            <a:r>
              <a:rPr lang="fi-FI" dirty="0">
                <a:latin typeface="Consolas" panose="020B0609020204030204" pitchFamily="49" charset="0"/>
              </a:rPr>
              <a:t>’ sarkain on \t’</a:t>
            </a:r>
          </a:p>
          <a:p>
            <a:pPr marL="457200" lvl="1" indent="0">
              <a:buNone/>
            </a:pPr>
            <a:endParaRPr lang="fi-FI" dirty="0"/>
          </a:p>
          <a:p>
            <a:pPr marL="457200" lvl="1" indent="0">
              <a:buNone/>
            </a:pPr>
            <a:r>
              <a:rPr lang="fi-FI" dirty="0" err="1"/>
              <a:t>Uxxxx</a:t>
            </a:r>
            <a:r>
              <a:rPr lang="fi-FI" dirty="0"/>
              <a:t> syntaksilla määritetään </a:t>
            </a:r>
            <a:r>
              <a:rPr lang="fi-FI" dirty="0" err="1"/>
              <a:t>Unicode</a:t>
            </a:r>
            <a:r>
              <a:rPr lang="fi-FI" dirty="0"/>
              <a:t>-merkistön merkki, joka määritellään neljänä </a:t>
            </a:r>
            <a:r>
              <a:rPr lang="fi-FI" dirty="0" err="1"/>
              <a:t>heksadesimaalillukuna</a:t>
            </a:r>
            <a:r>
              <a:rPr lang="fi-FI" dirty="0"/>
              <a:t>. </a:t>
            </a:r>
            <a:r>
              <a:rPr lang="fi-FI" dirty="0" err="1"/>
              <a:t>Javascript</a:t>
            </a:r>
            <a:r>
              <a:rPr lang="fi-FI" dirty="0"/>
              <a:t>-kielen </a:t>
            </a:r>
            <a:r>
              <a:rPr lang="fi-FI" dirty="0" err="1"/>
              <a:t>Unicode</a:t>
            </a:r>
            <a:r>
              <a:rPr lang="fi-FI" dirty="0"/>
              <a:t> merkistötuki 8UTF-8) määritellään </a:t>
            </a:r>
            <a:r>
              <a:rPr lang="fi-FI" dirty="0" err="1"/>
              <a:t>EcmaScript</a:t>
            </a:r>
            <a:r>
              <a:rPr lang="fi-FI" dirty="0"/>
              <a:t>-standardissa. </a:t>
            </a:r>
          </a:p>
          <a:p>
            <a:pPr marL="457200" lvl="1" indent="0">
              <a:buNone/>
            </a:pPr>
            <a:endParaRPr lang="fi-FI" dirty="0"/>
          </a:p>
          <a:p>
            <a:pPr marL="457200" lvl="1" indent="0">
              <a:buNone/>
            </a:pPr>
            <a:r>
              <a:rPr lang="fi-FI" dirty="0"/>
              <a:t>Yksinkertaisten lainausmerkkien sisään voi sijoittaa kaksinkertaisia lainausmerkkejä sellaisenaan – sama toimii myös päinvastaisessa tapauksessa</a:t>
            </a:r>
          </a:p>
          <a:p>
            <a:pPr marL="457200" lvl="1" indent="0">
              <a:buNone/>
            </a:pPr>
            <a:r>
              <a:rPr lang="fi-FI" dirty="0">
                <a:latin typeface="Consolas" panose="020B0609020204030204" pitchFamily="49" charset="0"/>
              </a:rPr>
              <a:t>” Jack </a:t>
            </a:r>
            <a:r>
              <a:rPr lang="fi-FI" dirty="0" err="1">
                <a:latin typeface="Consolas" panose="020B0609020204030204" pitchFamily="49" charset="0"/>
              </a:rPr>
              <a:t>O’Neil</a:t>
            </a:r>
            <a:r>
              <a:rPr lang="fi-FI" dirty="0">
                <a:latin typeface="Consolas" panose="020B0609020204030204" pitchFamily="49" charset="0"/>
              </a:rPr>
              <a:t> ”</a:t>
            </a:r>
          </a:p>
          <a:p>
            <a:pPr marL="457200" lvl="1" indent="0">
              <a:buNone/>
            </a:pPr>
            <a:r>
              <a:rPr lang="fi-FI" dirty="0">
                <a:latin typeface="Consolas" panose="020B0609020204030204" pitchFamily="49" charset="0"/>
              </a:rPr>
              <a:t>’näe ”ekstra” infoa’</a:t>
            </a:r>
          </a:p>
          <a:p>
            <a:pPr marL="457200" lvl="1" indent="0">
              <a:buNone/>
            </a:pPr>
            <a:r>
              <a:rPr lang="fi-FI" dirty="0"/>
              <a:t>Looginen tietotyyppi kertoo, onko jokin arvo tosi tai epätosi. JavaScriptin totuusarvoja on kaksi: </a:t>
            </a:r>
            <a:r>
              <a:rPr lang="fi-FI" dirty="0" err="1"/>
              <a:t>true</a:t>
            </a:r>
            <a:r>
              <a:rPr lang="fi-FI" dirty="0"/>
              <a:t> tai </a:t>
            </a:r>
            <a:r>
              <a:rPr lang="fi-FI" dirty="0" err="1"/>
              <a:t>false</a:t>
            </a:r>
            <a:r>
              <a:rPr lang="fi-FI" dirty="0"/>
              <a:t>. Niitä käytetään esim. vertailulausekkeissa.</a:t>
            </a:r>
          </a:p>
        </p:txBody>
      </p:sp>
    </p:spTree>
    <p:extLst>
      <p:ext uri="{BB962C8B-B14F-4D97-AF65-F5344CB8AC3E}">
        <p14:creationId xmlns:p14="http://schemas.microsoft.com/office/powerpoint/2010/main" val="6401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95B8016-6D82-463A-AA43-708A4E10C83F}"/>
              </a:ext>
            </a:extLst>
          </p:cNvPr>
          <p:cNvSpPr>
            <a:spLocks noGrp="1"/>
          </p:cNvSpPr>
          <p:nvPr>
            <p:ph type="title"/>
          </p:nvPr>
        </p:nvSpPr>
        <p:spPr>
          <a:xfrm>
            <a:off x="1251678" y="382385"/>
            <a:ext cx="10178322" cy="596023"/>
          </a:xfrm>
        </p:spPr>
        <p:txBody>
          <a:bodyPr>
            <a:normAutofit fontScale="90000"/>
          </a:bodyPr>
          <a:lstStyle/>
          <a:p>
            <a:r>
              <a:rPr lang="fi-FI" dirty="0"/>
              <a:t>muuttujat</a:t>
            </a:r>
          </a:p>
        </p:txBody>
      </p:sp>
      <p:sp>
        <p:nvSpPr>
          <p:cNvPr id="3" name="Sisällön paikkamerkki 2">
            <a:extLst>
              <a:ext uri="{FF2B5EF4-FFF2-40B4-BE49-F238E27FC236}">
                <a16:creationId xmlns:a16="http://schemas.microsoft.com/office/drawing/2014/main" id="{59AEEEBD-0BE7-4D1C-9D91-842FFCCB7CFA}"/>
              </a:ext>
            </a:extLst>
          </p:cNvPr>
          <p:cNvSpPr>
            <a:spLocks noGrp="1"/>
          </p:cNvSpPr>
          <p:nvPr>
            <p:ph idx="1"/>
          </p:nvPr>
        </p:nvSpPr>
        <p:spPr>
          <a:xfrm>
            <a:off x="1251678" y="1227351"/>
            <a:ext cx="10178322" cy="5378822"/>
          </a:xfrm>
        </p:spPr>
        <p:txBody>
          <a:bodyPr/>
          <a:lstStyle/>
          <a:p>
            <a:r>
              <a:rPr lang="fi-FI" dirty="0"/>
              <a:t>Kun muuttuja määritellään ensimmäistä kertaa, sen eteen lisätään </a:t>
            </a:r>
            <a:r>
              <a:rPr lang="fi-FI" dirty="0" err="1"/>
              <a:t>var</a:t>
            </a:r>
            <a:r>
              <a:rPr lang="fi-FI" dirty="0"/>
              <a:t>-avainsana tai </a:t>
            </a:r>
            <a:r>
              <a:rPr lang="fi-FI" dirty="0" err="1"/>
              <a:t>let</a:t>
            </a:r>
            <a:r>
              <a:rPr lang="fi-FI" dirty="0"/>
              <a:t>-avainsana. </a:t>
            </a:r>
          </a:p>
          <a:p>
            <a:r>
              <a:rPr lang="fi-FI" dirty="0"/>
              <a:t>Tällä muuttujan määrittelyllä voi estää samannimisen paikallisen ja globaalin muuttujan sekoittumisen ohjelmassa.</a:t>
            </a:r>
          </a:p>
          <a:p>
            <a:r>
              <a:rPr lang="fi-FI" dirty="0"/>
              <a:t>Muuttujia nimetessä eka merkki voi olla </a:t>
            </a:r>
            <a:r>
              <a:rPr lang="fi-FI" dirty="0" err="1"/>
              <a:t>kirain</a:t>
            </a:r>
            <a:r>
              <a:rPr lang="fi-FI" dirty="0"/>
              <a:t> tai alaviiva _</a:t>
            </a:r>
          </a:p>
          <a:p>
            <a:r>
              <a:rPr lang="fi-FI" dirty="0"/>
              <a:t>Seuraavat merkit voivat olla joko kirjaimia, numeroita tai alaviivoja</a:t>
            </a:r>
          </a:p>
          <a:p>
            <a:r>
              <a:rPr lang="fi-FI" dirty="0"/>
              <a:t>Seuraavassa on sallittuja muuttujien nimiä:</a:t>
            </a:r>
          </a:p>
          <a:p>
            <a:pPr marL="457200" lvl="1" indent="0">
              <a:buNone/>
            </a:pPr>
            <a:r>
              <a:rPr lang="fi-FI" dirty="0" err="1"/>
              <a:t>var</a:t>
            </a:r>
            <a:r>
              <a:rPr lang="fi-FI" dirty="0"/>
              <a:t> </a:t>
            </a:r>
            <a:r>
              <a:rPr lang="fi-FI" dirty="0" err="1"/>
              <a:t>minunMuuttuja</a:t>
            </a:r>
            <a:r>
              <a:rPr lang="fi-FI" dirty="0"/>
              <a:t>;</a:t>
            </a:r>
          </a:p>
          <a:p>
            <a:pPr marL="457200" lvl="1" indent="0">
              <a:buNone/>
            </a:pPr>
            <a:r>
              <a:rPr lang="fi-FI" dirty="0" err="1"/>
              <a:t>var</a:t>
            </a:r>
            <a:r>
              <a:rPr lang="fi-FI" dirty="0"/>
              <a:t> minunMuuttuja1;</a:t>
            </a:r>
          </a:p>
          <a:p>
            <a:pPr marL="457200" lvl="1" indent="0">
              <a:buNone/>
            </a:pPr>
            <a:r>
              <a:rPr lang="fi-FI" dirty="0" err="1"/>
              <a:t>var</a:t>
            </a:r>
            <a:r>
              <a:rPr lang="fi-FI" dirty="0"/>
              <a:t> minun_muuttuja_2;</a:t>
            </a:r>
          </a:p>
          <a:p>
            <a:pPr marL="457200" lvl="1" indent="0">
              <a:buNone/>
            </a:pPr>
            <a:r>
              <a:rPr lang="fi-FI" dirty="0" err="1"/>
              <a:t>let</a:t>
            </a:r>
            <a:r>
              <a:rPr lang="fi-FI" dirty="0"/>
              <a:t> minun_muuttuja_3;</a:t>
            </a:r>
          </a:p>
          <a:p>
            <a:pPr marL="457200" lvl="1" indent="0">
              <a:buNone/>
            </a:pPr>
            <a:r>
              <a:rPr lang="fi-FI" dirty="0" err="1"/>
              <a:t>var_piilomuuttuja</a:t>
            </a:r>
            <a:endParaRPr lang="fi-FI" dirty="0"/>
          </a:p>
          <a:p>
            <a:r>
              <a:rPr lang="fi-FI" dirty="0"/>
              <a:t>Dollarinmerkki $ on sallittu </a:t>
            </a:r>
            <a:r>
              <a:rPr lang="fi-FI" dirty="0" err="1"/>
              <a:t>EcmaScript</a:t>
            </a:r>
            <a:r>
              <a:rPr lang="fi-FI" dirty="0"/>
              <a:t>-standardin muuttujan nimessä</a:t>
            </a:r>
          </a:p>
          <a:p>
            <a:pPr marL="457200" lvl="1" indent="0">
              <a:buNone/>
            </a:pPr>
            <a:r>
              <a:rPr lang="fi-FI" dirty="0" err="1"/>
              <a:t>var</a:t>
            </a:r>
            <a:r>
              <a:rPr lang="fi-FI" dirty="0"/>
              <a:t> $rahanarvoinen_muuttuja1;</a:t>
            </a:r>
          </a:p>
        </p:txBody>
      </p:sp>
    </p:spTree>
    <p:extLst>
      <p:ext uri="{BB962C8B-B14F-4D97-AF65-F5344CB8AC3E}">
        <p14:creationId xmlns:p14="http://schemas.microsoft.com/office/powerpoint/2010/main" val="182310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CDBC370-FB9F-4E86-A921-4ED2151B08A3}"/>
              </a:ext>
            </a:extLst>
          </p:cNvPr>
          <p:cNvSpPr>
            <a:spLocks noGrp="1"/>
          </p:cNvSpPr>
          <p:nvPr>
            <p:ph type="title"/>
          </p:nvPr>
        </p:nvSpPr>
        <p:spPr>
          <a:xfrm>
            <a:off x="1251678" y="382385"/>
            <a:ext cx="10178322" cy="840075"/>
          </a:xfrm>
        </p:spPr>
        <p:txBody>
          <a:bodyPr/>
          <a:lstStyle/>
          <a:p>
            <a:r>
              <a:rPr lang="fi-FI" dirty="0"/>
              <a:t>Muuttujien määrittely</a:t>
            </a:r>
          </a:p>
        </p:txBody>
      </p:sp>
      <p:sp>
        <p:nvSpPr>
          <p:cNvPr id="3" name="Sisällön paikkamerkki 2">
            <a:extLst>
              <a:ext uri="{FF2B5EF4-FFF2-40B4-BE49-F238E27FC236}">
                <a16:creationId xmlns:a16="http://schemas.microsoft.com/office/drawing/2014/main" id="{11404C41-8AB7-4E15-B8D2-8CA09B44A090}"/>
              </a:ext>
            </a:extLst>
          </p:cNvPr>
          <p:cNvSpPr>
            <a:spLocks noGrp="1"/>
          </p:cNvSpPr>
          <p:nvPr>
            <p:ph idx="1"/>
          </p:nvPr>
        </p:nvSpPr>
        <p:spPr>
          <a:xfrm>
            <a:off x="1251678" y="1696775"/>
            <a:ext cx="10178322" cy="2963242"/>
          </a:xfrm>
        </p:spPr>
        <p:txBody>
          <a:bodyPr>
            <a:normAutofit lnSpcReduction="10000"/>
          </a:bodyPr>
          <a:lstStyle/>
          <a:p>
            <a:r>
              <a:rPr lang="fi-FI" sz="2400" dirty="0"/>
              <a:t>Muuttujat ovat JavaScript-kielessä määrittelyvaiheessa tyypittömiä.</a:t>
            </a:r>
          </a:p>
          <a:p>
            <a:r>
              <a:rPr lang="fi-FI" sz="2400" dirty="0"/>
              <a:t>Ohjelmoija ei määrittele, minkä tyyppistä tietoa ne tallentavat, vaan tieto ja tiedon tyyppi tallentuvat automaattisesti.</a:t>
            </a:r>
          </a:p>
          <a:p>
            <a:r>
              <a:rPr lang="fi-FI" sz="2400" dirty="0"/>
              <a:t>Tietotyyppi on tunnettava muuttujaa käytettäessä ja silla voi olla ratkaiseva merkitys</a:t>
            </a:r>
          </a:p>
          <a:p>
            <a:r>
              <a:rPr lang="fi-FI" sz="2400" dirty="0"/>
              <a:t>https://developer.mozilla.org/en-US/docs/Web/JavaScript/Guide/Grammar_and_types </a:t>
            </a:r>
          </a:p>
        </p:txBody>
      </p:sp>
    </p:spTree>
    <p:extLst>
      <p:ext uri="{BB962C8B-B14F-4D97-AF65-F5344CB8AC3E}">
        <p14:creationId xmlns:p14="http://schemas.microsoft.com/office/powerpoint/2010/main" val="368900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B707E62-585D-49EB-AAC2-2DFCCB1647B8}"/>
              </a:ext>
            </a:extLst>
          </p:cNvPr>
          <p:cNvSpPr>
            <a:spLocks noGrp="1"/>
          </p:cNvSpPr>
          <p:nvPr>
            <p:ph type="title"/>
          </p:nvPr>
        </p:nvSpPr>
        <p:spPr/>
        <p:txBody>
          <a:bodyPr/>
          <a:lstStyle/>
          <a:p>
            <a:r>
              <a:rPr lang="fi-FI" dirty="0" err="1"/>
              <a:t>Var</a:t>
            </a:r>
            <a:r>
              <a:rPr lang="fi-FI" dirty="0"/>
              <a:t>-avainsana</a:t>
            </a:r>
          </a:p>
        </p:txBody>
      </p:sp>
      <p:sp>
        <p:nvSpPr>
          <p:cNvPr id="3" name="Sisällön paikkamerkki 2">
            <a:extLst>
              <a:ext uri="{FF2B5EF4-FFF2-40B4-BE49-F238E27FC236}">
                <a16:creationId xmlns:a16="http://schemas.microsoft.com/office/drawing/2014/main" id="{7DA60518-6296-4824-BC59-914ADAF16EEA}"/>
              </a:ext>
            </a:extLst>
          </p:cNvPr>
          <p:cNvSpPr>
            <a:spLocks noGrp="1"/>
          </p:cNvSpPr>
          <p:nvPr>
            <p:ph sz="half" idx="1"/>
          </p:nvPr>
        </p:nvSpPr>
        <p:spPr>
          <a:xfrm>
            <a:off x="1257300" y="1271357"/>
            <a:ext cx="4800600" cy="5158781"/>
          </a:xfrm>
        </p:spPr>
        <p:txBody>
          <a:bodyPr>
            <a:normAutofit lnSpcReduction="10000"/>
          </a:bodyPr>
          <a:lstStyle/>
          <a:p>
            <a:r>
              <a:rPr lang="fi-FI" dirty="0"/>
              <a:t>Kun muuttuja määritellään ensimäistä kertaa, sen eteen lisätään </a:t>
            </a:r>
            <a:r>
              <a:rPr lang="fi-FI" dirty="0" err="1"/>
              <a:t>var</a:t>
            </a:r>
            <a:r>
              <a:rPr lang="fi-FI" dirty="0"/>
              <a:t>-avainsana.</a:t>
            </a:r>
          </a:p>
          <a:p>
            <a:r>
              <a:rPr lang="fi-FI" dirty="0" err="1"/>
              <a:t>Var</a:t>
            </a:r>
            <a:r>
              <a:rPr lang="fi-FI" dirty="0"/>
              <a:t>-määrittely </a:t>
            </a:r>
            <a:r>
              <a:rPr lang="fi-FI" dirty="0" err="1"/>
              <a:t>ekee</a:t>
            </a:r>
            <a:r>
              <a:rPr lang="fi-FI" dirty="0"/>
              <a:t> funktiosta paikallisen, mutta näkyvyysalueena on funktio, eli kaikki funktion sisällä määritellyt muuttujat voivat </a:t>
            </a:r>
            <a:r>
              <a:rPr lang="fi-FI" dirty="0" err="1"/>
              <a:t>ylikirjoittaa</a:t>
            </a:r>
            <a:r>
              <a:rPr lang="fi-FI" dirty="0"/>
              <a:t> toistensa arvon.</a:t>
            </a:r>
          </a:p>
          <a:p>
            <a:r>
              <a:rPr lang="fi-FI" dirty="0" err="1"/>
              <a:t>Let</a:t>
            </a:r>
            <a:r>
              <a:rPr lang="fi-FI" dirty="0"/>
              <a:t>-avainsana korvaa tämän puutteen uusissa versioissa.</a:t>
            </a:r>
          </a:p>
          <a:p>
            <a:r>
              <a:rPr lang="fi-FI" dirty="0"/>
              <a:t>Vaikka </a:t>
            </a:r>
            <a:r>
              <a:rPr lang="fi-FI" dirty="0" err="1"/>
              <a:t>var</a:t>
            </a:r>
            <a:r>
              <a:rPr lang="fi-FI" dirty="0"/>
              <a:t>-avainsanaa ei ole välttämätöntä käyttää sen käyttö on suositeltavaa, koska silloin voidaan määritellä globaalin muuttujan (</a:t>
            </a:r>
            <a:r>
              <a:rPr lang="fi-FI" dirty="0" err="1"/>
              <a:t>global</a:t>
            </a:r>
            <a:r>
              <a:rPr lang="fi-FI" dirty="0"/>
              <a:t> </a:t>
            </a:r>
            <a:r>
              <a:rPr lang="fi-FI" dirty="0" err="1"/>
              <a:t>variable</a:t>
            </a:r>
            <a:r>
              <a:rPr lang="fi-FI" dirty="0"/>
              <a:t>) kanssa samanniminen paikallinen muuttuja (</a:t>
            </a:r>
            <a:r>
              <a:rPr lang="fi-FI" dirty="0" err="1"/>
              <a:t>local</a:t>
            </a:r>
            <a:r>
              <a:rPr lang="fi-FI" dirty="0"/>
              <a:t> </a:t>
            </a:r>
            <a:r>
              <a:rPr lang="fi-FI" dirty="0" err="1"/>
              <a:t>variable</a:t>
            </a:r>
            <a:r>
              <a:rPr lang="fi-FI" dirty="0"/>
              <a:t>) ilman että muuttujat menevät sekaisin</a:t>
            </a:r>
          </a:p>
          <a:p>
            <a:endParaRPr lang="fi-FI" dirty="0"/>
          </a:p>
          <a:p>
            <a:endParaRPr lang="fi-FI" dirty="0"/>
          </a:p>
        </p:txBody>
      </p:sp>
      <p:sp>
        <p:nvSpPr>
          <p:cNvPr id="4" name="Sisällön paikkamerkki 3">
            <a:extLst>
              <a:ext uri="{FF2B5EF4-FFF2-40B4-BE49-F238E27FC236}">
                <a16:creationId xmlns:a16="http://schemas.microsoft.com/office/drawing/2014/main" id="{6782F87B-0A27-4D02-AB84-2E73329B6489}"/>
              </a:ext>
            </a:extLst>
          </p:cNvPr>
          <p:cNvSpPr>
            <a:spLocks noGrp="1"/>
          </p:cNvSpPr>
          <p:nvPr>
            <p:ph sz="half" idx="2"/>
          </p:nvPr>
        </p:nvSpPr>
        <p:spPr>
          <a:xfrm>
            <a:off x="6629400" y="88016"/>
            <a:ext cx="5140444" cy="6689301"/>
          </a:xfrm>
        </p:spPr>
        <p:txBody>
          <a:bodyPr>
            <a:noAutofit/>
          </a:bodyPr>
          <a:lstStyle/>
          <a:p>
            <a:r>
              <a:rPr lang="fi-FI" sz="1800" dirty="0"/>
              <a:t>JavaScript muuttuja </a:t>
            </a:r>
            <a:r>
              <a:rPr lang="fi-FI" sz="1800" dirty="0" err="1"/>
              <a:t>määritellää</a:t>
            </a:r>
            <a:r>
              <a:rPr lang="fi-FI" sz="1800" dirty="0"/>
              <a:t> </a:t>
            </a:r>
            <a:r>
              <a:rPr lang="fi-FI" sz="1800" dirty="0" err="1"/>
              <a:t>var</a:t>
            </a:r>
            <a:r>
              <a:rPr lang="fi-FI" sz="1800" dirty="0"/>
              <a:t>-avainsanalla</a:t>
            </a:r>
          </a:p>
          <a:p>
            <a:pPr marL="0" indent="0">
              <a:buNone/>
            </a:pPr>
            <a:r>
              <a:rPr lang="fi-FI" sz="1800" dirty="0" err="1">
                <a:latin typeface="Consolas" panose="020B0609020204030204" pitchFamily="49" charset="0"/>
              </a:rPr>
              <a:t>var</a:t>
            </a:r>
            <a:r>
              <a:rPr lang="fi-FI" sz="1800" dirty="0">
                <a:latin typeface="Consolas" panose="020B0609020204030204" pitchFamily="49" charset="0"/>
              </a:rPr>
              <a:t> </a:t>
            </a:r>
            <a:r>
              <a:rPr lang="fi-FI" sz="1800" dirty="0" err="1">
                <a:latin typeface="Consolas" panose="020B0609020204030204" pitchFamily="49" charset="0"/>
              </a:rPr>
              <a:t>langName</a:t>
            </a:r>
            <a:r>
              <a:rPr lang="fi-FI" sz="1800" dirty="0">
                <a:latin typeface="Consolas" panose="020B0609020204030204" pitchFamily="49" charset="0"/>
              </a:rPr>
              <a:t>;</a:t>
            </a:r>
          </a:p>
          <a:p>
            <a:pPr marL="0" indent="0">
              <a:buNone/>
            </a:pPr>
            <a:endParaRPr lang="fi-FI" sz="1800" dirty="0"/>
          </a:p>
          <a:p>
            <a:r>
              <a:rPr lang="fi-FI" sz="1800" dirty="0"/>
              <a:t>Määrittelyn jälkeen muuttujalla ei ole arvoa, vaan sen arvo on </a:t>
            </a:r>
            <a:r>
              <a:rPr lang="fi-FI" sz="1800" dirty="0" err="1"/>
              <a:t>undefined</a:t>
            </a:r>
            <a:endParaRPr lang="fi-FI" sz="1800" dirty="0"/>
          </a:p>
          <a:p>
            <a:pPr marL="0" indent="0">
              <a:buNone/>
            </a:pPr>
            <a:r>
              <a:rPr lang="fi-FI" sz="1800" dirty="0">
                <a:latin typeface="Consolas" panose="020B0609020204030204" pitchFamily="49" charset="0"/>
              </a:rPr>
              <a:t>&gt;</a:t>
            </a:r>
            <a:r>
              <a:rPr lang="fi-FI" sz="1800" dirty="0" err="1">
                <a:latin typeface="Consolas" panose="020B0609020204030204" pitchFamily="49" charset="0"/>
              </a:rPr>
              <a:t>langName</a:t>
            </a:r>
            <a:r>
              <a:rPr lang="fi-FI" sz="1800" dirty="0">
                <a:latin typeface="Consolas" panose="020B0609020204030204" pitchFamily="49" charset="0"/>
              </a:rPr>
              <a:t> </a:t>
            </a:r>
          </a:p>
          <a:p>
            <a:pPr marL="0" indent="0">
              <a:buNone/>
            </a:pPr>
            <a:r>
              <a:rPr lang="fi-FI" sz="1800" dirty="0" err="1"/>
              <a:t>undefined</a:t>
            </a:r>
            <a:endParaRPr lang="fi-FI" sz="1800" dirty="0"/>
          </a:p>
          <a:p>
            <a:r>
              <a:rPr lang="fi-FI" sz="1800" dirty="0"/>
              <a:t>Asetetaan </a:t>
            </a:r>
            <a:r>
              <a:rPr lang="fi-FI" sz="1800" dirty="0" err="1"/>
              <a:t>aarvo</a:t>
            </a:r>
            <a:r>
              <a:rPr lang="fi-FI" sz="1800" dirty="0"/>
              <a:t> muuttujalla määrittelyn jälkeen:</a:t>
            </a:r>
          </a:p>
          <a:p>
            <a:pPr marL="0" indent="0">
              <a:buNone/>
            </a:pPr>
            <a:r>
              <a:rPr lang="fi-FI" sz="1800" dirty="0">
                <a:latin typeface="Consolas" panose="020B0609020204030204" pitchFamily="49" charset="0"/>
              </a:rPr>
              <a:t>&gt;</a:t>
            </a:r>
            <a:r>
              <a:rPr lang="fi-FI" sz="1800" dirty="0" err="1">
                <a:latin typeface="Consolas" panose="020B0609020204030204" pitchFamily="49" charset="0"/>
              </a:rPr>
              <a:t>langName</a:t>
            </a:r>
            <a:r>
              <a:rPr lang="fi-FI" sz="1800" dirty="0">
                <a:latin typeface="Consolas" panose="020B0609020204030204" pitchFamily="49" charset="0"/>
              </a:rPr>
              <a:t>=”Scala”</a:t>
            </a:r>
            <a:br>
              <a:rPr lang="fi-FI" sz="1800" dirty="0"/>
            </a:br>
            <a:r>
              <a:rPr lang="fi-FI" sz="1800" dirty="0"/>
              <a:t>Scala</a:t>
            </a:r>
          </a:p>
          <a:p>
            <a:r>
              <a:rPr lang="fi-FI" sz="1800" dirty="0"/>
              <a:t>Muuttujalle voidaan määritellä arvo heti määrittelyn yhteydessä</a:t>
            </a:r>
          </a:p>
          <a:p>
            <a:pPr marL="0" indent="0">
              <a:buNone/>
            </a:pPr>
            <a:r>
              <a:rPr lang="fi-FI" sz="1800" dirty="0" err="1">
                <a:latin typeface="Consolas" panose="020B0609020204030204" pitchFamily="49" charset="0"/>
              </a:rPr>
              <a:t>var</a:t>
            </a:r>
            <a:r>
              <a:rPr lang="fi-FI" sz="1800" dirty="0">
                <a:latin typeface="Consolas" panose="020B0609020204030204" pitchFamily="49" charset="0"/>
              </a:rPr>
              <a:t> </a:t>
            </a:r>
            <a:r>
              <a:rPr lang="fi-FI" sz="1800" dirty="0" err="1">
                <a:latin typeface="Consolas" panose="020B0609020204030204" pitchFamily="49" charset="0"/>
              </a:rPr>
              <a:t>langName</a:t>
            </a:r>
            <a:r>
              <a:rPr lang="fi-FI" sz="1800" dirty="0">
                <a:latin typeface="Consolas" panose="020B0609020204030204" pitchFamily="49" charset="0"/>
              </a:rPr>
              <a:t>=”Scala”;</a:t>
            </a:r>
          </a:p>
          <a:p>
            <a:r>
              <a:rPr lang="fi-FI" sz="1800" dirty="0"/>
              <a:t>Yhdessä lauseessa voi määritellä useita muuttujia</a:t>
            </a:r>
          </a:p>
          <a:p>
            <a:pPr marL="0" indent="0">
              <a:buNone/>
            </a:pPr>
            <a:r>
              <a:rPr lang="fi-FI" sz="1800" dirty="0" err="1">
                <a:latin typeface="Consolas" panose="020B0609020204030204" pitchFamily="49" charset="0"/>
              </a:rPr>
              <a:t>var</a:t>
            </a:r>
            <a:r>
              <a:rPr lang="fi-FI" sz="1800" dirty="0">
                <a:latin typeface="Consolas" panose="020B0609020204030204" pitchFamily="49" charset="0"/>
              </a:rPr>
              <a:t> </a:t>
            </a:r>
            <a:r>
              <a:rPr lang="fi-FI" sz="1800" dirty="0" err="1">
                <a:latin typeface="Consolas" panose="020B0609020204030204" pitchFamily="49" charset="0"/>
              </a:rPr>
              <a:t>langName</a:t>
            </a:r>
            <a:r>
              <a:rPr lang="fi-FI" sz="1800" dirty="0">
                <a:latin typeface="Consolas" panose="020B0609020204030204" pitchFamily="49" charset="0"/>
              </a:rPr>
              <a:t> = ”</a:t>
            </a:r>
            <a:r>
              <a:rPr lang="fi-FI" sz="1800" dirty="0" err="1">
                <a:latin typeface="Consolas" panose="020B0609020204030204" pitchFamily="49" charset="0"/>
              </a:rPr>
              <a:t>scala</a:t>
            </a:r>
            <a:r>
              <a:rPr lang="fi-FI" sz="1800" dirty="0">
                <a:latin typeface="Consolas" panose="020B0609020204030204" pitchFamily="49" charset="0"/>
              </a:rPr>
              <a:t>”,  </a:t>
            </a:r>
            <a:r>
              <a:rPr lang="fi-FI" sz="1800" dirty="0" err="1">
                <a:latin typeface="Consolas" panose="020B0609020204030204" pitchFamily="49" charset="0"/>
              </a:rPr>
              <a:t>creator</a:t>
            </a:r>
            <a:r>
              <a:rPr lang="fi-FI" sz="1800" dirty="0">
                <a:latin typeface="Consolas" panose="020B0609020204030204" pitchFamily="49" charset="0"/>
              </a:rPr>
              <a:t> =”</a:t>
            </a:r>
            <a:r>
              <a:rPr lang="fi-FI" sz="1800" dirty="0" err="1">
                <a:latin typeface="Consolas" panose="020B0609020204030204" pitchFamily="49" charset="0"/>
              </a:rPr>
              <a:t>Margin</a:t>
            </a:r>
            <a:r>
              <a:rPr lang="fi-FI" sz="1800" dirty="0">
                <a:latin typeface="Consolas" panose="020B0609020204030204" pitchFamily="49" charset="0"/>
              </a:rPr>
              <a:t> </a:t>
            </a:r>
            <a:r>
              <a:rPr lang="fi-FI" sz="1800" dirty="0" err="1">
                <a:latin typeface="Consolas" panose="020B0609020204030204" pitchFamily="49" charset="0"/>
              </a:rPr>
              <a:t>Odersky</a:t>
            </a:r>
            <a:r>
              <a:rPr lang="fi-FI" sz="1800" dirty="0">
                <a:latin typeface="Consolas" panose="020B0609020204030204" pitchFamily="49" charset="0"/>
              </a:rPr>
              <a:t>”, version = 2.12</a:t>
            </a:r>
          </a:p>
        </p:txBody>
      </p:sp>
    </p:spTree>
    <p:extLst>
      <p:ext uri="{BB962C8B-B14F-4D97-AF65-F5344CB8AC3E}">
        <p14:creationId xmlns:p14="http://schemas.microsoft.com/office/powerpoint/2010/main" val="397226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2423026-4A10-461C-A4D1-9A057CCE2548}"/>
              </a:ext>
            </a:extLst>
          </p:cNvPr>
          <p:cNvSpPr>
            <a:spLocks noGrp="1"/>
          </p:cNvSpPr>
          <p:nvPr>
            <p:ph type="title"/>
          </p:nvPr>
        </p:nvSpPr>
        <p:spPr/>
        <p:txBody>
          <a:bodyPr/>
          <a:lstStyle/>
          <a:p>
            <a:r>
              <a:rPr lang="fi-FI" dirty="0" err="1"/>
              <a:t>Let</a:t>
            </a:r>
            <a:r>
              <a:rPr lang="fi-FI" dirty="0"/>
              <a:t> avainsana</a:t>
            </a:r>
          </a:p>
        </p:txBody>
      </p:sp>
      <p:sp>
        <p:nvSpPr>
          <p:cNvPr id="3" name="Sisällön paikkamerkki 2">
            <a:extLst>
              <a:ext uri="{FF2B5EF4-FFF2-40B4-BE49-F238E27FC236}">
                <a16:creationId xmlns:a16="http://schemas.microsoft.com/office/drawing/2014/main" id="{CBBB4B5E-041A-43E9-800D-414FBC0FF0D3}"/>
              </a:ext>
            </a:extLst>
          </p:cNvPr>
          <p:cNvSpPr>
            <a:spLocks noGrp="1"/>
          </p:cNvSpPr>
          <p:nvPr>
            <p:ph idx="1"/>
          </p:nvPr>
        </p:nvSpPr>
        <p:spPr>
          <a:xfrm>
            <a:off x="1251678" y="1129553"/>
            <a:ext cx="10178322" cy="5965604"/>
          </a:xfrm>
        </p:spPr>
        <p:txBody>
          <a:bodyPr>
            <a:normAutofit lnSpcReduction="10000"/>
          </a:bodyPr>
          <a:lstStyle/>
          <a:p>
            <a:r>
              <a:rPr lang="fi-FI" dirty="0" err="1"/>
              <a:t>EcmaScript</a:t>
            </a:r>
            <a:r>
              <a:rPr lang="fi-FI" dirty="0"/>
              <a:t> 6:ssa kieleen tuli muuttujien määrittelyn avuksi uusi avainsana – </a:t>
            </a:r>
            <a:r>
              <a:rPr lang="fi-FI" dirty="0" err="1"/>
              <a:t>let</a:t>
            </a:r>
            <a:r>
              <a:rPr lang="fi-FI" dirty="0"/>
              <a:t>. </a:t>
            </a:r>
          </a:p>
          <a:p>
            <a:r>
              <a:rPr lang="fi-FI" dirty="0"/>
              <a:t>Se korvaa </a:t>
            </a:r>
            <a:r>
              <a:rPr lang="fi-FI" dirty="0" err="1"/>
              <a:t>var</a:t>
            </a:r>
            <a:r>
              <a:rPr lang="fi-FI" dirty="0"/>
              <a:t>-avainsanan </a:t>
            </a:r>
          </a:p>
          <a:p>
            <a:r>
              <a:rPr lang="fi-FI" dirty="0" err="1"/>
              <a:t>Let</a:t>
            </a:r>
            <a:r>
              <a:rPr lang="fi-FI" dirty="0"/>
              <a:t>-avainsana on huomattavasti paikallisempi kuin monissa tilanteissa vähän vaarallinen </a:t>
            </a:r>
            <a:r>
              <a:rPr lang="fi-FI" dirty="0" err="1"/>
              <a:t>var</a:t>
            </a:r>
            <a:r>
              <a:rPr lang="fi-FI" dirty="0"/>
              <a:t>-avainsana. </a:t>
            </a:r>
          </a:p>
          <a:p>
            <a:r>
              <a:rPr lang="fi-FI" dirty="0" err="1"/>
              <a:t>Let</a:t>
            </a:r>
            <a:r>
              <a:rPr lang="fi-FI" dirty="0"/>
              <a:t>-avainsana käyttäytyy samalla tavalla kuin muissa ohjelmointikielissä.</a:t>
            </a:r>
          </a:p>
          <a:p>
            <a:r>
              <a:rPr lang="fi-FI" dirty="0" err="1"/>
              <a:t>Var</a:t>
            </a:r>
            <a:r>
              <a:rPr lang="fi-FI" dirty="0"/>
              <a:t>-avainsanan näkyvyys on ongelmallinen, sillä se ei ole oikeasti paikallinen.</a:t>
            </a:r>
          </a:p>
          <a:p>
            <a:r>
              <a:rPr lang="fi-FI" dirty="0" err="1"/>
              <a:t>Var</a:t>
            </a:r>
            <a:r>
              <a:rPr lang="fi-FI" dirty="0"/>
              <a:t>-avainsalalla määritellyn muuttujan näkyvyysalue (</a:t>
            </a:r>
            <a:r>
              <a:rPr lang="fi-FI" dirty="0" err="1"/>
              <a:t>scope</a:t>
            </a:r>
            <a:r>
              <a:rPr lang="fi-FI" dirty="0"/>
              <a:t>) on sen sijaan suorituskonteksti, joka on normaalisti funktio. Niille </a:t>
            </a:r>
            <a:r>
              <a:rPr lang="fi-FI" dirty="0" err="1"/>
              <a:t>muuttujielle</a:t>
            </a:r>
            <a:r>
              <a:rPr lang="fi-FI" dirty="0"/>
              <a:t>, joita ei ole määritelty minkään funktion sisällä, näkyvyysalue on globaali</a:t>
            </a:r>
          </a:p>
          <a:p>
            <a:r>
              <a:rPr lang="fi-FI" dirty="0" err="1"/>
              <a:t>Let</a:t>
            </a:r>
            <a:r>
              <a:rPr lang="fi-FI" dirty="0"/>
              <a:t>-avainsana on astetta paikallisempi, kuin </a:t>
            </a:r>
            <a:r>
              <a:rPr lang="fi-FI" dirty="0" err="1"/>
              <a:t>var</a:t>
            </a:r>
            <a:r>
              <a:rPr lang="fi-FI" dirty="0"/>
              <a:t> avainsana ja sitä kannattaa käyttää uudemmissa JavaScript versioissa erityisesti tehtäessä palvelinpuolen sovelluksia esim. Node.js ympäristössä.</a:t>
            </a:r>
          </a:p>
          <a:p>
            <a:r>
              <a:rPr lang="fi-FI" dirty="0" err="1"/>
              <a:t>Let</a:t>
            </a:r>
            <a:r>
              <a:rPr lang="fi-FI" dirty="0"/>
              <a:t>-avainsanalla </a:t>
            </a:r>
            <a:r>
              <a:rPr lang="fi-FI" dirty="0" err="1"/>
              <a:t>voidan</a:t>
            </a:r>
            <a:r>
              <a:rPr lang="fi-FI" dirty="0"/>
              <a:t> määritellä muuttujia, joiden näkyvyys on rajattu käytön mukaan paikallisesti:</a:t>
            </a:r>
          </a:p>
          <a:p>
            <a:pPr lvl="1"/>
            <a:r>
              <a:rPr lang="fi-FI" dirty="0"/>
              <a:t>Lohkoon (</a:t>
            </a:r>
            <a:r>
              <a:rPr lang="fi-FI" dirty="0" err="1"/>
              <a:t>block</a:t>
            </a:r>
            <a:r>
              <a:rPr lang="fi-FI" dirty="0"/>
              <a:t>)</a:t>
            </a:r>
          </a:p>
          <a:p>
            <a:pPr lvl="1"/>
            <a:r>
              <a:rPr lang="fi-FI" dirty="0"/>
              <a:t>Lauseeseen (</a:t>
            </a:r>
            <a:r>
              <a:rPr lang="fi-FI" dirty="0" err="1"/>
              <a:t>statement</a:t>
            </a:r>
            <a:r>
              <a:rPr lang="fi-FI" dirty="0"/>
              <a:t>)</a:t>
            </a:r>
          </a:p>
          <a:p>
            <a:pPr lvl="1"/>
            <a:r>
              <a:rPr lang="fi-FI" dirty="0"/>
              <a:t>Lausekkeeseen (</a:t>
            </a:r>
            <a:r>
              <a:rPr lang="fi-FI" dirty="0" err="1"/>
              <a:t>expression</a:t>
            </a:r>
            <a:r>
              <a:rPr lang="fi-FI" dirty="0"/>
              <a:t>)</a:t>
            </a:r>
          </a:p>
        </p:txBody>
      </p:sp>
    </p:spTree>
    <p:extLst>
      <p:ext uri="{BB962C8B-B14F-4D97-AF65-F5344CB8AC3E}">
        <p14:creationId xmlns:p14="http://schemas.microsoft.com/office/powerpoint/2010/main" val="351005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2A14B38-E205-4946-A368-FEAEA9F68C6D}"/>
              </a:ext>
            </a:extLst>
          </p:cNvPr>
          <p:cNvSpPr>
            <a:spLocks noGrp="1"/>
          </p:cNvSpPr>
          <p:nvPr>
            <p:ph type="title"/>
          </p:nvPr>
        </p:nvSpPr>
        <p:spPr>
          <a:xfrm>
            <a:off x="826262" y="343268"/>
            <a:ext cx="5002427" cy="884083"/>
          </a:xfrm>
        </p:spPr>
        <p:txBody>
          <a:bodyPr/>
          <a:lstStyle/>
          <a:p>
            <a:r>
              <a:rPr lang="fi-FI" dirty="0" err="1"/>
              <a:t>Var</a:t>
            </a:r>
            <a:r>
              <a:rPr lang="fi-FI" dirty="0"/>
              <a:t> vs. </a:t>
            </a:r>
            <a:r>
              <a:rPr lang="fi-FI" dirty="0" err="1"/>
              <a:t>let</a:t>
            </a:r>
            <a:r>
              <a:rPr lang="fi-FI" dirty="0"/>
              <a:t> esim.</a:t>
            </a:r>
          </a:p>
        </p:txBody>
      </p:sp>
      <p:sp>
        <p:nvSpPr>
          <p:cNvPr id="3" name="Sisällön paikkamerkki 2">
            <a:extLst>
              <a:ext uri="{FF2B5EF4-FFF2-40B4-BE49-F238E27FC236}">
                <a16:creationId xmlns:a16="http://schemas.microsoft.com/office/drawing/2014/main" id="{7F78833F-DD3F-49D6-A8C0-9A0A0238D2A3}"/>
              </a:ext>
            </a:extLst>
          </p:cNvPr>
          <p:cNvSpPr>
            <a:spLocks noGrp="1"/>
          </p:cNvSpPr>
          <p:nvPr>
            <p:ph sz="half" idx="1"/>
          </p:nvPr>
        </p:nvSpPr>
        <p:spPr>
          <a:xfrm>
            <a:off x="909754" y="1227350"/>
            <a:ext cx="4835441" cy="5630649"/>
          </a:xfrm>
        </p:spPr>
        <p:txBody>
          <a:bodyPr>
            <a:normAutofit fontScale="92500" lnSpcReduction="10000"/>
          </a:bodyPr>
          <a:lstStyle/>
          <a:p>
            <a:r>
              <a:rPr lang="fi-FI" dirty="0"/>
              <a:t>Tehdään muuttujan määrittely </a:t>
            </a:r>
            <a:r>
              <a:rPr lang="fi-FI" dirty="0" err="1"/>
              <a:t>var</a:t>
            </a:r>
            <a:r>
              <a:rPr lang="fi-FI" dirty="0"/>
              <a:t>-avainsanalla ja alilohko, jossa määritellään samanniminen muuttuja. Toteutetaan samanlainen määrittely </a:t>
            </a:r>
            <a:r>
              <a:rPr lang="fi-FI" dirty="0" err="1"/>
              <a:t>let</a:t>
            </a:r>
            <a:r>
              <a:rPr lang="fi-FI" dirty="0"/>
              <a:t>-avainsanaa käyttäen.</a:t>
            </a:r>
          </a:p>
          <a:p>
            <a:r>
              <a:rPr lang="fi-FI" dirty="0"/>
              <a:t>Vain </a:t>
            </a:r>
            <a:r>
              <a:rPr lang="fi-FI" dirty="0" err="1"/>
              <a:t>let</a:t>
            </a:r>
            <a:r>
              <a:rPr lang="fi-FI" dirty="0"/>
              <a:t>-avainsanaa käytettäessä on aidosti paikallinen määrittely eli n-muuttujan arvo ei muutu funktion sisällä olevassa lohkossa, vaan palautuu alkuperäiseen arvoon, 45.</a:t>
            </a:r>
          </a:p>
          <a:p>
            <a:r>
              <a:rPr lang="fi-FI" dirty="0" err="1"/>
              <a:t>Var</a:t>
            </a:r>
            <a:r>
              <a:rPr lang="fi-FI" dirty="0"/>
              <a:t>-määrittelyn </a:t>
            </a:r>
            <a:r>
              <a:rPr lang="fi-FI" dirty="0" err="1"/>
              <a:t>tapauuksessa</a:t>
            </a:r>
            <a:r>
              <a:rPr lang="fi-FI" dirty="0"/>
              <a:t> näkyvyysalue on funktiokohtainen, jolloin muuttujan n arvo muuttuu myös funktion sisällä </a:t>
            </a:r>
            <a:r>
              <a:rPr lang="fi-FI" dirty="0" err="1"/>
              <a:t>loelvassa</a:t>
            </a:r>
            <a:r>
              <a:rPr lang="fi-FI" dirty="0"/>
              <a:t> lohkossa ja uusi määrittely lohkon sisällä e i vaikuta funktiossa määriteltyyn n-muuttujaan.</a:t>
            </a:r>
          </a:p>
          <a:p>
            <a:r>
              <a:rPr lang="fi-FI" b="1" dirty="0"/>
              <a:t>On suositeltavaa käyttää </a:t>
            </a:r>
            <a:r>
              <a:rPr lang="fi-FI" b="1" dirty="0" err="1"/>
              <a:t>let</a:t>
            </a:r>
            <a:r>
              <a:rPr lang="fi-FI" b="1" dirty="0"/>
              <a:t>-avainsanaa uusissa JavaScript sovelluksissa. </a:t>
            </a:r>
            <a:r>
              <a:rPr lang="fi-FI" dirty="0"/>
              <a:t>Se helpottaa ongelmien löytämistä.</a:t>
            </a:r>
          </a:p>
          <a:p>
            <a:endParaRPr lang="fi-FI" dirty="0"/>
          </a:p>
        </p:txBody>
      </p:sp>
      <p:sp>
        <p:nvSpPr>
          <p:cNvPr id="4" name="Sisällön paikkamerkki 3">
            <a:extLst>
              <a:ext uri="{FF2B5EF4-FFF2-40B4-BE49-F238E27FC236}">
                <a16:creationId xmlns:a16="http://schemas.microsoft.com/office/drawing/2014/main" id="{12E45F9C-7F3F-4D80-B49C-94B83450B8C2}"/>
              </a:ext>
            </a:extLst>
          </p:cNvPr>
          <p:cNvSpPr>
            <a:spLocks noGrp="1"/>
          </p:cNvSpPr>
          <p:nvPr>
            <p:ph sz="half" idx="2"/>
          </p:nvPr>
        </p:nvSpPr>
        <p:spPr>
          <a:xfrm>
            <a:off x="5937895" y="171144"/>
            <a:ext cx="5949305" cy="6640403"/>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0" indent="0">
              <a:lnSpc>
                <a:spcPct val="100000"/>
              </a:lnSpc>
              <a:spcBef>
                <a:spcPts val="0"/>
              </a:spcBef>
              <a:buNone/>
            </a:pPr>
            <a:r>
              <a:rPr lang="fi-FI" sz="1800" dirty="0">
                <a:latin typeface="Consolas" panose="020B0609020204030204" pitchFamily="49" charset="0"/>
              </a:rPr>
              <a:t>console.log(”</a:t>
            </a:r>
            <a:r>
              <a:rPr lang="fi-FI" sz="1800" dirty="0" err="1">
                <a:latin typeface="Consolas" panose="020B0609020204030204" pitchFamily="49" charset="0"/>
              </a:rPr>
              <a:t>Result</a:t>
            </a:r>
            <a:r>
              <a:rPr lang="fi-FI" sz="1800" dirty="0">
                <a:latin typeface="Consolas" panose="020B0609020204030204" pitchFamily="49" charset="0"/>
              </a:rPr>
              <a:t> </a:t>
            </a:r>
            <a:r>
              <a:rPr lang="fi-FI" sz="1800" dirty="0" err="1">
                <a:latin typeface="Consolas" panose="020B0609020204030204" pitchFamily="49" charset="0"/>
              </a:rPr>
              <a:t>var</a:t>
            </a:r>
            <a:r>
              <a:rPr lang="fi-FI" sz="1800" dirty="0">
                <a:latin typeface="Consolas" panose="020B0609020204030204" pitchFamily="49" charset="0"/>
              </a:rPr>
              <a:t> version: ” + </a:t>
            </a:r>
            <a:r>
              <a:rPr lang="fi-FI" sz="1800" dirty="0" err="1">
                <a:latin typeface="Consolas" panose="020B0609020204030204" pitchFamily="49" charset="0"/>
              </a:rPr>
              <a:t>calc</a:t>
            </a:r>
            <a:r>
              <a:rPr lang="fi-FI" sz="1800" dirty="0">
                <a:latin typeface="Consolas" panose="020B0609020204030204" pitchFamily="49" charset="0"/>
              </a:rPr>
              <a:t>());</a:t>
            </a:r>
          </a:p>
          <a:p>
            <a:pPr marL="0" indent="0">
              <a:lnSpc>
                <a:spcPct val="100000"/>
              </a:lnSpc>
              <a:spcBef>
                <a:spcPts val="0"/>
              </a:spcBef>
              <a:buNone/>
            </a:pPr>
            <a:r>
              <a:rPr lang="fi-FI" sz="1800" dirty="0">
                <a:latin typeface="Consolas" panose="020B0609020204030204" pitchFamily="49" charset="0"/>
              </a:rPr>
              <a:t>console.log(”</a:t>
            </a:r>
            <a:r>
              <a:rPr lang="fi-FI" sz="1800" dirty="0" err="1">
                <a:latin typeface="Consolas" panose="020B0609020204030204" pitchFamily="49" charset="0"/>
              </a:rPr>
              <a:t>Result</a:t>
            </a:r>
            <a:r>
              <a:rPr lang="fi-FI" sz="1800" dirty="0">
                <a:latin typeface="Consolas" panose="020B0609020204030204" pitchFamily="49" charset="0"/>
              </a:rPr>
              <a:t> </a:t>
            </a:r>
            <a:r>
              <a:rPr lang="fi-FI" sz="1800" dirty="0" err="1">
                <a:latin typeface="Consolas" panose="020B0609020204030204" pitchFamily="49" charset="0"/>
              </a:rPr>
              <a:t>let</a:t>
            </a:r>
            <a:r>
              <a:rPr lang="fi-FI" sz="1800" dirty="0">
                <a:latin typeface="Consolas" panose="020B0609020204030204" pitchFamily="49" charset="0"/>
              </a:rPr>
              <a:t> version: ” + </a:t>
            </a:r>
            <a:r>
              <a:rPr lang="fi-FI" sz="1800" dirty="0" err="1">
                <a:latin typeface="Consolas" panose="020B0609020204030204" pitchFamily="49" charset="0"/>
              </a:rPr>
              <a:t>calcLet</a:t>
            </a:r>
            <a:r>
              <a:rPr lang="fi-FI" sz="1800" dirty="0">
                <a:latin typeface="Consolas" panose="020B0609020204030204" pitchFamily="49" charset="0"/>
              </a:rPr>
              <a:t>());</a:t>
            </a:r>
          </a:p>
          <a:p>
            <a:pPr marL="0" indent="0">
              <a:lnSpc>
                <a:spcPct val="100000"/>
              </a:lnSpc>
              <a:spcBef>
                <a:spcPts val="0"/>
              </a:spcBef>
              <a:buNone/>
            </a:pPr>
            <a:r>
              <a:rPr lang="fi-FI" sz="1800" dirty="0" err="1">
                <a:latin typeface="Consolas" panose="020B0609020204030204" pitchFamily="49" charset="0"/>
              </a:rPr>
              <a:t>function</a:t>
            </a:r>
            <a:r>
              <a:rPr lang="fi-FI" sz="1800" dirty="0">
                <a:latin typeface="Consolas" panose="020B0609020204030204" pitchFamily="49" charset="0"/>
              </a:rPr>
              <a:t> </a:t>
            </a:r>
            <a:r>
              <a:rPr lang="fi-FI" sz="1800" dirty="0" err="1">
                <a:latin typeface="Consolas" panose="020B0609020204030204" pitchFamily="49" charset="0"/>
              </a:rPr>
              <a:t>calc</a:t>
            </a: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var</a:t>
            </a:r>
            <a:r>
              <a:rPr lang="fi-FI" sz="1800" dirty="0">
                <a:latin typeface="Consolas" panose="020B0609020204030204" pitchFamily="49" charset="0"/>
              </a:rPr>
              <a:t> n = 45;</a:t>
            </a:r>
          </a:p>
          <a:p>
            <a:pPr marL="0" indent="0">
              <a:lnSpc>
                <a:spcPct val="100000"/>
              </a:lnSpc>
              <a:spcBef>
                <a:spcPts val="0"/>
              </a:spcBef>
              <a:buNone/>
            </a:pP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var</a:t>
            </a:r>
            <a:r>
              <a:rPr lang="fi-FI" sz="1800" dirty="0">
                <a:latin typeface="Consolas" panose="020B0609020204030204" pitchFamily="49" charset="0"/>
              </a:rPr>
              <a:t> n = 55;</a:t>
            </a:r>
          </a:p>
          <a:p>
            <a:pPr marL="0" indent="0">
              <a:lnSpc>
                <a:spcPct val="100000"/>
              </a:lnSpc>
              <a:spcBef>
                <a:spcPts val="0"/>
              </a:spcBef>
              <a:buNone/>
            </a:pPr>
            <a:r>
              <a:rPr lang="fi-FI" sz="1800" dirty="0">
                <a:latin typeface="Consolas" panose="020B0609020204030204" pitchFamily="49" charset="0"/>
              </a:rPr>
              <a:t>		n++;</a:t>
            </a:r>
          </a:p>
          <a:p>
            <a:pPr marL="0" indent="0">
              <a:lnSpc>
                <a:spcPct val="100000"/>
              </a:lnSpc>
              <a:spcBef>
                <a:spcPts val="0"/>
              </a:spcBef>
              <a:buNone/>
            </a:pPr>
            <a:r>
              <a:rPr lang="fi-FI" sz="1800" dirty="0">
                <a:latin typeface="Consolas" panose="020B0609020204030204" pitchFamily="49" charset="0"/>
              </a:rPr>
              <a:t>		console.log(n)</a:t>
            </a:r>
          </a:p>
          <a:p>
            <a:pPr marL="0" indent="0">
              <a:lnSpc>
                <a:spcPct val="100000"/>
              </a:lnSpc>
              <a:spcBef>
                <a:spcPts val="0"/>
              </a:spcBef>
              <a:buNone/>
            </a:pP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return</a:t>
            </a:r>
            <a:r>
              <a:rPr lang="fi-FI" sz="1800" dirty="0">
                <a:latin typeface="Consolas" panose="020B0609020204030204" pitchFamily="49" charset="0"/>
              </a:rPr>
              <a:t> n;</a:t>
            </a:r>
          </a:p>
          <a:p>
            <a:pPr marL="0" indent="0">
              <a:lnSpc>
                <a:spcPct val="100000"/>
              </a:lnSpc>
              <a:spcBef>
                <a:spcPts val="0"/>
              </a:spcBef>
              <a:buNone/>
            </a:pPr>
            <a:r>
              <a:rPr lang="fi-FI" sz="1800" dirty="0">
                <a:latin typeface="Consolas" panose="020B0609020204030204" pitchFamily="49" charset="0"/>
              </a:rPr>
              <a:t>}</a:t>
            </a:r>
          </a:p>
          <a:p>
            <a:pPr marL="0" indent="0">
              <a:lnSpc>
                <a:spcPct val="100000"/>
              </a:lnSpc>
              <a:spcBef>
                <a:spcPts val="0"/>
              </a:spcBef>
              <a:buNone/>
            </a:pPr>
            <a:endParaRPr lang="fi-FI" sz="1800" dirty="0">
              <a:latin typeface="Consolas" panose="020B0609020204030204" pitchFamily="49" charset="0"/>
            </a:endParaRPr>
          </a:p>
          <a:p>
            <a:pPr marL="0" indent="0">
              <a:lnSpc>
                <a:spcPct val="100000"/>
              </a:lnSpc>
              <a:spcBef>
                <a:spcPts val="0"/>
              </a:spcBef>
              <a:buNone/>
            </a:pPr>
            <a:r>
              <a:rPr lang="fi-FI" sz="1800" dirty="0" err="1">
                <a:latin typeface="Consolas" panose="020B0609020204030204" pitchFamily="49" charset="0"/>
              </a:rPr>
              <a:t>function</a:t>
            </a:r>
            <a:r>
              <a:rPr lang="fi-FI" sz="1800" dirty="0">
                <a:latin typeface="Consolas" panose="020B0609020204030204" pitchFamily="49" charset="0"/>
              </a:rPr>
              <a:t> </a:t>
            </a:r>
            <a:r>
              <a:rPr lang="fi-FI" sz="1800" dirty="0" err="1">
                <a:latin typeface="Consolas" panose="020B0609020204030204" pitchFamily="49" charset="0"/>
              </a:rPr>
              <a:t>calcLet</a:t>
            </a: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let</a:t>
            </a:r>
            <a:r>
              <a:rPr lang="fi-FI" sz="1800" dirty="0">
                <a:latin typeface="Consolas" panose="020B0609020204030204" pitchFamily="49" charset="0"/>
              </a:rPr>
              <a:t> n = 45;</a:t>
            </a:r>
          </a:p>
          <a:p>
            <a:pPr marL="0" indent="0">
              <a:lnSpc>
                <a:spcPct val="100000"/>
              </a:lnSpc>
              <a:spcBef>
                <a:spcPts val="0"/>
              </a:spcBef>
              <a:buNone/>
            </a:pP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let</a:t>
            </a:r>
            <a:r>
              <a:rPr lang="fi-FI" sz="1800" dirty="0">
                <a:latin typeface="Consolas" panose="020B0609020204030204" pitchFamily="49" charset="0"/>
              </a:rPr>
              <a:t> n = 55;</a:t>
            </a:r>
          </a:p>
          <a:p>
            <a:pPr marL="0" indent="0">
              <a:lnSpc>
                <a:spcPct val="100000"/>
              </a:lnSpc>
              <a:spcBef>
                <a:spcPts val="0"/>
              </a:spcBef>
              <a:buNone/>
            </a:pPr>
            <a:r>
              <a:rPr lang="fi-FI" sz="1800" dirty="0">
                <a:latin typeface="Consolas" panose="020B0609020204030204" pitchFamily="49" charset="0"/>
              </a:rPr>
              <a:t>		n++;</a:t>
            </a:r>
          </a:p>
          <a:p>
            <a:pPr marL="0" indent="0">
              <a:lnSpc>
                <a:spcPct val="100000"/>
              </a:lnSpc>
              <a:spcBef>
                <a:spcPts val="0"/>
              </a:spcBef>
              <a:buNone/>
            </a:pPr>
            <a:r>
              <a:rPr lang="fi-FI" sz="1800" dirty="0">
                <a:latin typeface="Consolas" panose="020B0609020204030204" pitchFamily="49" charset="0"/>
              </a:rPr>
              <a:t>		console.log(n)</a:t>
            </a:r>
          </a:p>
          <a:p>
            <a:pPr marL="0" indent="0">
              <a:lnSpc>
                <a:spcPct val="100000"/>
              </a:lnSpc>
              <a:spcBef>
                <a:spcPts val="0"/>
              </a:spcBef>
              <a:buNone/>
            </a:pPr>
            <a:r>
              <a:rPr lang="fi-FI" sz="1800" dirty="0">
                <a:latin typeface="Consolas" panose="020B0609020204030204" pitchFamily="49" charset="0"/>
              </a:rPr>
              <a:t>	}</a:t>
            </a:r>
          </a:p>
          <a:p>
            <a:pPr marL="0" indent="0">
              <a:lnSpc>
                <a:spcPct val="100000"/>
              </a:lnSpc>
              <a:spcBef>
                <a:spcPts val="0"/>
              </a:spcBef>
              <a:buNone/>
            </a:pPr>
            <a:r>
              <a:rPr lang="fi-FI" sz="1800" dirty="0">
                <a:latin typeface="Consolas" panose="020B0609020204030204" pitchFamily="49" charset="0"/>
              </a:rPr>
              <a:t>	</a:t>
            </a:r>
            <a:r>
              <a:rPr lang="fi-FI" sz="1800" dirty="0" err="1">
                <a:latin typeface="Consolas" panose="020B0609020204030204" pitchFamily="49" charset="0"/>
              </a:rPr>
              <a:t>return</a:t>
            </a:r>
            <a:r>
              <a:rPr lang="fi-FI" sz="1800" dirty="0">
                <a:latin typeface="Consolas" panose="020B0609020204030204" pitchFamily="49" charset="0"/>
              </a:rPr>
              <a:t> n;</a:t>
            </a:r>
          </a:p>
          <a:p>
            <a:pPr marL="0" indent="0">
              <a:lnSpc>
                <a:spcPct val="100000"/>
              </a:lnSpc>
              <a:spcBef>
                <a:spcPts val="0"/>
              </a:spcBef>
              <a:buNone/>
            </a:pPr>
            <a:r>
              <a:rPr lang="fi-FI" sz="1800" dirty="0">
                <a:latin typeface="Consolas" panose="020B0609020204030204" pitchFamily="49" charset="0"/>
              </a:rPr>
              <a:t>}</a:t>
            </a:r>
          </a:p>
          <a:p>
            <a:pPr marL="0" indent="0">
              <a:lnSpc>
                <a:spcPct val="100000"/>
              </a:lnSpc>
              <a:spcBef>
                <a:spcPts val="0"/>
              </a:spcBef>
              <a:buNone/>
            </a:pPr>
            <a:r>
              <a:rPr lang="fi-FI" sz="1800" b="1" dirty="0">
                <a:latin typeface="Consolas" panose="020B0609020204030204" pitchFamily="49" charset="0"/>
              </a:rPr>
              <a:t>Tulostaa:</a:t>
            </a:r>
          </a:p>
          <a:p>
            <a:pPr marL="0" indent="0">
              <a:lnSpc>
                <a:spcPct val="100000"/>
              </a:lnSpc>
              <a:spcBef>
                <a:spcPts val="0"/>
              </a:spcBef>
              <a:buNone/>
            </a:pPr>
            <a:r>
              <a:rPr lang="fi-FI" sz="1800" dirty="0">
                <a:latin typeface="Consolas" panose="020B0609020204030204" pitchFamily="49" charset="0"/>
              </a:rPr>
              <a:t>56</a:t>
            </a:r>
          </a:p>
          <a:p>
            <a:pPr marL="0" indent="0">
              <a:lnSpc>
                <a:spcPct val="100000"/>
              </a:lnSpc>
              <a:spcBef>
                <a:spcPts val="0"/>
              </a:spcBef>
              <a:buNone/>
            </a:pPr>
            <a:r>
              <a:rPr lang="fi-FI" sz="1800" dirty="0" err="1">
                <a:latin typeface="Consolas" panose="020B0609020204030204" pitchFamily="49" charset="0"/>
              </a:rPr>
              <a:t>Result</a:t>
            </a:r>
            <a:r>
              <a:rPr lang="fi-FI" sz="1800" dirty="0">
                <a:latin typeface="Consolas" panose="020B0609020204030204" pitchFamily="49" charset="0"/>
              </a:rPr>
              <a:t> </a:t>
            </a:r>
            <a:r>
              <a:rPr lang="fi-FI" sz="1800" dirty="0" err="1">
                <a:latin typeface="Consolas" panose="020B0609020204030204" pitchFamily="49" charset="0"/>
              </a:rPr>
              <a:t>var</a:t>
            </a:r>
            <a:r>
              <a:rPr lang="fi-FI" sz="1800" dirty="0">
                <a:latin typeface="Consolas" panose="020B0609020204030204" pitchFamily="49" charset="0"/>
              </a:rPr>
              <a:t> version: 56</a:t>
            </a:r>
          </a:p>
          <a:p>
            <a:pPr marL="0" indent="0">
              <a:lnSpc>
                <a:spcPct val="100000"/>
              </a:lnSpc>
              <a:spcBef>
                <a:spcPts val="0"/>
              </a:spcBef>
              <a:buNone/>
            </a:pPr>
            <a:r>
              <a:rPr lang="fi-FI" sz="1800" dirty="0">
                <a:latin typeface="Consolas" panose="020B0609020204030204" pitchFamily="49" charset="0"/>
              </a:rPr>
              <a:t>56</a:t>
            </a:r>
          </a:p>
          <a:p>
            <a:pPr marL="0" indent="0">
              <a:lnSpc>
                <a:spcPct val="100000"/>
              </a:lnSpc>
              <a:spcBef>
                <a:spcPts val="0"/>
              </a:spcBef>
              <a:buNone/>
            </a:pPr>
            <a:r>
              <a:rPr lang="fi-FI" sz="1800" dirty="0" err="1">
                <a:latin typeface="Consolas" panose="020B0609020204030204" pitchFamily="49" charset="0"/>
              </a:rPr>
              <a:t>Result</a:t>
            </a:r>
            <a:r>
              <a:rPr lang="fi-FI" sz="1800" dirty="0">
                <a:latin typeface="Consolas" panose="020B0609020204030204" pitchFamily="49" charset="0"/>
              </a:rPr>
              <a:t> </a:t>
            </a:r>
            <a:r>
              <a:rPr lang="fi-FI" sz="1800" dirty="0" err="1">
                <a:latin typeface="Consolas" panose="020B0609020204030204" pitchFamily="49" charset="0"/>
              </a:rPr>
              <a:t>let</a:t>
            </a:r>
            <a:r>
              <a:rPr lang="fi-FI" sz="1800" dirty="0">
                <a:latin typeface="Consolas" panose="020B0609020204030204" pitchFamily="49" charset="0"/>
              </a:rPr>
              <a:t> version: 45</a:t>
            </a:r>
          </a:p>
          <a:p>
            <a:pPr marL="0" indent="0">
              <a:lnSpc>
                <a:spcPct val="100000"/>
              </a:lnSpc>
              <a:spcBef>
                <a:spcPts val="0"/>
              </a:spcBef>
              <a:buNone/>
            </a:pPr>
            <a:endParaRPr lang="fi-FI" sz="1800" dirty="0">
              <a:latin typeface="Consolas" panose="020B0609020204030204" pitchFamily="49" charset="0"/>
            </a:endParaRPr>
          </a:p>
        </p:txBody>
      </p:sp>
    </p:spTree>
    <p:extLst>
      <p:ext uri="{BB962C8B-B14F-4D97-AF65-F5344CB8AC3E}">
        <p14:creationId xmlns:p14="http://schemas.microsoft.com/office/powerpoint/2010/main" val="2588192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C190AB-3466-41D2-912E-201A09118956}"/>
              </a:ext>
            </a:extLst>
          </p:cNvPr>
          <p:cNvSpPr>
            <a:spLocks noGrp="1"/>
          </p:cNvSpPr>
          <p:nvPr>
            <p:ph type="title"/>
          </p:nvPr>
        </p:nvSpPr>
        <p:spPr/>
        <p:txBody>
          <a:bodyPr/>
          <a:lstStyle/>
          <a:p>
            <a:r>
              <a:rPr lang="fi-FI" dirty="0"/>
              <a:t>tyypinmuunnokset</a:t>
            </a:r>
          </a:p>
        </p:txBody>
      </p:sp>
      <p:sp>
        <p:nvSpPr>
          <p:cNvPr id="3" name="Sisällön paikkamerkki 2">
            <a:extLst>
              <a:ext uri="{FF2B5EF4-FFF2-40B4-BE49-F238E27FC236}">
                <a16:creationId xmlns:a16="http://schemas.microsoft.com/office/drawing/2014/main" id="{2874B822-D3D1-4D17-9B12-B08F3EABD719}"/>
              </a:ext>
            </a:extLst>
          </p:cNvPr>
          <p:cNvSpPr>
            <a:spLocks noGrp="1"/>
          </p:cNvSpPr>
          <p:nvPr>
            <p:ph idx="1"/>
          </p:nvPr>
        </p:nvSpPr>
        <p:spPr>
          <a:xfrm>
            <a:off x="1251678" y="1404439"/>
            <a:ext cx="10178322" cy="5360100"/>
          </a:xfrm>
        </p:spPr>
        <p:txBody>
          <a:bodyPr>
            <a:normAutofit/>
          </a:bodyPr>
          <a:lstStyle/>
          <a:p>
            <a:r>
              <a:rPr lang="fi-FI" dirty="0" err="1"/>
              <a:t>Tyyypinmuunnoksia</a:t>
            </a:r>
            <a:r>
              <a:rPr lang="fi-FI" dirty="0"/>
              <a:t> tehdään automaattisesti erilaisissa operaatioissa.</a:t>
            </a:r>
          </a:p>
          <a:p>
            <a:r>
              <a:rPr lang="fi-FI" dirty="0"/>
              <a:t>Esim. + -operaatio voi tarkoittaa JavaScriptissä seuraavaa:</a:t>
            </a:r>
          </a:p>
          <a:p>
            <a:pPr lvl="1"/>
            <a:r>
              <a:rPr lang="fi-FI" dirty="0"/>
              <a:t>laskee yhteen kaksi lukua</a:t>
            </a:r>
          </a:p>
          <a:p>
            <a:pPr lvl="1"/>
            <a:r>
              <a:rPr lang="fi-FI" dirty="0"/>
              <a:t>liittää merkkijonoja toisiinsa</a:t>
            </a:r>
          </a:p>
          <a:p>
            <a:r>
              <a:rPr lang="fi-FI" dirty="0"/>
              <a:t>Muunnossääntö riippuu käyttöyhteydestä, jossa muuttujia käsitellään:</a:t>
            </a:r>
          </a:p>
          <a:p>
            <a:pPr lvl="1"/>
            <a:r>
              <a:rPr lang="fi-FI" dirty="0"/>
              <a:t>jos yksi operaation muuttujista on merkkijono, myös lukuja käsitellään merkkijonoina.</a:t>
            </a:r>
          </a:p>
          <a:p>
            <a:pPr lvl="1"/>
            <a:r>
              <a:rPr lang="fi-FI" dirty="0" err="1"/>
              <a:t>Javascript</a:t>
            </a:r>
            <a:r>
              <a:rPr lang="fi-FI" dirty="0"/>
              <a:t>-kieli käsittelee kaikki luvut sisäisesti merkkijonoina em. tapauksessa</a:t>
            </a:r>
          </a:p>
          <a:p>
            <a:pPr marL="457200" lvl="1" indent="0">
              <a:buNone/>
            </a:pPr>
            <a:endParaRPr lang="fi-FI" dirty="0"/>
          </a:p>
          <a:p>
            <a:pPr marL="457200" lvl="1" indent="0">
              <a:buNone/>
            </a:pPr>
            <a:r>
              <a:rPr lang="fi-FI" dirty="0" err="1">
                <a:latin typeface="Consolas" panose="020B0609020204030204" pitchFamily="49" charset="0"/>
              </a:rPr>
              <a:t>var</a:t>
            </a:r>
            <a:r>
              <a:rPr lang="fi-FI" dirty="0">
                <a:latin typeface="Consolas" panose="020B0609020204030204" pitchFamily="49" charset="0"/>
              </a:rPr>
              <a:t> </a:t>
            </a:r>
            <a:r>
              <a:rPr lang="fi-FI" dirty="0" err="1">
                <a:latin typeface="Consolas" panose="020B0609020204030204" pitchFamily="49" charset="0"/>
              </a:rPr>
              <a:t>str</a:t>
            </a:r>
            <a:r>
              <a:rPr lang="fi-FI" dirty="0">
                <a:latin typeface="Consolas" panose="020B0609020204030204" pitchFamily="49" charset="0"/>
              </a:rPr>
              <a:t> = ”</a:t>
            </a:r>
            <a:r>
              <a:rPr lang="fi-FI" dirty="0" err="1">
                <a:latin typeface="Consolas" panose="020B0609020204030204" pitchFamily="49" charset="0"/>
              </a:rPr>
              <a:t>Number</a:t>
            </a:r>
            <a:r>
              <a:rPr lang="fi-FI" dirty="0">
                <a:latin typeface="Consolas" panose="020B0609020204030204" pitchFamily="49" charset="0"/>
              </a:rPr>
              <a:t> ”;</a:t>
            </a:r>
          </a:p>
          <a:p>
            <a:pPr marL="457200" lvl="1" indent="0">
              <a:buNone/>
            </a:pPr>
            <a:r>
              <a:rPr lang="fi-FI" dirty="0" err="1">
                <a:latin typeface="Consolas" panose="020B0609020204030204" pitchFamily="49" charset="0"/>
              </a:rPr>
              <a:t>var</a:t>
            </a:r>
            <a:r>
              <a:rPr lang="fi-FI" dirty="0">
                <a:latin typeface="Consolas" panose="020B0609020204030204" pitchFamily="49" charset="0"/>
              </a:rPr>
              <a:t> i = 42;</a:t>
            </a:r>
          </a:p>
          <a:p>
            <a:pPr marL="457200" lvl="1" indent="0">
              <a:buNone/>
            </a:pPr>
            <a:r>
              <a:rPr lang="fi-FI" dirty="0" err="1">
                <a:latin typeface="Consolas" panose="020B0609020204030204" pitchFamily="49" charset="0"/>
              </a:rPr>
              <a:t>var</a:t>
            </a:r>
            <a:r>
              <a:rPr lang="fi-FI" dirty="0">
                <a:latin typeface="Consolas" panose="020B0609020204030204" pitchFamily="49" charset="0"/>
              </a:rPr>
              <a:t> </a:t>
            </a:r>
            <a:r>
              <a:rPr lang="fi-FI" dirty="0" err="1">
                <a:latin typeface="Consolas" panose="020B0609020204030204" pitchFamily="49" charset="0"/>
              </a:rPr>
              <a:t>result</a:t>
            </a:r>
            <a:r>
              <a:rPr lang="fi-FI" dirty="0">
                <a:latin typeface="Consolas" panose="020B0609020204030204" pitchFamily="49" charset="0"/>
              </a:rPr>
              <a:t> = </a:t>
            </a:r>
            <a:r>
              <a:rPr lang="fi-FI" dirty="0" err="1">
                <a:latin typeface="Consolas" panose="020B0609020204030204" pitchFamily="49" charset="0"/>
              </a:rPr>
              <a:t>str</a:t>
            </a:r>
            <a:r>
              <a:rPr lang="fi-FI" dirty="0">
                <a:latin typeface="Consolas" panose="020B0609020204030204" pitchFamily="49" charset="0"/>
              </a:rPr>
              <a:t> + 1</a:t>
            </a:r>
          </a:p>
          <a:p>
            <a:pPr marL="457200" lvl="1" indent="0">
              <a:buNone/>
            </a:pPr>
            <a:r>
              <a:rPr lang="fi-FI" b="1" dirty="0">
                <a:latin typeface="Consolas" panose="020B0609020204030204" pitchFamily="49" charset="0"/>
              </a:rPr>
              <a:t>tulostaa: </a:t>
            </a:r>
          </a:p>
          <a:p>
            <a:pPr marL="457200" lvl="1" indent="0">
              <a:buNone/>
            </a:pPr>
            <a:r>
              <a:rPr lang="fi-FI" dirty="0">
                <a:latin typeface="Consolas" panose="020B0609020204030204" pitchFamily="49" charset="0"/>
              </a:rPr>
              <a:t>’</a:t>
            </a:r>
            <a:r>
              <a:rPr lang="fi-FI" dirty="0" err="1">
                <a:latin typeface="Consolas" panose="020B0609020204030204" pitchFamily="49" charset="0"/>
              </a:rPr>
              <a:t>Number</a:t>
            </a:r>
            <a:r>
              <a:rPr lang="fi-FI" dirty="0">
                <a:latin typeface="Consolas" panose="020B0609020204030204" pitchFamily="49" charset="0"/>
              </a:rPr>
              <a:t> 42’</a:t>
            </a:r>
          </a:p>
        </p:txBody>
      </p:sp>
    </p:spTree>
    <p:extLst>
      <p:ext uri="{BB962C8B-B14F-4D97-AF65-F5344CB8AC3E}">
        <p14:creationId xmlns:p14="http://schemas.microsoft.com/office/powerpoint/2010/main" val="108688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Sisällön paikkamerkki 5">
            <a:extLst>
              <a:ext uri="{FF2B5EF4-FFF2-40B4-BE49-F238E27FC236}">
                <a16:creationId xmlns:a16="http://schemas.microsoft.com/office/drawing/2014/main" id="{979612B7-4CDD-45F9-B875-DD4D9DAD015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964" r="28321" b="1"/>
          <a:stretch/>
        </p:blipFill>
        <p:spPr>
          <a:xfrm>
            <a:off x="7338646" y="10"/>
            <a:ext cx="4853354" cy="6857990"/>
          </a:xfrm>
          <a:prstGeom prst="rect">
            <a:avLst/>
          </a:prstGeom>
        </p:spPr>
      </p:pic>
      <p:sp>
        <p:nvSpPr>
          <p:cNvPr id="18"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Otsikko 1">
            <a:extLst>
              <a:ext uri="{FF2B5EF4-FFF2-40B4-BE49-F238E27FC236}">
                <a16:creationId xmlns:a16="http://schemas.microsoft.com/office/drawing/2014/main" id="{762CC37F-3EB0-42A3-9DFB-EF74260F51CE}"/>
              </a:ext>
            </a:extLst>
          </p:cNvPr>
          <p:cNvSpPr>
            <a:spLocks noGrp="1"/>
          </p:cNvSpPr>
          <p:nvPr>
            <p:ph type="title"/>
          </p:nvPr>
        </p:nvSpPr>
        <p:spPr>
          <a:xfrm>
            <a:off x="765051" y="382385"/>
            <a:ext cx="6015897" cy="1492132"/>
          </a:xfrm>
        </p:spPr>
        <p:txBody>
          <a:bodyPr>
            <a:normAutofit/>
          </a:bodyPr>
          <a:lstStyle/>
          <a:p>
            <a:r>
              <a:rPr lang="fi-FI" dirty="0"/>
              <a:t>lauseke</a:t>
            </a:r>
          </a:p>
        </p:txBody>
      </p:sp>
      <p:sp>
        <p:nvSpPr>
          <p:cNvPr id="20" name="Rectangle 19">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Content Placeholder 14">
            <a:extLst>
              <a:ext uri="{FF2B5EF4-FFF2-40B4-BE49-F238E27FC236}">
                <a16:creationId xmlns:a16="http://schemas.microsoft.com/office/drawing/2014/main" id="{C8F94FA5-4DC2-424E-8054-1AAD34022087}"/>
              </a:ext>
            </a:extLst>
          </p:cNvPr>
          <p:cNvSpPr>
            <a:spLocks noGrp="1"/>
          </p:cNvSpPr>
          <p:nvPr>
            <p:ph idx="1"/>
          </p:nvPr>
        </p:nvSpPr>
        <p:spPr>
          <a:xfrm>
            <a:off x="765051" y="1273087"/>
            <a:ext cx="6015897" cy="4606505"/>
          </a:xfrm>
        </p:spPr>
        <p:txBody>
          <a:bodyPr>
            <a:normAutofit/>
          </a:bodyPr>
          <a:lstStyle/>
          <a:p>
            <a:r>
              <a:rPr lang="en-US" dirty="0" err="1"/>
              <a:t>Lauseke</a:t>
            </a:r>
            <a:r>
              <a:rPr lang="en-US" dirty="0"/>
              <a:t> (expression) on </a:t>
            </a:r>
            <a:r>
              <a:rPr lang="en-US" dirty="0" err="1"/>
              <a:t>ilmaisu</a:t>
            </a:r>
            <a:r>
              <a:rPr lang="en-US" dirty="0"/>
              <a:t>, </a:t>
            </a:r>
            <a:r>
              <a:rPr lang="en-US" dirty="0" err="1"/>
              <a:t>jonka</a:t>
            </a:r>
            <a:r>
              <a:rPr lang="en-US" dirty="0"/>
              <a:t> JavaScript </a:t>
            </a:r>
            <a:r>
              <a:rPr lang="en-US" dirty="0" err="1"/>
              <a:t>moottori</a:t>
            </a:r>
            <a:r>
              <a:rPr lang="en-US" dirty="0"/>
              <a:t> </a:t>
            </a:r>
            <a:r>
              <a:rPr lang="en-US" dirty="0" err="1"/>
              <a:t>voi</a:t>
            </a:r>
            <a:r>
              <a:rPr lang="en-US" dirty="0"/>
              <a:t> </a:t>
            </a:r>
            <a:r>
              <a:rPr lang="en-US" dirty="0" err="1"/>
              <a:t>käsitellä</a:t>
            </a:r>
            <a:r>
              <a:rPr lang="en-US" dirty="0"/>
              <a:t> ja </a:t>
            </a:r>
            <a:r>
              <a:rPr lang="en-US" dirty="0" err="1"/>
              <a:t>tuottaa</a:t>
            </a:r>
            <a:r>
              <a:rPr lang="en-US" dirty="0"/>
              <a:t> </a:t>
            </a:r>
            <a:r>
              <a:rPr lang="en-US" dirty="0" err="1"/>
              <a:t>lopputuloksen</a:t>
            </a:r>
            <a:r>
              <a:rPr lang="en-US" dirty="0"/>
              <a:t>. </a:t>
            </a:r>
            <a:r>
              <a:rPr lang="en-US" dirty="0" err="1"/>
              <a:t>Lauseke</a:t>
            </a:r>
            <a:r>
              <a:rPr lang="en-US" dirty="0"/>
              <a:t>  </a:t>
            </a:r>
            <a:r>
              <a:rPr lang="en-US" dirty="0" err="1"/>
              <a:t>voi</a:t>
            </a:r>
            <a:r>
              <a:rPr lang="en-US" dirty="0"/>
              <a:t> olla </a:t>
            </a:r>
            <a:r>
              <a:rPr lang="en-US" dirty="0" err="1"/>
              <a:t>muuttuja</a:t>
            </a:r>
            <a:r>
              <a:rPr lang="en-US" dirty="0"/>
              <a:t> tai </a:t>
            </a:r>
            <a:r>
              <a:rPr lang="en-US" dirty="0" err="1"/>
              <a:t>operaattoreiden</a:t>
            </a:r>
            <a:r>
              <a:rPr lang="en-US" dirty="0"/>
              <a:t> ja </a:t>
            </a:r>
            <a:r>
              <a:rPr lang="en-US" dirty="0" err="1"/>
              <a:t>operandien</a:t>
            </a:r>
            <a:r>
              <a:rPr lang="en-US" dirty="0"/>
              <a:t> </a:t>
            </a:r>
            <a:r>
              <a:rPr lang="en-US" dirty="0" err="1"/>
              <a:t>muodostama</a:t>
            </a:r>
            <a:r>
              <a:rPr lang="en-US" dirty="0"/>
              <a:t> </a:t>
            </a:r>
            <a:r>
              <a:rPr lang="en-US" dirty="0" err="1"/>
              <a:t>kokonaisuus</a:t>
            </a:r>
            <a:endParaRPr lang="en-US" dirty="0"/>
          </a:p>
          <a:p>
            <a:r>
              <a:rPr lang="en-US" dirty="0" err="1"/>
              <a:t>esim</a:t>
            </a:r>
            <a:r>
              <a:rPr lang="en-US" dirty="0"/>
              <a:t>.</a:t>
            </a:r>
          </a:p>
          <a:p>
            <a:pPr marL="457200" lvl="1" indent="0">
              <a:buNone/>
            </a:pPr>
            <a:r>
              <a:rPr lang="en-US" dirty="0">
                <a:latin typeface="Consolas" panose="020B0609020204030204" pitchFamily="49" charset="0"/>
              </a:rPr>
              <a:t>“</a:t>
            </a:r>
            <a:r>
              <a:rPr lang="en-US" dirty="0" err="1">
                <a:latin typeface="Consolas" panose="020B0609020204030204" pitchFamily="49" charset="0"/>
              </a:rPr>
              <a:t>Tämä</a:t>
            </a:r>
            <a:r>
              <a:rPr lang="en-US" dirty="0">
                <a:latin typeface="Consolas" panose="020B0609020204030204" pitchFamily="49" charset="0"/>
              </a:rPr>
              <a:t> on </a:t>
            </a:r>
            <a:r>
              <a:rPr lang="en-US" dirty="0" err="1">
                <a:latin typeface="Consolas" panose="020B0609020204030204" pitchFamily="49" charset="0"/>
              </a:rPr>
              <a:t>helppo</a:t>
            </a:r>
            <a:r>
              <a:rPr lang="en-US" dirty="0">
                <a:latin typeface="Consolas" panose="020B0609020204030204" pitchFamily="49" charset="0"/>
              </a:rPr>
              <a:t> </a:t>
            </a:r>
            <a:r>
              <a:rPr lang="en-US" dirty="0" err="1">
                <a:latin typeface="Consolas" panose="020B0609020204030204" pitchFamily="49" charset="0"/>
              </a:rPr>
              <a:t>lauseke</a:t>
            </a:r>
            <a:r>
              <a:rPr lang="en-US" dirty="0">
                <a:latin typeface="Consolas" panose="020B0609020204030204" pitchFamily="49" charset="0"/>
              </a:rPr>
              <a:t>”</a:t>
            </a:r>
          </a:p>
          <a:p>
            <a:pPr marL="457200" lvl="1" indent="0">
              <a:buNone/>
            </a:pPr>
            <a:r>
              <a:rPr lang="en-US" dirty="0">
                <a:latin typeface="Consolas" panose="020B0609020204030204" pitchFamily="49" charset="0"/>
              </a:rPr>
              <a:t>10 +20</a:t>
            </a:r>
          </a:p>
          <a:p>
            <a:pPr marL="457200" lvl="1" indent="0">
              <a:buNone/>
            </a:pPr>
            <a:r>
              <a:rPr lang="en-US" dirty="0">
                <a:latin typeface="Consolas" panose="020B0609020204030204" pitchFamily="49" charset="0"/>
              </a:rPr>
              <a:t>“luku1” + “ luku2”</a:t>
            </a:r>
          </a:p>
        </p:txBody>
      </p:sp>
      <p:sp>
        <p:nvSpPr>
          <p:cNvPr id="7" name="Tekstiruutu 6">
            <a:extLst>
              <a:ext uri="{FF2B5EF4-FFF2-40B4-BE49-F238E27FC236}">
                <a16:creationId xmlns:a16="http://schemas.microsoft.com/office/drawing/2014/main" id="{68BE0FDC-C660-458C-AB98-2DA00D8554D5}"/>
              </a:ext>
            </a:extLst>
          </p:cNvPr>
          <p:cNvSpPr txBox="1"/>
          <p:nvPr/>
        </p:nvSpPr>
        <p:spPr>
          <a:xfrm>
            <a:off x="9699010" y="6657945"/>
            <a:ext cx="2492990" cy="200055"/>
          </a:xfrm>
          <a:prstGeom prst="rect">
            <a:avLst/>
          </a:prstGeom>
          <a:solidFill>
            <a:srgbClr val="000000"/>
          </a:solidFill>
        </p:spPr>
        <p:txBody>
          <a:bodyPr wrap="none" rtlCol="0">
            <a:spAutoFit/>
          </a:bodyPr>
          <a:lstStyle/>
          <a:p>
            <a:pPr algn="r">
              <a:spcAft>
                <a:spcPts val="600"/>
              </a:spcAft>
            </a:pPr>
            <a:r>
              <a:rPr lang="fi-FI" sz="700">
                <a:solidFill>
                  <a:srgbClr val="FFFFFF"/>
                </a:solidFill>
                <a:hlinkClick r:id="rId3" tooltip="https://freepngimg.com/png/95038-question-yellow-tag-facial-expression-cartoon">
                  <a:extLst>
                    <a:ext uri="{A12FA001-AC4F-418D-AE19-62706E023703}">
                      <ahyp:hlinkClr xmlns:ahyp="http://schemas.microsoft.com/office/drawing/2018/hyperlinkcolor" val="tx"/>
                    </a:ext>
                  </a:extLst>
                </a:hlinkClick>
              </a:rPr>
              <a:t>Tämä kuva</a:t>
            </a:r>
            <a:r>
              <a:rPr lang="fi-FI" sz="700">
                <a:solidFill>
                  <a:srgbClr val="FFFFFF"/>
                </a:solidFill>
              </a:rPr>
              <a:t>, tekijä Tuntematon tekijä, käyttöoikeus: </a:t>
            </a:r>
            <a:r>
              <a:rPr lang="fi-FI"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fi-FI" sz="700">
              <a:solidFill>
                <a:srgbClr val="FFFFFF"/>
              </a:solidFill>
            </a:endParaRPr>
          </a:p>
        </p:txBody>
      </p:sp>
    </p:spTree>
    <p:extLst>
      <p:ext uri="{BB962C8B-B14F-4D97-AF65-F5344CB8AC3E}">
        <p14:creationId xmlns:p14="http://schemas.microsoft.com/office/powerpoint/2010/main" val="274302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DCD6F53-15A4-4CA7-9399-69C414489F5F}"/>
              </a:ext>
            </a:extLst>
          </p:cNvPr>
          <p:cNvSpPr>
            <a:spLocks noGrp="1"/>
          </p:cNvSpPr>
          <p:nvPr>
            <p:ph type="title"/>
          </p:nvPr>
        </p:nvSpPr>
        <p:spPr/>
        <p:txBody>
          <a:bodyPr/>
          <a:lstStyle/>
          <a:p>
            <a:r>
              <a:rPr lang="fi-FI" dirty="0" err="1"/>
              <a:t>Javascriptin</a:t>
            </a:r>
            <a:r>
              <a:rPr lang="fi-FI" dirty="0"/>
              <a:t> perusteita (johdatus)</a:t>
            </a:r>
          </a:p>
        </p:txBody>
      </p:sp>
      <p:sp>
        <p:nvSpPr>
          <p:cNvPr id="3" name="Sisällön paikkamerkki 2">
            <a:extLst>
              <a:ext uri="{FF2B5EF4-FFF2-40B4-BE49-F238E27FC236}">
                <a16:creationId xmlns:a16="http://schemas.microsoft.com/office/drawing/2014/main" id="{BDEC3C99-E34B-44CE-9737-5800FD3D60ED}"/>
              </a:ext>
            </a:extLst>
          </p:cNvPr>
          <p:cNvSpPr>
            <a:spLocks noGrp="1"/>
          </p:cNvSpPr>
          <p:nvPr>
            <p:ph idx="1"/>
          </p:nvPr>
        </p:nvSpPr>
        <p:spPr>
          <a:xfrm>
            <a:off x="1251678" y="2286001"/>
            <a:ext cx="10178322" cy="4189614"/>
          </a:xfrm>
        </p:spPr>
        <p:txBody>
          <a:bodyPr>
            <a:normAutofit fontScale="92500" lnSpcReduction="10000"/>
          </a:bodyPr>
          <a:lstStyle/>
          <a:p>
            <a:r>
              <a:rPr lang="fi-FI" dirty="0" err="1"/>
              <a:t>JavaScripti</a:t>
            </a:r>
            <a:r>
              <a:rPr lang="fi-FI" dirty="0"/>
              <a:t> on HTML:n yhteydessä pääasiassa </a:t>
            </a:r>
            <a:r>
              <a:rPr lang="fi-FI" b="1" dirty="0"/>
              <a:t>selainskriptien tekemiseen käytetty kieli</a:t>
            </a:r>
            <a:r>
              <a:rPr lang="fi-FI" dirty="0"/>
              <a:t>. </a:t>
            </a:r>
          </a:p>
          <a:p>
            <a:r>
              <a:rPr lang="fi-FI" dirty="0"/>
              <a:t>Selainskripti eli skripti tarkoittaa </a:t>
            </a:r>
            <a:r>
              <a:rPr lang="fi-FI" b="1" dirty="0"/>
              <a:t>ohjelmakoodia, jonka selain suorittaa HTML-sivun näyttämisen yhteydessä</a:t>
            </a:r>
          </a:p>
          <a:p>
            <a:r>
              <a:rPr lang="fi-FI" dirty="0"/>
              <a:t>Tällaisen selainohjelmoinnin (</a:t>
            </a:r>
            <a:r>
              <a:rPr lang="fi-FI" dirty="0" err="1"/>
              <a:t>client</a:t>
            </a:r>
            <a:r>
              <a:rPr lang="fi-FI" dirty="0"/>
              <a:t>-side </a:t>
            </a:r>
            <a:r>
              <a:rPr lang="fi-FI" dirty="0" err="1"/>
              <a:t>scripting</a:t>
            </a:r>
            <a:r>
              <a:rPr lang="fi-FI" dirty="0"/>
              <a:t>) lisäksi </a:t>
            </a:r>
            <a:r>
              <a:rPr lang="fi-FI" b="1" dirty="0"/>
              <a:t>JavaScriptiä voidaan käyttää palvelimessa toimivana eli palvelinohjelmointiin </a:t>
            </a:r>
            <a:r>
              <a:rPr lang="fi-FI" dirty="0"/>
              <a:t>(</a:t>
            </a:r>
            <a:r>
              <a:rPr lang="fi-FI" dirty="0" err="1"/>
              <a:t>server</a:t>
            </a:r>
            <a:r>
              <a:rPr lang="fi-FI" dirty="0"/>
              <a:t>-side </a:t>
            </a:r>
            <a:r>
              <a:rPr lang="fi-FI" dirty="0" err="1"/>
              <a:t>scripting</a:t>
            </a:r>
            <a:r>
              <a:rPr lang="fi-FI" dirty="0"/>
              <a:t>) esim. node.js</a:t>
            </a:r>
          </a:p>
          <a:p>
            <a:r>
              <a:rPr lang="fi-FI" dirty="0"/>
              <a:t>JavaScriptin rooli vaihtelee sivun luonteen ja tarkoituksen mukaan</a:t>
            </a:r>
          </a:p>
          <a:p>
            <a:pPr lvl="1"/>
            <a:r>
              <a:rPr lang="fi-FI" b="1" dirty="0"/>
              <a:t>Jos sivu on tarkoitettu vain sisällön esittämiseen ilman vuorovaikutusta käyttäjän kanssa, JavaScriptiä ei tarvita välttämättä.</a:t>
            </a:r>
          </a:p>
          <a:p>
            <a:pPr lvl="1"/>
            <a:r>
              <a:rPr lang="fi-FI" b="1" dirty="0"/>
              <a:t>JavaScript kieltä käytetään pääasiassa web-selainpuolella ajettavien sovellusten kirjoittamiseen.</a:t>
            </a:r>
          </a:p>
          <a:p>
            <a:pPr lvl="1"/>
            <a:r>
              <a:rPr lang="fi-FI" dirty="0"/>
              <a:t>JavaScriptiä voidaan käyttää apuvälineenä, jos esim. </a:t>
            </a:r>
            <a:r>
              <a:rPr lang="fi-FI" b="1" dirty="0"/>
              <a:t>paikataan selainten HTML5-tuen aukkoja</a:t>
            </a:r>
            <a:r>
              <a:rPr lang="fi-FI" dirty="0"/>
              <a:t>. Tällöin JavaScriptin käyttö voi olla sitä, että sivulle kirjoitetaan </a:t>
            </a:r>
            <a:r>
              <a:rPr lang="fi-FI" dirty="0" err="1"/>
              <a:t>script</a:t>
            </a:r>
            <a:r>
              <a:rPr lang="fi-FI" dirty="0"/>
              <a:t>-elementti, joka viittaa valmiiseen JavaScript kirjastoon.</a:t>
            </a:r>
          </a:p>
        </p:txBody>
      </p:sp>
    </p:spTree>
    <p:extLst>
      <p:ext uri="{BB962C8B-B14F-4D97-AF65-F5344CB8AC3E}">
        <p14:creationId xmlns:p14="http://schemas.microsoft.com/office/powerpoint/2010/main" val="2414315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2D82DBB-1578-435E-9F07-787E883C55EF}"/>
              </a:ext>
            </a:extLst>
          </p:cNvPr>
          <p:cNvSpPr>
            <a:spLocks noGrp="1"/>
          </p:cNvSpPr>
          <p:nvPr>
            <p:ph type="title"/>
          </p:nvPr>
        </p:nvSpPr>
        <p:spPr>
          <a:xfrm>
            <a:off x="1251678" y="382385"/>
            <a:ext cx="10178322" cy="854744"/>
          </a:xfrm>
        </p:spPr>
        <p:txBody>
          <a:bodyPr/>
          <a:lstStyle/>
          <a:p>
            <a:r>
              <a:rPr lang="fi-FI" dirty="0"/>
              <a:t>muuttujat (oliot)</a:t>
            </a:r>
          </a:p>
        </p:txBody>
      </p:sp>
      <p:sp>
        <p:nvSpPr>
          <p:cNvPr id="3" name="Sisällön paikkamerkki 2">
            <a:extLst>
              <a:ext uri="{FF2B5EF4-FFF2-40B4-BE49-F238E27FC236}">
                <a16:creationId xmlns:a16="http://schemas.microsoft.com/office/drawing/2014/main" id="{26E9167E-C1B3-497C-9185-0474F43377BF}"/>
              </a:ext>
            </a:extLst>
          </p:cNvPr>
          <p:cNvSpPr>
            <a:spLocks noGrp="1"/>
          </p:cNvSpPr>
          <p:nvPr>
            <p:ph idx="1"/>
          </p:nvPr>
        </p:nvSpPr>
        <p:spPr>
          <a:xfrm>
            <a:off x="1251678" y="1354487"/>
            <a:ext cx="10178322" cy="4525106"/>
          </a:xfrm>
        </p:spPr>
        <p:txBody>
          <a:bodyPr/>
          <a:lstStyle/>
          <a:p>
            <a:r>
              <a:rPr lang="fi-FI" dirty="0"/>
              <a:t>JavaScript on prototyyppipohjainen olio-ohjelmointikieli</a:t>
            </a:r>
          </a:p>
          <a:p>
            <a:r>
              <a:rPr lang="fi-FI" dirty="0"/>
              <a:t>Luokkien </a:t>
            </a:r>
            <a:r>
              <a:rPr lang="fi-FI" dirty="0" err="1"/>
              <a:t>sijast</a:t>
            </a:r>
            <a:r>
              <a:rPr lang="fi-FI" dirty="0"/>
              <a:t> periytyminen on toteutettu perimällä ominaisuuksia toisista olioista, prototyyppiolioista.</a:t>
            </a:r>
          </a:p>
          <a:p>
            <a:r>
              <a:rPr lang="fi-FI" dirty="0"/>
              <a:t>JavaScript-kielessä voi määritellä omia olioita funktioiden avulla. Näitä itse tehtyjä JavaScript luokkia voi käyttää omissa ohjelmissa.</a:t>
            </a:r>
          </a:p>
          <a:p>
            <a:r>
              <a:rPr lang="fi-FI" dirty="0"/>
              <a:t>Olioiden ominaisuuksiin voi viitata:</a:t>
            </a:r>
          </a:p>
          <a:p>
            <a:pPr lvl="1"/>
            <a:r>
              <a:rPr lang="fi-FI" dirty="0" err="1"/>
              <a:t>olio.ominaisuus</a:t>
            </a:r>
            <a:endParaRPr lang="fi-FI" dirty="0"/>
          </a:p>
          <a:p>
            <a:r>
              <a:rPr lang="fi-FI" dirty="0"/>
              <a:t>JavaScript kielen yleisimmät oliotyypit ovat:</a:t>
            </a:r>
          </a:p>
          <a:p>
            <a:pPr lvl="1"/>
            <a:r>
              <a:rPr lang="fi-FI" dirty="0"/>
              <a:t>oliotyypit: </a:t>
            </a:r>
            <a:r>
              <a:rPr lang="fi-FI" dirty="0" err="1"/>
              <a:t>Array</a:t>
            </a:r>
            <a:r>
              <a:rPr lang="fi-FI" dirty="0"/>
              <a:t>, </a:t>
            </a:r>
            <a:r>
              <a:rPr lang="fi-FI" dirty="0" err="1"/>
              <a:t>Date</a:t>
            </a:r>
            <a:r>
              <a:rPr lang="fi-FI" dirty="0"/>
              <a:t>, Math, </a:t>
            </a:r>
            <a:r>
              <a:rPr lang="fi-FI" dirty="0" err="1"/>
              <a:t>String</a:t>
            </a:r>
            <a:r>
              <a:rPr lang="fi-FI" dirty="0"/>
              <a:t>, </a:t>
            </a:r>
            <a:r>
              <a:rPr lang="fi-FI" dirty="0" err="1"/>
              <a:t>RegExp</a:t>
            </a:r>
            <a:r>
              <a:rPr lang="fi-FI" dirty="0"/>
              <a:t>, </a:t>
            </a:r>
            <a:r>
              <a:rPr lang="fi-FI" dirty="0" err="1"/>
              <a:t>Boolean</a:t>
            </a:r>
            <a:r>
              <a:rPr lang="fi-FI" dirty="0"/>
              <a:t> ja </a:t>
            </a:r>
            <a:r>
              <a:rPr lang="fi-FI" dirty="0" err="1"/>
              <a:t>Function</a:t>
            </a:r>
            <a:endParaRPr lang="fi-FI" dirty="0"/>
          </a:p>
          <a:p>
            <a:pPr lvl="1"/>
            <a:r>
              <a:rPr lang="fi-FI" dirty="0"/>
              <a:t>Kantaolio: Object, joka on tietotyyppinä kaikissa itsemäärittelyissä olioissa.</a:t>
            </a:r>
          </a:p>
        </p:txBody>
      </p:sp>
    </p:spTree>
    <p:extLst>
      <p:ext uri="{BB962C8B-B14F-4D97-AF65-F5344CB8AC3E}">
        <p14:creationId xmlns:p14="http://schemas.microsoft.com/office/powerpoint/2010/main" val="3511163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7EBE10E-55D0-433F-B4CA-527DF7934E39}"/>
              </a:ext>
            </a:extLst>
          </p:cNvPr>
          <p:cNvSpPr>
            <a:spLocks noGrp="1"/>
          </p:cNvSpPr>
          <p:nvPr>
            <p:ph type="title"/>
          </p:nvPr>
        </p:nvSpPr>
        <p:spPr/>
        <p:txBody>
          <a:bodyPr/>
          <a:lstStyle/>
          <a:p>
            <a:r>
              <a:rPr lang="fi-FI" dirty="0"/>
              <a:t>olioiden alustus</a:t>
            </a:r>
          </a:p>
        </p:txBody>
      </p:sp>
      <p:sp>
        <p:nvSpPr>
          <p:cNvPr id="3" name="Sisällön paikkamerkki 2">
            <a:extLst>
              <a:ext uri="{FF2B5EF4-FFF2-40B4-BE49-F238E27FC236}">
                <a16:creationId xmlns:a16="http://schemas.microsoft.com/office/drawing/2014/main" id="{77D4674E-B771-4C0C-8F1C-086C0DCB8B1B}"/>
              </a:ext>
            </a:extLst>
          </p:cNvPr>
          <p:cNvSpPr>
            <a:spLocks noGrp="1"/>
          </p:cNvSpPr>
          <p:nvPr>
            <p:ph idx="1"/>
          </p:nvPr>
        </p:nvSpPr>
        <p:spPr>
          <a:xfrm>
            <a:off x="1251678" y="1931487"/>
            <a:ext cx="10178322" cy="3948105"/>
          </a:xfrm>
        </p:spPr>
        <p:txBody>
          <a:bodyPr/>
          <a:lstStyle/>
          <a:p>
            <a:r>
              <a:rPr lang="fi-FI" dirty="0"/>
              <a:t>Otetaan esim. olioiden alustamisesta.</a:t>
            </a:r>
          </a:p>
          <a:p>
            <a:r>
              <a:rPr lang="fi-FI" dirty="0"/>
              <a:t>Olio sisältää ominaisuuksia, joihin voi viitata eri syntakseilla.</a:t>
            </a:r>
          </a:p>
          <a:p>
            <a:pPr marL="457200" lvl="1" indent="0">
              <a:buNone/>
            </a:pPr>
            <a:r>
              <a:rPr lang="fi-FI" dirty="0" err="1">
                <a:solidFill>
                  <a:schemeClr val="tx1"/>
                </a:solidFill>
                <a:latin typeface="Consolas" panose="020B0609020204030204" pitchFamily="49" charset="0"/>
                <a:ea typeface="Cambria" panose="02040503050406030204" pitchFamily="18" charset="0"/>
              </a:rPr>
              <a:t>var</a:t>
            </a:r>
            <a:r>
              <a:rPr lang="fi-FI" dirty="0">
                <a:solidFill>
                  <a:schemeClr val="tx1"/>
                </a:solidFill>
                <a:latin typeface="Consolas" panose="020B0609020204030204" pitchFamily="49" charset="0"/>
                <a:ea typeface="Cambria" panose="02040503050406030204" pitchFamily="18" charset="0"/>
              </a:rPr>
              <a:t> o = {a:1, b:2, c:3}</a:t>
            </a:r>
          </a:p>
          <a:p>
            <a:pPr marL="457200" lvl="1" indent="0">
              <a:buNone/>
            </a:pPr>
            <a:r>
              <a:rPr lang="fi-FI" dirty="0" err="1">
                <a:solidFill>
                  <a:schemeClr val="tx1"/>
                </a:solidFill>
                <a:latin typeface="Consolas" panose="020B0609020204030204" pitchFamily="49" charset="0"/>
                <a:ea typeface="Cambria" panose="02040503050406030204" pitchFamily="18" charset="0"/>
              </a:rPr>
              <a:t>o.a</a:t>
            </a:r>
            <a:endParaRPr lang="fi-FI" dirty="0">
              <a:solidFill>
                <a:schemeClr val="tx1"/>
              </a:solidFill>
              <a:latin typeface="Consolas" panose="020B0609020204030204" pitchFamily="49" charset="0"/>
              <a:ea typeface="Cambria" panose="02040503050406030204" pitchFamily="18" charset="0"/>
            </a:endParaRPr>
          </a:p>
          <a:p>
            <a:pPr marL="457200" lvl="1" indent="0">
              <a:buNone/>
            </a:pPr>
            <a:r>
              <a:rPr lang="fi-FI" dirty="0">
                <a:solidFill>
                  <a:schemeClr val="tx1"/>
                </a:solidFill>
                <a:latin typeface="Consolas" panose="020B0609020204030204" pitchFamily="49" charset="0"/>
                <a:ea typeface="Cambria" panose="02040503050406030204" pitchFamily="18" charset="0"/>
              </a:rPr>
              <a:t>1</a:t>
            </a:r>
          </a:p>
          <a:p>
            <a:pPr marL="457200" lvl="1" indent="0">
              <a:buNone/>
            </a:pPr>
            <a:r>
              <a:rPr lang="fi-FI" dirty="0" err="1">
                <a:solidFill>
                  <a:schemeClr val="tx1"/>
                </a:solidFill>
                <a:latin typeface="Consolas" panose="020B0609020204030204" pitchFamily="49" charset="0"/>
                <a:ea typeface="Cambria" panose="02040503050406030204" pitchFamily="18" charset="0"/>
              </a:rPr>
              <a:t>o.a</a:t>
            </a:r>
            <a:r>
              <a:rPr lang="fi-FI" dirty="0">
                <a:solidFill>
                  <a:schemeClr val="tx1"/>
                </a:solidFill>
                <a:latin typeface="Consolas" panose="020B0609020204030204" pitchFamily="49" charset="0"/>
                <a:ea typeface="Cambria" panose="02040503050406030204" pitchFamily="18" charset="0"/>
              </a:rPr>
              <a:t> = 10</a:t>
            </a:r>
          </a:p>
          <a:p>
            <a:pPr marL="457200" lvl="1" indent="0">
              <a:buNone/>
            </a:pPr>
            <a:r>
              <a:rPr lang="fi-FI" dirty="0" err="1">
                <a:solidFill>
                  <a:schemeClr val="tx1"/>
                </a:solidFill>
                <a:latin typeface="Consolas" panose="020B0609020204030204" pitchFamily="49" charset="0"/>
                <a:ea typeface="Cambria" panose="02040503050406030204" pitchFamily="18" charset="0"/>
              </a:rPr>
              <a:t>o.a</a:t>
            </a:r>
            <a:endParaRPr lang="fi-FI" dirty="0">
              <a:solidFill>
                <a:schemeClr val="tx1"/>
              </a:solidFill>
              <a:latin typeface="Consolas" panose="020B0609020204030204" pitchFamily="49" charset="0"/>
              <a:ea typeface="Cambria" panose="02040503050406030204" pitchFamily="18" charset="0"/>
            </a:endParaRPr>
          </a:p>
          <a:p>
            <a:pPr marL="457200" lvl="1" indent="0">
              <a:buNone/>
            </a:pPr>
            <a:r>
              <a:rPr lang="fi-FI" dirty="0">
                <a:solidFill>
                  <a:schemeClr val="tx1"/>
                </a:solidFill>
                <a:latin typeface="Consolas" panose="020B0609020204030204" pitchFamily="49" charset="0"/>
                <a:ea typeface="Cambria" panose="02040503050406030204" pitchFamily="18" charset="0"/>
              </a:rPr>
              <a:t>10</a:t>
            </a:r>
          </a:p>
          <a:p>
            <a:pPr marL="457200" lvl="1" indent="0">
              <a:buNone/>
            </a:pPr>
            <a:r>
              <a:rPr lang="fi-FI" dirty="0">
                <a:solidFill>
                  <a:schemeClr val="tx1"/>
                </a:solidFill>
                <a:latin typeface="Consolas" panose="020B0609020204030204" pitchFamily="49" charset="0"/>
                <a:ea typeface="Cambria" panose="02040503050406030204" pitchFamily="18" charset="0"/>
              </a:rPr>
              <a:t>o</a:t>
            </a:r>
          </a:p>
          <a:p>
            <a:pPr marL="0" indent="0">
              <a:buNone/>
            </a:pPr>
            <a:endParaRPr lang="fi-FI" dirty="0">
              <a:solidFill>
                <a:schemeClr val="tx1"/>
              </a:solidFill>
              <a:latin typeface="Consolas" panose="020B0609020204030204" pitchFamily="49" charset="0"/>
              <a:ea typeface="Cambria" panose="02040503050406030204" pitchFamily="18" charset="0"/>
            </a:endParaRPr>
          </a:p>
        </p:txBody>
      </p:sp>
    </p:spTree>
    <p:extLst>
      <p:ext uri="{BB962C8B-B14F-4D97-AF65-F5344CB8AC3E}">
        <p14:creationId xmlns:p14="http://schemas.microsoft.com/office/powerpoint/2010/main" val="402416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AA289A-6AF8-486A-8608-5C1F98E64FB4}"/>
              </a:ext>
            </a:extLst>
          </p:cNvPr>
          <p:cNvSpPr>
            <a:spLocks noGrp="1"/>
          </p:cNvSpPr>
          <p:nvPr>
            <p:ph type="title"/>
          </p:nvPr>
        </p:nvSpPr>
        <p:spPr/>
        <p:txBody>
          <a:bodyPr/>
          <a:lstStyle/>
          <a:p>
            <a:r>
              <a:rPr lang="fi-FI" dirty="0"/>
              <a:t>operaattorit</a:t>
            </a:r>
          </a:p>
        </p:txBody>
      </p:sp>
      <p:sp>
        <p:nvSpPr>
          <p:cNvPr id="3" name="Sisällön paikkamerkki 2">
            <a:extLst>
              <a:ext uri="{FF2B5EF4-FFF2-40B4-BE49-F238E27FC236}">
                <a16:creationId xmlns:a16="http://schemas.microsoft.com/office/drawing/2014/main" id="{F79A92DA-4DEC-49E4-B9CD-ADA78E18875E}"/>
              </a:ext>
            </a:extLst>
          </p:cNvPr>
          <p:cNvSpPr>
            <a:spLocks noGrp="1"/>
          </p:cNvSpPr>
          <p:nvPr>
            <p:ph idx="1"/>
          </p:nvPr>
        </p:nvSpPr>
        <p:spPr>
          <a:xfrm>
            <a:off x="1251678" y="1323607"/>
            <a:ext cx="10178322" cy="4555985"/>
          </a:xfrm>
        </p:spPr>
        <p:txBody>
          <a:bodyPr/>
          <a:lstStyle/>
          <a:p>
            <a:r>
              <a:rPr lang="fi-FI" dirty="0"/>
              <a:t>Operaattorit yhdistävät lausekkeet monimutkaisemmiksi lausekkeiksi, joiden tuloksen laskeminen jää JavaScript tulkin vastuulle.</a:t>
            </a:r>
          </a:p>
          <a:p>
            <a:r>
              <a:rPr lang="fi-FI" dirty="0"/>
              <a:t>Esim. +-merkki on operaattori, jolla </a:t>
            </a:r>
            <a:r>
              <a:rPr lang="fi-FI" dirty="0" err="1"/>
              <a:t>lasksetaan</a:t>
            </a:r>
            <a:r>
              <a:rPr lang="fi-FI" dirty="0"/>
              <a:t> yhteen numeerisia arvoja.</a:t>
            </a:r>
          </a:p>
          <a:p>
            <a:r>
              <a:rPr lang="fi-FI" dirty="0"/>
              <a:t>Vastaavasti operaattorin käyttämiä lausekkeita kutsutaan operandeiksi.</a:t>
            </a:r>
          </a:p>
          <a:p>
            <a:r>
              <a:rPr lang="fi-FI" dirty="0"/>
              <a:t>Operaattoreita on kahta pääluokkaa:</a:t>
            </a:r>
          </a:p>
          <a:p>
            <a:pPr lvl="1"/>
            <a:r>
              <a:rPr lang="fi-FI" dirty="0"/>
              <a:t>Binääriset operaattorit yhdistävät kaksi operandia, jotka tulevat ennen ja jälkeen operaattorin. Esim. lausekkeessa 4*12 kertomerkki on binäärinen operaattori.</a:t>
            </a:r>
          </a:p>
          <a:p>
            <a:pPr lvl="1"/>
            <a:r>
              <a:rPr lang="fi-FI" dirty="0" err="1"/>
              <a:t>Unaariset</a:t>
            </a:r>
            <a:r>
              <a:rPr lang="fi-FI" dirty="0"/>
              <a:t> operaattorit vaativat vain yhden operandin, johon muutos kohdistuu. </a:t>
            </a:r>
          </a:p>
          <a:p>
            <a:pPr lvl="1"/>
            <a:r>
              <a:rPr lang="fi-FI" dirty="0"/>
              <a:t>Esim. ++ on </a:t>
            </a:r>
            <a:r>
              <a:rPr lang="fi-FI" dirty="0" err="1"/>
              <a:t>unaarinen</a:t>
            </a:r>
            <a:r>
              <a:rPr lang="fi-FI" dirty="0"/>
              <a:t> operaattori, joka kasvattaa edessä tai jäljessä olevan muuttujan arvoa.</a:t>
            </a:r>
          </a:p>
        </p:txBody>
      </p:sp>
    </p:spTree>
    <p:extLst>
      <p:ext uri="{BB962C8B-B14F-4D97-AF65-F5344CB8AC3E}">
        <p14:creationId xmlns:p14="http://schemas.microsoft.com/office/powerpoint/2010/main" val="1046606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A81AD19-108A-4EF9-B328-49DBBE7A1D4D}"/>
              </a:ext>
            </a:extLst>
          </p:cNvPr>
          <p:cNvSpPr>
            <a:spLocks noGrp="1"/>
          </p:cNvSpPr>
          <p:nvPr>
            <p:ph type="title"/>
          </p:nvPr>
        </p:nvSpPr>
        <p:spPr/>
        <p:txBody>
          <a:bodyPr/>
          <a:lstStyle/>
          <a:p>
            <a:r>
              <a:rPr lang="fi-FI" dirty="0"/>
              <a:t>operaatiot</a:t>
            </a:r>
          </a:p>
        </p:txBody>
      </p:sp>
      <p:sp>
        <p:nvSpPr>
          <p:cNvPr id="3" name="Sisällön paikkamerkki 2">
            <a:extLst>
              <a:ext uri="{FF2B5EF4-FFF2-40B4-BE49-F238E27FC236}">
                <a16:creationId xmlns:a16="http://schemas.microsoft.com/office/drawing/2014/main" id="{124B1779-3170-4290-A108-403820136AB8}"/>
              </a:ext>
            </a:extLst>
          </p:cNvPr>
          <p:cNvSpPr>
            <a:spLocks noGrp="1"/>
          </p:cNvSpPr>
          <p:nvPr>
            <p:ph idx="1"/>
          </p:nvPr>
        </p:nvSpPr>
        <p:spPr>
          <a:xfrm>
            <a:off x="1251678" y="1134443"/>
            <a:ext cx="10178322" cy="4745149"/>
          </a:xfrm>
        </p:spPr>
        <p:txBody>
          <a:bodyPr/>
          <a:lstStyle/>
          <a:p>
            <a:r>
              <a:rPr lang="fi-FI" dirty="0"/>
              <a:t>Operaatiot vaativat sen, että osataan käyttää operaattoreita omassa koodissa </a:t>
            </a:r>
            <a:r>
              <a:rPr lang="fi-FI" dirty="0" err="1"/>
              <a:t>ooikealla</a:t>
            </a:r>
            <a:r>
              <a:rPr lang="fi-FI" dirty="0"/>
              <a:t> tavalla. </a:t>
            </a:r>
          </a:p>
          <a:p>
            <a:r>
              <a:rPr lang="fi-FI" dirty="0"/>
              <a:t>Lukujen väliset laskutoimitukset suoritetaan aritmeettisilla operaattoreilla.</a:t>
            </a:r>
          </a:p>
          <a:p>
            <a:r>
              <a:rPr lang="fi-FI" dirty="0"/>
              <a:t>Monipuoliset laskutoimitukset toteutetaan Math-luokan metodien avulla.</a:t>
            </a:r>
          </a:p>
          <a:p>
            <a:r>
              <a:rPr lang="fi-FI" dirty="0"/>
              <a:t>Seuraavassa </a:t>
            </a:r>
            <a:r>
              <a:rPr lang="fi-FI" dirty="0" err="1"/>
              <a:t>seitettään</a:t>
            </a:r>
            <a:r>
              <a:rPr lang="fi-FI" dirty="0"/>
              <a:t> yleisimmät operaatiot:</a:t>
            </a:r>
          </a:p>
          <a:p>
            <a:pPr lvl="1"/>
            <a:r>
              <a:rPr lang="fi-FI" dirty="0"/>
              <a:t>+ yhteenlasku. Toimii myös merkkijonoilla yhdistäen merkkijonot toisiinsa</a:t>
            </a:r>
          </a:p>
          <a:p>
            <a:pPr lvl="1"/>
            <a:r>
              <a:rPr lang="fi-FI" dirty="0"/>
              <a:t>- vähennyslasku. Jos operandit eivät ole numeerisia, ne yritetään muuttaa numeerisiksi ennen operaatioita</a:t>
            </a:r>
          </a:p>
          <a:p>
            <a:pPr lvl="1"/>
            <a:r>
              <a:rPr lang="fi-FI" dirty="0"/>
              <a:t>* kertolasku. Jos operandit eivät ole numeerisia, ne yritetään muuttaa numeerisiksi ennen laskuoperaatiota.</a:t>
            </a:r>
          </a:p>
          <a:p>
            <a:pPr lvl="1"/>
            <a:r>
              <a:rPr lang="fi-FI" dirty="0"/>
              <a:t>/ jakolasku. Toimii reaalilukuna, vaikka operaattorit olisivatkin kokonaislukuja.</a:t>
            </a:r>
          </a:p>
          <a:p>
            <a:pPr lvl="1"/>
            <a:r>
              <a:rPr lang="fi-FI" dirty="0"/>
              <a:t>% jakojäännös. Laskee kahden luvun jakojäännöksen ja toimii reaaliluvuille.</a:t>
            </a:r>
          </a:p>
        </p:txBody>
      </p:sp>
    </p:spTree>
    <p:extLst>
      <p:ext uri="{BB962C8B-B14F-4D97-AF65-F5344CB8AC3E}">
        <p14:creationId xmlns:p14="http://schemas.microsoft.com/office/powerpoint/2010/main" val="166845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9C68EF0-7691-437D-A180-6303D20823C7}"/>
              </a:ext>
            </a:extLst>
          </p:cNvPr>
          <p:cNvSpPr>
            <a:spLocks noGrp="1"/>
          </p:cNvSpPr>
          <p:nvPr>
            <p:ph type="title"/>
          </p:nvPr>
        </p:nvSpPr>
        <p:spPr/>
        <p:txBody>
          <a:bodyPr/>
          <a:lstStyle/>
          <a:p>
            <a:r>
              <a:rPr lang="fi-FI" dirty="0" err="1"/>
              <a:t>Unaariset</a:t>
            </a:r>
            <a:r>
              <a:rPr lang="fi-FI" dirty="0"/>
              <a:t> operaatiot</a:t>
            </a:r>
          </a:p>
        </p:txBody>
      </p:sp>
      <p:sp>
        <p:nvSpPr>
          <p:cNvPr id="3" name="Sisällön paikkamerkki 2">
            <a:extLst>
              <a:ext uri="{FF2B5EF4-FFF2-40B4-BE49-F238E27FC236}">
                <a16:creationId xmlns:a16="http://schemas.microsoft.com/office/drawing/2014/main" id="{8688FDF5-7B5D-491A-959B-2FD23F1D457B}"/>
              </a:ext>
            </a:extLst>
          </p:cNvPr>
          <p:cNvSpPr>
            <a:spLocks noGrp="1"/>
          </p:cNvSpPr>
          <p:nvPr>
            <p:ph idx="1"/>
          </p:nvPr>
        </p:nvSpPr>
        <p:spPr>
          <a:xfrm>
            <a:off x="1251678" y="1354487"/>
            <a:ext cx="10178322" cy="5121128"/>
          </a:xfrm>
        </p:spPr>
        <p:txBody>
          <a:bodyPr>
            <a:normAutofit fontScale="92500" lnSpcReduction="20000"/>
          </a:bodyPr>
          <a:lstStyle/>
          <a:p>
            <a:r>
              <a:rPr lang="fi-FI" dirty="0" err="1"/>
              <a:t>Unaariset</a:t>
            </a:r>
            <a:r>
              <a:rPr lang="fi-FI" dirty="0"/>
              <a:t> operaatiot vaativat aina vain yhden operandin:</a:t>
            </a:r>
          </a:p>
          <a:p>
            <a:pPr lvl="1"/>
            <a:r>
              <a:rPr lang="fi-FI" dirty="0"/>
              <a:t>++ lisää luvun arvoa yhdellä</a:t>
            </a:r>
          </a:p>
          <a:p>
            <a:pPr lvl="1"/>
            <a:r>
              <a:rPr lang="fi-FI" dirty="0"/>
              <a:t>-- vähentää luvun arvoa yhdellä</a:t>
            </a:r>
          </a:p>
          <a:p>
            <a:pPr marL="457200" lvl="1" indent="0">
              <a:buNone/>
            </a:pPr>
            <a:endParaRPr lang="fi-FI" dirty="0"/>
          </a:p>
          <a:p>
            <a:pPr marL="457200" lvl="1" indent="0">
              <a:buNone/>
            </a:pPr>
            <a:r>
              <a:rPr lang="fi-FI" sz="1900" b="0" dirty="0">
                <a:solidFill>
                  <a:srgbClr val="008000"/>
                </a:solidFill>
                <a:effectLst/>
                <a:latin typeface="Consolas" panose="020B0609020204030204" pitchFamily="49" charset="0"/>
              </a:rPr>
              <a:t>//</a:t>
            </a:r>
            <a:r>
              <a:rPr lang="fi-FI" sz="1900" b="0" dirty="0" err="1">
                <a:solidFill>
                  <a:srgbClr val="008000"/>
                </a:solidFill>
                <a:effectLst/>
                <a:latin typeface="Consolas" panose="020B0609020204030204" pitchFamily="49" charset="0"/>
              </a:rPr>
              <a:t>postfix</a:t>
            </a:r>
            <a:r>
              <a:rPr lang="fi-FI" sz="1900" b="0" dirty="0">
                <a:solidFill>
                  <a:srgbClr val="008000"/>
                </a:solidFill>
                <a:effectLst/>
                <a:latin typeface="Consolas" panose="020B0609020204030204" pitchFamily="49" charset="0"/>
              </a:rPr>
              <a:t>-operaatio</a:t>
            </a:r>
            <a:endParaRPr lang="fi-FI" sz="1900" b="0" dirty="0">
              <a:solidFill>
                <a:srgbClr val="000000"/>
              </a:solidFill>
              <a:effectLst/>
              <a:latin typeface="Consolas" panose="020B0609020204030204" pitchFamily="49" charset="0"/>
            </a:endParaRPr>
          </a:p>
          <a:p>
            <a:pPr marL="457200" lvl="1" indent="0">
              <a:buNone/>
            </a:pPr>
            <a:r>
              <a:rPr lang="fi-FI" sz="1900" b="0" dirty="0" err="1">
                <a:solidFill>
                  <a:srgbClr val="0000FF"/>
                </a:solidFill>
                <a:effectLst/>
                <a:latin typeface="Consolas" panose="020B0609020204030204" pitchFamily="49" charset="0"/>
              </a:rPr>
              <a:t>let</a:t>
            </a:r>
            <a:r>
              <a:rPr lang="fi-FI" sz="1900" b="0" dirty="0">
                <a:solidFill>
                  <a:srgbClr val="000000"/>
                </a:solidFill>
                <a:effectLst/>
                <a:latin typeface="Consolas" panose="020B0609020204030204" pitchFamily="49" charset="0"/>
              </a:rPr>
              <a:t> x = </a:t>
            </a:r>
            <a:r>
              <a:rPr lang="fi-FI" sz="1900" b="0" dirty="0">
                <a:solidFill>
                  <a:srgbClr val="098658"/>
                </a:solidFill>
                <a:effectLst/>
                <a:latin typeface="Consolas" panose="020B0609020204030204" pitchFamily="49" charset="0"/>
              </a:rPr>
              <a:t>10</a:t>
            </a:r>
            <a:r>
              <a:rPr lang="fi-FI" sz="1900" b="0" dirty="0">
                <a:solidFill>
                  <a:srgbClr val="000000"/>
                </a:solidFill>
                <a:effectLst/>
                <a:latin typeface="Consolas" panose="020B0609020204030204" pitchFamily="49" charset="0"/>
              </a:rPr>
              <a:t>;</a:t>
            </a:r>
          </a:p>
          <a:p>
            <a:pPr marL="457200" lvl="1" indent="0">
              <a:buNone/>
            </a:pPr>
            <a:r>
              <a:rPr lang="fi-FI" sz="1900" b="0" dirty="0">
                <a:solidFill>
                  <a:srgbClr val="000000"/>
                </a:solidFill>
                <a:effectLst/>
                <a:latin typeface="Consolas" panose="020B0609020204030204" pitchFamily="49" charset="0"/>
              </a:rPr>
              <a:t>y = x++;</a:t>
            </a:r>
          </a:p>
          <a:p>
            <a:pPr marL="457200" lvl="1" indent="0">
              <a:buNone/>
            </a:pPr>
            <a:r>
              <a:rPr lang="fi-FI" sz="1900" b="0" dirty="0">
                <a:solidFill>
                  <a:srgbClr val="000000"/>
                </a:solidFill>
                <a:effectLst/>
                <a:latin typeface="Consolas" panose="020B0609020204030204" pitchFamily="49" charset="0"/>
              </a:rPr>
              <a:t>console.log(</a:t>
            </a:r>
            <a:r>
              <a:rPr lang="fi-FI" sz="1900" b="0" dirty="0">
                <a:solidFill>
                  <a:srgbClr val="A31515"/>
                </a:solidFill>
                <a:effectLst/>
                <a:latin typeface="Consolas" panose="020B0609020204030204" pitchFamily="49" charset="0"/>
              </a:rPr>
              <a:t>'y=${y}, x=${x}'</a:t>
            </a:r>
            <a:r>
              <a:rPr lang="fi-FI" sz="1900" b="0" dirty="0">
                <a:solidFill>
                  <a:srgbClr val="000000"/>
                </a:solidFill>
                <a:effectLst/>
                <a:latin typeface="Consolas" panose="020B0609020204030204" pitchFamily="49" charset="0"/>
              </a:rPr>
              <a:t>);</a:t>
            </a:r>
          </a:p>
          <a:p>
            <a:pPr marL="457200" lvl="1" indent="0">
              <a:buNone/>
            </a:pPr>
            <a:r>
              <a:rPr lang="fi-FI" sz="1900" b="0" dirty="0">
                <a:solidFill>
                  <a:srgbClr val="008000"/>
                </a:solidFill>
                <a:effectLst/>
                <a:latin typeface="Consolas" panose="020B0609020204030204" pitchFamily="49" charset="0"/>
              </a:rPr>
              <a:t>//yllä sijoitetaan ensin arvo muuttujaan y ja vasta sen jälkeen lasketaan tulos muuttujalle x</a:t>
            </a:r>
            <a:endParaRPr lang="fi-FI" sz="1900" b="0" dirty="0">
              <a:solidFill>
                <a:srgbClr val="000000"/>
              </a:solidFill>
              <a:effectLst/>
              <a:latin typeface="Consolas" panose="020B0609020204030204" pitchFamily="49" charset="0"/>
            </a:endParaRPr>
          </a:p>
          <a:p>
            <a:pPr marL="457200" lvl="1" indent="0">
              <a:buNone/>
            </a:pPr>
            <a:br>
              <a:rPr lang="fi-FI" sz="1900" b="0" dirty="0">
                <a:solidFill>
                  <a:srgbClr val="000000"/>
                </a:solidFill>
                <a:effectLst/>
                <a:latin typeface="Consolas" panose="020B0609020204030204" pitchFamily="49" charset="0"/>
              </a:rPr>
            </a:br>
            <a:r>
              <a:rPr lang="fi-FI" sz="1900" b="0" dirty="0">
                <a:solidFill>
                  <a:srgbClr val="008000"/>
                </a:solidFill>
                <a:effectLst/>
                <a:latin typeface="Consolas" panose="020B0609020204030204" pitchFamily="49" charset="0"/>
              </a:rPr>
              <a:t>//</a:t>
            </a:r>
            <a:r>
              <a:rPr lang="fi-FI" sz="1900" b="0" dirty="0" err="1">
                <a:solidFill>
                  <a:srgbClr val="008000"/>
                </a:solidFill>
                <a:effectLst/>
                <a:latin typeface="Consolas" panose="020B0609020204030204" pitchFamily="49" charset="0"/>
              </a:rPr>
              <a:t>prefix</a:t>
            </a:r>
            <a:r>
              <a:rPr lang="fi-FI" sz="1900" b="0" dirty="0">
                <a:solidFill>
                  <a:srgbClr val="008000"/>
                </a:solidFill>
                <a:effectLst/>
                <a:latin typeface="Consolas" panose="020B0609020204030204" pitchFamily="49" charset="0"/>
              </a:rPr>
              <a:t> </a:t>
            </a:r>
            <a:r>
              <a:rPr lang="fi-FI" sz="1900" b="0" dirty="0" err="1">
                <a:solidFill>
                  <a:srgbClr val="008000"/>
                </a:solidFill>
                <a:effectLst/>
                <a:latin typeface="Consolas" panose="020B0609020204030204" pitchFamily="49" charset="0"/>
              </a:rPr>
              <a:t>tyyppisessa</a:t>
            </a:r>
            <a:r>
              <a:rPr lang="fi-FI" sz="1900" b="0" dirty="0">
                <a:solidFill>
                  <a:srgbClr val="008000"/>
                </a:solidFill>
                <a:effectLst/>
                <a:latin typeface="Consolas" panose="020B0609020204030204" pitchFamily="49" charset="0"/>
              </a:rPr>
              <a:t> </a:t>
            </a:r>
            <a:r>
              <a:rPr lang="fi-FI" sz="1900" b="0" dirty="0" err="1">
                <a:solidFill>
                  <a:srgbClr val="008000"/>
                </a:solidFill>
                <a:effectLst/>
                <a:latin typeface="Consolas" panose="020B0609020204030204" pitchFamily="49" charset="0"/>
              </a:rPr>
              <a:t>unaarisessa</a:t>
            </a:r>
            <a:r>
              <a:rPr lang="fi-FI" sz="1900" b="0" dirty="0">
                <a:solidFill>
                  <a:srgbClr val="008000"/>
                </a:solidFill>
                <a:effectLst/>
                <a:latin typeface="Consolas" panose="020B0609020204030204" pitchFamily="49" charset="0"/>
              </a:rPr>
              <a:t> </a:t>
            </a:r>
            <a:r>
              <a:rPr lang="fi-FI" sz="1900" b="0" dirty="0" err="1">
                <a:solidFill>
                  <a:srgbClr val="008000"/>
                </a:solidFill>
                <a:effectLst/>
                <a:latin typeface="Consolas" panose="020B0609020204030204" pitchFamily="49" charset="0"/>
              </a:rPr>
              <a:t>peraatiossa</a:t>
            </a:r>
            <a:r>
              <a:rPr lang="fi-FI" sz="1900" b="0" dirty="0">
                <a:solidFill>
                  <a:srgbClr val="008000"/>
                </a:solidFill>
                <a:effectLst/>
                <a:latin typeface="Consolas" panose="020B0609020204030204" pitchFamily="49" charset="0"/>
              </a:rPr>
              <a:t> lasketaan tulos jo ennen sijoittamista</a:t>
            </a:r>
            <a:endParaRPr lang="fi-FI" sz="1900" b="0" dirty="0">
              <a:solidFill>
                <a:srgbClr val="000000"/>
              </a:solidFill>
              <a:effectLst/>
              <a:latin typeface="Consolas" panose="020B0609020204030204" pitchFamily="49" charset="0"/>
            </a:endParaRPr>
          </a:p>
          <a:p>
            <a:pPr marL="457200" lvl="1" indent="0">
              <a:buNone/>
            </a:pPr>
            <a:r>
              <a:rPr lang="fi-FI" sz="1900" b="0" dirty="0" err="1">
                <a:solidFill>
                  <a:srgbClr val="0000FF"/>
                </a:solidFill>
                <a:effectLst/>
                <a:latin typeface="Consolas" panose="020B0609020204030204" pitchFamily="49" charset="0"/>
              </a:rPr>
              <a:t>var</a:t>
            </a:r>
            <a:r>
              <a:rPr lang="fi-FI" sz="1900" b="0" dirty="0">
                <a:solidFill>
                  <a:srgbClr val="000000"/>
                </a:solidFill>
                <a:effectLst/>
                <a:latin typeface="Consolas" panose="020B0609020204030204" pitchFamily="49" charset="0"/>
              </a:rPr>
              <a:t> a = </a:t>
            </a:r>
            <a:r>
              <a:rPr lang="fi-FI" sz="1900" b="0" dirty="0">
                <a:solidFill>
                  <a:srgbClr val="098658"/>
                </a:solidFill>
                <a:effectLst/>
                <a:latin typeface="Consolas" panose="020B0609020204030204" pitchFamily="49" charset="0"/>
              </a:rPr>
              <a:t>20</a:t>
            </a:r>
            <a:r>
              <a:rPr lang="fi-FI" sz="1900" b="0" dirty="0">
                <a:solidFill>
                  <a:srgbClr val="000000"/>
                </a:solidFill>
                <a:effectLst/>
                <a:latin typeface="Consolas" panose="020B0609020204030204" pitchFamily="49" charset="0"/>
              </a:rPr>
              <a:t>;</a:t>
            </a:r>
          </a:p>
          <a:p>
            <a:pPr marL="457200" lvl="1" indent="0">
              <a:buNone/>
            </a:pPr>
            <a:r>
              <a:rPr lang="fi-FI" sz="1900" b="0" dirty="0">
                <a:solidFill>
                  <a:srgbClr val="000000"/>
                </a:solidFill>
                <a:effectLst/>
                <a:latin typeface="Consolas" panose="020B0609020204030204" pitchFamily="49" charset="0"/>
              </a:rPr>
              <a:t>b = ++a;</a:t>
            </a:r>
          </a:p>
          <a:p>
            <a:pPr marL="457200" lvl="1" indent="0">
              <a:buNone/>
            </a:pPr>
            <a:r>
              <a:rPr lang="fi-FI" sz="1900" b="0" dirty="0">
                <a:solidFill>
                  <a:srgbClr val="000000"/>
                </a:solidFill>
                <a:effectLst/>
                <a:latin typeface="Consolas" panose="020B0609020204030204" pitchFamily="49" charset="0"/>
              </a:rPr>
              <a:t>console.log(</a:t>
            </a:r>
            <a:r>
              <a:rPr lang="fi-FI" sz="1900" b="0" dirty="0">
                <a:solidFill>
                  <a:srgbClr val="A31515"/>
                </a:solidFill>
                <a:effectLst/>
                <a:latin typeface="Consolas" panose="020B0609020204030204" pitchFamily="49" charset="0"/>
              </a:rPr>
              <a:t>'a=${a}, b=${b}'</a:t>
            </a:r>
            <a:r>
              <a:rPr lang="fi-FI" sz="1900" b="0" dirty="0">
                <a:solidFill>
                  <a:srgbClr val="000000"/>
                </a:solidFill>
                <a:effectLst/>
                <a:latin typeface="Consolas" panose="020B0609020204030204" pitchFamily="49" charset="0"/>
              </a:rPr>
              <a:t>);</a:t>
            </a:r>
          </a:p>
          <a:p>
            <a:pPr marL="457200" lvl="1" indent="0">
              <a:buNone/>
            </a:pPr>
            <a:endParaRPr lang="fi-FI" dirty="0"/>
          </a:p>
        </p:txBody>
      </p:sp>
    </p:spTree>
    <p:extLst>
      <p:ext uri="{BB962C8B-B14F-4D97-AF65-F5344CB8AC3E}">
        <p14:creationId xmlns:p14="http://schemas.microsoft.com/office/powerpoint/2010/main" val="431171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5204B18-98A2-4587-804D-2BC9A0030A1D}"/>
              </a:ext>
            </a:extLst>
          </p:cNvPr>
          <p:cNvSpPr>
            <a:spLocks noGrp="1"/>
          </p:cNvSpPr>
          <p:nvPr>
            <p:ph type="title"/>
          </p:nvPr>
        </p:nvSpPr>
        <p:spPr/>
        <p:txBody>
          <a:bodyPr/>
          <a:lstStyle/>
          <a:p>
            <a:r>
              <a:rPr lang="fi-FI" dirty="0"/>
              <a:t>Loogiset operaatiot</a:t>
            </a:r>
          </a:p>
        </p:txBody>
      </p:sp>
      <p:sp>
        <p:nvSpPr>
          <p:cNvPr id="3" name="Sisällön paikkamerkki 2">
            <a:extLst>
              <a:ext uri="{FF2B5EF4-FFF2-40B4-BE49-F238E27FC236}">
                <a16:creationId xmlns:a16="http://schemas.microsoft.com/office/drawing/2014/main" id="{523B6205-CA6C-43CE-9362-E4B2D942788C}"/>
              </a:ext>
            </a:extLst>
          </p:cNvPr>
          <p:cNvSpPr>
            <a:spLocks noGrp="1"/>
          </p:cNvSpPr>
          <p:nvPr>
            <p:ph idx="1"/>
          </p:nvPr>
        </p:nvSpPr>
        <p:spPr>
          <a:xfrm>
            <a:off x="1251678" y="1286029"/>
            <a:ext cx="10178322" cy="4593564"/>
          </a:xfrm>
        </p:spPr>
        <p:txBody>
          <a:bodyPr/>
          <a:lstStyle/>
          <a:p>
            <a:r>
              <a:rPr lang="fi-FI" dirty="0"/>
              <a:t>Loogisia operaattoreita käytetään </a:t>
            </a:r>
            <a:r>
              <a:rPr lang="fi-FI" dirty="0" err="1"/>
              <a:t>runsaaasti</a:t>
            </a:r>
            <a:r>
              <a:rPr lang="fi-FI" dirty="0"/>
              <a:t> ehtolauseiden ja silmukoiden ehto-osissa. Niiden käytön hallinta on tärkeää.</a:t>
            </a:r>
          </a:p>
          <a:p>
            <a:r>
              <a:rPr lang="fi-FI" b="1" dirty="0">
                <a:latin typeface="Consolas" panose="020B0609020204030204" pitchFamily="49" charset="0"/>
              </a:rPr>
              <a:t>a &amp;&amp; b</a:t>
            </a:r>
            <a:r>
              <a:rPr lang="fi-FI" dirty="0">
                <a:latin typeface="Consolas" panose="020B0609020204030204" pitchFamily="49" charset="0"/>
              </a:rPr>
              <a:t> </a:t>
            </a:r>
            <a:r>
              <a:rPr lang="fi-FI" dirty="0"/>
              <a:t>– </a:t>
            </a:r>
            <a:r>
              <a:rPr lang="fi-FI" b="1" dirty="0"/>
              <a:t>AND</a:t>
            </a:r>
            <a:r>
              <a:rPr lang="fi-FI" dirty="0"/>
              <a:t> eli looginen ja, on binaarinen operaattori</a:t>
            </a:r>
          </a:p>
          <a:p>
            <a:r>
              <a:rPr lang="fi-FI" dirty="0" err="1"/>
              <a:t>lauseka</a:t>
            </a:r>
            <a:r>
              <a:rPr lang="fi-FI" dirty="0"/>
              <a:t> palauttaa arvon </a:t>
            </a:r>
            <a:r>
              <a:rPr lang="fi-FI" dirty="0" err="1"/>
              <a:t>true</a:t>
            </a:r>
            <a:r>
              <a:rPr lang="fi-FI" dirty="0"/>
              <a:t> vain, jos molemmat operandit a ja b ovat tosi eli </a:t>
            </a:r>
            <a:r>
              <a:rPr lang="fi-FI" dirty="0" err="1"/>
              <a:t>true</a:t>
            </a:r>
            <a:r>
              <a:rPr lang="fi-FI" dirty="0"/>
              <a:t>.</a:t>
            </a:r>
          </a:p>
          <a:p>
            <a:r>
              <a:rPr lang="fi-FI" b="1" dirty="0">
                <a:latin typeface="Consolas" panose="020B0609020204030204" pitchFamily="49" charset="0"/>
              </a:rPr>
              <a:t>a || b </a:t>
            </a:r>
            <a:r>
              <a:rPr lang="fi-FI" dirty="0"/>
              <a:t>– </a:t>
            </a:r>
            <a:r>
              <a:rPr lang="fi-FI" b="1" dirty="0"/>
              <a:t>OR</a:t>
            </a:r>
            <a:r>
              <a:rPr lang="fi-FI" dirty="0"/>
              <a:t> eli looginen tai on binaarinen operaattori. Lauseke palauttaa arvon </a:t>
            </a:r>
            <a:r>
              <a:rPr lang="fi-FI" dirty="0" err="1"/>
              <a:t>true</a:t>
            </a:r>
            <a:r>
              <a:rPr lang="fi-FI" dirty="0"/>
              <a:t>, jos ainakin toinen operandeista on </a:t>
            </a:r>
            <a:r>
              <a:rPr lang="fi-FI" dirty="0" err="1"/>
              <a:t>true</a:t>
            </a:r>
            <a:r>
              <a:rPr lang="fi-FI" dirty="0"/>
              <a:t>.</a:t>
            </a:r>
          </a:p>
          <a:p>
            <a:r>
              <a:rPr lang="fi-FI" b="1" dirty="0">
                <a:latin typeface="Consolas" panose="020B0609020204030204" pitchFamily="49" charset="0"/>
              </a:rPr>
              <a:t>!a</a:t>
            </a:r>
            <a:r>
              <a:rPr lang="fi-FI" dirty="0">
                <a:latin typeface="Consolas" panose="020B0609020204030204" pitchFamily="49" charset="0"/>
              </a:rPr>
              <a:t> </a:t>
            </a:r>
            <a:r>
              <a:rPr lang="fi-FI" dirty="0"/>
              <a:t>– </a:t>
            </a:r>
            <a:r>
              <a:rPr lang="fi-FI" b="1" dirty="0"/>
              <a:t>NOT</a:t>
            </a:r>
            <a:r>
              <a:rPr lang="fi-FI" dirty="0"/>
              <a:t> eli looginen ei (käänteisoperaattori) on </a:t>
            </a:r>
            <a:r>
              <a:rPr lang="fi-FI" dirty="0" err="1"/>
              <a:t>unaarinen</a:t>
            </a:r>
            <a:r>
              <a:rPr lang="fi-FI" dirty="0"/>
              <a:t> operaattori. Lauseke palauttaa arvon </a:t>
            </a:r>
            <a:r>
              <a:rPr lang="fi-FI" dirty="0" err="1"/>
              <a:t>true</a:t>
            </a:r>
            <a:r>
              <a:rPr lang="fi-FI" dirty="0"/>
              <a:t> jos a on </a:t>
            </a:r>
            <a:r>
              <a:rPr lang="fi-FI" dirty="0" err="1"/>
              <a:t>false</a:t>
            </a:r>
            <a:r>
              <a:rPr lang="fi-FI" dirty="0"/>
              <a:t>.</a:t>
            </a:r>
          </a:p>
        </p:txBody>
      </p:sp>
    </p:spTree>
    <p:extLst>
      <p:ext uri="{BB962C8B-B14F-4D97-AF65-F5344CB8AC3E}">
        <p14:creationId xmlns:p14="http://schemas.microsoft.com/office/powerpoint/2010/main" val="39712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209B61C-20F9-4806-878F-8F78BC3B9DD0}"/>
              </a:ext>
            </a:extLst>
          </p:cNvPr>
          <p:cNvSpPr>
            <a:spLocks noGrp="1"/>
          </p:cNvSpPr>
          <p:nvPr>
            <p:ph type="title"/>
          </p:nvPr>
        </p:nvSpPr>
        <p:spPr/>
        <p:txBody>
          <a:bodyPr/>
          <a:lstStyle/>
          <a:p>
            <a:r>
              <a:rPr lang="fi-FI" dirty="0"/>
              <a:t>sijoitusoperaatio</a:t>
            </a:r>
          </a:p>
        </p:txBody>
      </p:sp>
      <p:sp>
        <p:nvSpPr>
          <p:cNvPr id="3" name="Sisällön paikkamerkki 2">
            <a:extLst>
              <a:ext uri="{FF2B5EF4-FFF2-40B4-BE49-F238E27FC236}">
                <a16:creationId xmlns:a16="http://schemas.microsoft.com/office/drawing/2014/main" id="{F6E85308-EC9C-4810-80F4-2CC787DD01DE}"/>
              </a:ext>
            </a:extLst>
          </p:cNvPr>
          <p:cNvSpPr>
            <a:spLocks noGrp="1"/>
          </p:cNvSpPr>
          <p:nvPr>
            <p:ph idx="1"/>
          </p:nvPr>
        </p:nvSpPr>
        <p:spPr>
          <a:xfrm>
            <a:off x="1251678" y="1295807"/>
            <a:ext cx="10178322" cy="4583785"/>
          </a:xfrm>
        </p:spPr>
        <p:txBody>
          <a:bodyPr/>
          <a:lstStyle/>
          <a:p>
            <a:r>
              <a:rPr lang="fi-FI" dirty="0"/>
              <a:t>JavaScript-kielessä on </a:t>
            </a:r>
            <a:r>
              <a:rPr lang="fi-FI" dirty="0" err="1"/>
              <a:t>perussijoitusoperaatori</a:t>
            </a:r>
            <a:r>
              <a:rPr lang="fi-FI" dirty="0"/>
              <a:t> on yhtäsuuruusmerkki(=), joka sijoittaa oikeanpuoleisen operandin vasemmanpuoleiseen operandiin.</a:t>
            </a:r>
          </a:p>
          <a:p>
            <a:r>
              <a:rPr lang="fi-FI" dirty="0" err="1">
                <a:latin typeface="Consolas" panose="020B0609020204030204" pitchFamily="49" charset="0"/>
              </a:rPr>
              <a:t>let</a:t>
            </a:r>
            <a:r>
              <a:rPr lang="fi-FI" dirty="0">
                <a:latin typeface="Consolas" panose="020B0609020204030204" pitchFamily="49" charset="0"/>
              </a:rPr>
              <a:t> a = b;</a:t>
            </a:r>
          </a:p>
          <a:p>
            <a:r>
              <a:rPr lang="fi-FI" dirty="0"/>
              <a:t>Voit käyttää </a:t>
            </a:r>
            <a:r>
              <a:rPr lang="fi-FI" dirty="0" err="1"/>
              <a:t>lasku-ja</a:t>
            </a:r>
            <a:r>
              <a:rPr lang="fi-FI" dirty="0"/>
              <a:t> bittitason operaattoreita numeerisen arvon muokkaamiseen</a:t>
            </a:r>
          </a:p>
          <a:p>
            <a:endParaRPr lang="fi-FI" dirty="0"/>
          </a:p>
          <a:p>
            <a:pPr marL="457200" lvl="1" indent="0">
              <a:buNone/>
            </a:pPr>
            <a:r>
              <a:rPr lang="fi-FI" sz="2000" b="0" dirty="0" err="1">
                <a:solidFill>
                  <a:srgbClr val="0000FF"/>
                </a:solidFill>
                <a:effectLst/>
                <a:latin typeface="Consolas" panose="020B0609020204030204" pitchFamily="49" charset="0"/>
              </a:rPr>
              <a:t>var</a:t>
            </a:r>
            <a:r>
              <a:rPr lang="fi-FI" sz="2000" b="0" dirty="0">
                <a:solidFill>
                  <a:srgbClr val="000000"/>
                </a:solidFill>
                <a:effectLst/>
                <a:latin typeface="Consolas" panose="020B0609020204030204" pitchFamily="49" charset="0"/>
              </a:rPr>
              <a:t> x = </a:t>
            </a:r>
            <a:r>
              <a:rPr lang="fi-FI" sz="2000" b="0" dirty="0">
                <a:solidFill>
                  <a:srgbClr val="098658"/>
                </a:solidFill>
                <a:effectLst/>
                <a:latin typeface="Consolas" panose="020B0609020204030204" pitchFamily="49" charset="0"/>
              </a:rPr>
              <a:t>6</a:t>
            </a:r>
            <a:r>
              <a:rPr lang="fi-FI" sz="2000" b="0" dirty="0">
                <a:solidFill>
                  <a:srgbClr val="000000"/>
                </a:solidFill>
                <a:effectLst/>
                <a:latin typeface="Consolas" panose="020B0609020204030204" pitchFamily="49" charset="0"/>
              </a:rPr>
              <a:t>;</a:t>
            </a:r>
          </a:p>
          <a:p>
            <a:pPr marL="457200" lvl="1" indent="0">
              <a:buNone/>
            </a:pPr>
            <a:r>
              <a:rPr lang="fi-FI" sz="2000" b="0" dirty="0">
                <a:solidFill>
                  <a:srgbClr val="000000"/>
                </a:solidFill>
                <a:effectLst/>
                <a:latin typeface="Consolas" panose="020B0609020204030204" pitchFamily="49" charset="0"/>
              </a:rPr>
              <a:t>x *=</a:t>
            </a:r>
            <a:r>
              <a:rPr lang="fi-FI" sz="2000" b="0" dirty="0">
                <a:solidFill>
                  <a:srgbClr val="098658"/>
                </a:solidFill>
                <a:effectLst/>
                <a:latin typeface="Consolas" panose="020B0609020204030204" pitchFamily="49" charset="0"/>
              </a:rPr>
              <a:t>2</a:t>
            </a:r>
            <a:r>
              <a:rPr lang="fi-FI" sz="2000" b="0" dirty="0">
                <a:solidFill>
                  <a:srgbClr val="000000"/>
                </a:solidFill>
                <a:effectLst/>
                <a:latin typeface="Consolas" panose="020B0609020204030204" pitchFamily="49" charset="0"/>
              </a:rPr>
              <a:t>;</a:t>
            </a:r>
          </a:p>
          <a:p>
            <a:pPr marL="457200" lvl="1" indent="0">
              <a:buNone/>
            </a:pPr>
            <a:r>
              <a:rPr lang="fi-FI" sz="2000" b="0" dirty="0">
                <a:solidFill>
                  <a:srgbClr val="000000"/>
                </a:solidFill>
                <a:effectLst/>
                <a:latin typeface="Consolas" panose="020B0609020204030204" pitchFamily="49" charset="0"/>
              </a:rPr>
              <a:t>x *=</a:t>
            </a:r>
            <a:r>
              <a:rPr lang="fi-FI" sz="2000" b="0" dirty="0">
                <a:solidFill>
                  <a:srgbClr val="A31515"/>
                </a:solidFill>
                <a:effectLst/>
                <a:latin typeface="Consolas" panose="020B0609020204030204" pitchFamily="49" charset="0"/>
              </a:rPr>
              <a:t>"</a:t>
            </a:r>
            <a:r>
              <a:rPr lang="fi-FI" sz="2000" b="0" dirty="0" err="1">
                <a:solidFill>
                  <a:srgbClr val="A31515"/>
                </a:solidFill>
                <a:effectLst/>
                <a:latin typeface="Consolas" panose="020B0609020204030204" pitchFamily="49" charset="0"/>
              </a:rPr>
              <a:t>string</a:t>
            </a:r>
            <a:r>
              <a:rPr lang="fi-FI" sz="2000" b="0" dirty="0">
                <a:solidFill>
                  <a:srgbClr val="A31515"/>
                </a:solidFill>
                <a:effectLst/>
                <a:latin typeface="Consolas" panose="020B0609020204030204" pitchFamily="49" charset="0"/>
              </a:rPr>
              <a:t>"</a:t>
            </a:r>
            <a:endParaRPr lang="fi-FI" sz="2000" b="0" dirty="0">
              <a:solidFill>
                <a:srgbClr val="000000"/>
              </a:solidFill>
              <a:effectLst/>
              <a:latin typeface="Consolas" panose="020B0609020204030204" pitchFamily="49" charset="0"/>
            </a:endParaRPr>
          </a:p>
          <a:p>
            <a:pPr marL="457200" lvl="1" indent="0">
              <a:buNone/>
            </a:pPr>
            <a:r>
              <a:rPr lang="fi-FI" sz="2000" b="0" dirty="0">
                <a:solidFill>
                  <a:srgbClr val="000000"/>
                </a:solidFill>
                <a:effectLst/>
                <a:latin typeface="Consolas" panose="020B0609020204030204" pitchFamily="49" charset="0"/>
              </a:rPr>
              <a:t>console.log(x);</a:t>
            </a:r>
          </a:p>
        </p:txBody>
      </p:sp>
    </p:spTree>
    <p:extLst>
      <p:ext uri="{BB962C8B-B14F-4D97-AF65-F5344CB8AC3E}">
        <p14:creationId xmlns:p14="http://schemas.microsoft.com/office/powerpoint/2010/main" val="672453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BA25DCB-22C6-4FF2-A1BA-AA20AD298421}"/>
              </a:ext>
            </a:extLst>
          </p:cNvPr>
          <p:cNvSpPr>
            <a:spLocks noGrp="1"/>
          </p:cNvSpPr>
          <p:nvPr>
            <p:ph type="title"/>
          </p:nvPr>
        </p:nvSpPr>
        <p:spPr>
          <a:xfrm>
            <a:off x="1251678" y="382385"/>
            <a:ext cx="10178322" cy="986770"/>
          </a:xfrm>
        </p:spPr>
        <p:txBody>
          <a:bodyPr>
            <a:normAutofit/>
          </a:bodyPr>
          <a:lstStyle/>
          <a:p>
            <a:r>
              <a:rPr lang="fi-FI" sz="4000" dirty="0"/>
              <a:t>Ehdollinen lauseke ja sen ketjuttaminen</a:t>
            </a:r>
          </a:p>
        </p:txBody>
      </p:sp>
      <p:sp>
        <p:nvSpPr>
          <p:cNvPr id="3" name="Sisällön paikkamerkki 2">
            <a:extLst>
              <a:ext uri="{FF2B5EF4-FFF2-40B4-BE49-F238E27FC236}">
                <a16:creationId xmlns:a16="http://schemas.microsoft.com/office/drawing/2014/main" id="{36B931C1-A300-4E4D-A09A-A15496E4EA8D}"/>
              </a:ext>
            </a:extLst>
          </p:cNvPr>
          <p:cNvSpPr>
            <a:spLocks noGrp="1"/>
          </p:cNvSpPr>
          <p:nvPr>
            <p:ph idx="1"/>
          </p:nvPr>
        </p:nvSpPr>
        <p:spPr>
          <a:xfrm>
            <a:off x="1251678" y="1652767"/>
            <a:ext cx="10178322" cy="4226826"/>
          </a:xfrm>
        </p:spPr>
        <p:txBody>
          <a:bodyPr>
            <a:normAutofit/>
          </a:bodyPr>
          <a:lstStyle/>
          <a:p>
            <a:r>
              <a:rPr lang="fi-FI" dirty="0"/>
              <a:t>Ehdollinen lauseke (</a:t>
            </a:r>
            <a:r>
              <a:rPr lang="fi-FI" dirty="0" err="1"/>
              <a:t>conditional</a:t>
            </a:r>
            <a:r>
              <a:rPr lang="fi-FI" dirty="0"/>
              <a:t> </a:t>
            </a:r>
            <a:r>
              <a:rPr lang="fi-FI" dirty="0" err="1"/>
              <a:t>expression</a:t>
            </a:r>
            <a:r>
              <a:rPr lang="fi-FI" dirty="0"/>
              <a:t>) sisältää kaksi vaihtoehtoista arvoa, jotka perustuvat edellä annettuun ehtoon. Se on ainoa lauseke, jossa on kolme operandia.</a:t>
            </a:r>
          </a:p>
          <a:p>
            <a:r>
              <a:rPr lang="fi-FI" dirty="0"/>
              <a:t>(ehto) ? lauseke1 : lauseke2</a:t>
            </a:r>
          </a:p>
          <a:p>
            <a:r>
              <a:rPr lang="fi-FI" dirty="0"/>
              <a:t>Jos ehto on tosi suoritetaan lauseke 1; jos ehto on epätosi suoritetaan lauseke2. Ehdollista lauseketta voi käyttää </a:t>
            </a:r>
            <a:r>
              <a:rPr lang="fi-FI" dirty="0" err="1"/>
              <a:t>if</a:t>
            </a:r>
            <a:r>
              <a:rPr lang="fi-FI" dirty="0"/>
              <a:t>-lauseen korvaajana.</a:t>
            </a:r>
          </a:p>
          <a:p>
            <a:r>
              <a:rPr lang="fi-FI" dirty="0"/>
              <a:t>Ehdollisten lausekkeiden ketjuttaminen</a:t>
            </a:r>
          </a:p>
          <a:p>
            <a:r>
              <a:rPr lang="fi-FI" dirty="0"/>
              <a:t>Ehdollisia lausekkeita voi ketjuttaa seur. esim. tapaan. Ehdollinen </a:t>
            </a:r>
            <a:r>
              <a:rPr lang="fi-FI" dirty="0" err="1"/>
              <a:t>laueske</a:t>
            </a:r>
            <a:r>
              <a:rPr lang="fi-FI" dirty="0"/>
              <a:t> on lausekkeen erikoistapaus, </a:t>
            </a:r>
            <a:r>
              <a:rPr lang="fi-FI" dirty="0" err="1"/>
              <a:t>joks</a:t>
            </a:r>
            <a:r>
              <a:rPr lang="fi-FI" dirty="0"/>
              <a:t> sisältää kaksi vaihtoehtoista arvoa, jotka perustuvat edellä annettuun ehtoon</a:t>
            </a:r>
          </a:p>
          <a:p>
            <a:r>
              <a:rPr lang="fi-FI" dirty="0"/>
              <a:t>(ehto)? arvo1 : arvo2</a:t>
            </a:r>
          </a:p>
          <a:p>
            <a:r>
              <a:rPr lang="fi-FI" dirty="0"/>
              <a:t>Jos ehto on tosi lausekkeen arvo on arvo 1. Jos ehto on epätosi niin lausekkeen arvo on arvo2. </a:t>
            </a:r>
          </a:p>
        </p:txBody>
      </p:sp>
    </p:spTree>
    <p:extLst>
      <p:ext uri="{BB962C8B-B14F-4D97-AF65-F5344CB8AC3E}">
        <p14:creationId xmlns:p14="http://schemas.microsoft.com/office/powerpoint/2010/main" val="63302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B21C6BA-DB5D-49F4-96E3-5E476384C489}"/>
              </a:ext>
            </a:extLst>
          </p:cNvPr>
          <p:cNvSpPr>
            <a:spLocks noGrp="1"/>
          </p:cNvSpPr>
          <p:nvPr>
            <p:ph type="title"/>
          </p:nvPr>
        </p:nvSpPr>
        <p:spPr/>
        <p:txBody>
          <a:bodyPr/>
          <a:lstStyle/>
          <a:p>
            <a:r>
              <a:rPr lang="fi-FI" dirty="0"/>
              <a:t>tietotyypit</a:t>
            </a:r>
          </a:p>
        </p:txBody>
      </p:sp>
      <p:sp>
        <p:nvSpPr>
          <p:cNvPr id="3" name="Sisällön paikkamerkki 2">
            <a:extLst>
              <a:ext uri="{FF2B5EF4-FFF2-40B4-BE49-F238E27FC236}">
                <a16:creationId xmlns:a16="http://schemas.microsoft.com/office/drawing/2014/main" id="{ABC459B4-7ED6-4AB5-A5D2-A0A3A182C45E}"/>
              </a:ext>
            </a:extLst>
          </p:cNvPr>
          <p:cNvSpPr>
            <a:spLocks noGrp="1"/>
          </p:cNvSpPr>
          <p:nvPr>
            <p:ph idx="1"/>
          </p:nvPr>
        </p:nvSpPr>
        <p:spPr>
          <a:xfrm>
            <a:off x="1251678" y="1168673"/>
            <a:ext cx="10178322" cy="4710920"/>
          </a:xfrm>
        </p:spPr>
        <p:txBody>
          <a:bodyPr>
            <a:normAutofit lnSpcReduction="10000"/>
          </a:bodyPr>
          <a:lstStyle/>
          <a:p>
            <a:r>
              <a:rPr lang="fi-FI" dirty="0"/>
              <a:t>JavaScript kielessä tietotyyppiä ei määritellä itse.</a:t>
            </a:r>
          </a:p>
          <a:p>
            <a:r>
              <a:rPr lang="fi-FI" dirty="0"/>
              <a:t>Tietotyypit käsitellään automaattisesti ohjelman ajon aikana</a:t>
            </a:r>
          </a:p>
          <a:p>
            <a:pPr marL="0" indent="0">
              <a:buNone/>
            </a:pPr>
            <a:r>
              <a:rPr lang="fi-FI" b="1" dirty="0"/>
              <a:t>6 primitiivityyppiä ovat:</a:t>
            </a:r>
          </a:p>
          <a:p>
            <a:r>
              <a:rPr lang="fi-FI" dirty="0" err="1"/>
              <a:t>Boolean</a:t>
            </a:r>
            <a:endParaRPr lang="fi-FI" dirty="0"/>
          </a:p>
          <a:p>
            <a:r>
              <a:rPr lang="fi-FI" dirty="0" err="1"/>
              <a:t>Null</a:t>
            </a:r>
            <a:endParaRPr lang="fi-FI" dirty="0"/>
          </a:p>
          <a:p>
            <a:r>
              <a:rPr lang="fi-FI" dirty="0" err="1"/>
              <a:t>Undefined</a:t>
            </a:r>
            <a:endParaRPr lang="fi-FI" dirty="0"/>
          </a:p>
          <a:p>
            <a:r>
              <a:rPr lang="fi-FI" dirty="0" err="1"/>
              <a:t>Number</a:t>
            </a:r>
            <a:endParaRPr lang="fi-FI" dirty="0"/>
          </a:p>
          <a:p>
            <a:r>
              <a:rPr lang="fi-FI" dirty="0" err="1"/>
              <a:t>String</a:t>
            </a:r>
            <a:endParaRPr lang="fi-FI" dirty="0"/>
          </a:p>
          <a:p>
            <a:r>
              <a:rPr lang="fi-FI" dirty="0" err="1"/>
              <a:t>Symbol</a:t>
            </a:r>
            <a:endParaRPr lang="fi-FI" dirty="0"/>
          </a:p>
          <a:p>
            <a:r>
              <a:rPr lang="fi-FI" dirty="0"/>
              <a:t>Lisäksi on erikseen tietotyyppi erityyppisille olioille eli Object</a:t>
            </a:r>
          </a:p>
          <a:p>
            <a:r>
              <a:rPr lang="fi-FI" dirty="0"/>
              <a:t>Kaikilla JavaScript-muuttujilla on sisäisesti määritelty tietotyyppi, joka voi vaihtua, kun muuttujaan sijoitetaan uusi arvo (kuten Pythonissakin)</a:t>
            </a:r>
          </a:p>
        </p:txBody>
      </p:sp>
    </p:spTree>
    <p:extLst>
      <p:ext uri="{BB962C8B-B14F-4D97-AF65-F5344CB8AC3E}">
        <p14:creationId xmlns:p14="http://schemas.microsoft.com/office/powerpoint/2010/main" val="3940031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DEFC7BF-513E-41F8-8103-EFDCBF1D6684}"/>
              </a:ext>
            </a:extLst>
          </p:cNvPr>
          <p:cNvSpPr>
            <a:spLocks noGrp="1"/>
          </p:cNvSpPr>
          <p:nvPr>
            <p:ph type="title"/>
          </p:nvPr>
        </p:nvSpPr>
        <p:spPr/>
        <p:txBody>
          <a:bodyPr/>
          <a:lstStyle/>
          <a:p>
            <a:r>
              <a:rPr lang="fi-FI" dirty="0" err="1"/>
              <a:t>Null</a:t>
            </a:r>
            <a:r>
              <a:rPr lang="fi-FI" dirty="0"/>
              <a:t> vs. </a:t>
            </a:r>
            <a:r>
              <a:rPr lang="fi-FI" dirty="0" err="1"/>
              <a:t>undefined</a:t>
            </a:r>
            <a:r>
              <a:rPr lang="fi-FI" dirty="0"/>
              <a:t>, </a:t>
            </a:r>
            <a:r>
              <a:rPr lang="fi-FI" dirty="0" err="1"/>
              <a:t>undefined</a:t>
            </a:r>
            <a:r>
              <a:rPr lang="fi-FI" dirty="0"/>
              <a:t> ja </a:t>
            </a:r>
            <a:r>
              <a:rPr lang="fi-FI" dirty="0" err="1"/>
              <a:t>Nan</a:t>
            </a:r>
            <a:endParaRPr lang="fi-FI" dirty="0"/>
          </a:p>
        </p:txBody>
      </p:sp>
      <p:sp>
        <p:nvSpPr>
          <p:cNvPr id="3" name="Sisällön paikkamerkki 2">
            <a:extLst>
              <a:ext uri="{FF2B5EF4-FFF2-40B4-BE49-F238E27FC236}">
                <a16:creationId xmlns:a16="http://schemas.microsoft.com/office/drawing/2014/main" id="{33FF97EE-6379-4B5E-947D-C9EF18125EA1}"/>
              </a:ext>
            </a:extLst>
          </p:cNvPr>
          <p:cNvSpPr>
            <a:spLocks noGrp="1"/>
          </p:cNvSpPr>
          <p:nvPr>
            <p:ph idx="1"/>
          </p:nvPr>
        </p:nvSpPr>
        <p:spPr/>
        <p:txBody>
          <a:bodyPr/>
          <a:lstStyle/>
          <a:p>
            <a:endParaRPr lang="fi-FI"/>
          </a:p>
        </p:txBody>
      </p:sp>
    </p:spTree>
    <p:extLst>
      <p:ext uri="{BB962C8B-B14F-4D97-AF65-F5344CB8AC3E}">
        <p14:creationId xmlns:p14="http://schemas.microsoft.com/office/powerpoint/2010/main" val="386094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E5FEA35-C201-496F-8232-BF25306EF18C}"/>
              </a:ext>
            </a:extLst>
          </p:cNvPr>
          <p:cNvSpPr>
            <a:spLocks noGrp="1"/>
          </p:cNvSpPr>
          <p:nvPr>
            <p:ph type="title"/>
          </p:nvPr>
        </p:nvSpPr>
        <p:spPr>
          <a:xfrm>
            <a:off x="761996" y="382385"/>
            <a:ext cx="10668004" cy="1113295"/>
          </a:xfrm>
        </p:spPr>
        <p:txBody>
          <a:bodyPr anchor="b">
            <a:normAutofit/>
          </a:bodyPr>
          <a:lstStyle/>
          <a:p>
            <a:pPr algn="ctr"/>
            <a:r>
              <a:rPr lang="fi-FI" dirty="0"/>
              <a:t>Mitä </a:t>
            </a:r>
            <a:r>
              <a:rPr lang="fi-FI" dirty="0" err="1"/>
              <a:t>javascriptillä</a:t>
            </a:r>
            <a:r>
              <a:rPr lang="fi-FI" dirty="0"/>
              <a:t> voidaan tehdä</a:t>
            </a:r>
            <a:endParaRPr lang="fi-FI"/>
          </a:p>
        </p:txBody>
      </p:sp>
      <p:sp>
        <p:nvSpPr>
          <p:cNvPr id="3" name="Sisällön paikkamerkki 2">
            <a:extLst>
              <a:ext uri="{FF2B5EF4-FFF2-40B4-BE49-F238E27FC236}">
                <a16:creationId xmlns:a16="http://schemas.microsoft.com/office/drawing/2014/main" id="{3D397006-9776-490F-A74E-4C336A78F98C}"/>
              </a:ext>
            </a:extLst>
          </p:cNvPr>
          <p:cNvSpPr>
            <a:spLocks noGrp="1"/>
          </p:cNvSpPr>
          <p:nvPr>
            <p:ph idx="1"/>
          </p:nvPr>
        </p:nvSpPr>
        <p:spPr>
          <a:xfrm>
            <a:off x="761996" y="1785257"/>
            <a:ext cx="10668004" cy="4143434"/>
          </a:xfrm>
        </p:spPr>
        <p:txBody>
          <a:bodyPr>
            <a:normAutofit fontScale="92500"/>
          </a:bodyPr>
          <a:lstStyle/>
          <a:p>
            <a:pPr lvl="1"/>
            <a:r>
              <a:rPr lang="fi-FI" sz="2200" b="1" dirty="0"/>
              <a:t>JavaScriptillä voidaan muokata HTML-sivua, sen ulkoasua rakennetta ja sisältöä</a:t>
            </a:r>
            <a:r>
              <a:rPr lang="fi-FI" sz="2200" dirty="0"/>
              <a:t>. Esim. luodaan ohjelmallisesti sivulle taulukko, jonka sisältöä muokataan käyttäjän antamien tietojen mukaan.</a:t>
            </a:r>
          </a:p>
          <a:p>
            <a:pPr lvl="1"/>
            <a:r>
              <a:rPr lang="fi-FI" sz="2200" dirty="0"/>
              <a:t>JavaScriptillä voidaan </a:t>
            </a:r>
            <a:r>
              <a:rPr lang="fi-FI" sz="2200" b="1" dirty="0"/>
              <a:t>luoda vuorovaikutteellisuutta ja toiminnallisuutta</a:t>
            </a:r>
            <a:r>
              <a:rPr lang="fi-FI" sz="2200" dirty="0"/>
              <a:t>. Esim. </a:t>
            </a:r>
            <a:r>
              <a:rPr lang="fi-FI" sz="2200" b="1" dirty="0"/>
              <a:t>esitysasun </a:t>
            </a:r>
            <a:r>
              <a:rPr lang="fi-FI" sz="2200" b="1" dirty="0" err="1"/>
              <a:t>säätömahdolllisuus</a:t>
            </a:r>
            <a:r>
              <a:rPr lang="fi-FI" sz="2200" b="1" dirty="0"/>
              <a:t>, laajat sovellukset (mm. pelit), tietokoneavusteinen suunnittelu</a:t>
            </a:r>
          </a:p>
          <a:p>
            <a:pPr lvl="1"/>
            <a:r>
              <a:rPr lang="fi-FI" sz="2200" dirty="0" err="1"/>
              <a:t>JavaSciptiä</a:t>
            </a:r>
            <a:r>
              <a:rPr lang="fi-FI" sz="2200" dirty="0"/>
              <a:t> käytetään </a:t>
            </a:r>
            <a:r>
              <a:rPr lang="fi-FI" sz="2200" b="1" dirty="0"/>
              <a:t>HTML5-sovelluksissa, joissa sivu kokonaisuudessaan muodostaa yhden sovelluksen ja joissa HTML-merkkauksen osuus on pieni (esim. node.js)</a:t>
            </a:r>
          </a:p>
          <a:p>
            <a:r>
              <a:rPr lang="fi-FI" sz="2200" dirty="0"/>
              <a:t>Me käytämme tässä JavaScriptiä apuna </a:t>
            </a:r>
            <a:r>
              <a:rPr lang="fi-FI" sz="2200" b="1" dirty="0"/>
              <a:t>lisätoiminnallisuuden tekemiseen sivuille</a:t>
            </a:r>
            <a:r>
              <a:rPr lang="fi-FI" sz="2200" dirty="0"/>
              <a:t>. </a:t>
            </a:r>
            <a:r>
              <a:rPr lang="fi-FI" sz="2200" b="1" dirty="0"/>
              <a:t>Node.js </a:t>
            </a:r>
            <a:r>
              <a:rPr lang="fi-FI" sz="2200" dirty="0"/>
              <a:t>on tulossa verkkopalvelun teknisessä julkaisussa, valinnainen 15 </a:t>
            </a:r>
            <a:r>
              <a:rPr lang="fi-FI" sz="2200" dirty="0" err="1"/>
              <a:t>osp</a:t>
            </a:r>
            <a:r>
              <a:rPr lang="fi-FI" sz="2200" dirty="0"/>
              <a:t> + </a:t>
            </a:r>
            <a:r>
              <a:rPr lang="fi-FI" sz="2200" b="1" dirty="0" err="1"/>
              <a:t>Wordpress</a:t>
            </a:r>
            <a:r>
              <a:rPr lang="fi-FI" sz="2200" dirty="0"/>
              <a:t>.</a:t>
            </a:r>
          </a:p>
          <a:p>
            <a:pPr lvl="1"/>
            <a:endParaRPr lang="fi-FI" sz="22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025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A0375EF-8C17-495B-8E35-140E692A9FE6}"/>
              </a:ext>
            </a:extLst>
          </p:cNvPr>
          <p:cNvSpPr>
            <a:spLocks noGrp="1"/>
          </p:cNvSpPr>
          <p:nvPr>
            <p:ph type="title"/>
          </p:nvPr>
        </p:nvSpPr>
        <p:spPr/>
        <p:txBody>
          <a:bodyPr/>
          <a:lstStyle/>
          <a:p>
            <a:r>
              <a:rPr lang="fi-FI" dirty="0"/>
              <a:t>lauserakenteet</a:t>
            </a:r>
          </a:p>
        </p:txBody>
      </p:sp>
      <p:sp>
        <p:nvSpPr>
          <p:cNvPr id="3" name="Sisällön paikkamerkki 2">
            <a:extLst>
              <a:ext uri="{FF2B5EF4-FFF2-40B4-BE49-F238E27FC236}">
                <a16:creationId xmlns:a16="http://schemas.microsoft.com/office/drawing/2014/main" id="{704B25D9-AF09-4472-A264-59D304F034D0}"/>
              </a:ext>
            </a:extLst>
          </p:cNvPr>
          <p:cNvSpPr>
            <a:spLocks noGrp="1"/>
          </p:cNvSpPr>
          <p:nvPr>
            <p:ph idx="1"/>
          </p:nvPr>
        </p:nvSpPr>
        <p:spPr>
          <a:xfrm>
            <a:off x="1251678" y="1225119"/>
            <a:ext cx="10178322" cy="4654474"/>
          </a:xfrm>
        </p:spPr>
        <p:txBody>
          <a:bodyPr/>
          <a:lstStyle/>
          <a:p>
            <a:r>
              <a:rPr lang="fi-FI" dirty="0"/>
              <a:t>JavaScript sisältää seuraavat ehtolauseet ja silmukat:</a:t>
            </a:r>
          </a:p>
          <a:p>
            <a:pPr lvl="1"/>
            <a:r>
              <a:rPr lang="fi-FI" dirty="0"/>
              <a:t>If (ehtolause jos)</a:t>
            </a:r>
          </a:p>
          <a:p>
            <a:pPr lvl="1"/>
            <a:r>
              <a:rPr lang="fi-FI" dirty="0" err="1"/>
              <a:t>While</a:t>
            </a:r>
            <a:r>
              <a:rPr lang="fi-FI" dirty="0"/>
              <a:t> (silmukat)</a:t>
            </a:r>
          </a:p>
          <a:p>
            <a:pPr lvl="1"/>
            <a:r>
              <a:rPr lang="fi-FI" dirty="0"/>
              <a:t>For (silmukat)</a:t>
            </a:r>
          </a:p>
          <a:p>
            <a:pPr lvl="1"/>
            <a:r>
              <a:rPr lang="fi-FI" dirty="0" err="1"/>
              <a:t>Break</a:t>
            </a:r>
            <a:r>
              <a:rPr lang="fi-FI" dirty="0"/>
              <a:t> ja </a:t>
            </a:r>
            <a:r>
              <a:rPr lang="fi-FI" dirty="0" err="1"/>
              <a:t>continue</a:t>
            </a:r>
            <a:r>
              <a:rPr lang="fi-FI" dirty="0"/>
              <a:t> toistojen katkaisuun silmukoissa</a:t>
            </a:r>
          </a:p>
          <a:p>
            <a:pPr lvl="1"/>
            <a:r>
              <a:rPr lang="fi-FI" dirty="0" err="1"/>
              <a:t>Try</a:t>
            </a:r>
            <a:r>
              <a:rPr lang="fi-FI" dirty="0"/>
              <a:t>/</a:t>
            </a:r>
            <a:r>
              <a:rPr lang="fi-FI" dirty="0" err="1"/>
              <a:t>catch</a:t>
            </a:r>
            <a:r>
              <a:rPr lang="fi-FI" dirty="0"/>
              <a:t> virheenkäsittelyyn hallitusti</a:t>
            </a:r>
          </a:p>
        </p:txBody>
      </p:sp>
    </p:spTree>
    <p:extLst>
      <p:ext uri="{BB962C8B-B14F-4D97-AF65-F5344CB8AC3E}">
        <p14:creationId xmlns:p14="http://schemas.microsoft.com/office/powerpoint/2010/main" val="808189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31E4B9B-5D9F-4BC7-8918-1D776FB57013}"/>
              </a:ext>
            </a:extLst>
          </p:cNvPr>
          <p:cNvSpPr>
            <a:spLocks noGrp="1"/>
          </p:cNvSpPr>
          <p:nvPr>
            <p:ph type="title"/>
          </p:nvPr>
        </p:nvSpPr>
        <p:spPr/>
        <p:txBody>
          <a:bodyPr/>
          <a:lstStyle/>
          <a:p>
            <a:r>
              <a:rPr lang="fi-FI" dirty="0"/>
              <a:t>Ehtolause </a:t>
            </a:r>
            <a:r>
              <a:rPr lang="fi-FI" dirty="0" err="1"/>
              <a:t>if</a:t>
            </a:r>
            <a:r>
              <a:rPr lang="fi-FI" dirty="0"/>
              <a:t> </a:t>
            </a:r>
            <a:r>
              <a:rPr lang="fi-FI" dirty="0" err="1"/>
              <a:t>else</a:t>
            </a:r>
            <a:endParaRPr lang="fi-FI" dirty="0"/>
          </a:p>
        </p:txBody>
      </p:sp>
      <p:sp>
        <p:nvSpPr>
          <p:cNvPr id="4" name="Sisällön paikkamerkki 3">
            <a:extLst>
              <a:ext uri="{FF2B5EF4-FFF2-40B4-BE49-F238E27FC236}">
                <a16:creationId xmlns:a16="http://schemas.microsoft.com/office/drawing/2014/main" id="{C726292B-575B-4202-8CD2-4C02E364CB0A}"/>
              </a:ext>
            </a:extLst>
          </p:cNvPr>
          <p:cNvSpPr>
            <a:spLocks noGrp="1"/>
          </p:cNvSpPr>
          <p:nvPr>
            <p:ph sz="half" idx="1"/>
          </p:nvPr>
        </p:nvSpPr>
        <p:spPr>
          <a:xfrm>
            <a:off x="1257300" y="1393794"/>
            <a:ext cx="3181535" cy="4511706"/>
          </a:xfrm>
        </p:spPr>
        <p:txBody>
          <a:bodyPr>
            <a:normAutofit fontScale="85000" lnSpcReduction="10000"/>
          </a:bodyPr>
          <a:lstStyle/>
          <a:p>
            <a:r>
              <a:rPr lang="fi-FI" dirty="0"/>
              <a:t>Ehtolause on koodirakenne, jolla voidaan testata onko jokin ehto tosi, vai epätosi.</a:t>
            </a:r>
          </a:p>
          <a:p>
            <a:r>
              <a:rPr lang="fi-FI" dirty="0"/>
              <a:t>Yleisimmin käytetty ehtolause on </a:t>
            </a:r>
            <a:r>
              <a:rPr lang="fi-FI" dirty="0" err="1"/>
              <a:t>if</a:t>
            </a:r>
            <a:r>
              <a:rPr lang="fi-FI" dirty="0"/>
              <a:t>-lause, joka on myös JavaScript-kielessä.</a:t>
            </a:r>
          </a:p>
          <a:p>
            <a:r>
              <a:rPr lang="fi-FI" dirty="0"/>
              <a:t>Tällöin ohjelman suoritus voi haarautua ehtojen perusteella.</a:t>
            </a:r>
          </a:p>
          <a:p>
            <a:r>
              <a:rPr lang="fi-FI" dirty="0"/>
              <a:t>If-</a:t>
            </a:r>
            <a:r>
              <a:rPr lang="fi-FI" dirty="0" err="1"/>
              <a:t>else</a:t>
            </a:r>
            <a:r>
              <a:rPr lang="fi-FI" dirty="0"/>
              <a:t> rakenne toimii seuraavasti:</a:t>
            </a:r>
          </a:p>
          <a:p>
            <a:endParaRPr lang="fi-FI" dirty="0"/>
          </a:p>
        </p:txBody>
      </p:sp>
      <p:sp>
        <p:nvSpPr>
          <p:cNvPr id="5" name="Sisällön paikkamerkki 4">
            <a:extLst>
              <a:ext uri="{FF2B5EF4-FFF2-40B4-BE49-F238E27FC236}">
                <a16:creationId xmlns:a16="http://schemas.microsoft.com/office/drawing/2014/main" id="{4E29BD2F-C75C-4409-B032-ED4423B8C9A4}"/>
              </a:ext>
            </a:extLst>
          </p:cNvPr>
          <p:cNvSpPr>
            <a:spLocks noGrp="1"/>
          </p:cNvSpPr>
          <p:nvPr>
            <p:ph sz="half" idx="2"/>
          </p:nvPr>
        </p:nvSpPr>
        <p:spPr>
          <a:xfrm>
            <a:off x="5592932" y="1225118"/>
            <a:ext cx="5855464" cy="4680382"/>
          </a:xfrm>
        </p:spPr>
        <p:txBody>
          <a:bodyPr>
            <a:normAutofit fontScale="85000" lnSpcReduction="10000"/>
          </a:bodyPr>
          <a:lstStyle/>
          <a:p>
            <a:pPr marL="0"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py</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if</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js</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"JavaScript"</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else</a:t>
            </a: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if</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"ja"</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"Java"</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else</a:t>
            </a: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if</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py</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"Python"</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else</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"tuntematon ohjelmointikieli"</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endParaRPr lang="fi-FI" dirty="0"/>
          </a:p>
        </p:txBody>
      </p:sp>
    </p:spTree>
    <p:extLst>
      <p:ext uri="{BB962C8B-B14F-4D97-AF65-F5344CB8AC3E}">
        <p14:creationId xmlns:p14="http://schemas.microsoft.com/office/powerpoint/2010/main" val="114801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2C719DA-80D5-4ADC-840E-B19C92F79CFE}"/>
              </a:ext>
            </a:extLst>
          </p:cNvPr>
          <p:cNvSpPr>
            <a:spLocks noGrp="1"/>
          </p:cNvSpPr>
          <p:nvPr>
            <p:ph type="title"/>
          </p:nvPr>
        </p:nvSpPr>
        <p:spPr/>
        <p:txBody>
          <a:bodyPr/>
          <a:lstStyle/>
          <a:p>
            <a:r>
              <a:rPr lang="fi-FI" dirty="0"/>
              <a:t>Ehtolause </a:t>
            </a:r>
            <a:r>
              <a:rPr lang="fi-FI" dirty="0" err="1"/>
              <a:t>switch</a:t>
            </a:r>
            <a:endParaRPr lang="fi-FI" dirty="0"/>
          </a:p>
        </p:txBody>
      </p:sp>
      <p:sp>
        <p:nvSpPr>
          <p:cNvPr id="4" name="Sisällön paikkamerkki 3">
            <a:extLst>
              <a:ext uri="{FF2B5EF4-FFF2-40B4-BE49-F238E27FC236}">
                <a16:creationId xmlns:a16="http://schemas.microsoft.com/office/drawing/2014/main" id="{FC294CD3-959C-41C2-8ADE-3AC7FDC62ABF}"/>
              </a:ext>
            </a:extLst>
          </p:cNvPr>
          <p:cNvSpPr>
            <a:spLocks noGrp="1"/>
          </p:cNvSpPr>
          <p:nvPr>
            <p:ph sz="half" idx="1"/>
          </p:nvPr>
        </p:nvSpPr>
        <p:spPr>
          <a:xfrm>
            <a:off x="1257300" y="1287261"/>
            <a:ext cx="4800600" cy="4882719"/>
          </a:xfrm>
        </p:spPr>
        <p:txBody>
          <a:bodyPr>
            <a:noAutofit/>
          </a:bodyPr>
          <a:lstStyle/>
          <a:p>
            <a:r>
              <a:rPr lang="fi-FI" sz="2400" dirty="0"/>
              <a:t>JavaScript tukee </a:t>
            </a:r>
            <a:r>
              <a:rPr lang="fi-FI" sz="2400" dirty="0" err="1"/>
              <a:t>switch</a:t>
            </a:r>
            <a:r>
              <a:rPr lang="fi-FI" sz="2400" dirty="0"/>
              <a:t> rakennetta, jossa lausekkeen arvo tarkastetaan case-ehdossa, kunnes löydetään lausekkeeseen täsmäävä arvo. </a:t>
            </a:r>
          </a:p>
          <a:p>
            <a:r>
              <a:rPr lang="fi-FI" sz="2400" dirty="0" err="1"/>
              <a:t>Switch</a:t>
            </a:r>
            <a:r>
              <a:rPr lang="fi-FI" sz="2400" dirty="0"/>
              <a:t> rakenteessa ei yksittäistä case-tarkastusta merkitä koodilohkoksi aaltosulkein, vaan yksittäinen case-ehto katkaistaan aina </a:t>
            </a:r>
            <a:r>
              <a:rPr lang="fi-FI" sz="2400" dirty="0" err="1"/>
              <a:t>break</a:t>
            </a:r>
            <a:r>
              <a:rPr lang="fi-FI" sz="2400" dirty="0"/>
              <a:t>-lausekkeella.</a:t>
            </a:r>
          </a:p>
        </p:txBody>
      </p:sp>
      <p:sp>
        <p:nvSpPr>
          <p:cNvPr id="5" name="Sisällön paikkamerkki 4">
            <a:extLst>
              <a:ext uri="{FF2B5EF4-FFF2-40B4-BE49-F238E27FC236}">
                <a16:creationId xmlns:a16="http://schemas.microsoft.com/office/drawing/2014/main" id="{A34F1476-CE54-452F-ADD7-9FA70D84517A}"/>
              </a:ext>
            </a:extLst>
          </p:cNvPr>
          <p:cNvSpPr>
            <a:spLocks noGrp="1"/>
          </p:cNvSpPr>
          <p:nvPr>
            <p:ph sz="half" idx="2"/>
          </p:nvPr>
        </p:nvSpPr>
        <p:spPr>
          <a:xfrm>
            <a:off x="6977848" y="1376039"/>
            <a:ext cx="4470547" cy="4793942"/>
          </a:xfrm>
        </p:spPr>
        <p:txBody>
          <a:bodyPr>
            <a:normAutofit fontScale="55000" lnSpcReduction="20000"/>
          </a:bodyPr>
          <a:lstStyle/>
          <a:p>
            <a:pPr marL="0" indent="0">
              <a:buNone/>
            </a:pPr>
            <a:r>
              <a:rPr lang="fi-FI" sz="2500" b="0" dirty="0" err="1">
                <a:solidFill>
                  <a:srgbClr val="0000FF"/>
                </a:solidFill>
                <a:effectLst/>
                <a:latin typeface="Consolas" panose="020B0609020204030204" pitchFamily="49" charset="0"/>
              </a:rPr>
              <a:t>let</a:t>
            </a:r>
            <a:r>
              <a:rPr lang="fi-FI" sz="2500" b="0" dirty="0">
                <a:solidFill>
                  <a:srgbClr val="000000"/>
                </a:solidFill>
                <a:effectLst/>
                <a:latin typeface="Consolas" panose="020B0609020204030204" pitchFamily="49" charset="0"/>
              </a:rPr>
              <a:t> </a:t>
            </a:r>
            <a:r>
              <a:rPr lang="fi-FI" sz="2500" b="0" dirty="0" err="1">
                <a:solidFill>
                  <a:srgbClr val="001080"/>
                </a:solidFill>
                <a:effectLst/>
                <a:latin typeface="Consolas" panose="020B0609020204030204" pitchFamily="49" charset="0"/>
              </a:rPr>
              <a:t>lang</a:t>
            </a:r>
            <a:r>
              <a:rPr lang="fi-FI" sz="2500" b="0" dirty="0">
                <a:solidFill>
                  <a:srgbClr val="000000"/>
                </a:solidFill>
                <a:effectLst/>
                <a:latin typeface="Consolas" panose="020B0609020204030204" pitchFamily="49" charset="0"/>
              </a:rPr>
              <a:t> = </a:t>
            </a:r>
            <a:r>
              <a:rPr lang="fi-FI" sz="2500" b="0" dirty="0">
                <a:solidFill>
                  <a:srgbClr val="A31515"/>
                </a:solidFill>
                <a:effectLst/>
                <a:latin typeface="Consolas" panose="020B0609020204030204" pitchFamily="49" charset="0"/>
              </a:rPr>
              <a:t>"</a:t>
            </a:r>
            <a:r>
              <a:rPr lang="fi-FI" sz="2500" b="0" dirty="0" err="1">
                <a:solidFill>
                  <a:srgbClr val="A31515"/>
                </a:solidFill>
                <a:effectLst/>
                <a:latin typeface="Consolas" panose="020B0609020204030204" pitchFamily="49" charset="0"/>
              </a:rPr>
              <a:t>js</a:t>
            </a:r>
            <a:r>
              <a:rPr lang="fi-FI" sz="2500" b="0" dirty="0">
                <a:solidFill>
                  <a:srgbClr val="A31515"/>
                </a:solidFill>
                <a:effectLst/>
                <a:latin typeface="Consolas" panose="020B0609020204030204" pitchFamily="49" charset="0"/>
              </a:rPr>
              <a:t>"</a:t>
            </a:r>
            <a:r>
              <a:rPr lang="fi-FI" sz="2500" b="0" dirty="0">
                <a:solidFill>
                  <a:srgbClr val="000000"/>
                </a:solidFill>
                <a:effectLst/>
                <a:latin typeface="Consolas" panose="020B0609020204030204" pitchFamily="49" charset="0"/>
              </a:rPr>
              <a:t>;</a:t>
            </a:r>
          </a:p>
          <a:p>
            <a:pPr marL="0" indent="0">
              <a:buNone/>
            </a:pPr>
            <a:r>
              <a:rPr lang="fi-FI" sz="2500" b="0" dirty="0" err="1">
                <a:solidFill>
                  <a:srgbClr val="AF00DB"/>
                </a:solidFill>
                <a:effectLst/>
                <a:latin typeface="Consolas" panose="020B0609020204030204" pitchFamily="49" charset="0"/>
              </a:rPr>
              <a:t>switch</a:t>
            </a:r>
            <a:r>
              <a:rPr lang="fi-FI" sz="2500" b="0" dirty="0">
                <a:solidFill>
                  <a:srgbClr val="000000"/>
                </a:solidFill>
                <a:effectLst/>
                <a:latin typeface="Consolas" panose="020B0609020204030204" pitchFamily="49" charset="0"/>
              </a:rPr>
              <a:t> (</a:t>
            </a:r>
            <a:r>
              <a:rPr lang="fi-FI" sz="2500" b="0" dirty="0" err="1">
                <a:solidFill>
                  <a:srgbClr val="001080"/>
                </a:solidFill>
                <a:effectLst/>
                <a:latin typeface="Consolas" panose="020B0609020204030204" pitchFamily="49" charset="0"/>
              </a:rPr>
              <a:t>lang</a:t>
            </a:r>
            <a:r>
              <a:rPr lang="fi-FI" sz="2500" b="0" dirty="0">
                <a:solidFill>
                  <a:srgbClr val="000000"/>
                </a:solidFill>
                <a:effectLst/>
                <a:latin typeface="Consolas" panose="020B0609020204030204" pitchFamily="49" charset="0"/>
              </a:rPr>
              <a:t>) {</a:t>
            </a:r>
          </a:p>
          <a:p>
            <a:pPr marL="0" indent="0">
              <a:buNone/>
            </a:pPr>
            <a:r>
              <a:rPr lang="fi-FI" sz="2500" b="0" dirty="0">
                <a:solidFill>
                  <a:srgbClr val="000000"/>
                </a:solidFill>
                <a:effectLst/>
                <a:latin typeface="Consolas" panose="020B0609020204030204" pitchFamily="49" charset="0"/>
              </a:rPr>
              <a:t>    </a:t>
            </a:r>
            <a:r>
              <a:rPr lang="fi-FI" sz="2500" b="0" dirty="0">
                <a:solidFill>
                  <a:srgbClr val="AF00DB"/>
                </a:solidFill>
                <a:effectLst/>
                <a:latin typeface="Consolas" panose="020B0609020204030204" pitchFamily="49" charset="0"/>
              </a:rPr>
              <a:t>case</a:t>
            </a:r>
            <a:r>
              <a:rPr lang="fi-FI" sz="2500" b="0" dirty="0">
                <a:solidFill>
                  <a:srgbClr val="000000"/>
                </a:solidFill>
                <a:effectLst/>
                <a:latin typeface="Consolas" panose="020B0609020204030204" pitchFamily="49" charset="0"/>
              </a:rPr>
              <a:t> </a:t>
            </a:r>
            <a:r>
              <a:rPr lang="fi-FI" sz="2500" b="0" dirty="0">
                <a:solidFill>
                  <a:srgbClr val="A31515"/>
                </a:solidFill>
                <a:effectLst/>
                <a:latin typeface="Consolas" panose="020B0609020204030204" pitchFamily="49" charset="0"/>
              </a:rPr>
              <a:t>"</a:t>
            </a:r>
            <a:r>
              <a:rPr lang="fi-FI" sz="2500" b="0" dirty="0" err="1">
                <a:solidFill>
                  <a:srgbClr val="A31515"/>
                </a:solidFill>
                <a:effectLst/>
                <a:latin typeface="Consolas" panose="020B0609020204030204" pitchFamily="49" charset="0"/>
              </a:rPr>
              <a:t>js</a:t>
            </a:r>
            <a:r>
              <a:rPr lang="fi-FI" sz="2500" b="0" dirty="0">
                <a:solidFill>
                  <a:srgbClr val="A31515"/>
                </a:solidFill>
                <a:effectLst/>
                <a:latin typeface="Consolas" panose="020B0609020204030204" pitchFamily="49" charset="0"/>
              </a:rPr>
              <a:t>"</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001080"/>
                </a:solidFill>
                <a:effectLst/>
                <a:latin typeface="Consolas" panose="020B0609020204030204" pitchFamily="49" charset="0"/>
              </a:rPr>
              <a:t>console</a:t>
            </a:r>
            <a:r>
              <a:rPr lang="fi-FI" sz="2500" b="0" dirty="0">
                <a:solidFill>
                  <a:srgbClr val="000000"/>
                </a:solidFill>
                <a:effectLst/>
                <a:latin typeface="Consolas" panose="020B0609020204030204" pitchFamily="49" charset="0"/>
              </a:rPr>
              <a:t>.</a:t>
            </a:r>
            <a:r>
              <a:rPr lang="fi-FI" sz="2500" b="0" dirty="0">
                <a:solidFill>
                  <a:srgbClr val="795E26"/>
                </a:solidFill>
                <a:effectLst/>
                <a:latin typeface="Consolas" panose="020B0609020204030204" pitchFamily="49" charset="0"/>
              </a:rPr>
              <a:t>log</a:t>
            </a:r>
            <a:r>
              <a:rPr lang="fi-FI" sz="2500" b="0" dirty="0">
                <a:solidFill>
                  <a:srgbClr val="000000"/>
                </a:solidFill>
                <a:effectLst/>
                <a:latin typeface="Consolas" panose="020B0609020204030204" pitchFamily="49" charset="0"/>
              </a:rPr>
              <a:t>(</a:t>
            </a:r>
            <a:r>
              <a:rPr lang="fi-FI" sz="2500" b="0" dirty="0">
                <a:solidFill>
                  <a:srgbClr val="A31515"/>
                </a:solidFill>
                <a:effectLst/>
                <a:latin typeface="Consolas" panose="020B0609020204030204" pitchFamily="49" charset="0"/>
              </a:rPr>
              <a:t>"JavaScript"</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err="1">
                <a:solidFill>
                  <a:srgbClr val="AF00DB"/>
                </a:solidFill>
                <a:effectLst/>
                <a:latin typeface="Consolas" panose="020B0609020204030204" pitchFamily="49" charset="0"/>
              </a:rPr>
              <a:t>break</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AF00DB"/>
                </a:solidFill>
                <a:effectLst/>
                <a:latin typeface="Consolas" panose="020B0609020204030204" pitchFamily="49" charset="0"/>
              </a:rPr>
              <a:t>case</a:t>
            </a:r>
            <a:r>
              <a:rPr lang="fi-FI" sz="2500" b="0" dirty="0">
                <a:solidFill>
                  <a:srgbClr val="000000"/>
                </a:solidFill>
                <a:effectLst/>
                <a:latin typeface="Consolas" panose="020B0609020204030204" pitchFamily="49" charset="0"/>
              </a:rPr>
              <a:t> </a:t>
            </a:r>
            <a:r>
              <a:rPr lang="fi-FI" sz="2500" b="0" dirty="0">
                <a:solidFill>
                  <a:srgbClr val="A31515"/>
                </a:solidFill>
                <a:effectLst/>
                <a:latin typeface="Consolas" panose="020B0609020204030204" pitchFamily="49" charset="0"/>
              </a:rPr>
              <a:t>"ja"</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001080"/>
                </a:solidFill>
                <a:effectLst/>
                <a:latin typeface="Consolas" panose="020B0609020204030204" pitchFamily="49" charset="0"/>
              </a:rPr>
              <a:t>console</a:t>
            </a:r>
            <a:r>
              <a:rPr lang="fi-FI" sz="2500" b="0" dirty="0">
                <a:solidFill>
                  <a:srgbClr val="000000"/>
                </a:solidFill>
                <a:effectLst/>
                <a:latin typeface="Consolas" panose="020B0609020204030204" pitchFamily="49" charset="0"/>
              </a:rPr>
              <a:t>.</a:t>
            </a:r>
            <a:r>
              <a:rPr lang="fi-FI" sz="2500" b="0" dirty="0">
                <a:solidFill>
                  <a:srgbClr val="795E26"/>
                </a:solidFill>
                <a:effectLst/>
                <a:latin typeface="Consolas" panose="020B0609020204030204" pitchFamily="49" charset="0"/>
              </a:rPr>
              <a:t>log</a:t>
            </a:r>
            <a:r>
              <a:rPr lang="fi-FI" sz="2500" b="0" dirty="0">
                <a:solidFill>
                  <a:srgbClr val="000000"/>
                </a:solidFill>
                <a:effectLst/>
                <a:latin typeface="Consolas" panose="020B0609020204030204" pitchFamily="49" charset="0"/>
              </a:rPr>
              <a:t>(</a:t>
            </a:r>
            <a:r>
              <a:rPr lang="fi-FI" sz="2500" b="0" dirty="0">
                <a:solidFill>
                  <a:srgbClr val="A31515"/>
                </a:solidFill>
                <a:effectLst/>
                <a:latin typeface="Consolas" panose="020B0609020204030204" pitchFamily="49" charset="0"/>
              </a:rPr>
              <a:t>"Java"</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err="1">
                <a:solidFill>
                  <a:srgbClr val="AF00DB"/>
                </a:solidFill>
                <a:effectLst/>
                <a:latin typeface="Consolas" panose="020B0609020204030204" pitchFamily="49" charset="0"/>
              </a:rPr>
              <a:t>break</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AF00DB"/>
                </a:solidFill>
                <a:effectLst/>
                <a:latin typeface="Consolas" panose="020B0609020204030204" pitchFamily="49" charset="0"/>
              </a:rPr>
              <a:t>case</a:t>
            </a:r>
            <a:r>
              <a:rPr lang="fi-FI" sz="2500" b="0" dirty="0">
                <a:solidFill>
                  <a:srgbClr val="000000"/>
                </a:solidFill>
                <a:effectLst/>
                <a:latin typeface="Consolas" panose="020B0609020204030204" pitchFamily="49" charset="0"/>
              </a:rPr>
              <a:t> </a:t>
            </a:r>
            <a:r>
              <a:rPr lang="fi-FI" sz="2500" b="0" dirty="0">
                <a:solidFill>
                  <a:srgbClr val="A31515"/>
                </a:solidFill>
                <a:effectLst/>
                <a:latin typeface="Consolas" panose="020B0609020204030204" pitchFamily="49" charset="0"/>
              </a:rPr>
              <a:t>"</a:t>
            </a:r>
            <a:r>
              <a:rPr lang="fi-FI" sz="2500" b="0" dirty="0" err="1">
                <a:solidFill>
                  <a:srgbClr val="A31515"/>
                </a:solidFill>
                <a:effectLst/>
                <a:latin typeface="Consolas" panose="020B0609020204030204" pitchFamily="49" charset="0"/>
              </a:rPr>
              <a:t>sc</a:t>
            </a:r>
            <a:r>
              <a:rPr lang="fi-FI" sz="2500" b="0" dirty="0">
                <a:solidFill>
                  <a:srgbClr val="A31515"/>
                </a:solidFill>
                <a:effectLst/>
                <a:latin typeface="Consolas" panose="020B0609020204030204" pitchFamily="49" charset="0"/>
              </a:rPr>
              <a:t>"</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001080"/>
                </a:solidFill>
                <a:effectLst/>
                <a:latin typeface="Consolas" panose="020B0609020204030204" pitchFamily="49" charset="0"/>
              </a:rPr>
              <a:t>console</a:t>
            </a:r>
            <a:r>
              <a:rPr lang="fi-FI" sz="2500" b="0" dirty="0">
                <a:solidFill>
                  <a:srgbClr val="000000"/>
                </a:solidFill>
                <a:effectLst/>
                <a:latin typeface="Consolas" panose="020B0609020204030204" pitchFamily="49" charset="0"/>
              </a:rPr>
              <a:t>.</a:t>
            </a:r>
            <a:r>
              <a:rPr lang="fi-FI" sz="2500" b="0" dirty="0">
                <a:solidFill>
                  <a:srgbClr val="795E26"/>
                </a:solidFill>
                <a:effectLst/>
                <a:latin typeface="Consolas" panose="020B0609020204030204" pitchFamily="49" charset="0"/>
              </a:rPr>
              <a:t>log</a:t>
            </a:r>
            <a:r>
              <a:rPr lang="fi-FI" sz="2500" b="0" dirty="0">
                <a:solidFill>
                  <a:srgbClr val="000000"/>
                </a:solidFill>
                <a:effectLst/>
                <a:latin typeface="Consolas" panose="020B0609020204030204" pitchFamily="49" charset="0"/>
              </a:rPr>
              <a:t>(</a:t>
            </a:r>
            <a:r>
              <a:rPr lang="fi-FI" sz="2500" b="0" dirty="0">
                <a:solidFill>
                  <a:srgbClr val="A31515"/>
                </a:solidFill>
                <a:effectLst/>
                <a:latin typeface="Consolas" panose="020B0609020204030204" pitchFamily="49" charset="0"/>
              </a:rPr>
              <a:t>"Scala"</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err="1">
                <a:solidFill>
                  <a:srgbClr val="AF00DB"/>
                </a:solidFill>
                <a:effectLst/>
                <a:latin typeface="Consolas" panose="020B0609020204030204" pitchFamily="49" charset="0"/>
              </a:rPr>
              <a:t>break</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AF00DB"/>
                </a:solidFill>
                <a:effectLst/>
                <a:latin typeface="Consolas" panose="020B0609020204030204" pitchFamily="49" charset="0"/>
              </a:rPr>
              <a:t>case</a:t>
            </a:r>
            <a:r>
              <a:rPr lang="fi-FI" sz="2500" b="0" dirty="0">
                <a:solidFill>
                  <a:srgbClr val="000000"/>
                </a:solidFill>
                <a:effectLst/>
                <a:latin typeface="Consolas" panose="020B0609020204030204" pitchFamily="49" charset="0"/>
              </a:rPr>
              <a:t> </a:t>
            </a:r>
            <a:r>
              <a:rPr lang="fi-FI" sz="2500" b="0" dirty="0">
                <a:solidFill>
                  <a:srgbClr val="A31515"/>
                </a:solidFill>
                <a:effectLst/>
                <a:latin typeface="Consolas" panose="020B0609020204030204" pitchFamily="49" charset="0"/>
              </a:rPr>
              <a:t>"</a:t>
            </a:r>
            <a:r>
              <a:rPr lang="fi-FI" sz="2500" b="0" dirty="0" err="1">
                <a:solidFill>
                  <a:srgbClr val="A31515"/>
                </a:solidFill>
                <a:effectLst/>
                <a:latin typeface="Consolas" panose="020B0609020204030204" pitchFamily="49" charset="0"/>
              </a:rPr>
              <a:t>py</a:t>
            </a:r>
            <a:r>
              <a:rPr lang="fi-FI" sz="2500" b="0" dirty="0">
                <a:solidFill>
                  <a:srgbClr val="A31515"/>
                </a:solidFill>
                <a:effectLst/>
                <a:latin typeface="Consolas" panose="020B0609020204030204" pitchFamily="49" charset="0"/>
              </a:rPr>
              <a:t>"</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001080"/>
                </a:solidFill>
                <a:effectLst/>
                <a:latin typeface="Consolas" panose="020B0609020204030204" pitchFamily="49" charset="0"/>
              </a:rPr>
              <a:t>console</a:t>
            </a:r>
            <a:r>
              <a:rPr lang="fi-FI" sz="2500" b="0" dirty="0">
                <a:solidFill>
                  <a:srgbClr val="000000"/>
                </a:solidFill>
                <a:effectLst/>
                <a:latin typeface="Consolas" panose="020B0609020204030204" pitchFamily="49" charset="0"/>
              </a:rPr>
              <a:t>.</a:t>
            </a:r>
            <a:r>
              <a:rPr lang="fi-FI" sz="2500" b="0" dirty="0">
                <a:solidFill>
                  <a:srgbClr val="795E26"/>
                </a:solidFill>
                <a:effectLst/>
                <a:latin typeface="Consolas" panose="020B0609020204030204" pitchFamily="49" charset="0"/>
              </a:rPr>
              <a:t>log</a:t>
            </a:r>
            <a:r>
              <a:rPr lang="fi-FI" sz="2500" b="0" dirty="0">
                <a:solidFill>
                  <a:srgbClr val="000000"/>
                </a:solidFill>
                <a:effectLst/>
                <a:latin typeface="Consolas" panose="020B0609020204030204" pitchFamily="49" charset="0"/>
              </a:rPr>
              <a:t>(</a:t>
            </a:r>
            <a:r>
              <a:rPr lang="fi-FI" sz="2500" b="0" dirty="0">
                <a:solidFill>
                  <a:srgbClr val="A31515"/>
                </a:solidFill>
                <a:effectLst/>
                <a:latin typeface="Consolas" panose="020B0609020204030204" pitchFamily="49" charset="0"/>
              </a:rPr>
              <a:t>"Python"</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err="1">
                <a:solidFill>
                  <a:srgbClr val="AF00DB"/>
                </a:solidFill>
                <a:effectLst/>
                <a:latin typeface="Consolas" panose="020B0609020204030204" pitchFamily="49" charset="0"/>
              </a:rPr>
              <a:t>break</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err="1">
                <a:solidFill>
                  <a:srgbClr val="AF00DB"/>
                </a:solidFill>
                <a:effectLst/>
                <a:latin typeface="Consolas" panose="020B0609020204030204" pitchFamily="49" charset="0"/>
              </a:rPr>
              <a:t>default</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        </a:t>
            </a:r>
            <a:r>
              <a:rPr lang="fi-FI" sz="2500" b="0" dirty="0">
                <a:solidFill>
                  <a:srgbClr val="001080"/>
                </a:solidFill>
                <a:effectLst/>
                <a:latin typeface="Consolas" panose="020B0609020204030204" pitchFamily="49" charset="0"/>
              </a:rPr>
              <a:t>console</a:t>
            </a:r>
            <a:r>
              <a:rPr lang="fi-FI" sz="2500" b="0" dirty="0">
                <a:solidFill>
                  <a:srgbClr val="000000"/>
                </a:solidFill>
                <a:effectLst/>
                <a:latin typeface="Consolas" panose="020B0609020204030204" pitchFamily="49" charset="0"/>
              </a:rPr>
              <a:t>.</a:t>
            </a:r>
            <a:r>
              <a:rPr lang="fi-FI" sz="2500" b="0" dirty="0">
                <a:solidFill>
                  <a:srgbClr val="795E26"/>
                </a:solidFill>
                <a:effectLst/>
                <a:latin typeface="Consolas" panose="020B0609020204030204" pitchFamily="49" charset="0"/>
              </a:rPr>
              <a:t>log</a:t>
            </a:r>
            <a:r>
              <a:rPr lang="fi-FI" sz="2500" b="0" dirty="0">
                <a:solidFill>
                  <a:srgbClr val="000000"/>
                </a:solidFill>
                <a:effectLst/>
                <a:latin typeface="Consolas" panose="020B0609020204030204" pitchFamily="49" charset="0"/>
              </a:rPr>
              <a:t>(</a:t>
            </a:r>
            <a:r>
              <a:rPr lang="fi-FI" sz="2500" b="0" dirty="0">
                <a:solidFill>
                  <a:srgbClr val="A31515"/>
                </a:solidFill>
                <a:effectLst/>
                <a:latin typeface="Consolas" panose="020B0609020204030204" pitchFamily="49" charset="0"/>
              </a:rPr>
              <a:t>"tuntematon kieli"</a:t>
            </a:r>
            <a:r>
              <a:rPr lang="fi-FI" sz="2500" b="0" dirty="0">
                <a:solidFill>
                  <a:srgbClr val="000000"/>
                </a:solidFill>
                <a:effectLst/>
                <a:latin typeface="Consolas" panose="020B0609020204030204" pitchFamily="49" charset="0"/>
              </a:rPr>
              <a:t>);</a:t>
            </a:r>
          </a:p>
          <a:p>
            <a:pPr marL="0" indent="0">
              <a:buNone/>
            </a:pPr>
            <a:r>
              <a:rPr lang="fi-FI" sz="2500"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2976628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36237F3-36B8-4565-AE9E-675ED0382905}"/>
              </a:ext>
            </a:extLst>
          </p:cNvPr>
          <p:cNvSpPr>
            <a:spLocks noGrp="1"/>
          </p:cNvSpPr>
          <p:nvPr>
            <p:ph type="title"/>
          </p:nvPr>
        </p:nvSpPr>
        <p:spPr/>
        <p:txBody>
          <a:bodyPr/>
          <a:lstStyle/>
          <a:p>
            <a:r>
              <a:rPr lang="fi-FI" dirty="0" err="1"/>
              <a:t>While</a:t>
            </a:r>
            <a:r>
              <a:rPr lang="fi-FI" dirty="0"/>
              <a:t> silmukka</a:t>
            </a:r>
          </a:p>
        </p:txBody>
      </p:sp>
      <p:sp>
        <p:nvSpPr>
          <p:cNvPr id="4" name="Sisällön paikkamerkki 3">
            <a:extLst>
              <a:ext uri="{FF2B5EF4-FFF2-40B4-BE49-F238E27FC236}">
                <a16:creationId xmlns:a16="http://schemas.microsoft.com/office/drawing/2014/main" id="{73183CAB-B0AF-4F88-877F-36F0CEE0D545}"/>
              </a:ext>
            </a:extLst>
          </p:cNvPr>
          <p:cNvSpPr>
            <a:spLocks noGrp="1"/>
          </p:cNvSpPr>
          <p:nvPr>
            <p:ph sz="half" idx="1"/>
          </p:nvPr>
        </p:nvSpPr>
        <p:spPr/>
        <p:txBody>
          <a:bodyPr>
            <a:normAutofit lnSpcReduction="10000"/>
          </a:bodyPr>
          <a:lstStyle/>
          <a:p>
            <a:r>
              <a:rPr lang="fi-FI" dirty="0"/>
              <a:t>JavaScript sisältää </a:t>
            </a:r>
            <a:r>
              <a:rPr lang="fi-FI" dirty="0" err="1"/>
              <a:t>while</a:t>
            </a:r>
            <a:r>
              <a:rPr lang="fi-FI" dirty="0"/>
              <a:t> ja </a:t>
            </a:r>
            <a:r>
              <a:rPr lang="fi-FI" dirty="0" err="1"/>
              <a:t>do</a:t>
            </a:r>
            <a:r>
              <a:rPr lang="fi-FI" dirty="0"/>
              <a:t>…</a:t>
            </a:r>
            <a:r>
              <a:rPr lang="fi-FI" dirty="0" err="1"/>
              <a:t>while</a:t>
            </a:r>
            <a:r>
              <a:rPr lang="fi-FI" dirty="0"/>
              <a:t>-silmukkarakenteet, joita voidaan käyttää toistolauseina.</a:t>
            </a:r>
          </a:p>
          <a:p>
            <a:r>
              <a:rPr lang="fi-FI" dirty="0" err="1"/>
              <a:t>While</a:t>
            </a:r>
            <a:r>
              <a:rPr lang="fi-FI" dirty="0"/>
              <a:t> silmukassa toistetaan määriteltyä koodilohkoa niin kauan kuin ehto on tosi.</a:t>
            </a:r>
          </a:p>
          <a:p>
            <a:r>
              <a:rPr lang="fi-FI" dirty="0"/>
              <a:t>Välittömästi, kun ehto on epätosi, koodilohkossa olevien lauseiden toistaminen lopetetaan.</a:t>
            </a:r>
          </a:p>
        </p:txBody>
      </p:sp>
      <p:sp>
        <p:nvSpPr>
          <p:cNvPr id="5" name="Sisällön paikkamerkki 4">
            <a:extLst>
              <a:ext uri="{FF2B5EF4-FFF2-40B4-BE49-F238E27FC236}">
                <a16:creationId xmlns:a16="http://schemas.microsoft.com/office/drawing/2014/main" id="{5A0995F6-42F6-4EEC-9853-DC3DF66C06B9}"/>
              </a:ext>
            </a:extLst>
          </p:cNvPr>
          <p:cNvSpPr>
            <a:spLocks noGrp="1"/>
          </p:cNvSpPr>
          <p:nvPr>
            <p:ph sz="half" idx="2"/>
          </p:nvPr>
        </p:nvSpPr>
        <p:spPr/>
        <p:txBody>
          <a:bodyPr>
            <a:normAutofit lnSpcReduction="10000"/>
          </a:bodyPr>
          <a:lstStyle/>
          <a:p>
            <a:pPr marL="0"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x</a:t>
            </a:r>
            <a:r>
              <a:rPr lang="fi-FI" b="0" dirty="0">
                <a:solidFill>
                  <a:srgbClr val="000000"/>
                </a:solidFill>
                <a:effectLst/>
                <a:latin typeface="Consolas" panose="020B0609020204030204" pitchFamily="49" charset="0"/>
              </a:rPr>
              <a:t> =</a:t>
            </a:r>
            <a:r>
              <a:rPr lang="fi-FI" b="0" dirty="0">
                <a:solidFill>
                  <a:srgbClr val="098658"/>
                </a:solidFill>
                <a:effectLst/>
                <a:latin typeface="Consolas" panose="020B0609020204030204" pitchFamily="49" charset="0"/>
              </a:rPr>
              <a:t>1</a:t>
            </a:r>
            <a:r>
              <a:rPr lang="fi-FI" b="0" dirty="0">
                <a:solidFill>
                  <a:srgbClr val="000000"/>
                </a:solidFill>
                <a:effectLst/>
                <a:latin typeface="Consolas" panose="020B0609020204030204" pitchFamily="49" charset="0"/>
              </a:rPr>
              <a:t>;</a:t>
            </a:r>
          </a:p>
          <a:p>
            <a:pPr marL="0"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sum</a:t>
            </a:r>
            <a:r>
              <a:rPr lang="fi-FI" b="0" dirty="0">
                <a:solidFill>
                  <a:srgbClr val="000000"/>
                </a:solidFill>
                <a:effectLst/>
                <a:latin typeface="Consolas" panose="020B0609020204030204" pitchFamily="49" charset="0"/>
              </a:rPr>
              <a:t> = </a:t>
            </a:r>
            <a:r>
              <a:rPr lang="fi-FI" b="0" dirty="0">
                <a:solidFill>
                  <a:srgbClr val="098658"/>
                </a:solidFill>
                <a:effectLst/>
                <a:latin typeface="Consolas" panose="020B0609020204030204" pitchFamily="49" charset="0"/>
              </a:rPr>
              <a:t>0</a:t>
            </a:r>
            <a:r>
              <a:rPr lang="fi-FI" b="0" dirty="0">
                <a:solidFill>
                  <a:srgbClr val="000000"/>
                </a:solidFill>
                <a:effectLst/>
                <a:latin typeface="Consolas" panose="020B0609020204030204" pitchFamily="49" charset="0"/>
              </a:rPr>
              <a:t>;</a:t>
            </a:r>
          </a:p>
          <a:p>
            <a:pPr marL="0" indent="0">
              <a:buNone/>
            </a:pPr>
            <a:br>
              <a:rPr lang="fi-FI" b="0" dirty="0">
                <a:solidFill>
                  <a:srgbClr val="000000"/>
                </a:solidFill>
                <a:effectLst/>
                <a:latin typeface="Consolas" panose="020B0609020204030204" pitchFamily="49" charset="0"/>
              </a:rPr>
            </a:br>
            <a:r>
              <a:rPr lang="fi-FI" b="0" dirty="0" err="1">
                <a:solidFill>
                  <a:srgbClr val="AF00DB"/>
                </a:solidFill>
                <a:effectLst/>
                <a:latin typeface="Consolas" panose="020B0609020204030204" pitchFamily="49" charset="0"/>
              </a:rPr>
              <a:t>while</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x</a:t>
            </a:r>
            <a:r>
              <a:rPr lang="fi-FI" b="0" dirty="0">
                <a:solidFill>
                  <a:srgbClr val="000000"/>
                </a:solidFill>
                <a:effectLst/>
                <a:latin typeface="Consolas" panose="020B0609020204030204" pitchFamily="49" charset="0"/>
              </a:rPr>
              <a:t> &lt;= </a:t>
            </a:r>
            <a:r>
              <a:rPr lang="fi-FI" b="0" dirty="0">
                <a:solidFill>
                  <a:srgbClr val="098658"/>
                </a:solidFill>
                <a:effectLst/>
                <a:latin typeface="Consolas" panose="020B0609020204030204" pitchFamily="49" charset="0"/>
              </a:rPr>
              <a:t>10</a:t>
            </a:r>
            <a:r>
              <a:rPr lang="fi-FI" b="0" dirty="0">
                <a:solidFill>
                  <a:srgbClr val="000000"/>
                </a:solidFill>
                <a:effectLst/>
                <a:latin typeface="Consolas" panose="020B0609020204030204" pitchFamily="49" charset="0"/>
              </a:rPr>
              <a:t>) {</a:t>
            </a:r>
          </a:p>
          <a:p>
            <a:pPr marL="0" indent="0">
              <a:buNone/>
            </a:pP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sum</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x</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x</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"summa =</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err="1">
                <a:solidFill>
                  <a:srgbClr val="001080"/>
                </a:solidFill>
                <a:effectLst/>
                <a:latin typeface="Consolas" panose="020B0609020204030204" pitchFamily="49" charset="0"/>
              </a:rPr>
              <a:t>sum</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 ja x =</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a:solidFill>
                  <a:srgbClr val="001080"/>
                </a:solidFill>
                <a:effectLst/>
                <a:latin typeface="Consolas" panose="020B0609020204030204" pitchFamily="49" charset="0"/>
              </a:rPr>
              <a:t>x</a:t>
            </a:r>
            <a:r>
              <a:rPr lang="fi-FI" b="0" dirty="0">
                <a:solidFill>
                  <a:srgbClr val="000000"/>
                </a:solidFill>
                <a:effectLst/>
                <a:latin typeface="Consolas" panose="020B0609020204030204" pitchFamily="49" charset="0"/>
              </a:rPr>
              <a:t>);</a:t>
            </a:r>
          </a:p>
          <a:p>
            <a:pPr marL="0" indent="0">
              <a:buNone/>
            </a:pPr>
            <a:endParaRPr lang="fi-FI" dirty="0"/>
          </a:p>
        </p:txBody>
      </p:sp>
    </p:spTree>
    <p:extLst>
      <p:ext uri="{BB962C8B-B14F-4D97-AF65-F5344CB8AC3E}">
        <p14:creationId xmlns:p14="http://schemas.microsoft.com/office/powerpoint/2010/main" val="168164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3E31777-7B0F-4E3F-A489-C534386EFF17}"/>
              </a:ext>
            </a:extLst>
          </p:cNvPr>
          <p:cNvSpPr>
            <a:spLocks noGrp="1"/>
          </p:cNvSpPr>
          <p:nvPr>
            <p:ph type="title"/>
          </p:nvPr>
        </p:nvSpPr>
        <p:spPr/>
        <p:txBody>
          <a:bodyPr/>
          <a:lstStyle/>
          <a:p>
            <a:r>
              <a:rPr lang="fi-FI" dirty="0" err="1"/>
              <a:t>Do-while</a:t>
            </a:r>
            <a:r>
              <a:rPr lang="fi-FI" dirty="0"/>
              <a:t> silmukka</a:t>
            </a:r>
          </a:p>
        </p:txBody>
      </p:sp>
      <p:sp>
        <p:nvSpPr>
          <p:cNvPr id="3" name="Sisällön paikkamerkki 2">
            <a:extLst>
              <a:ext uri="{FF2B5EF4-FFF2-40B4-BE49-F238E27FC236}">
                <a16:creationId xmlns:a16="http://schemas.microsoft.com/office/drawing/2014/main" id="{E551F6FA-53A2-4B55-80B1-F08543FE69E2}"/>
              </a:ext>
            </a:extLst>
          </p:cNvPr>
          <p:cNvSpPr>
            <a:spLocks noGrp="1"/>
          </p:cNvSpPr>
          <p:nvPr>
            <p:ph sz="half" idx="1"/>
          </p:nvPr>
        </p:nvSpPr>
        <p:spPr/>
        <p:txBody>
          <a:bodyPr/>
          <a:lstStyle/>
          <a:p>
            <a:r>
              <a:rPr lang="fi-FI" dirty="0" err="1"/>
              <a:t>Do</a:t>
            </a:r>
            <a:r>
              <a:rPr lang="fi-FI" dirty="0"/>
              <a:t>…</a:t>
            </a:r>
            <a:r>
              <a:rPr lang="fi-FI" dirty="0" err="1"/>
              <a:t>while</a:t>
            </a:r>
            <a:r>
              <a:rPr lang="fi-FI" dirty="0"/>
              <a:t> silmukassa testataan vasta silmukan lopussa onko ehto tosi</a:t>
            </a:r>
          </a:p>
        </p:txBody>
      </p:sp>
      <p:sp>
        <p:nvSpPr>
          <p:cNvPr id="4" name="Sisällön paikkamerkki 3">
            <a:extLst>
              <a:ext uri="{FF2B5EF4-FFF2-40B4-BE49-F238E27FC236}">
                <a16:creationId xmlns:a16="http://schemas.microsoft.com/office/drawing/2014/main" id="{C0A7725D-8EA7-414B-88C0-6E25CFE5E22B}"/>
              </a:ext>
            </a:extLst>
          </p:cNvPr>
          <p:cNvSpPr>
            <a:spLocks noGrp="1"/>
          </p:cNvSpPr>
          <p:nvPr>
            <p:ph sz="half" idx="2"/>
          </p:nvPr>
        </p:nvSpPr>
        <p:spPr/>
        <p:txBody>
          <a:bodyPr/>
          <a:lstStyle/>
          <a:p>
            <a:pPr marL="0" indent="0">
              <a:buNone/>
            </a:pPr>
            <a:r>
              <a:rPr lang="fi-FI" sz="1600" b="0" dirty="0" err="1">
                <a:solidFill>
                  <a:srgbClr val="0000FF"/>
                </a:solidFill>
                <a:effectLst/>
                <a:latin typeface="Consolas" panose="020B0609020204030204" pitchFamily="49" charset="0"/>
              </a:rPr>
              <a:t>let</a:t>
            </a: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laskija</a:t>
            </a:r>
            <a:r>
              <a:rPr lang="fi-FI" sz="1600" b="0" dirty="0">
                <a:solidFill>
                  <a:srgbClr val="000000"/>
                </a:solidFill>
                <a:effectLst/>
                <a:latin typeface="Consolas" panose="020B0609020204030204" pitchFamily="49" charset="0"/>
              </a:rPr>
              <a:t> = </a:t>
            </a:r>
            <a:r>
              <a:rPr lang="fi-FI" sz="1600" b="0" dirty="0">
                <a:solidFill>
                  <a:srgbClr val="098658"/>
                </a:solidFill>
                <a:effectLst/>
                <a:latin typeface="Consolas" panose="020B0609020204030204" pitchFamily="49" charset="0"/>
              </a:rPr>
              <a:t>1</a:t>
            </a:r>
            <a:r>
              <a:rPr lang="fi-FI" sz="1600" b="0" dirty="0">
                <a:solidFill>
                  <a:srgbClr val="000000"/>
                </a:solidFill>
                <a:effectLst/>
                <a:latin typeface="Consolas" panose="020B0609020204030204" pitchFamily="49" charset="0"/>
              </a:rPr>
              <a:t>;</a:t>
            </a:r>
          </a:p>
          <a:p>
            <a:pPr marL="0" indent="0">
              <a:buNone/>
            </a:pPr>
            <a:r>
              <a:rPr lang="fi-FI" sz="1600" b="0" dirty="0" err="1">
                <a:solidFill>
                  <a:srgbClr val="AF00DB"/>
                </a:solidFill>
                <a:effectLst/>
                <a:latin typeface="Consolas" panose="020B0609020204030204" pitchFamily="49" charset="0"/>
              </a:rPr>
              <a:t>do</a:t>
            </a:r>
            <a:r>
              <a:rPr lang="fi-FI" sz="1600" b="0" dirty="0">
                <a:solidFill>
                  <a:srgbClr val="000000"/>
                </a:solidFill>
                <a:effectLst/>
                <a:latin typeface="Consolas" panose="020B0609020204030204" pitchFamily="49" charset="0"/>
              </a:rPr>
              <a:t> {</a:t>
            </a:r>
          </a:p>
          <a:p>
            <a:pPr marL="0" indent="0">
              <a:buNone/>
            </a:pP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console</a:t>
            </a:r>
            <a:r>
              <a:rPr lang="fi-FI" sz="1600" b="0" dirty="0">
                <a:solidFill>
                  <a:srgbClr val="000000"/>
                </a:solidFill>
                <a:effectLst/>
                <a:latin typeface="Consolas" panose="020B0609020204030204" pitchFamily="49" charset="0"/>
              </a:rPr>
              <a:t>.</a:t>
            </a:r>
            <a:r>
              <a:rPr lang="fi-FI" sz="1600" b="0" dirty="0">
                <a:solidFill>
                  <a:srgbClr val="795E26"/>
                </a:solidFill>
                <a:effectLst/>
                <a:latin typeface="Consolas" panose="020B0609020204030204" pitchFamily="49" charset="0"/>
              </a:rPr>
              <a:t>log</a:t>
            </a:r>
            <a:r>
              <a:rPr lang="fi-FI" sz="1600" b="0" dirty="0">
                <a:solidFill>
                  <a:srgbClr val="000000"/>
                </a:solidFill>
                <a:effectLst/>
                <a:latin typeface="Consolas" panose="020B0609020204030204" pitchFamily="49" charset="0"/>
              </a:rPr>
              <a:t>(</a:t>
            </a:r>
            <a:r>
              <a:rPr lang="fi-FI" sz="1600" b="0" dirty="0">
                <a:solidFill>
                  <a:srgbClr val="A31515"/>
                </a:solidFill>
                <a:effectLst/>
                <a:latin typeface="Consolas" panose="020B0609020204030204" pitchFamily="49" charset="0"/>
              </a:rPr>
              <a:t>"Laskija:</a:t>
            </a:r>
            <a:r>
              <a:rPr lang="fi-FI" sz="1600" b="0" dirty="0">
                <a:solidFill>
                  <a:srgbClr val="000000"/>
                </a:solidFill>
                <a:effectLst/>
                <a:latin typeface="Consolas" panose="020B0609020204030204" pitchFamily="49" charset="0"/>
              </a:rPr>
              <a:t> </a:t>
            </a:r>
            <a:r>
              <a:rPr lang="fi-FI" sz="1600" b="0" dirty="0">
                <a:solidFill>
                  <a:srgbClr val="A31515"/>
                </a:solidFill>
                <a:effectLst/>
                <a:latin typeface="Consolas" panose="020B0609020204030204" pitchFamily="49" charset="0"/>
              </a:rPr>
              <a:t>"</a:t>
            </a:r>
            <a:r>
              <a:rPr lang="fi-FI" sz="1600" b="0" dirty="0">
                <a:solidFill>
                  <a:srgbClr val="000000"/>
                </a:solidFill>
                <a:effectLst/>
                <a:latin typeface="Consolas" panose="020B0609020204030204" pitchFamily="49" charset="0"/>
              </a:rPr>
              <a:t> + </a:t>
            </a:r>
            <a:r>
              <a:rPr lang="fi-FI" sz="1600" b="0" dirty="0">
                <a:solidFill>
                  <a:srgbClr val="001080"/>
                </a:solidFill>
                <a:effectLst/>
                <a:latin typeface="Consolas" panose="020B0609020204030204" pitchFamily="49" charset="0"/>
              </a:rPr>
              <a:t>laskija</a:t>
            </a:r>
            <a:r>
              <a:rPr lang="fi-FI" sz="1600" b="0" dirty="0">
                <a:solidFill>
                  <a:srgbClr val="000000"/>
                </a:solidFill>
                <a:effectLst/>
                <a:latin typeface="Consolas" panose="020B0609020204030204" pitchFamily="49" charset="0"/>
              </a:rPr>
              <a:t>);</a:t>
            </a:r>
          </a:p>
          <a:p>
            <a:pPr marL="0" indent="0">
              <a:buNone/>
            </a:pP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laskija</a:t>
            </a:r>
            <a:r>
              <a:rPr lang="fi-FI" sz="1600" b="0" dirty="0">
                <a:solidFill>
                  <a:srgbClr val="000000"/>
                </a:solidFill>
                <a:effectLst/>
                <a:latin typeface="Consolas" panose="020B0609020204030204" pitchFamily="49" charset="0"/>
              </a:rPr>
              <a:t>++;</a:t>
            </a:r>
          </a:p>
          <a:p>
            <a:pPr marL="0" indent="0">
              <a:buNone/>
            </a:pPr>
            <a:r>
              <a:rPr lang="fi-FI" sz="1600" b="0" dirty="0">
                <a:solidFill>
                  <a:srgbClr val="000000"/>
                </a:solidFill>
                <a:effectLst/>
                <a:latin typeface="Consolas" panose="020B0609020204030204" pitchFamily="49" charset="0"/>
              </a:rPr>
              <a:t>}</a:t>
            </a:r>
          </a:p>
          <a:p>
            <a:pPr marL="0" indent="0">
              <a:buNone/>
            </a:pPr>
            <a:r>
              <a:rPr lang="fi-FI" sz="1600" b="0" dirty="0" err="1">
                <a:solidFill>
                  <a:srgbClr val="AF00DB"/>
                </a:solidFill>
                <a:effectLst/>
                <a:latin typeface="Consolas" panose="020B0609020204030204" pitchFamily="49" charset="0"/>
              </a:rPr>
              <a:t>while</a:t>
            </a: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laskija</a:t>
            </a:r>
            <a:r>
              <a:rPr lang="fi-FI" sz="1600" b="0" dirty="0">
                <a:solidFill>
                  <a:srgbClr val="000000"/>
                </a:solidFill>
                <a:effectLst/>
                <a:latin typeface="Consolas" panose="020B0609020204030204" pitchFamily="49" charset="0"/>
              </a:rPr>
              <a:t> &lt; </a:t>
            </a:r>
            <a:r>
              <a:rPr lang="fi-FI" sz="1600" b="0" dirty="0">
                <a:solidFill>
                  <a:srgbClr val="098658"/>
                </a:solidFill>
                <a:effectLst/>
                <a:latin typeface="Consolas" panose="020B0609020204030204" pitchFamily="49" charset="0"/>
              </a:rPr>
              <a:t>10</a:t>
            </a:r>
            <a:r>
              <a:rPr lang="fi-FI" sz="1600"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685251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63B062E-01E8-46FB-AB4B-6EFAF2B45764}"/>
              </a:ext>
            </a:extLst>
          </p:cNvPr>
          <p:cNvSpPr>
            <a:spLocks noGrp="1"/>
          </p:cNvSpPr>
          <p:nvPr>
            <p:ph type="title"/>
          </p:nvPr>
        </p:nvSpPr>
        <p:spPr/>
        <p:txBody>
          <a:bodyPr/>
          <a:lstStyle/>
          <a:p>
            <a:r>
              <a:rPr lang="fi-FI" dirty="0"/>
              <a:t>For silmukka</a:t>
            </a:r>
          </a:p>
        </p:txBody>
      </p:sp>
      <p:sp>
        <p:nvSpPr>
          <p:cNvPr id="4" name="Sisällön paikkamerkki 3">
            <a:extLst>
              <a:ext uri="{FF2B5EF4-FFF2-40B4-BE49-F238E27FC236}">
                <a16:creationId xmlns:a16="http://schemas.microsoft.com/office/drawing/2014/main" id="{47831555-1EE4-45CD-AB8A-5D84ECEF3D32}"/>
              </a:ext>
            </a:extLst>
          </p:cNvPr>
          <p:cNvSpPr>
            <a:spLocks noGrp="1"/>
          </p:cNvSpPr>
          <p:nvPr>
            <p:ph sz="half" idx="1"/>
          </p:nvPr>
        </p:nvSpPr>
        <p:spPr>
          <a:xfrm>
            <a:off x="1257299" y="1154097"/>
            <a:ext cx="10008463" cy="1154097"/>
          </a:xfrm>
        </p:spPr>
        <p:txBody>
          <a:bodyPr>
            <a:normAutofit fontScale="70000" lnSpcReduction="20000"/>
          </a:bodyPr>
          <a:lstStyle/>
          <a:p>
            <a:r>
              <a:rPr lang="fi-FI" dirty="0"/>
              <a:t>JavaScript kielessä on useita erilaisia for-silmukkarakenteita joita voi käyttää toistorakenteina esim. taulukoiden tai muiden kokoelmarakenteiden läpikäymiseen.</a:t>
            </a:r>
          </a:p>
          <a:p>
            <a:r>
              <a:rPr lang="fi-FI" dirty="0"/>
              <a:t>Seuraavassa esimerkissä on perinteinen for-silmukka käytössä</a:t>
            </a:r>
          </a:p>
        </p:txBody>
      </p:sp>
      <p:sp>
        <p:nvSpPr>
          <p:cNvPr id="5" name="Sisällön paikkamerkki 4">
            <a:extLst>
              <a:ext uri="{FF2B5EF4-FFF2-40B4-BE49-F238E27FC236}">
                <a16:creationId xmlns:a16="http://schemas.microsoft.com/office/drawing/2014/main" id="{6BB931F2-C821-4FE9-A2C2-FE8DA8DAD377}"/>
              </a:ext>
            </a:extLst>
          </p:cNvPr>
          <p:cNvSpPr>
            <a:spLocks noGrp="1"/>
          </p:cNvSpPr>
          <p:nvPr>
            <p:ph sz="half" idx="2"/>
          </p:nvPr>
        </p:nvSpPr>
        <p:spPr>
          <a:xfrm>
            <a:off x="1439933" y="2095131"/>
            <a:ext cx="10008463" cy="3810370"/>
          </a:xfrm>
        </p:spPr>
        <p:txBody>
          <a:bodyPr>
            <a:normAutofit fontScale="70000" lnSpcReduction="20000"/>
          </a:bodyPr>
          <a:lstStyle/>
          <a:p>
            <a:pPr marL="0"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languages</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'Java'</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'JavaScript'</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'Scala'</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Groovy</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Clojure</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p>
          <a:p>
            <a:pPr marL="0" indent="0">
              <a:buNone/>
            </a:pP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r>
              <a:rPr lang="fi-FI" b="0" dirty="0" err="1">
                <a:solidFill>
                  <a:srgbClr val="795E26"/>
                </a:solidFill>
                <a:effectLst/>
                <a:latin typeface="Consolas" panose="020B0609020204030204" pitchFamily="49" charset="0"/>
              </a:rPr>
              <a:t>repeat</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20</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"perinteinen for</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r>
              <a:rPr lang="fi-FI" b="0" dirty="0" err="1">
                <a:solidFill>
                  <a:srgbClr val="795E26"/>
                </a:solidFill>
                <a:effectLst/>
                <a:latin typeface="Consolas" panose="020B0609020204030204" pitchFamily="49" charset="0"/>
              </a:rPr>
              <a:t>repeat</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20</a:t>
            </a:r>
            <a:r>
              <a:rPr lang="fi-FI" b="0" dirty="0">
                <a:solidFill>
                  <a:srgbClr val="000000"/>
                </a:solidFill>
                <a:effectLst/>
                <a:latin typeface="Consolas" panose="020B0609020204030204" pitchFamily="49" charset="0"/>
              </a:rPr>
              <a:t>));</a:t>
            </a:r>
          </a:p>
          <a:p>
            <a:pPr marL="0" indent="0">
              <a:buNone/>
            </a:pPr>
            <a:br>
              <a:rPr lang="fi-FI" b="0" dirty="0">
                <a:solidFill>
                  <a:srgbClr val="000000"/>
                </a:solidFill>
                <a:effectLst/>
                <a:latin typeface="Consolas" panose="020B0609020204030204" pitchFamily="49" charset="0"/>
              </a:rPr>
            </a:br>
            <a:r>
              <a:rPr lang="fi-FI" b="0" dirty="0">
                <a:solidFill>
                  <a:srgbClr val="AF00DB"/>
                </a:solidFill>
                <a:effectLst/>
                <a:latin typeface="Consolas" panose="020B0609020204030204" pitchFamily="49" charset="0"/>
              </a:rPr>
              <a:t>for</a:t>
            </a:r>
            <a:r>
              <a:rPr lang="fi-FI" b="0" dirty="0">
                <a:solidFill>
                  <a:srgbClr val="000000"/>
                </a:solidFill>
                <a:effectLst/>
                <a:latin typeface="Consolas" panose="020B0609020204030204" pitchFamily="49" charset="0"/>
              </a:rPr>
              <a:t>(</a:t>
            </a: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0</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 &lt;</a:t>
            </a:r>
            <a:r>
              <a:rPr lang="fi-FI" b="0" dirty="0">
                <a:solidFill>
                  <a:srgbClr val="00108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languages</a:t>
            </a:r>
            <a:r>
              <a:rPr lang="fi-FI" b="0" dirty="0" err="1">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length</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 {</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languages</a:t>
            </a:r>
            <a:r>
              <a:rPr lang="fi-FI" b="0" dirty="0">
                <a:solidFill>
                  <a:srgbClr val="000000"/>
                </a:solidFill>
                <a:effectLst/>
                <a:latin typeface="Consolas" panose="020B0609020204030204" pitchFamily="49" charset="0"/>
              </a:rPr>
              <a:t>[</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r>
              <a:rPr lang="fi-FI" b="0" dirty="0" err="1">
                <a:solidFill>
                  <a:srgbClr val="795E26"/>
                </a:solidFill>
                <a:effectLst/>
                <a:latin typeface="Consolas" panose="020B0609020204030204" pitchFamily="49" charset="0"/>
              </a:rPr>
              <a:t>repeat</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20</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"perinteinen for 2</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r>
              <a:rPr lang="fi-FI" b="0" dirty="0" err="1">
                <a:solidFill>
                  <a:srgbClr val="795E26"/>
                </a:solidFill>
                <a:effectLst/>
                <a:latin typeface="Consolas" panose="020B0609020204030204" pitchFamily="49" charset="0"/>
              </a:rPr>
              <a:t>repeat</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20</a:t>
            </a:r>
            <a:r>
              <a:rPr lang="fi-FI" b="0" dirty="0">
                <a:solidFill>
                  <a:srgbClr val="000000"/>
                </a:solidFill>
                <a:effectLst/>
                <a:latin typeface="Consolas" panose="020B0609020204030204" pitchFamily="49" charset="0"/>
              </a:rPr>
              <a:t>));</a:t>
            </a:r>
          </a:p>
          <a:p>
            <a:pPr marL="0"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len</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 </a:t>
            </a:r>
            <a:r>
              <a:rPr lang="fi-FI" b="0" dirty="0" err="1">
                <a:solidFill>
                  <a:srgbClr val="001080"/>
                </a:solidFill>
                <a:effectLst/>
                <a:latin typeface="Consolas" panose="020B0609020204030204" pitchFamily="49" charset="0"/>
              </a:rPr>
              <a:t>languages</a:t>
            </a:r>
            <a:r>
              <a:rPr lang="fi-FI" b="0" dirty="0" err="1">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length</a:t>
            </a:r>
            <a:r>
              <a:rPr lang="fi-FI" b="0" dirty="0">
                <a:solidFill>
                  <a:srgbClr val="000000"/>
                </a:solidFill>
                <a:effectLst/>
                <a:latin typeface="Consolas" panose="020B0609020204030204" pitchFamily="49" charset="0"/>
              </a:rPr>
              <a:t>;</a:t>
            </a:r>
          </a:p>
          <a:p>
            <a:pPr marL="0" indent="0">
              <a:buNone/>
            </a:pPr>
            <a:br>
              <a:rPr lang="fi-FI" b="0" dirty="0">
                <a:solidFill>
                  <a:srgbClr val="000000"/>
                </a:solidFill>
                <a:effectLst/>
                <a:latin typeface="Consolas" panose="020B0609020204030204" pitchFamily="49" charset="0"/>
              </a:rPr>
            </a:br>
            <a:r>
              <a:rPr lang="fi-FI" b="0" dirty="0">
                <a:solidFill>
                  <a:srgbClr val="AF00DB"/>
                </a:solidFill>
                <a:effectLst/>
                <a:latin typeface="Consolas" panose="020B0609020204030204" pitchFamily="49" charset="0"/>
              </a:rPr>
              <a:t>for</a:t>
            </a:r>
            <a:r>
              <a:rPr lang="fi-FI" b="0" dirty="0">
                <a:solidFill>
                  <a:srgbClr val="000000"/>
                </a:solidFill>
                <a:effectLst/>
                <a:latin typeface="Consolas" panose="020B0609020204030204" pitchFamily="49" charset="0"/>
              </a:rPr>
              <a:t> (</a:t>
            </a: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 = </a:t>
            </a:r>
            <a:r>
              <a:rPr lang="fi-FI" b="0" dirty="0">
                <a:solidFill>
                  <a:srgbClr val="098658"/>
                </a:solidFill>
                <a:effectLst/>
                <a:latin typeface="Consolas" panose="020B0609020204030204" pitchFamily="49" charset="0"/>
              </a:rPr>
              <a:t>0</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 &lt; </a:t>
            </a:r>
            <a:r>
              <a:rPr lang="fi-FI" b="0" dirty="0" err="1">
                <a:solidFill>
                  <a:srgbClr val="001080"/>
                </a:solidFill>
                <a:effectLst/>
                <a:latin typeface="Consolas" panose="020B0609020204030204" pitchFamily="49" charset="0"/>
              </a:rPr>
              <a:t>len</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languages</a:t>
            </a:r>
            <a:r>
              <a:rPr lang="fi-FI" b="0" dirty="0">
                <a:solidFill>
                  <a:srgbClr val="001080"/>
                </a:solidFill>
                <a:effectLst/>
                <a:latin typeface="Consolas" panose="020B0609020204030204" pitchFamily="49" charset="0"/>
              </a:rPr>
              <a:t> </a:t>
            </a:r>
            <a:r>
              <a:rPr lang="fi-FI" b="0" dirty="0">
                <a:solidFill>
                  <a:srgbClr val="000000"/>
                </a:solidFill>
                <a:effectLst/>
                <a:latin typeface="Consolas" panose="020B0609020204030204" pitchFamily="49" charset="0"/>
              </a:rPr>
              <a:t>[</a:t>
            </a:r>
            <a:r>
              <a:rPr lang="fi-FI" b="0" dirty="0">
                <a:solidFill>
                  <a:srgbClr val="001080"/>
                </a:solidFill>
                <a:effectLst/>
                <a:latin typeface="Consolas" panose="020B0609020204030204" pitchFamily="49" charset="0"/>
              </a:rPr>
              <a:t>i</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9758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3D8C8DA-EA4C-4D05-B7FB-72278C3DE8B2}"/>
              </a:ext>
            </a:extLst>
          </p:cNvPr>
          <p:cNvSpPr>
            <a:spLocks noGrp="1"/>
          </p:cNvSpPr>
          <p:nvPr>
            <p:ph type="title"/>
          </p:nvPr>
        </p:nvSpPr>
        <p:spPr/>
        <p:txBody>
          <a:bodyPr/>
          <a:lstStyle/>
          <a:p>
            <a:r>
              <a:rPr lang="fi-FI" dirty="0" err="1"/>
              <a:t>ForEach</a:t>
            </a:r>
            <a:endParaRPr lang="fi-FI" dirty="0"/>
          </a:p>
        </p:txBody>
      </p:sp>
      <p:sp>
        <p:nvSpPr>
          <p:cNvPr id="3" name="Sisällön paikkamerkki 2">
            <a:extLst>
              <a:ext uri="{FF2B5EF4-FFF2-40B4-BE49-F238E27FC236}">
                <a16:creationId xmlns:a16="http://schemas.microsoft.com/office/drawing/2014/main" id="{D0DB648A-53EB-4B44-81B3-EDDECBC6BB8C}"/>
              </a:ext>
            </a:extLst>
          </p:cNvPr>
          <p:cNvSpPr>
            <a:spLocks noGrp="1"/>
          </p:cNvSpPr>
          <p:nvPr>
            <p:ph sz="half" idx="1"/>
          </p:nvPr>
        </p:nvSpPr>
        <p:spPr/>
        <p:txBody>
          <a:bodyPr>
            <a:normAutofit fontScale="85000" lnSpcReduction="20000"/>
          </a:bodyPr>
          <a:lstStyle/>
          <a:p>
            <a:r>
              <a:rPr lang="fi-FI" dirty="0" err="1"/>
              <a:t>EcmaScript</a:t>
            </a:r>
            <a:r>
              <a:rPr lang="fi-FI" dirty="0"/>
              <a:t> 5-kielessä tuli mukaan </a:t>
            </a:r>
            <a:r>
              <a:rPr lang="fi-FI" dirty="0" err="1"/>
              <a:t>forEach</a:t>
            </a:r>
            <a:r>
              <a:rPr lang="fi-FI" dirty="0"/>
              <a:t> rakenne, jolle voidaan antaa parametrina </a:t>
            </a:r>
            <a:r>
              <a:rPr lang="fi-FI" dirty="0" err="1"/>
              <a:t>iteraattori</a:t>
            </a:r>
            <a:r>
              <a:rPr lang="fi-FI" dirty="0"/>
              <a:t>-funktio, jota kutsutaan jokaiselle taulukon alkiolle. </a:t>
            </a:r>
            <a:r>
              <a:rPr lang="fi-FI" dirty="0" err="1"/>
              <a:t>ForEach</a:t>
            </a:r>
            <a:r>
              <a:rPr lang="fi-FI" dirty="0"/>
              <a:t> rakenteella käydään olion numeroitavat ominaisuudet, muttei se käy läpi taulukon indeksejä. Rakenne ei takaa, että taulukon alkiot käydään läpi järjestyksessä. Rakenne sopii parhaiten harvoille taulukoille, jossa on välissä puuttuvia alkioita, jotka aiheuttavat virheitä muilla tavoin</a:t>
            </a:r>
          </a:p>
          <a:p>
            <a:endParaRPr lang="fi-FI" dirty="0"/>
          </a:p>
          <a:p>
            <a:r>
              <a:rPr lang="fi-FI" dirty="0"/>
              <a:t>Myös for…of toistorakenne on, joka hyödyntää kieleen lisättyjä </a:t>
            </a:r>
            <a:r>
              <a:rPr lang="fi-FI" dirty="0" err="1"/>
              <a:t>iteraattoreita</a:t>
            </a:r>
            <a:r>
              <a:rPr lang="fi-FI" dirty="0"/>
              <a:t>.</a:t>
            </a:r>
          </a:p>
        </p:txBody>
      </p:sp>
      <p:sp>
        <p:nvSpPr>
          <p:cNvPr id="4" name="Sisällön paikkamerkki 3">
            <a:extLst>
              <a:ext uri="{FF2B5EF4-FFF2-40B4-BE49-F238E27FC236}">
                <a16:creationId xmlns:a16="http://schemas.microsoft.com/office/drawing/2014/main" id="{F36687FD-61A8-439E-BCDF-D9E8C8AD4732}"/>
              </a:ext>
            </a:extLst>
          </p:cNvPr>
          <p:cNvSpPr>
            <a:spLocks noGrp="1"/>
          </p:cNvSpPr>
          <p:nvPr>
            <p:ph sz="half" idx="2"/>
          </p:nvPr>
        </p:nvSpPr>
        <p:spPr>
          <a:xfrm>
            <a:off x="6629400" y="1546934"/>
            <a:ext cx="4800600" cy="5097632"/>
          </a:xfrm>
        </p:spPr>
        <p:txBody>
          <a:bodyPr>
            <a:normAutofit fontScale="85000" lnSpcReduction="20000"/>
          </a:bodyPr>
          <a:lstStyle/>
          <a:p>
            <a:r>
              <a:rPr lang="fi-FI" dirty="0"/>
              <a:t>Lisää edelliseen koodiin myös nämä:</a:t>
            </a:r>
          </a:p>
          <a:p>
            <a:pPr marL="0" indent="0">
              <a:buNone/>
            </a:pPr>
            <a:r>
              <a:rPr lang="fi-FI" sz="1700" b="0" dirty="0">
                <a:solidFill>
                  <a:srgbClr val="008000"/>
                </a:solidFill>
                <a:effectLst/>
                <a:latin typeface="Consolas" panose="020B0609020204030204" pitchFamily="49" charset="0"/>
              </a:rPr>
              <a:t>// for...of</a:t>
            </a:r>
            <a:endParaRPr lang="fi-FI" sz="1700" b="0" dirty="0">
              <a:solidFill>
                <a:srgbClr val="000000"/>
              </a:solidFill>
              <a:effectLst/>
              <a:latin typeface="Consolas" panose="020B0609020204030204" pitchFamily="49" charset="0"/>
            </a:endParaRPr>
          </a:p>
          <a:p>
            <a:pPr marL="0" indent="0">
              <a:buNone/>
            </a:pPr>
            <a:r>
              <a:rPr lang="fi-FI" sz="1700" b="0" dirty="0">
                <a:solidFill>
                  <a:srgbClr val="001080"/>
                </a:solidFill>
                <a:effectLst/>
                <a:latin typeface="Consolas" panose="020B0609020204030204" pitchFamily="49" charset="0"/>
              </a:rPr>
              <a:t>console</a:t>
            </a:r>
            <a:r>
              <a:rPr lang="fi-FI" sz="1700" b="0" dirty="0">
                <a:solidFill>
                  <a:srgbClr val="000000"/>
                </a:solidFill>
                <a:effectLst/>
                <a:latin typeface="Consolas" panose="020B0609020204030204" pitchFamily="49" charset="0"/>
              </a:rPr>
              <a:t>.</a:t>
            </a:r>
            <a:r>
              <a:rPr lang="fi-FI" sz="1700" b="0" dirty="0">
                <a:solidFill>
                  <a:srgbClr val="795E26"/>
                </a:solidFill>
                <a:effectLst/>
                <a:latin typeface="Consolas" panose="020B0609020204030204" pitchFamily="49" charset="0"/>
              </a:rPr>
              <a:t>log</a:t>
            </a:r>
            <a:r>
              <a:rPr lang="fi-FI" sz="1700" b="0" dirty="0">
                <a:solidFill>
                  <a:srgbClr val="000000"/>
                </a:solidFill>
                <a:effectLst/>
                <a:latin typeface="Consolas" panose="020B0609020204030204" pitchFamily="49" charset="0"/>
              </a:rPr>
              <a:t>(</a:t>
            </a:r>
            <a:r>
              <a:rPr lang="fi-FI" sz="1700" b="0" dirty="0">
                <a:solidFill>
                  <a:srgbClr val="A31515"/>
                </a:solidFill>
                <a:effectLst/>
                <a:latin typeface="Consolas" panose="020B0609020204030204" pitchFamily="49" charset="0"/>
              </a:rPr>
              <a:t>"*"</a:t>
            </a:r>
            <a:r>
              <a:rPr lang="fi-FI" sz="1700" b="0" dirty="0">
                <a:solidFill>
                  <a:srgbClr val="000000"/>
                </a:solidFill>
                <a:effectLst/>
                <a:latin typeface="Consolas" panose="020B0609020204030204" pitchFamily="49" charset="0"/>
              </a:rPr>
              <a:t>.</a:t>
            </a:r>
            <a:r>
              <a:rPr lang="fi-FI" sz="1700" b="0" dirty="0" err="1">
                <a:solidFill>
                  <a:srgbClr val="795E26"/>
                </a:solidFill>
                <a:effectLst/>
                <a:latin typeface="Consolas" panose="020B0609020204030204" pitchFamily="49" charset="0"/>
              </a:rPr>
              <a:t>repeat</a:t>
            </a:r>
            <a:r>
              <a:rPr lang="fi-FI" sz="1700" b="0" dirty="0">
                <a:solidFill>
                  <a:srgbClr val="000000"/>
                </a:solidFill>
                <a:effectLst/>
                <a:latin typeface="Consolas" panose="020B0609020204030204" pitchFamily="49" charset="0"/>
              </a:rPr>
              <a:t>(</a:t>
            </a:r>
            <a:r>
              <a:rPr lang="fi-FI" sz="1700" b="0" dirty="0">
                <a:solidFill>
                  <a:srgbClr val="098658"/>
                </a:solidFill>
                <a:effectLst/>
                <a:latin typeface="Consolas" panose="020B0609020204030204" pitchFamily="49" charset="0"/>
              </a:rPr>
              <a:t>20</a:t>
            </a:r>
            <a:r>
              <a:rPr lang="fi-FI" sz="1700" b="0" dirty="0">
                <a:solidFill>
                  <a:srgbClr val="000000"/>
                </a:solidFill>
                <a:effectLst/>
                <a:latin typeface="Consolas" panose="020B0609020204030204" pitchFamily="49" charset="0"/>
              </a:rPr>
              <a:t>) + </a:t>
            </a:r>
            <a:r>
              <a:rPr lang="fi-FI" sz="1700" b="0" dirty="0">
                <a:solidFill>
                  <a:srgbClr val="A31515"/>
                </a:solidFill>
                <a:effectLst/>
                <a:latin typeface="Consolas" panose="020B0609020204030204" pitchFamily="49" charset="0"/>
              </a:rPr>
              <a:t>"ES 5 for 2"</a:t>
            </a:r>
            <a:r>
              <a:rPr lang="fi-FI" sz="1700" b="0" dirty="0">
                <a:solidFill>
                  <a:srgbClr val="000000"/>
                </a:solidFill>
                <a:effectLst/>
                <a:latin typeface="Consolas" panose="020B0609020204030204" pitchFamily="49" charset="0"/>
              </a:rPr>
              <a:t> + </a:t>
            </a:r>
            <a:r>
              <a:rPr lang="fi-FI" sz="1700" b="0" dirty="0">
                <a:solidFill>
                  <a:srgbClr val="A31515"/>
                </a:solidFill>
                <a:effectLst/>
                <a:latin typeface="Consolas" panose="020B0609020204030204" pitchFamily="49" charset="0"/>
              </a:rPr>
              <a:t>"*"</a:t>
            </a:r>
            <a:r>
              <a:rPr lang="fi-FI" sz="1700" b="0" dirty="0">
                <a:solidFill>
                  <a:srgbClr val="000000"/>
                </a:solidFill>
                <a:effectLst/>
                <a:latin typeface="Consolas" panose="020B0609020204030204" pitchFamily="49" charset="0"/>
              </a:rPr>
              <a:t>.</a:t>
            </a:r>
            <a:r>
              <a:rPr lang="fi-FI" sz="1700" b="0" dirty="0" err="1">
                <a:solidFill>
                  <a:srgbClr val="795E26"/>
                </a:solidFill>
                <a:effectLst/>
                <a:latin typeface="Consolas" panose="020B0609020204030204" pitchFamily="49" charset="0"/>
              </a:rPr>
              <a:t>repeat</a:t>
            </a:r>
            <a:r>
              <a:rPr lang="fi-FI" sz="1700" b="0" dirty="0">
                <a:solidFill>
                  <a:srgbClr val="000000"/>
                </a:solidFill>
                <a:effectLst/>
                <a:latin typeface="Consolas" panose="020B0609020204030204" pitchFamily="49" charset="0"/>
              </a:rPr>
              <a:t>(</a:t>
            </a:r>
            <a:r>
              <a:rPr lang="fi-FI" sz="1700" b="0" dirty="0">
                <a:solidFill>
                  <a:srgbClr val="098658"/>
                </a:solidFill>
                <a:effectLst/>
                <a:latin typeface="Consolas" panose="020B0609020204030204" pitchFamily="49" charset="0"/>
              </a:rPr>
              <a:t>20</a:t>
            </a:r>
            <a:r>
              <a:rPr lang="fi-FI" sz="1700" b="0" dirty="0">
                <a:solidFill>
                  <a:srgbClr val="000000"/>
                </a:solidFill>
                <a:effectLst/>
                <a:latin typeface="Consolas" panose="020B0609020204030204" pitchFamily="49" charset="0"/>
              </a:rPr>
              <a:t>));</a:t>
            </a:r>
          </a:p>
          <a:p>
            <a:pPr marL="0" indent="0">
              <a:buNone/>
            </a:pPr>
            <a:r>
              <a:rPr lang="fi-FI" sz="1700" b="0" dirty="0">
                <a:solidFill>
                  <a:srgbClr val="AF00DB"/>
                </a:solidFill>
                <a:effectLst/>
                <a:latin typeface="Consolas" panose="020B0609020204030204" pitchFamily="49" charset="0"/>
              </a:rPr>
              <a:t>for</a:t>
            </a:r>
            <a:r>
              <a:rPr lang="fi-FI" sz="1700" b="0" dirty="0">
                <a:solidFill>
                  <a:srgbClr val="000000"/>
                </a:solidFill>
                <a:effectLst/>
                <a:latin typeface="Consolas" panose="020B0609020204030204" pitchFamily="49" charset="0"/>
              </a:rPr>
              <a:t> (</a:t>
            </a:r>
            <a:r>
              <a:rPr lang="fi-FI" sz="1700" b="0" dirty="0" err="1">
                <a:solidFill>
                  <a:srgbClr val="001080"/>
                </a:solidFill>
                <a:effectLst/>
                <a:latin typeface="Consolas" panose="020B0609020204030204" pitchFamily="49" charset="0"/>
              </a:rPr>
              <a:t>lang</a:t>
            </a:r>
            <a:r>
              <a:rPr lang="fi-FI" sz="1700" b="0" dirty="0">
                <a:solidFill>
                  <a:srgbClr val="000000"/>
                </a:solidFill>
                <a:effectLst/>
                <a:latin typeface="Consolas" panose="020B0609020204030204" pitchFamily="49" charset="0"/>
              </a:rPr>
              <a:t> of </a:t>
            </a:r>
            <a:r>
              <a:rPr lang="fi-FI" sz="1700" b="0" dirty="0" err="1">
                <a:solidFill>
                  <a:srgbClr val="001080"/>
                </a:solidFill>
                <a:effectLst/>
                <a:latin typeface="Consolas" panose="020B0609020204030204" pitchFamily="49" charset="0"/>
              </a:rPr>
              <a:t>languages</a:t>
            </a:r>
            <a:r>
              <a:rPr lang="fi-FI" sz="1700" b="0" dirty="0">
                <a:solidFill>
                  <a:srgbClr val="000000"/>
                </a:solidFill>
                <a:effectLst/>
                <a:latin typeface="Consolas" panose="020B0609020204030204" pitchFamily="49" charset="0"/>
              </a:rPr>
              <a:t>) {</a:t>
            </a:r>
          </a:p>
          <a:p>
            <a:pPr marL="0" indent="0">
              <a:buNone/>
            </a:pPr>
            <a:r>
              <a:rPr lang="fi-FI" sz="1700" b="0" dirty="0">
                <a:solidFill>
                  <a:srgbClr val="000000"/>
                </a:solidFill>
                <a:effectLst/>
                <a:latin typeface="Consolas" panose="020B0609020204030204" pitchFamily="49" charset="0"/>
              </a:rPr>
              <a:t>    </a:t>
            </a:r>
            <a:r>
              <a:rPr lang="fi-FI" sz="1700" b="0" dirty="0">
                <a:solidFill>
                  <a:srgbClr val="001080"/>
                </a:solidFill>
                <a:effectLst/>
                <a:latin typeface="Consolas" panose="020B0609020204030204" pitchFamily="49" charset="0"/>
              </a:rPr>
              <a:t>console</a:t>
            </a:r>
            <a:r>
              <a:rPr lang="fi-FI" sz="1700" b="0" dirty="0">
                <a:solidFill>
                  <a:srgbClr val="000000"/>
                </a:solidFill>
                <a:effectLst/>
                <a:latin typeface="Consolas" panose="020B0609020204030204" pitchFamily="49" charset="0"/>
              </a:rPr>
              <a:t>.</a:t>
            </a:r>
            <a:r>
              <a:rPr lang="fi-FI" sz="1700" b="0" dirty="0">
                <a:solidFill>
                  <a:srgbClr val="795E26"/>
                </a:solidFill>
                <a:effectLst/>
                <a:latin typeface="Consolas" panose="020B0609020204030204" pitchFamily="49" charset="0"/>
              </a:rPr>
              <a:t>log</a:t>
            </a:r>
            <a:r>
              <a:rPr lang="fi-FI" sz="1700" b="0" dirty="0">
                <a:solidFill>
                  <a:srgbClr val="000000"/>
                </a:solidFill>
                <a:effectLst/>
                <a:latin typeface="Consolas" panose="020B0609020204030204" pitchFamily="49" charset="0"/>
              </a:rPr>
              <a:t>(</a:t>
            </a:r>
            <a:r>
              <a:rPr lang="fi-FI" sz="1700" b="0" dirty="0" err="1">
                <a:solidFill>
                  <a:srgbClr val="001080"/>
                </a:solidFill>
                <a:effectLst/>
                <a:latin typeface="Consolas" panose="020B0609020204030204" pitchFamily="49" charset="0"/>
              </a:rPr>
              <a:t>lang</a:t>
            </a:r>
            <a:r>
              <a:rPr lang="fi-FI" sz="1700" b="0" dirty="0">
                <a:solidFill>
                  <a:srgbClr val="000000"/>
                </a:solidFill>
                <a:effectLst/>
                <a:latin typeface="Consolas" panose="020B0609020204030204" pitchFamily="49" charset="0"/>
              </a:rPr>
              <a:t>);</a:t>
            </a:r>
          </a:p>
          <a:p>
            <a:pPr marL="0" indent="0">
              <a:buNone/>
            </a:pPr>
            <a:r>
              <a:rPr lang="fi-FI" sz="1700" b="0" dirty="0">
                <a:solidFill>
                  <a:srgbClr val="000000"/>
                </a:solidFill>
                <a:effectLst/>
                <a:latin typeface="Consolas" panose="020B0609020204030204" pitchFamily="49" charset="0"/>
              </a:rPr>
              <a:t>}</a:t>
            </a:r>
          </a:p>
          <a:p>
            <a:pPr marL="0" indent="0">
              <a:buNone/>
            </a:pPr>
            <a:br>
              <a:rPr lang="fi-FI" sz="1700" b="0" dirty="0">
                <a:solidFill>
                  <a:srgbClr val="000000"/>
                </a:solidFill>
                <a:effectLst/>
                <a:latin typeface="Consolas" panose="020B0609020204030204" pitchFamily="49" charset="0"/>
              </a:rPr>
            </a:br>
            <a:r>
              <a:rPr lang="fi-FI" sz="1700" b="0" dirty="0">
                <a:solidFill>
                  <a:srgbClr val="008000"/>
                </a:solidFill>
                <a:effectLst/>
                <a:latin typeface="Consolas" panose="020B0609020204030204" pitchFamily="49" charset="0"/>
              </a:rPr>
              <a:t>// </a:t>
            </a:r>
            <a:r>
              <a:rPr lang="fi-FI" sz="1700" b="0" dirty="0" err="1">
                <a:solidFill>
                  <a:srgbClr val="008000"/>
                </a:solidFill>
                <a:effectLst/>
                <a:latin typeface="Consolas" panose="020B0609020204030204" pitchFamily="49" charset="0"/>
              </a:rPr>
              <a:t>forEach</a:t>
            </a:r>
            <a:endParaRPr lang="fi-FI" sz="1700" b="0" dirty="0">
              <a:solidFill>
                <a:srgbClr val="000000"/>
              </a:solidFill>
              <a:effectLst/>
              <a:latin typeface="Consolas" panose="020B0609020204030204" pitchFamily="49" charset="0"/>
            </a:endParaRPr>
          </a:p>
          <a:p>
            <a:pPr marL="0" indent="0">
              <a:buNone/>
            </a:pPr>
            <a:r>
              <a:rPr lang="fi-FI" sz="1700" b="0" dirty="0">
                <a:solidFill>
                  <a:srgbClr val="001080"/>
                </a:solidFill>
                <a:effectLst/>
                <a:latin typeface="Consolas" panose="020B0609020204030204" pitchFamily="49" charset="0"/>
              </a:rPr>
              <a:t>console</a:t>
            </a:r>
            <a:r>
              <a:rPr lang="fi-FI" sz="1700" b="0" dirty="0">
                <a:solidFill>
                  <a:srgbClr val="000000"/>
                </a:solidFill>
                <a:effectLst/>
                <a:latin typeface="Consolas" panose="020B0609020204030204" pitchFamily="49" charset="0"/>
              </a:rPr>
              <a:t>.</a:t>
            </a:r>
            <a:r>
              <a:rPr lang="fi-FI" sz="1700" b="0" dirty="0">
                <a:solidFill>
                  <a:srgbClr val="795E26"/>
                </a:solidFill>
                <a:effectLst/>
                <a:latin typeface="Consolas" panose="020B0609020204030204" pitchFamily="49" charset="0"/>
              </a:rPr>
              <a:t>log</a:t>
            </a:r>
            <a:r>
              <a:rPr lang="fi-FI" sz="1700" b="0" dirty="0">
                <a:solidFill>
                  <a:srgbClr val="000000"/>
                </a:solidFill>
                <a:effectLst/>
                <a:latin typeface="Consolas" panose="020B0609020204030204" pitchFamily="49" charset="0"/>
              </a:rPr>
              <a:t>(</a:t>
            </a:r>
            <a:r>
              <a:rPr lang="fi-FI" sz="1700" b="0" dirty="0">
                <a:solidFill>
                  <a:srgbClr val="A31515"/>
                </a:solidFill>
                <a:effectLst/>
                <a:latin typeface="Consolas" panose="020B0609020204030204" pitchFamily="49" charset="0"/>
              </a:rPr>
              <a:t>"*"</a:t>
            </a:r>
            <a:r>
              <a:rPr lang="fi-FI" sz="1700" b="0" dirty="0">
                <a:solidFill>
                  <a:srgbClr val="000000"/>
                </a:solidFill>
                <a:effectLst/>
                <a:latin typeface="Consolas" panose="020B0609020204030204" pitchFamily="49" charset="0"/>
              </a:rPr>
              <a:t>.</a:t>
            </a:r>
            <a:r>
              <a:rPr lang="fi-FI" sz="1700" b="0" dirty="0" err="1">
                <a:solidFill>
                  <a:srgbClr val="795E26"/>
                </a:solidFill>
                <a:effectLst/>
                <a:latin typeface="Consolas" panose="020B0609020204030204" pitchFamily="49" charset="0"/>
              </a:rPr>
              <a:t>repeat</a:t>
            </a:r>
            <a:r>
              <a:rPr lang="fi-FI" sz="1700" b="0" dirty="0">
                <a:solidFill>
                  <a:srgbClr val="000000"/>
                </a:solidFill>
                <a:effectLst/>
                <a:latin typeface="Consolas" panose="020B0609020204030204" pitchFamily="49" charset="0"/>
              </a:rPr>
              <a:t>(</a:t>
            </a:r>
            <a:r>
              <a:rPr lang="fi-FI" sz="1700" b="0" dirty="0">
                <a:solidFill>
                  <a:srgbClr val="098658"/>
                </a:solidFill>
                <a:effectLst/>
                <a:latin typeface="Consolas" panose="020B0609020204030204" pitchFamily="49" charset="0"/>
              </a:rPr>
              <a:t>20</a:t>
            </a:r>
            <a:r>
              <a:rPr lang="fi-FI" sz="1700" b="0" dirty="0">
                <a:solidFill>
                  <a:srgbClr val="000000"/>
                </a:solidFill>
                <a:effectLst/>
                <a:latin typeface="Consolas" panose="020B0609020204030204" pitchFamily="49" charset="0"/>
              </a:rPr>
              <a:t>) + </a:t>
            </a:r>
            <a:r>
              <a:rPr lang="fi-FI" sz="1700" b="0" dirty="0">
                <a:solidFill>
                  <a:srgbClr val="A31515"/>
                </a:solidFill>
                <a:effectLst/>
                <a:latin typeface="Consolas" panose="020B0609020204030204" pitchFamily="49" charset="0"/>
              </a:rPr>
              <a:t>"ES 5 for 1"</a:t>
            </a:r>
            <a:r>
              <a:rPr lang="fi-FI" sz="1700" b="0" dirty="0">
                <a:solidFill>
                  <a:srgbClr val="000000"/>
                </a:solidFill>
                <a:effectLst/>
                <a:latin typeface="Consolas" panose="020B0609020204030204" pitchFamily="49" charset="0"/>
              </a:rPr>
              <a:t> + </a:t>
            </a:r>
            <a:r>
              <a:rPr lang="fi-FI" sz="1700" b="0" dirty="0">
                <a:solidFill>
                  <a:srgbClr val="A31515"/>
                </a:solidFill>
                <a:effectLst/>
                <a:latin typeface="Consolas" panose="020B0609020204030204" pitchFamily="49" charset="0"/>
              </a:rPr>
              <a:t>"*"</a:t>
            </a:r>
            <a:r>
              <a:rPr lang="fi-FI" sz="1700" b="0" dirty="0">
                <a:solidFill>
                  <a:srgbClr val="000000"/>
                </a:solidFill>
                <a:effectLst/>
                <a:latin typeface="Consolas" panose="020B0609020204030204" pitchFamily="49" charset="0"/>
              </a:rPr>
              <a:t>.</a:t>
            </a:r>
            <a:r>
              <a:rPr lang="fi-FI" sz="1700" b="0" dirty="0" err="1">
                <a:solidFill>
                  <a:srgbClr val="795E26"/>
                </a:solidFill>
                <a:effectLst/>
                <a:latin typeface="Consolas" panose="020B0609020204030204" pitchFamily="49" charset="0"/>
              </a:rPr>
              <a:t>repeat</a:t>
            </a:r>
            <a:r>
              <a:rPr lang="fi-FI" sz="1700" b="0" dirty="0">
                <a:solidFill>
                  <a:srgbClr val="000000"/>
                </a:solidFill>
                <a:effectLst/>
                <a:latin typeface="Consolas" panose="020B0609020204030204" pitchFamily="49" charset="0"/>
              </a:rPr>
              <a:t>(</a:t>
            </a:r>
            <a:r>
              <a:rPr lang="fi-FI" sz="1700" b="0" dirty="0">
                <a:solidFill>
                  <a:srgbClr val="098658"/>
                </a:solidFill>
                <a:effectLst/>
                <a:latin typeface="Consolas" panose="020B0609020204030204" pitchFamily="49" charset="0"/>
              </a:rPr>
              <a:t>20</a:t>
            </a:r>
            <a:r>
              <a:rPr lang="fi-FI" sz="1700" b="0" dirty="0">
                <a:solidFill>
                  <a:srgbClr val="000000"/>
                </a:solidFill>
                <a:effectLst/>
                <a:latin typeface="Consolas" panose="020B0609020204030204" pitchFamily="49" charset="0"/>
              </a:rPr>
              <a:t>));</a:t>
            </a:r>
          </a:p>
          <a:p>
            <a:pPr marL="0" indent="0">
              <a:buNone/>
            </a:pPr>
            <a:r>
              <a:rPr lang="fi-FI" sz="1700" b="0" dirty="0" err="1">
                <a:solidFill>
                  <a:srgbClr val="001080"/>
                </a:solidFill>
                <a:effectLst/>
                <a:latin typeface="Consolas" panose="020B0609020204030204" pitchFamily="49" charset="0"/>
              </a:rPr>
              <a:t>languages</a:t>
            </a:r>
            <a:r>
              <a:rPr lang="fi-FI" sz="1700" b="0" dirty="0" err="1">
                <a:solidFill>
                  <a:srgbClr val="000000"/>
                </a:solidFill>
                <a:effectLst/>
                <a:latin typeface="Consolas" panose="020B0609020204030204" pitchFamily="49" charset="0"/>
              </a:rPr>
              <a:t>.</a:t>
            </a:r>
            <a:r>
              <a:rPr lang="fi-FI" sz="1700" b="0" dirty="0" err="1">
                <a:solidFill>
                  <a:srgbClr val="795E26"/>
                </a:solidFill>
                <a:effectLst/>
                <a:latin typeface="Consolas" panose="020B0609020204030204" pitchFamily="49" charset="0"/>
              </a:rPr>
              <a:t>forEach</a:t>
            </a:r>
            <a:r>
              <a:rPr lang="fi-FI" sz="1700" b="0" dirty="0">
                <a:solidFill>
                  <a:srgbClr val="000000"/>
                </a:solidFill>
                <a:effectLst/>
                <a:latin typeface="Consolas" panose="020B0609020204030204" pitchFamily="49" charset="0"/>
              </a:rPr>
              <a:t>(</a:t>
            </a:r>
            <a:r>
              <a:rPr lang="fi-FI" sz="1700" b="0" dirty="0" err="1">
                <a:solidFill>
                  <a:srgbClr val="0000FF"/>
                </a:solidFill>
                <a:effectLst/>
                <a:latin typeface="Consolas" panose="020B0609020204030204" pitchFamily="49" charset="0"/>
              </a:rPr>
              <a:t>function</a:t>
            </a:r>
            <a:r>
              <a:rPr lang="fi-FI" sz="1700" b="0" dirty="0">
                <a:solidFill>
                  <a:srgbClr val="000000"/>
                </a:solidFill>
                <a:effectLst/>
                <a:latin typeface="Consolas" panose="020B0609020204030204" pitchFamily="49" charset="0"/>
              </a:rPr>
              <a:t>(</a:t>
            </a:r>
            <a:r>
              <a:rPr lang="fi-FI" sz="1700" b="0" dirty="0" err="1">
                <a:solidFill>
                  <a:srgbClr val="001080"/>
                </a:solidFill>
                <a:effectLst/>
                <a:latin typeface="Consolas" panose="020B0609020204030204" pitchFamily="49" charset="0"/>
              </a:rPr>
              <a:t>lang</a:t>
            </a:r>
            <a:r>
              <a:rPr lang="fi-FI" sz="1700" b="0" dirty="0">
                <a:solidFill>
                  <a:srgbClr val="000000"/>
                </a:solidFill>
                <a:effectLst/>
                <a:latin typeface="Consolas" panose="020B0609020204030204" pitchFamily="49" charset="0"/>
              </a:rPr>
              <a:t>){</a:t>
            </a:r>
          </a:p>
          <a:p>
            <a:pPr marL="0" indent="0">
              <a:buNone/>
            </a:pPr>
            <a:r>
              <a:rPr lang="fi-FI" sz="1700" b="0" dirty="0">
                <a:solidFill>
                  <a:srgbClr val="000000"/>
                </a:solidFill>
                <a:effectLst/>
                <a:latin typeface="Consolas" panose="020B0609020204030204" pitchFamily="49" charset="0"/>
              </a:rPr>
              <a:t>    </a:t>
            </a:r>
            <a:r>
              <a:rPr lang="fi-FI" sz="1700" b="0" dirty="0">
                <a:solidFill>
                  <a:srgbClr val="001080"/>
                </a:solidFill>
                <a:effectLst/>
                <a:latin typeface="Consolas" panose="020B0609020204030204" pitchFamily="49" charset="0"/>
              </a:rPr>
              <a:t>console</a:t>
            </a:r>
            <a:r>
              <a:rPr lang="fi-FI" sz="1700" b="0" dirty="0">
                <a:solidFill>
                  <a:srgbClr val="000000"/>
                </a:solidFill>
                <a:effectLst/>
                <a:latin typeface="Consolas" panose="020B0609020204030204" pitchFamily="49" charset="0"/>
              </a:rPr>
              <a:t>.</a:t>
            </a:r>
            <a:r>
              <a:rPr lang="fi-FI" sz="1700" b="0" dirty="0">
                <a:solidFill>
                  <a:srgbClr val="795E26"/>
                </a:solidFill>
                <a:effectLst/>
                <a:latin typeface="Consolas" panose="020B0609020204030204" pitchFamily="49" charset="0"/>
              </a:rPr>
              <a:t>log</a:t>
            </a:r>
            <a:r>
              <a:rPr lang="fi-FI" sz="1700" b="0" dirty="0">
                <a:solidFill>
                  <a:srgbClr val="000000"/>
                </a:solidFill>
                <a:effectLst/>
                <a:latin typeface="Consolas" panose="020B0609020204030204" pitchFamily="49" charset="0"/>
              </a:rPr>
              <a:t>(</a:t>
            </a:r>
            <a:r>
              <a:rPr lang="fi-FI" sz="1700" b="0" dirty="0" err="1">
                <a:solidFill>
                  <a:srgbClr val="001080"/>
                </a:solidFill>
                <a:effectLst/>
                <a:latin typeface="Consolas" panose="020B0609020204030204" pitchFamily="49" charset="0"/>
              </a:rPr>
              <a:t>lang</a:t>
            </a:r>
            <a:r>
              <a:rPr lang="fi-FI" sz="1700" b="0" dirty="0">
                <a:solidFill>
                  <a:srgbClr val="000000"/>
                </a:solidFill>
                <a:effectLst/>
                <a:latin typeface="Consolas" panose="020B0609020204030204" pitchFamily="49" charset="0"/>
              </a:rPr>
              <a:t>);</a:t>
            </a:r>
          </a:p>
          <a:p>
            <a:pPr marL="0" indent="0">
              <a:buNone/>
            </a:pPr>
            <a:r>
              <a:rPr lang="fi-FI" sz="1700"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1980640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70BE071-4ADC-44FF-A5DC-1160EF51B455}"/>
              </a:ext>
            </a:extLst>
          </p:cNvPr>
          <p:cNvSpPr>
            <a:spLocks noGrp="1"/>
          </p:cNvSpPr>
          <p:nvPr>
            <p:ph type="title"/>
          </p:nvPr>
        </p:nvSpPr>
        <p:spPr/>
        <p:txBody>
          <a:bodyPr/>
          <a:lstStyle/>
          <a:p>
            <a:r>
              <a:rPr lang="fi-FI" dirty="0" err="1"/>
              <a:t>Harvojent</a:t>
            </a:r>
            <a:r>
              <a:rPr lang="fi-FI" dirty="0"/>
              <a:t> taulukoiden käsittely esimerkki</a:t>
            </a:r>
          </a:p>
        </p:txBody>
      </p:sp>
      <p:sp>
        <p:nvSpPr>
          <p:cNvPr id="3" name="Sisällön paikkamerkki 2">
            <a:extLst>
              <a:ext uri="{FF2B5EF4-FFF2-40B4-BE49-F238E27FC236}">
                <a16:creationId xmlns:a16="http://schemas.microsoft.com/office/drawing/2014/main" id="{5B547691-F943-4EF7-9A4C-B3F33696409A}"/>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92A09208-1B30-4468-97DB-6EFFEA7A81B4}"/>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576319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5ECB475-8D6B-4963-A9BB-5C9FB11B9BE9}"/>
              </a:ext>
            </a:extLst>
          </p:cNvPr>
          <p:cNvSpPr>
            <a:spLocks noGrp="1"/>
          </p:cNvSpPr>
          <p:nvPr>
            <p:ph type="title"/>
          </p:nvPr>
        </p:nvSpPr>
        <p:spPr/>
        <p:txBody>
          <a:bodyPr/>
          <a:lstStyle/>
          <a:p>
            <a:r>
              <a:rPr lang="fi-FI" dirty="0"/>
              <a:t>With lauseke</a:t>
            </a:r>
          </a:p>
        </p:txBody>
      </p:sp>
      <p:sp>
        <p:nvSpPr>
          <p:cNvPr id="4" name="Sisällön paikkamerkki 3">
            <a:extLst>
              <a:ext uri="{FF2B5EF4-FFF2-40B4-BE49-F238E27FC236}">
                <a16:creationId xmlns:a16="http://schemas.microsoft.com/office/drawing/2014/main" id="{B70FD3D0-6F6B-4871-A796-28A1EF6073D7}"/>
              </a:ext>
            </a:extLst>
          </p:cNvPr>
          <p:cNvSpPr>
            <a:spLocks noGrp="1"/>
          </p:cNvSpPr>
          <p:nvPr>
            <p:ph sz="half" idx="1"/>
          </p:nvPr>
        </p:nvSpPr>
        <p:spPr>
          <a:xfrm>
            <a:off x="1257300" y="2396971"/>
            <a:ext cx="4800600" cy="3508529"/>
          </a:xfrm>
        </p:spPr>
        <p:txBody>
          <a:bodyPr>
            <a:normAutofit/>
          </a:bodyPr>
          <a:lstStyle/>
          <a:p>
            <a:r>
              <a:rPr lang="fi-FI" dirty="0" err="1"/>
              <a:t>With</a:t>
            </a:r>
            <a:r>
              <a:rPr lang="fi-FI" dirty="0"/>
              <a:t>-lausekkeen avulla voidaan muuttaa olion ominaisuuksia ja viitataan ominaisuuteen ilman </a:t>
            </a:r>
            <a:r>
              <a:rPr lang="fi-FI" dirty="0" err="1"/>
              <a:t>this</a:t>
            </a:r>
            <a:r>
              <a:rPr lang="fi-FI" dirty="0"/>
              <a:t> viitettä.</a:t>
            </a:r>
          </a:p>
        </p:txBody>
      </p:sp>
      <p:sp>
        <p:nvSpPr>
          <p:cNvPr id="5" name="Sisällön paikkamerkki 4">
            <a:extLst>
              <a:ext uri="{FF2B5EF4-FFF2-40B4-BE49-F238E27FC236}">
                <a16:creationId xmlns:a16="http://schemas.microsoft.com/office/drawing/2014/main" id="{DA3AC816-4519-4637-924D-333AC9B42FC0}"/>
              </a:ext>
            </a:extLst>
          </p:cNvPr>
          <p:cNvSpPr>
            <a:spLocks noGrp="1"/>
          </p:cNvSpPr>
          <p:nvPr>
            <p:ph sz="half" idx="2"/>
          </p:nvPr>
        </p:nvSpPr>
        <p:spPr/>
        <p:txBody>
          <a:bodyPr>
            <a:normAutofit/>
          </a:bodyPr>
          <a:lstStyle/>
          <a:p>
            <a:pPr marL="0" indent="0">
              <a:buNone/>
            </a:pPr>
            <a:r>
              <a:rPr lang="fi-FI" sz="1600" b="0" dirty="0" err="1">
                <a:solidFill>
                  <a:srgbClr val="0000FF"/>
                </a:solidFill>
                <a:effectLst/>
                <a:latin typeface="Consolas" panose="020B0609020204030204" pitchFamily="49" charset="0"/>
              </a:rPr>
              <a:t>let</a:t>
            </a: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person</a:t>
            </a:r>
            <a:r>
              <a:rPr lang="fi-FI" sz="1600" b="0" dirty="0">
                <a:solidFill>
                  <a:srgbClr val="000000"/>
                </a:solidFill>
                <a:effectLst/>
                <a:latin typeface="Consolas" panose="020B0609020204030204" pitchFamily="49" charset="0"/>
              </a:rPr>
              <a:t> = {</a:t>
            </a:r>
            <a:r>
              <a:rPr lang="fi-FI" sz="1600" b="0" dirty="0">
                <a:solidFill>
                  <a:srgbClr val="001080"/>
                </a:solidFill>
                <a:effectLst/>
                <a:latin typeface="Consolas" panose="020B0609020204030204" pitchFamily="49" charset="0"/>
              </a:rPr>
              <a:t>nimi</a:t>
            </a:r>
            <a:r>
              <a:rPr lang="fi-FI" sz="1600" b="0" dirty="0">
                <a:solidFill>
                  <a:srgbClr val="000000"/>
                </a:solidFill>
                <a:effectLst/>
                <a:latin typeface="Consolas" panose="020B0609020204030204" pitchFamily="49" charset="0"/>
              </a:rPr>
              <a:t> : </a:t>
            </a:r>
            <a:r>
              <a:rPr lang="fi-FI" sz="1600" b="0" dirty="0">
                <a:solidFill>
                  <a:srgbClr val="A31515"/>
                </a:solidFill>
                <a:effectLst/>
                <a:latin typeface="Consolas" panose="020B0609020204030204" pitchFamily="49" charset="0"/>
              </a:rPr>
              <a:t>’Liisa'</a:t>
            </a:r>
            <a:r>
              <a:rPr lang="fi-FI" sz="1600" b="0" dirty="0">
                <a:solidFill>
                  <a:srgbClr val="000000"/>
                </a:solidFill>
                <a:effectLst/>
                <a:latin typeface="Consolas" panose="020B0609020204030204" pitchFamily="49" charset="0"/>
              </a:rPr>
              <a:t>, </a:t>
            </a:r>
            <a:r>
              <a:rPr lang="fi-FI" sz="1600" b="0" dirty="0" err="1">
                <a:solidFill>
                  <a:srgbClr val="001080"/>
                </a:solidFill>
                <a:effectLst/>
                <a:latin typeface="Consolas" panose="020B0609020204030204" pitchFamily="49" charset="0"/>
              </a:rPr>
              <a:t>ika</a:t>
            </a:r>
            <a:r>
              <a:rPr lang="fi-FI" sz="1600" b="0" dirty="0">
                <a:solidFill>
                  <a:srgbClr val="000000"/>
                </a:solidFill>
                <a:effectLst/>
                <a:latin typeface="Consolas" panose="020B0609020204030204" pitchFamily="49" charset="0"/>
              </a:rPr>
              <a:t>: </a:t>
            </a:r>
            <a:r>
              <a:rPr lang="fi-FI" sz="1600" dirty="0">
                <a:solidFill>
                  <a:srgbClr val="098658"/>
                </a:solidFill>
                <a:latin typeface="Consolas" panose="020B0609020204030204" pitchFamily="49" charset="0"/>
              </a:rPr>
              <a:t>7</a:t>
            </a:r>
            <a:r>
              <a:rPr lang="fi-FI" sz="1600" b="0" dirty="0">
                <a:solidFill>
                  <a:srgbClr val="098658"/>
                </a:solidFill>
                <a:effectLst/>
                <a:latin typeface="Consolas" panose="020B0609020204030204" pitchFamily="49" charset="0"/>
              </a:rPr>
              <a:t>3</a:t>
            </a:r>
            <a:r>
              <a:rPr lang="fi-FI" sz="1600" b="0" dirty="0">
                <a:solidFill>
                  <a:srgbClr val="000000"/>
                </a:solidFill>
                <a:effectLst/>
                <a:latin typeface="Consolas" panose="020B0609020204030204" pitchFamily="49" charset="0"/>
              </a:rPr>
              <a:t>};</a:t>
            </a:r>
          </a:p>
          <a:p>
            <a:pPr marL="0" indent="0">
              <a:buNone/>
            </a:pPr>
            <a:r>
              <a:rPr lang="fi-FI" sz="1600" b="0" dirty="0" err="1">
                <a:solidFill>
                  <a:srgbClr val="000000"/>
                </a:solidFill>
                <a:effectLst/>
                <a:latin typeface="Consolas" panose="020B0609020204030204" pitchFamily="49" charset="0"/>
              </a:rPr>
              <a:t>with</a:t>
            </a: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person</a:t>
            </a:r>
            <a:r>
              <a:rPr lang="fi-FI" sz="1600" b="0" dirty="0">
                <a:solidFill>
                  <a:srgbClr val="000000"/>
                </a:solidFill>
                <a:effectLst/>
                <a:latin typeface="Consolas" panose="020B0609020204030204" pitchFamily="49" charset="0"/>
              </a:rPr>
              <a:t>) {</a:t>
            </a:r>
          </a:p>
          <a:p>
            <a:pPr marL="0" indent="0">
              <a:buNone/>
            </a:pPr>
            <a:r>
              <a:rPr lang="fi-FI" sz="1600" b="0" dirty="0">
                <a:solidFill>
                  <a:srgbClr val="000000"/>
                </a:solidFill>
                <a:effectLst/>
                <a:latin typeface="Consolas" panose="020B0609020204030204" pitchFamily="49" charset="0"/>
              </a:rPr>
              <a:t>    </a:t>
            </a:r>
            <a:r>
              <a:rPr lang="fi-FI" sz="1600" b="0" dirty="0" err="1">
                <a:solidFill>
                  <a:srgbClr val="001080"/>
                </a:solidFill>
                <a:effectLst/>
                <a:latin typeface="Consolas" panose="020B0609020204030204" pitchFamily="49" charset="0"/>
              </a:rPr>
              <a:t>ika</a:t>
            </a:r>
            <a:r>
              <a:rPr lang="fi-FI" sz="1600" b="0" dirty="0">
                <a:solidFill>
                  <a:srgbClr val="000000"/>
                </a:solidFill>
                <a:effectLst/>
                <a:latin typeface="Consolas" panose="020B0609020204030204" pitchFamily="49" charset="0"/>
              </a:rPr>
              <a:t> +=</a:t>
            </a:r>
            <a:r>
              <a:rPr lang="fi-FI" sz="1600" b="0" dirty="0">
                <a:solidFill>
                  <a:srgbClr val="098658"/>
                </a:solidFill>
                <a:effectLst/>
                <a:latin typeface="Consolas" panose="020B0609020204030204" pitchFamily="49" charset="0"/>
              </a:rPr>
              <a:t>1</a:t>
            </a:r>
            <a:r>
              <a:rPr lang="fi-FI" sz="1600" b="0" dirty="0">
                <a:solidFill>
                  <a:srgbClr val="000000"/>
                </a:solidFill>
                <a:effectLst/>
                <a:latin typeface="Consolas" panose="020B0609020204030204" pitchFamily="49" charset="0"/>
              </a:rPr>
              <a:t>;</a:t>
            </a:r>
          </a:p>
          <a:p>
            <a:pPr marL="0" indent="0">
              <a:buNone/>
            </a:pPr>
            <a:r>
              <a:rPr lang="fi-FI" sz="1600" b="0" dirty="0">
                <a:solidFill>
                  <a:srgbClr val="000000"/>
                </a:solidFill>
                <a:effectLst/>
                <a:latin typeface="Consolas" panose="020B0609020204030204" pitchFamily="49" charset="0"/>
              </a:rPr>
              <a:t>    </a:t>
            </a:r>
          </a:p>
          <a:p>
            <a:pPr marL="0" indent="0">
              <a:buNone/>
            </a:pPr>
            <a:r>
              <a:rPr lang="fi-FI" sz="1600" b="0" dirty="0">
                <a:solidFill>
                  <a:srgbClr val="000000"/>
                </a:solidFill>
                <a:effectLst/>
                <a:latin typeface="Consolas" panose="020B0609020204030204" pitchFamily="49" charset="0"/>
              </a:rPr>
              <a:t>}</a:t>
            </a:r>
          </a:p>
          <a:p>
            <a:pPr marL="0" indent="0">
              <a:buNone/>
            </a:pPr>
            <a:r>
              <a:rPr lang="fi-FI" sz="1600" b="0" dirty="0">
                <a:solidFill>
                  <a:srgbClr val="001080"/>
                </a:solidFill>
                <a:effectLst/>
                <a:latin typeface="Consolas" panose="020B0609020204030204" pitchFamily="49" charset="0"/>
              </a:rPr>
              <a:t>console</a:t>
            </a:r>
            <a:r>
              <a:rPr lang="fi-FI" sz="1600" b="0" dirty="0">
                <a:solidFill>
                  <a:srgbClr val="000000"/>
                </a:solidFill>
                <a:effectLst/>
                <a:latin typeface="Consolas" panose="020B0609020204030204" pitchFamily="49" charset="0"/>
              </a:rPr>
              <a:t>.</a:t>
            </a:r>
            <a:r>
              <a:rPr lang="fi-FI" sz="1600" b="0" dirty="0">
                <a:solidFill>
                  <a:srgbClr val="795E26"/>
                </a:solidFill>
                <a:effectLst/>
                <a:latin typeface="Consolas" panose="020B0609020204030204" pitchFamily="49" charset="0"/>
              </a:rPr>
              <a:t>log</a:t>
            </a:r>
            <a:r>
              <a:rPr lang="fi-FI" sz="1600" b="0" dirty="0">
                <a:solidFill>
                  <a:srgbClr val="000000"/>
                </a:solidFill>
                <a:effectLst/>
                <a:latin typeface="Consolas" panose="020B0609020204030204" pitchFamily="49" charset="0"/>
              </a:rPr>
              <a:t>(</a:t>
            </a:r>
            <a:r>
              <a:rPr lang="fi-FI" sz="1600" b="0" dirty="0" err="1">
                <a:solidFill>
                  <a:srgbClr val="001080"/>
                </a:solidFill>
                <a:effectLst/>
                <a:latin typeface="Consolas" panose="020B0609020204030204" pitchFamily="49" charset="0"/>
              </a:rPr>
              <a:t>person</a:t>
            </a:r>
            <a:r>
              <a:rPr lang="fi-FI" sz="1600" b="0" dirty="0" err="1">
                <a:solidFill>
                  <a:srgbClr val="000000"/>
                </a:solidFill>
                <a:effectLst/>
                <a:latin typeface="Consolas" panose="020B0609020204030204" pitchFamily="49" charset="0"/>
              </a:rPr>
              <a:t>.</a:t>
            </a:r>
            <a:r>
              <a:rPr lang="fi-FI" sz="1600" b="0" dirty="0" err="1">
                <a:solidFill>
                  <a:srgbClr val="001080"/>
                </a:solidFill>
                <a:effectLst/>
                <a:latin typeface="Consolas" panose="020B0609020204030204" pitchFamily="49" charset="0"/>
              </a:rPr>
              <a:t>ika</a:t>
            </a:r>
            <a:r>
              <a:rPr lang="fi-FI" sz="1600" b="0" dirty="0">
                <a:solidFill>
                  <a:srgbClr val="000000"/>
                </a:solidFill>
                <a:effectLst/>
                <a:latin typeface="Consolas" panose="020B0609020204030204" pitchFamily="49" charset="0"/>
              </a:rPr>
              <a:t>);</a:t>
            </a:r>
          </a:p>
          <a:p>
            <a:pPr marL="0" indent="0">
              <a:buNone/>
            </a:pPr>
            <a:r>
              <a:rPr lang="fi-FI" sz="1600" b="0" dirty="0" err="1">
                <a:solidFill>
                  <a:srgbClr val="000000"/>
                </a:solidFill>
                <a:effectLst/>
                <a:latin typeface="Consolas" panose="020B0609020204030204" pitchFamily="49" charset="0"/>
              </a:rPr>
              <a:t>with</a:t>
            </a:r>
            <a:r>
              <a:rPr lang="fi-FI" sz="1600" b="0" dirty="0">
                <a:solidFill>
                  <a:srgbClr val="000000"/>
                </a:solidFill>
                <a:effectLst/>
                <a:latin typeface="Consolas" panose="020B0609020204030204" pitchFamily="49" charset="0"/>
              </a:rPr>
              <a:t> (</a:t>
            </a:r>
            <a:r>
              <a:rPr lang="fi-FI" sz="1600" b="0" dirty="0">
                <a:solidFill>
                  <a:srgbClr val="001080"/>
                </a:solidFill>
                <a:effectLst/>
                <a:latin typeface="Consolas" panose="020B0609020204030204" pitchFamily="49" charset="0"/>
              </a:rPr>
              <a:t>person</a:t>
            </a:r>
            <a:r>
              <a:rPr lang="fi-FI" sz="1600" b="0" dirty="0">
                <a:solidFill>
                  <a:srgbClr val="000000"/>
                </a:solidFill>
                <a:effectLst/>
                <a:latin typeface="Consolas" panose="020B0609020204030204" pitchFamily="49" charset="0"/>
              </a:rPr>
              <a:t>) {</a:t>
            </a:r>
            <a:r>
              <a:rPr lang="fi-FI" sz="1600" b="0" dirty="0">
                <a:solidFill>
                  <a:srgbClr val="A31515"/>
                </a:solidFill>
                <a:effectLst/>
                <a:latin typeface="Consolas" panose="020B0609020204030204" pitchFamily="49" charset="0"/>
              </a:rPr>
              <a:t>nimi</a:t>
            </a:r>
            <a:r>
              <a:rPr lang="fi-FI" sz="1600" b="0" dirty="0">
                <a:solidFill>
                  <a:srgbClr val="000000"/>
                </a:solidFill>
                <a:effectLst/>
                <a:latin typeface="Consolas" panose="020B0609020204030204" pitchFamily="49" charset="0"/>
              </a:rPr>
              <a:t> : </a:t>
            </a:r>
            <a:r>
              <a:rPr lang="fi-FI" sz="1600" b="0" dirty="0">
                <a:solidFill>
                  <a:srgbClr val="A31515"/>
                </a:solidFill>
                <a:effectLst/>
                <a:latin typeface="Consolas" panose="020B0609020204030204" pitchFamily="49" charset="0"/>
              </a:rPr>
              <a:t>'Lasse'</a:t>
            </a:r>
            <a:r>
              <a:rPr lang="fi-FI" sz="1600" b="0" dirty="0">
                <a:solidFill>
                  <a:srgbClr val="000000"/>
                </a:solidFill>
                <a:effectLst/>
                <a:latin typeface="Consolas" panose="020B0609020204030204" pitchFamily="49" charset="0"/>
              </a:rPr>
              <a:t>}</a:t>
            </a:r>
          </a:p>
          <a:p>
            <a:pPr marL="0" indent="0">
              <a:buNone/>
            </a:pPr>
            <a:r>
              <a:rPr lang="fi-FI" sz="1600" b="0" dirty="0">
                <a:solidFill>
                  <a:srgbClr val="001080"/>
                </a:solidFill>
                <a:effectLst/>
                <a:latin typeface="Consolas" panose="020B0609020204030204" pitchFamily="49" charset="0"/>
              </a:rPr>
              <a:t>console</a:t>
            </a:r>
            <a:r>
              <a:rPr lang="fi-FI" sz="1600" b="0" dirty="0">
                <a:solidFill>
                  <a:srgbClr val="000000"/>
                </a:solidFill>
                <a:effectLst/>
                <a:latin typeface="Consolas" panose="020B0609020204030204" pitchFamily="49" charset="0"/>
              </a:rPr>
              <a:t>.</a:t>
            </a:r>
            <a:r>
              <a:rPr lang="fi-FI" sz="1600" b="0" dirty="0">
                <a:solidFill>
                  <a:srgbClr val="795E26"/>
                </a:solidFill>
                <a:effectLst/>
                <a:latin typeface="Consolas" panose="020B0609020204030204" pitchFamily="49" charset="0"/>
              </a:rPr>
              <a:t>log</a:t>
            </a:r>
            <a:r>
              <a:rPr lang="fi-FI" sz="1600" b="0" dirty="0">
                <a:solidFill>
                  <a:srgbClr val="000000"/>
                </a:solidFill>
                <a:effectLst/>
                <a:latin typeface="Consolas" panose="020B0609020204030204" pitchFamily="49" charset="0"/>
              </a:rPr>
              <a:t>(</a:t>
            </a:r>
            <a:r>
              <a:rPr lang="fi-FI" sz="1600" b="0" dirty="0" err="1">
                <a:solidFill>
                  <a:srgbClr val="001080"/>
                </a:solidFill>
                <a:effectLst/>
                <a:latin typeface="Consolas" panose="020B0609020204030204" pitchFamily="49" charset="0"/>
              </a:rPr>
              <a:t>person</a:t>
            </a:r>
            <a:r>
              <a:rPr lang="fi-FI" sz="1600" b="0" dirty="0" err="1">
                <a:solidFill>
                  <a:srgbClr val="000000"/>
                </a:solidFill>
                <a:effectLst/>
                <a:latin typeface="Consolas" panose="020B0609020204030204" pitchFamily="49" charset="0"/>
              </a:rPr>
              <a:t>.</a:t>
            </a:r>
            <a:r>
              <a:rPr lang="fi-FI" sz="1600" b="0" dirty="0" err="1">
                <a:solidFill>
                  <a:srgbClr val="001080"/>
                </a:solidFill>
                <a:effectLst/>
                <a:latin typeface="Consolas" panose="020B0609020204030204" pitchFamily="49" charset="0"/>
              </a:rPr>
              <a:t>nimi</a:t>
            </a:r>
            <a:r>
              <a:rPr lang="fi-FI" sz="1600"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209042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08826E3-0BC2-4CB2-9E28-083F0A62443F}"/>
              </a:ext>
            </a:extLst>
          </p:cNvPr>
          <p:cNvSpPr>
            <a:spLocks noGrp="1"/>
          </p:cNvSpPr>
          <p:nvPr>
            <p:ph type="title"/>
          </p:nvPr>
        </p:nvSpPr>
        <p:spPr/>
        <p:txBody>
          <a:bodyPr/>
          <a:lstStyle/>
          <a:p>
            <a:r>
              <a:rPr lang="fi-FI" dirty="0"/>
              <a:t>Virheen käsittely</a:t>
            </a:r>
          </a:p>
        </p:txBody>
      </p:sp>
      <p:sp>
        <p:nvSpPr>
          <p:cNvPr id="4" name="Sisällön paikkamerkki 3">
            <a:extLst>
              <a:ext uri="{FF2B5EF4-FFF2-40B4-BE49-F238E27FC236}">
                <a16:creationId xmlns:a16="http://schemas.microsoft.com/office/drawing/2014/main" id="{5D0DCFC1-DFA9-4FEA-9AD8-4567B69AA693}"/>
              </a:ext>
            </a:extLst>
          </p:cNvPr>
          <p:cNvSpPr>
            <a:spLocks noGrp="1"/>
          </p:cNvSpPr>
          <p:nvPr>
            <p:ph sz="half" idx="1"/>
          </p:nvPr>
        </p:nvSpPr>
        <p:spPr>
          <a:xfrm>
            <a:off x="1257300" y="1305017"/>
            <a:ext cx="4800600" cy="4600483"/>
          </a:xfrm>
        </p:spPr>
        <p:txBody>
          <a:bodyPr>
            <a:normAutofit fontScale="85000" lnSpcReduction="10000"/>
          </a:bodyPr>
          <a:lstStyle/>
          <a:p>
            <a:r>
              <a:rPr lang="fi-FI" dirty="0"/>
              <a:t>JavaScript-kielessä virheitä voi käsitellä </a:t>
            </a:r>
            <a:r>
              <a:rPr lang="fi-FI" dirty="0" err="1"/>
              <a:t>try</a:t>
            </a:r>
            <a:r>
              <a:rPr lang="fi-FI" dirty="0"/>
              <a:t>/</a:t>
            </a:r>
            <a:r>
              <a:rPr lang="fi-FI" dirty="0" err="1"/>
              <a:t>catch</a:t>
            </a:r>
            <a:r>
              <a:rPr lang="fi-FI" dirty="0"/>
              <a:t> syntaksilla.</a:t>
            </a:r>
          </a:p>
          <a:p>
            <a:r>
              <a:rPr lang="fi-FI" dirty="0"/>
              <a:t>Se mahdollistaa erityyppisten virheiden käsittelyn omassa koodissa hallitulla tavalla.</a:t>
            </a:r>
          </a:p>
          <a:p>
            <a:r>
              <a:rPr lang="fi-FI" dirty="0"/>
              <a:t>Mitä vieressä oleva koodi tulostaa?</a:t>
            </a:r>
          </a:p>
          <a:p>
            <a:endParaRPr lang="fi-FI" dirty="0"/>
          </a:p>
        </p:txBody>
      </p:sp>
      <p:sp>
        <p:nvSpPr>
          <p:cNvPr id="5" name="Sisällön paikkamerkki 4">
            <a:extLst>
              <a:ext uri="{FF2B5EF4-FFF2-40B4-BE49-F238E27FC236}">
                <a16:creationId xmlns:a16="http://schemas.microsoft.com/office/drawing/2014/main" id="{1E9E9F3C-03B8-40D8-9F04-19ABF46FF4F3}"/>
              </a:ext>
            </a:extLst>
          </p:cNvPr>
          <p:cNvSpPr>
            <a:spLocks noGrp="1"/>
          </p:cNvSpPr>
          <p:nvPr>
            <p:ph sz="half" idx="2"/>
          </p:nvPr>
        </p:nvSpPr>
        <p:spPr>
          <a:xfrm>
            <a:off x="6647796" y="1305017"/>
            <a:ext cx="4800600" cy="4600483"/>
          </a:xfrm>
        </p:spPr>
        <p:txBody>
          <a:bodyPr>
            <a:normAutofit fontScale="85000" lnSpcReduction="10000"/>
          </a:bodyPr>
          <a:lstStyle/>
          <a:p>
            <a:pPr marL="0" indent="0">
              <a:buNone/>
            </a:pPr>
            <a:r>
              <a:rPr lang="fi-FI" b="0" dirty="0" err="1">
                <a:solidFill>
                  <a:srgbClr val="0000FF"/>
                </a:solidFill>
                <a:effectLst/>
                <a:latin typeface="Consolas" panose="020B0609020204030204" pitchFamily="49" charset="0"/>
              </a:rPr>
              <a:t>function</a:t>
            </a:r>
            <a:r>
              <a:rPr lang="fi-FI" b="0" dirty="0">
                <a:solidFill>
                  <a:srgbClr val="000000"/>
                </a:solidFill>
                <a:effectLst/>
                <a:latin typeface="Consolas" panose="020B0609020204030204" pitchFamily="49" charset="0"/>
              </a:rPr>
              <a:t> </a:t>
            </a:r>
            <a:r>
              <a:rPr lang="fi-FI" b="0" dirty="0" err="1">
                <a:solidFill>
                  <a:srgbClr val="795E26"/>
                </a:solidFill>
                <a:effectLst/>
                <a:latin typeface="Consolas" panose="020B0609020204030204" pitchFamily="49" charset="0"/>
              </a:rPr>
              <a:t>getLastItem</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arr</a:t>
            </a:r>
            <a:r>
              <a:rPr lang="fi-FI" b="0" dirty="0">
                <a:solidFill>
                  <a:srgbClr val="000000"/>
                </a:solidFill>
                <a:effectLst/>
                <a:latin typeface="Consolas" panose="020B0609020204030204" pitchFamily="49" charset="0"/>
              </a:rPr>
              <a:t>) {</a:t>
            </a:r>
          </a:p>
          <a:p>
            <a:pPr marL="0"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if</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arr</a:t>
            </a:r>
            <a:r>
              <a:rPr lang="fi-FI" b="0" dirty="0" err="1">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length</a:t>
            </a:r>
            <a:r>
              <a:rPr lang="fi-FI" b="0" dirty="0">
                <a:solidFill>
                  <a:srgbClr val="000000"/>
                </a:solidFill>
                <a:effectLst/>
                <a:latin typeface="Consolas" panose="020B0609020204030204" pitchFamily="49" charset="0"/>
              </a:rPr>
              <a:t> &gt; </a:t>
            </a:r>
            <a:r>
              <a:rPr lang="fi-FI" b="0" dirty="0">
                <a:solidFill>
                  <a:srgbClr val="098658"/>
                </a:solidFill>
                <a:effectLst/>
                <a:latin typeface="Consolas" panose="020B0609020204030204" pitchFamily="49" charset="0"/>
              </a:rPr>
              <a:t>0</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return</a:t>
            </a:r>
            <a:r>
              <a:rPr lang="fi-FI" b="0" dirty="0">
                <a:solidFill>
                  <a:srgbClr val="001080"/>
                </a:solidFill>
                <a:effectLst/>
                <a:latin typeface="Consolas" panose="020B0609020204030204" pitchFamily="49" charset="0"/>
              </a:rPr>
              <a:t> </a:t>
            </a:r>
            <a:r>
              <a:rPr lang="fi-FI" b="0" dirty="0" err="1">
                <a:solidFill>
                  <a:srgbClr val="001080"/>
                </a:solidFill>
                <a:effectLst/>
                <a:latin typeface="Consolas" panose="020B0609020204030204" pitchFamily="49" charset="0"/>
              </a:rPr>
              <a:t>arr</a:t>
            </a:r>
            <a:r>
              <a:rPr lang="fi-FI" b="0" dirty="0">
                <a:solidFill>
                  <a:srgbClr val="001080"/>
                </a:solidFill>
                <a:effectLst/>
                <a:latin typeface="Consolas" panose="020B0609020204030204" pitchFamily="49" charset="0"/>
              </a:rPr>
              <a:t> </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arr</a:t>
            </a:r>
            <a:r>
              <a:rPr lang="fi-FI" b="0" dirty="0" err="1">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length</a:t>
            </a:r>
            <a:r>
              <a:rPr lang="fi-FI" b="0" dirty="0">
                <a:solidFill>
                  <a:srgbClr val="000000"/>
                </a:solidFill>
                <a:effectLst/>
                <a:latin typeface="Consolas" panose="020B0609020204030204" pitchFamily="49" charset="0"/>
              </a:rPr>
              <a:t> </a:t>
            </a:r>
            <a:r>
              <a:rPr lang="fi-FI" b="0" dirty="0">
                <a:solidFill>
                  <a:srgbClr val="098658"/>
                </a:solidFill>
                <a:effectLst/>
                <a:latin typeface="Consolas" panose="020B0609020204030204" pitchFamily="49" charset="0"/>
              </a:rPr>
              <a:t>-1</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else</a:t>
            </a:r>
            <a:endParaRPr lang="fi-FI" b="0" dirty="0">
              <a:solidFill>
                <a:srgbClr val="000000"/>
              </a:solidFill>
              <a:effectLst/>
              <a:latin typeface="Consolas" panose="020B0609020204030204" pitchFamily="49" charset="0"/>
            </a:endParaRPr>
          </a:p>
          <a:p>
            <a:pPr marL="0"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throw</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"No </a:t>
            </a:r>
            <a:r>
              <a:rPr lang="fi-FI" b="0" dirty="0" err="1">
                <a:solidFill>
                  <a:srgbClr val="A31515"/>
                </a:solidFill>
                <a:effectLst/>
                <a:latin typeface="Consolas" panose="020B0609020204030204" pitchFamily="49" charset="0"/>
              </a:rPr>
              <a:t>elements</a:t>
            </a:r>
            <a:r>
              <a:rPr lang="fi-FI" b="0" dirty="0">
                <a:solidFill>
                  <a:srgbClr val="A31515"/>
                </a:solidFill>
                <a:effectLst/>
                <a:latin typeface="Consolas" panose="020B0609020204030204" pitchFamily="49" charset="0"/>
              </a:rPr>
              <a:t> in </a:t>
            </a:r>
            <a:r>
              <a:rPr lang="fi-FI" b="0" dirty="0" err="1">
                <a:solidFill>
                  <a:srgbClr val="A31515"/>
                </a:solidFill>
                <a:effectLst/>
                <a:latin typeface="Consolas" panose="020B0609020204030204" pitchFamily="49" charset="0"/>
              </a:rPr>
              <a:t>Array</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try</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err="1">
                <a:solidFill>
                  <a:srgbClr val="795E26"/>
                </a:solidFill>
                <a:effectLst/>
                <a:latin typeface="Consolas" panose="020B0609020204030204" pitchFamily="49" charset="0"/>
              </a:rPr>
              <a:t>getLastItem</a:t>
            </a:r>
            <a:r>
              <a:rPr lang="fi-FI" b="0" dirty="0">
                <a:solidFill>
                  <a:srgbClr val="000000"/>
                </a:solidFill>
                <a:effectLst/>
                <a:latin typeface="Consolas" panose="020B0609020204030204" pitchFamily="49" charset="0"/>
              </a:rPr>
              <a:t>([]) + </a:t>
            </a:r>
            <a:r>
              <a:rPr lang="fi-FI" b="0" dirty="0">
                <a:solidFill>
                  <a:srgbClr val="098658"/>
                </a:solidFill>
                <a:effectLst/>
                <a:latin typeface="Consolas" panose="020B0609020204030204" pitchFamily="49" charset="0"/>
              </a:rPr>
              <a:t>10</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pPr marL="0" indent="0">
              <a:buNone/>
            </a:pPr>
            <a:r>
              <a:rPr lang="fi-FI" b="0" dirty="0" err="1">
                <a:solidFill>
                  <a:srgbClr val="AF00DB"/>
                </a:solidFill>
                <a:effectLst/>
                <a:latin typeface="Consolas" panose="020B0609020204030204" pitchFamily="49" charset="0"/>
              </a:rPr>
              <a:t>catch</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err</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Error</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err</a:t>
            </a:r>
            <a:r>
              <a:rPr lang="fi-FI" b="0" dirty="0">
                <a:solidFill>
                  <a:srgbClr val="000000"/>
                </a:solidFill>
                <a:effectLst/>
                <a:latin typeface="Consolas" panose="020B0609020204030204" pitchFamily="49" charset="0"/>
              </a:rPr>
              <a:t>);</a:t>
            </a:r>
          </a:p>
          <a:p>
            <a:pPr marL="0" indent="0">
              <a:buNone/>
            </a:pPr>
            <a:r>
              <a:rPr lang="fi-FI"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319519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307C7B1-ABBC-4134-8C6A-683D0BBB62CD}"/>
              </a:ext>
            </a:extLst>
          </p:cNvPr>
          <p:cNvSpPr>
            <a:spLocks noGrp="1"/>
          </p:cNvSpPr>
          <p:nvPr>
            <p:ph type="title"/>
          </p:nvPr>
        </p:nvSpPr>
        <p:spPr/>
        <p:txBody>
          <a:bodyPr/>
          <a:lstStyle/>
          <a:p>
            <a:r>
              <a:rPr lang="fi-FI" dirty="0" err="1"/>
              <a:t>Javascript</a:t>
            </a:r>
            <a:r>
              <a:rPr lang="fi-FI" dirty="0"/>
              <a:t> ohjelmointikielenä</a:t>
            </a:r>
          </a:p>
        </p:txBody>
      </p:sp>
      <p:sp>
        <p:nvSpPr>
          <p:cNvPr id="3" name="Sisällön paikkamerkki 2">
            <a:extLst>
              <a:ext uri="{FF2B5EF4-FFF2-40B4-BE49-F238E27FC236}">
                <a16:creationId xmlns:a16="http://schemas.microsoft.com/office/drawing/2014/main" id="{4ACD7FB5-7C01-4FC6-93B8-58684FD44BBF}"/>
              </a:ext>
            </a:extLst>
          </p:cNvPr>
          <p:cNvSpPr>
            <a:spLocks noGrp="1"/>
          </p:cNvSpPr>
          <p:nvPr>
            <p:ph idx="1"/>
          </p:nvPr>
        </p:nvSpPr>
        <p:spPr>
          <a:xfrm>
            <a:off x="1334805" y="1264024"/>
            <a:ext cx="10178322" cy="5175895"/>
          </a:xfrm>
        </p:spPr>
        <p:txBody>
          <a:bodyPr>
            <a:noAutofit/>
          </a:bodyPr>
          <a:lstStyle/>
          <a:p>
            <a:r>
              <a:rPr lang="fi-FI" sz="2400" dirty="0"/>
              <a:t>JavaScript on käytännössä lähes </a:t>
            </a:r>
            <a:r>
              <a:rPr lang="fi-FI" sz="2400" b="1" dirty="0"/>
              <a:t>ainoa selainohjelmoinnin kieli</a:t>
            </a:r>
            <a:r>
              <a:rPr lang="fi-FI" sz="2400" dirty="0"/>
              <a:t>. </a:t>
            </a:r>
          </a:p>
          <a:p>
            <a:r>
              <a:rPr lang="fi-FI" sz="2400" dirty="0"/>
              <a:t>Sen tuki selaimissa on laaja.</a:t>
            </a:r>
          </a:p>
          <a:p>
            <a:r>
              <a:rPr lang="fi-FI" sz="2400" dirty="0"/>
              <a:t>Yksityiskohdissa on eroja ja kielestä on eri murteita, mutta erot ovat pienentyneet ajan kuluessa.</a:t>
            </a:r>
          </a:p>
          <a:p>
            <a:r>
              <a:rPr lang="fi-FI" sz="2400" b="1" dirty="0"/>
              <a:t>JavaScriptin ECMA-standardin nimi on </a:t>
            </a:r>
            <a:r>
              <a:rPr lang="fi-FI" sz="2400" b="1" dirty="0" err="1"/>
              <a:t>ECMAScript</a:t>
            </a:r>
            <a:r>
              <a:rPr lang="fi-FI" sz="2400" b="1" dirty="0"/>
              <a:t>. Eka versio ECMA-262 julkaistiin kesäkuussa 1997, sen jälkeen standardiin on tullut useita eri versioita.  Uusin löytynee täältä </a:t>
            </a:r>
            <a:r>
              <a:rPr lang="fi-FI" sz="2400" b="1" dirty="0">
                <a:hlinkClick r:id="rId2"/>
              </a:rPr>
              <a:t>https://tc39.es/ecma262/</a:t>
            </a:r>
            <a:r>
              <a:rPr lang="fi-FI" sz="2400" b="1" dirty="0"/>
              <a:t> </a:t>
            </a:r>
          </a:p>
          <a:p>
            <a:r>
              <a:rPr lang="fi-FI" sz="2400" dirty="0"/>
              <a:t>JavaScriptin käytön aloittaminen on helppoa, mutta kielen kokonaisuuden omaksuminen vie aikaa ja kielessä on paljon erikoisuuksia.</a:t>
            </a:r>
          </a:p>
          <a:p>
            <a:r>
              <a:rPr lang="fi-FI" sz="2400" dirty="0"/>
              <a:t>Kirjoita koodi esim. </a:t>
            </a:r>
            <a:r>
              <a:rPr lang="fi-FI" sz="2400" dirty="0" err="1"/>
              <a:t>JsFiddleen</a:t>
            </a:r>
            <a:r>
              <a:rPr lang="fi-FI" sz="2400" dirty="0"/>
              <a:t>, </a:t>
            </a:r>
            <a:r>
              <a:rPr lang="fi-FI" sz="2400" dirty="0" err="1"/>
              <a:t>CodePeniin</a:t>
            </a:r>
            <a:r>
              <a:rPr lang="fi-FI" sz="2400" dirty="0"/>
              <a:t> tai Visual Studio </a:t>
            </a:r>
            <a:r>
              <a:rPr lang="fi-FI" sz="2400" dirty="0" err="1"/>
              <a:t>Codeen</a:t>
            </a:r>
            <a:r>
              <a:rPr lang="fi-FI" sz="2400" dirty="0"/>
              <a:t>…</a:t>
            </a:r>
          </a:p>
        </p:txBody>
      </p:sp>
    </p:spTree>
    <p:extLst>
      <p:ext uri="{BB962C8B-B14F-4D97-AF65-F5344CB8AC3E}">
        <p14:creationId xmlns:p14="http://schemas.microsoft.com/office/powerpoint/2010/main" val="18754157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31790E5-6314-4752-9DAB-E7F3577E885A}"/>
              </a:ext>
            </a:extLst>
          </p:cNvPr>
          <p:cNvSpPr>
            <a:spLocks noGrp="1"/>
          </p:cNvSpPr>
          <p:nvPr>
            <p:ph type="title"/>
          </p:nvPr>
        </p:nvSpPr>
        <p:spPr/>
        <p:txBody>
          <a:bodyPr/>
          <a:lstStyle/>
          <a:p>
            <a:r>
              <a:rPr lang="fi-FI" dirty="0"/>
              <a:t>Funktiot </a:t>
            </a:r>
            <a:r>
              <a:rPr lang="fi-FI" dirty="0" err="1"/>
              <a:t>javascriptissä</a:t>
            </a:r>
            <a:endParaRPr lang="fi-FI" dirty="0"/>
          </a:p>
        </p:txBody>
      </p:sp>
      <p:sp>
        <p:nvSpPr>
          <p:cNvPr id="3" name="Sisällön paikkamerkki 2">
            <a:extLst>
              <a:ext uri="{FF2B5EF4-FFF2-40B4-BE49-F238E27FC236}">
                <a16:creationId xmlns:a16="http://schemas.microsoft.com/office/drawing/2014/main" id="{90D47A4B-8108-4FF0-94F0-367E19C7C676}"/>
              </a:ext>
            </a:extLst>
          </p:cNvPr>
          <p:cNvSpPr>
            <a:spLocks noGrp="1"/>
          </p:cNvSpPr>
          <p:nvPr>
            <p:ph sz="half" idx="1"/>
          </p:nvPr>
        </p:nvSpPr>
        <p:spPr>
          <a:xfrm>
            <a:off x="1257300" y="1381125"/>
            <a:ext cx="4800600" cy="5094490"/>
          </a:xfrm>
        </p:spPr>
        <p:txBody>
          <a:bodyPr>
            <a:normAutofit fontScale="77500" lnSpcReduction="20000"/>
          </a:bodyPr>
          <a:lstStyle/>
          <a:p>
            <a:r>
              <a:rPr lang="fi-FI" dirty="0"/>
              <a:t>JavaScript toteuttaa funktionaalista ja olio-ohjelmointi paradigmaa.</a:t>
            </a:r>
          </a:p>
          <a:p>
            <a:r>
              <a:rPr lang="fi-FI" dirty="0"/>
              <a:t>Valinnan tekee ohjelmoija, mutta yleensä käytetään molempia.</a:t>
            </a:r>
          </a:p>
          <a:p>
            <a:r>
              <a:rPr lang="fi-FI" dirty="0"/>
              <a:t>Funktionaalinen ohjelmointi (</a:t>
            </a:r>
            <a:r>
              <a:rPr lang="fi-FI" dirty="0" err="1"/>
              <a:t>functional</a:t>
            </a:r>
            <a:r>
              <a:rPr lang="fi-FI" dirty="0"/>
              <a:t> </a:t>
            </a:r>
            <a:r>
              <a:rPr lang="fi-FI" dirty="0" err="1"/>
              <a:t>programming</a:t>
            </a:r>
            <a:r>
              <a:rPr lang="fi-FI" dirty="0"/>
              <a:t>) on JavaScript-kielessä tavallinen lähestymistapa ja sen merkitys on suuri.</a:t>
            </a:r>
          </a:p>
          <a:p>
            <a:r>
              <a:rPr lang="fi-FI" dirty="0"/>
              <a:t>Funktiot ovat ns. ekaluokan kansalaisia, joten niitä voi sijoittaa muuttujiin ja välittää parametreina toisille funktiolle (korkeamman asteen funktiot)</a:t>
            </a:r>
          </a:p>
          <a:p>
            <a:r>
              <a:rPr lang="fi-FI" dirty="0"/>
              <a:t>JavaScript-kielessä funktio määritellään </a:t>
            </a:r>
            <a:r>
              <a:rPr lang="fi-FI" b="1" dirty="0" err="1"/>
              <a:t>function</a:t>
            </a:r>
            <a:r>
              <a:rPr lang="fi-FI" dirty="0"/>
              <a:t> avainsanalla. Samaa avainsanaa voi käyttää olioiden määrittelyyn, jos tehdään </a:t>
            </a:r>
            <a:r>
              <a:rPr lang="fi-FI" b="1" dirty="0" err="1"/>
              <a:t>Function</a:t>
            </a:r>
            <a:r>
              <a:rPr lang="fi-FI" dirty="0"/>
              <a:t> olioita.</a:t>
            </a:r>
          </a:p>
          <a:p>
            <a:r>
              <a:rPr lang="fi-FI" dirty="0"/>
              <a:t>Esimerkissä tarkistetaan, että argumenttien lukumäärä on vähintään kaksi.</a:t>
            </a:r>
          </a:p>
          <a:p>
            <a:pPr marL="0" indent="0">
              <a:buNone/>
            </a:pPr>
            <a:endParaRPr lang="fi-FI" dirty="0"/>
          </a:p>
        </p:txBody>
      </p:sp>
      <p:sp>
        <p:nvSpPr>
          <p:cNvPr id="4" name="Sisällön paikkamerkki 3">
            <a:extLst>
              <a:ext uri="{FF2B5EF4-FFF2-40B4-BE49-F238E27FC236}">
                <a16:creationId xmlns:a16="http://schemas.microsoft.com/office/drawing/2014/main" id="{E3262BA5-38FA-413C-88F5-836D67379915}"/>
              </a:ext>
            </a:extLst>
          </p:cNvPr>
          <p:cNvSpPr>
            <a:spLocks noGrp="1"/>
          </p:cNvSpPr>
          <p:nvPr>
            <p:ph sz="half" idx="2"/>
          </p:nvPr>
        </p:nvSpPr>
        <p:spPr>
          <a:xfrm>
            <a:off x="6647796" y="1485900"/>
            <a:ext cx="4800600" cy="4914900"/>
          </a:xfrm>
        </p:spPr>
        <p:txBody>
          <a:bodyPr>
            <a:normAutofit fontScale="77500" lnSpcReduction="20000"/>
          </a:bodyPr>
          <a:lstStyle/>
          <a:p>
            <a:r>
              <a:rPr lang="fi-FI" dirty="0"/>
              <a:t>Jälkimmäinen funktioista palauttaa arvon </a:t>
            </a:r>
            <a:r>
              <a:rPr lang="fi-FI" dirty="0" err="1"/>
              <a:t>false</a:t>
            </a:r>
            <a:r>
              <a:rPr lang="fi-FI" dirty="0"/>
              <a:t>, koska funktiolle on annettu kutsussa vain yksi argumentti.</a:t>
            </a:r>
          </a:p>
          <a:p>
            <a:pPr marL="0" indent="0">
              <a:buNone/>
            </a:pPr>
            <a:endParaRPr lang="fi-FI" dirty="0"/>
          </a:p>
          <a:p>
            <a:pPr marL="457200" lvl="1" indent="0">
              <a:buNone/>
            </a:pPr>
            <a:r>
              <a:rPr lang="fi-FI" b="0" dirty="0">
                <a:solidFill>
                  <a:srgbClr val="008000"/>
                </a:solidFill>
                <a:effectLst/>
                <a:latin typeface="Consolas" panose="020B0609020204030204" pitchFamily="49" charset="0"/>
              </a:rPr>
              <a:t>// tehdään funktio</a:t>
            </a:r>
            <a:endParaRPr lang="fi-FI" b="0" dirty="0">
              <a:solidFill>
                <a:srgbClr val="000000"/>
              </a:solidFill>
              <a:effectLst/>
              <a:latin typeface="Consolas" panose="020B0609020204030204" pitchFamily="49" charset="0"/>
            </a:endParaRPr>
          </a:p>
          <a:p>
            <a:pPr marL="457200" lvl="1" indent="0">
              <a:buNone/>
            </a:pPr>
            <a:r>
              <a:rPr lang="fi-FI" b="0" dirty="0" err="1">
                <a:solidFill>
                  <a:srgbClr val="0000FF"/>
                </a:solidFill>
                <a:effectLst/>
                <a:latin typeface="Consolas" panose="020B0609020204030204" pitchFamily="49" charset="0"/>
              </a:rPr>
              <a:t>function</a:t>
            </a:r>
            <a:r>
              <a:rPr lang="fi-FI" b="0" dirty="0">
                <a:solidFill>
                  <a:srgbClr val="000000"/>
                </a:solidFill>
                <a:effectLst/>
                <a:latin typeface="Consolas" panose="020B0609020204030204" pitchFamily="49" charset="0"/>
              </a:rPr>
              <a:t> </a:t>
            </a:r>
            <a:r>
              <a:rPr lang="fi-FI" b="0" dirty="0" err="1">
                <a:solidFill>
                  <a:srgbClr val="795E26"/>
                </a:solidFill>
                <a:effectLst/>
                <a:latin typeface="Consolas" panose="020B0609020204030204" pitchFamily="49" charset="0"/>
              </a:rPr>
              <a:t>createPersonString</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name</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phone</a:t>
            </a:r>
            <a:r>
              <a:rPr lang="fi-FI" b="0" dirty="0">
                <a:solidFill>
                  <a:srgbClr val="000000"/>
                </a:solidFill>
                <a:effectLst/>
                <a:latin typeface="Consolas" panose="020B0609020204030204" pitchFamily="49" charset="0"/>
              </a:rPr>
              <a:t>) {</a:t>
            </a:r>
          </a:p>
          <a:p>
            <a:pPr marL="457200" lvl="1"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if</a:t>
            </a:r>
            <a:r>
              <a:rPr lang="fi-FI" b="0" dirty="0">
                <a:solidFill>
                  <a:srgbClr val="000000"/>
                </a:solidFill>
                <a:effectLst/>
                <a:latin typeface="Consolas" panose="020B0609020204030204" pitchFamily="49" charset="0"/>
              </a:rPr>
              <a:t> (!</a:t>
            </a:r>
            <a:r>
              <a:rPr lang="fi-FI" b="0" dirty="0" err="1">
                <a:solidFill>
                  <a:srgbClr val="0000FF"/>
                </a:solidFill>
                <a:effectLst/>
                <a:latin typeface="Consolas" panose="020B0609020204030204" pitchFamily="49" charset="0"/>
              </a:rPr>
              <a:t>arguments</a:t>
            </a:r>
            <a:r>
              <a:rPr lang="fi-FI" b="0" dirty="0">
                <a:solidFill>
                  <a:srgbClr val="000000"/>
                </a:solidFill>
                <a:effectLst/>
                <a:latin typeface="Consolas" panose="020B0609020204030204" pitchFamily="49" charset="0"/>
              </a:rPr>
              <a:t>[</a:t>
            </a:r>
            <a:r>
              <a:rPr lang="fi-FI" b="0" dirty="0">
                <a:solidFill>
                  <a:srgbClr val="098658"/>
                </a:solidFill>
                <a:effectLst/>
                <a:latin typeface="Consolas" panose="020B0609020204030204" pitchFamily="49" charset="0"/>
              </a:rPr>
              <a:t>1</a:t>
            </a: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return</a:t>
            </a:r>
            <a:r>
              <a:rPr lang="fi-FI" b="0" dirty="0">
                <a:solidFill>
                  <a:srgbClr val="000000"/>
                </a:solidFill>
                <a:effectLst/>
                <a:latin typeface="Consolas" panose="020B0609020204030204" pitchFamily="49" charset="0"/>
              </a:rPr>
              <a:t> </a:t>
            </a:r>
            <a:r>
              <a:rPr lang="fi-FI" b="0" dirty="0" err="1">
                <a:solidFill>
                  <a:srgbClr val="0000FF"/>
                </a:solidFill>
                <a:effectLst/>
                <a:latin typeface="Consolas" panose="020B0609020204030204" pitchFamily="49" charset="0"/>
              </a:rPr>
              <a:t>false</a:t>
            </a:r>
            <a:r>
              <a:rPr lang="fi-FI" b="0" dirty="0">
                <a:solidFill>
                  <a:srgbClr val="000000"/>
                </a:solidFill>
                <a:effectLst/>
                <a:latin typeface="Consolas" panose="020B0609020204030204" pitchFamily="49" charset="0"/>
              </a:rPr>
              <a:t>;</a:t>
            </a:r>
          </a:p>
          <a:p>
            <a:pPr marL="457200" lvl="1" indent="0">
              <a:buNone/>
            </a:pPr>
            <a:r>
              <a:rPr lang="fi-FI" b="0" dirty="0">
                <a:solidFill>
                  <a:srgbClr val="000000"/>
                </a:solidFill>
                <a:effectLst/>
                <a:latin typeface="Consolas" panose="020B0609020204030204" pitchFamily="49" charset="0"/>
              </a:rPr>
              <a:t>    </a:t>
            </a: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str</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Name</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err="1">
                <a:solidFill>
                  <a:srgbClr val="001080"/>
                </a:solidFill>
                <a:effectLst/>
                <a:latin typeface="Consolas" panose="020B0609020204030204" pitchFamily="49" charset="0"/>
              </a:rPr>
              <a:t>name</a:t>
            </a:r>
            <a:r>
              <a:rPr lang="fi-FI" b="0" dirty="0">
                <a:solidFill>
                  <a:srgbClr val="000000"/>
                </a:solidFill>
                <a:effectLst/>
                <a:latin typeface="Consolas" panose="020B0609020204030204" pitchFamily="49" charset="0"/>
              </a:rPr>
              <a:t> + </a:t>
            </a:r>
            <a:r>
              <a:rPr lang="fi-FI" b="0" dirty="0">
                <a:solidFill>
                  <a:srgbClr val="A31515"/>
                </a:solidFill>
                <a:effectLst/>
                <a:latin typeface="Consolas" panose="020B0609020204030204" pitchFamily="49" charset="0"/>
              </a:rPr>
              <a:t>"</a:t>
            </a:r>
            <a:r>
              <a:rPr lang="fi-FI" b="0" dirty="0" err="1">
                <a:solidFill>
                  <a:srgbClr val="A31515"/>
                </a:solidFill>
                <a:effectLst/>
                <a:latin typeface="Consolas" panose="020B0609020204030204" pitchFamily="49" charset="0"/>
              </a:rPr>
              <a:t>phone</a:t>
            </a:r>
            <a:r>
              <a:rPr lang="fi-FI" b="0" dirty="0">
                <a:solidFill>
                  <a:srgbClr val="A31515"/>
                </a:solidFill>
                <a:effectLst/>
                <a:latin typeface="Consolas" panose="020B0609020204030204" pitchFamily="49" charset="0"/>
              </a:rPr>
              <a:t> </a:t>
            </a:r>
            <a:r>
              <a:rPr lang="fi-FI" b="0" dirty="0" err="1">
                <a:solidFill>
                  <a:srgbClr val="A31515"/>
                </a:solidFill>
                <a:effectLst/>
                <a:latin typeface="Consolas" panose="020B0609020204030204" pitchFamily="49" charset="0"/>
              </a:rPr>
              <a:t>number</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a:t>
            </a:r>
            <a:r>
              <a:rPr lang="fi-FI" b="0" dirty="0">
                <a:solidFill>
                  <a:srgbClr val="000000"/>
                </a:solidFill>
                <a:effectLst/>
                <a:latin typeface="Consolas" panose="020B0609020204030204" pitchFamily="49" charset="0"/>
              </a:rPr>
              <a:t> + </a:t>
            </a:r>
            <a:r>
              <a:rPr lang="fi-FI" b="0" dirty="0" err="1">
                <a:solidFill>
                  <a:srgbClr val="001080"/>
                </a:solidFill>
                <a:effectLst/>
                <a:latin typeface="Consolas" panose="020B0609020204030204" pitchFamily="49" charset="0"/>
              </a:rPr>
              <a:t>phone</a:t>
            </a:r>
            <a:r>
              <a:rPr lang="fi-FI" b="0" dirty="0">
                <a:solidFill>
                  <a:srgbClr val="000000"/>
                </a:solidFill>
                <a:effectLst/>
                <a:latin typeface="Consolas" panose="020B0609020204030204" pitchFamily="49" charset="0"/>
              </a:rPr>
              <a:t>;</a:t>
            </a:r>
          </a:p>
          <a:p>
            <a:pPr marL="457200" lvl="1" indent="0">
              <a:buNone/>
            </a:pPr>
            <a:r>
              <a:rPr lang="fi-FI" b="0" dirty="0">
                <a:solidFill>
                  <a:srgbClr val="000000"/>
                </a:solidFill>
                <a:effectLst/>
                <a:latin typeface="Consolas" panose="020B0609020204030204" pitchFamily="49" charset="0"/>
              </a:rPr>
              <a:t>    </a:t>
            </a:r>
            <a:r>
              <a:rPr lang="fi-FI" b="0" dirty="0" err="1">
                <a:solidFill>
                  <a:srgbClr val="AF00DB"/>
                </a:solidFill>
                <a:effectLst/>
                <a:latin typeface="Consolas" panose="020B0609020204030204" pitchFamily="49" charset="0"/>
              </a:rPr>
              <a:t>return</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str</a:t>
            </a:r>
            <a:r>
              <a:rPr lang="fi-FI" b="0" dirty="0">
                <a:solidFill>
                  <a:srgbClr val="000000"/>
                </a:solidFill>
                <a:effectLst/>
                <a:latin typeface="Consolas" panose="020B0609020204030204" pitchFamily="49" charset="0"/>
              </a:rPr>
              <a:t>;</a:t>
            </a:r>
          </a:p>
          <a:p>
            <a:pPr marL="457200" lvl="1" indent="0">
              <a:buNone/>
            </a:pPr>
            <a:r>
              <a:rPr lang="fi-FI" b="0" dirty="0">
                <a:solidFill>
                  <a:srgbClr val="000000"/>
                </a:solidFill>
                <a:effectLst/>
                <a:latin typeface="Consolas" panose="020B0609020204030204" pitchFamily="49" charset="0"/>
              </a:rPr>
              <a:t>}</a:t>
            </a:r>
          </a:p>
          <a:p>
            <a:pPr marL="457200" lvl="1" indent="0">
              <a:buNone/>
            </a:pPr>
            <a:br>
              <a:rPr lang="fi-FI" b="0" dirty="0">
                <a:solidFill>
                  <a:srgbClr val="000000"/>
                </a:solidFill>
                <a:effectLst/>
                <a:latin typeface="Consolas" panose="020B0609020204030204" pitchFamily="49" charset="0"/>
              </a:rPr>
            </a:br>
            <a:r>
              <a:rPr lang="fi-FI" b="0" dirty="0">
                <a:solidFill>
                  <a:srgbClr val="008000"/>
                </a:solidFill>
                <a:effectLst/>
                <a:latin typeface="Consolas" panose="020B0609020204030204" pitchFamily="49" charset="0"/>
              </a:rPr>
              <a:t>//kutsutaan funktiota</a:t>
            </a:r>
            <a:endParaRPr lang="fi-FI" b="0" dirty="0">
              <a:solidFill>
                <a:srgbClr val="000000"/>
              </a:solidFill>
              <a:effectLst/>
              <a:latin typeface="Consolas" panose="020B0609020204030204" pitchFamily="49" charset="0"/>
            </a:endParaRPr>
          </a:p>
          <a:p>
            <a:pPr marL="457200" lvl="1"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err="1">
                <a:solidFill>
                  <a:srgbClr val="001080"/>
                </a:solidFill>
                <a:effectLst/>
                <a:latin typeface="Consolas" panose="020B0609020204030204" pitchFamily="49" charset="0"/>
              </a:rPr>
              <a:t>personStr</a:t>
            </a:r>
            <a:r>
              <a:rPr lang="fi-FI" b="0" dirty="0">
                <a:solidFill>
                  <a:srgbClr val="000000"/>
                </a:solidFill>
                <a:effectLst/>
                <a:latin typeface="Consolas" panose="020B0609020204030204" pitchFamily="49" charset="0"/>
              </a:rPr>
              <a:t> = </a:t>
            </a:r>
            <a:r>
              <a:rPr lang="fi-FI" b="0" dirty="0" err="1">
                <a:solidFill>
                  <a:srgbClr val="795E26"/>
                </a:solidFill>
                <a:effectLst/>
                <a:latin typeface="Consolas" panose="020B0609020204030204" pitchFamily="49" charset="0"/>
              </a:rPr>
              <a:t>createPersonString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"Aku Ankka"</a:t>
            </a:r>
            <a:r>
              <a:rPr lang="fi-FI" b="0" dirty="0">
                <a:solidFill>
                  <a:srgbClr val="000000"/>
                </a:solidFill>
                <a:effectLst/>
                <a:latin typeface="Consolas" panose="020B0609020204030204" pitchFamily="49" charset="0"/>
              </a:rPr>
              <a:t>, </a:t>
            </a:r>
            <a:r>
              <a:rPr lang="fi-FI" b="0" dirty="0">
                <a:solidFill>
                  <a:srgbClr val="A31515"/>
                </a:solidFill>
                <a:effectLst/>
                <a:latin typeface="Consolas" panose="020B0609020204030204" pitchFamily="49" charset="0"/>
              </a:rPr>
              <a:t>"313-123456"</a:t>
            </a:r>
            <a:r>
              <a:rPr lang="fi-FI" b="0" dirty="0">
                <a:solidFill>
                  <a:srgbClr val="000000"/>
                </a:solidFill>
                <a:effectLst/>
                <a:latin typeface="Consolas" panose="020B0609020204030204" pitchFamily="49" charset="0"/>
              </a:rPr>
              <a:t>);</a:t>
            </a:r>
          </a:p>
          <a:p>
            <a:pPr marL="457200" lvl="1" indent="0">
              <a:buNone/>
            </a:pPr>
            <a:r>
              <a:rPr lang="fi-FI" b="0" dirty="0" err="1">
                <a:solidFill>
                  <a:srgbClr val="0000FF"/>
                </a:solidFill>
                <a:effectLst/>
                <a:latin typeface="Consolas" panose="020B0609020204030204" pitchFamily="49" charset="0"/>
              </a:rPr>
              <a:t>let</a:t>
            </a:r>
            <a:r>
              <a:rPr lang="fi-FI" b="0" dirty="0">
                <a:solidFill>
                  <a:srgbClr val="000000"/>
                </a:solidFill>
                <a:effectLst/>
                <a:latin typeface="Consolas" panose="020B0609020204030204" pitchFamily="49" charset="0"/>
              </a:rPr>
              <a:t> </a:t>
            </a:r>
            <a:r>
              <a:rPr lang="fi-FI" b="0" dirty="0">
                <a:solidFill>
                  <a:srgbClr val="001080"/>
                </a:solidFill>
                <a:effectLst/>
                <a:latin typeface="Consolas" panose="020B0609020204030204" pitchFamily="49" charset="0"/>
              </a:rPr>
              <a:t>personStr2</a:t>
            </a:r>
            <a:r>
              <a:rPr lang="fi-FI" b="0" dirty="0">
                <a:solidFill>
                  <a:srgbClr val="000000"/>
                </a:solidFill>
                <a:effectLst/>
                <a:latin typeface="Consolas" panose="020B0609020204030204" pitchFamily="49" charset="0"/>
              </a:rPr>
              <a:t> = </a:t>
            </a:r>
            <a:r>
              <a:rPr lang="fi-FI" b="0" dirty="0" err="1">
                <a:solidFill>
                  <a:srgbClr val="795E26"/>
                </a:solidFill>
                <a:effectLst/>
                <a:latin typeface="Consolas" panose="020B0609020204030204" pitchFamily="49" charset="0"/>
              </a:rPr>
              <a:t>createPersonString</a:t>
            </a:r>
            <a:r>
              <a:rPr lang="fi-FI" b="0" dirty="0">
                <a:solidFill>
                  <a:srgbClr val="000000"/>
                </a:solidFill>
                <a:effectLst/>
                <a:latin typeface="Consolas" panose="020B0609020204030204" pitchFamily="49" charset="0"/>
              </a:rPr>
              <a:t>(</a:t>
            </a:r>
            <a:r>
              <a:rPr lang="fi-FI" b="0" dirty="0">
                <a:solidFill>
                  <a:srgbClr val="A31515"/>
                </a:solidFill>
                <a:effectLst/>
                <a:latin typeface="Consolas" panose="020B0609020204030204" pitchFamily="49" charset="0"/>
              </a:rPr>
              <a:t>"Mikki Hiiri"</a:t>
            </a:r>
            <a:r>
              <a:rPr lang="fi-FI" b="0" dirty="0">
                <a:solidFill>
                  <a:srgbClr val="000000"/>
                </a:solidFill>
                <a:effectLst/>
                <a:latin typeface="Consolas" panose="020B0609020204030204" pitchFamily="49" charset="0"/>
              </a:rPr>
              <a:t>);</a:t>
            </a:r>
          </a:p>
          <a:p>
            <a:pPr marL="457200" lvl="1" indent="0">
              <a:buNone/>
            </a:pP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err="1">
                <a:solidFill>
                  <a:srgbClr val="001080"/>
                </a:solidFill>
                <a:effectLst/>
                <a:latin typeface="Consolas" panose="020B0609020204030204" pitchFamily="49" charset="0"/>
              </a:rPr>
              <a:t>personStr</a:t>
            </a:r>
            <a:r>
              <a:rPr lang="fi-FI" b="0" dirty="0">
                <a:solidFill>
                  <a:srgbClr val="000000"/>
                </a:solidFill>
                <a:effectLst/>
                <a:latin typeface="Consolas" panose="020B0609020204030204" pitchFamily="49" charset="0"/>
              </a:rPr>
              <a:t>);</a:t>
            </a:r>
          </a:p>
          <a:p>
            <a:pPr marL="457200" lvl="1" indent="0">
              <a:buNone/>
            </a:pPr>
            <a:r>
              <a:rPr lang="fi-FI" b="0" dirty="0">
                <a:solidFill>
                  <a:srgbClr val="001080"/>
                </a:solidFill>
                <a:effectLst/>
                <a:latin typeface="Consolas" panose="020B0609020204030204" pitchFamily="49" charset="0"/>
              </a:rPr>
              <a:t>console</a:t>
            </a:r>
            <a:r>
              <a:rPr lang="fi-FI" b="0" dirty="0">
                <a:solidFill>
                  <a:srgbClr val="000000"/>
                </a:solidFill>
                <a:effectLst/>
                <a:latin typeface="Consolas" panose="020B0609020204030204" pitchFamily="49" charset="0"/>
              </a:rPr>
              <a:t>.</a:t>
            </a:r>
            <a:r>
              <a:rPr lang="fi-FI" b="0" dirty="0">
                <a:solidFill>
                  <a:srgbClr val="795E26"/>
                </a:solidFill>
                <a:effectLst/>
                <a:latin typeface="Consolas" panose="020B0609020204030204" pitchFamily="49" charset="0"/>
              </a:rPr>
              <a:t>log</a:t>
            </a:r>
            <a:r>
              <a:rPr lang="fi-FI" b="0" dirty="0">
                <a:solidFill>
                  <a:srgbClr val="000000"/>
                </a:solidFill>
                <a:effectLst/>
                <a:latin typeface="Consolas" panose="020B0609020204030204" pitchFamily="49" charset="0"/>
              </a:rPr>
              <a:t>(</a:t>
            </a:r>
            <a:r>
              <a:rPr lang="fi-FI" b="0" dirty="0">
                <a:solidFill>
                  <a:srgbClr val="001080"/>
                </a:solidFill>
                <a:effectLst/>
                <a:latin typeface="Consolas" panose="020B0609020204030204" pitchFamily="49" charset="0"/>
              </a:rPr>
              <a:t>personStr2</a:t>
            </a:r>
            <a:r>
              <a:rPr lang="fi-FI" b="0" dirty="0">
                <a:solidFill>
                  <a:srgbClr val="000000"/>
                </a:solidFill>
                <a:effectLst/>
                <a:latin typeface="Consolas" panose="020B0609020204030204" pitchFamily="49" charset="0"/>
              </a:rPr>
              <a:t>);</a:t>
            </a:r>
          </a:p>
          <a:p>
            <a:endParaRPr lang="fi-FI" dirty="0"/>
          </a:p>
        </p:txBody>
      </p:sp>
    </p:spTree>
    <p:extLst>
      <p:ext uri="{BB962C8B-B14F-4D97-AF65-F5344CB8AC3E}">
        <p14:creationId xmlns:p14="http://schemas.microsoft.com/office/powerpoint/2010/main" val="266709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73F9AE1-0BBC-4D27-AFC7-76D57E8925A4}"/>
              </a:ext>
            </a:extLst>
          </p:cNvPr>
          <p:cNvSpPr>
            <a:spLocks noGrp="1"/>
          </p:cNvSpPr>
          <p:nvPr>
            <p:ph type="title"/>
          </p:nvPr>
        </p:nvSpPr>
        <p:spPr/>
        <p:txBody>
          <a:bodyPr/>
          <a:lstStyle/>
          <a:p>
            <a:r>
              <a:rPr lang="fi-FI" dirty="0"/>
              <a:t>Funktioiden </a:t>
            </a:r>
            <a:r>
              <a:rPr lang="fi-FI" dirty="0" err="1"/>
              <a:t>määritely</a:t>
            </a:r>
            <a:endParaRPr lang="fi-FI" dirty="0"/>
          </a:p>
        </p:txBody>
      </p:sp>
      <p:sp>
        <p:nvSpPr>
          <p:cNvPr id="3" name="Sisällön paikkamerkki 2">
            <a:extLst>
              <a:ext uri="{FF2B5EF4-FFF2-40B4-BE49-F238E27FC236}">
                <a16:creationId xmlns:a16="http://schemas.microsoft.com/office/drawing/2014/main" id="{F9087394-4DA6-4C53-BF14-8D1A8BA4685F}"/>
              </a:ext>
            </a:extLst>
          </p:cNvPr>
          <p:cNvSpPr>
            <a:spLocks noGrp="1"/>
          </p:cNvSpPr>
          <p:nvPr>
            <p:ph sz="half" idx="1"/>
          </p:nvPr>
        </p:nvSpPr>
        <p:spPr>
          <a:xfrm>
            <a:off x="1257300" y="1393794"/>
            <a:ext cx="4800600" cy="4511706"/>
          </a:xfrm>
        </p:spPr>
        <p:txBody>
          <a:bodyPr>
            <a:normAutofit lnSpcReduction="10000"/>
          </a:bodyPr>
          <a:lstStyle/>
          <a:p>
            <a:r>
              <a:rPr lang="fi-FI" dirty="0"/>
              <a:t>JavaScriptissä funktiot voidaan määritellä kahdella eri tavalla.</a:t>
            </a:r>
          </a:p>
          <a:p>
            <a:r>
              <a:rPr lang="fi-FI" dirty="0"/>
              <a:t>Tavanomainen funktio määritellään antamalla </a:t>
            </a:r>
            <a:r>
              <a:rPr lang="fi-FI" dirty="0" err="1"/>
              <a:t>function</a:t>
            </a:r>
            <a:r>
              <a:rPr lang="fi-FI" dirty="0"/>
              <a:t>-avainsana, minkä jälkeen annetaan funktiolle nimi ja sille tulevat argumentit</a:t>
            </a:r>
          </a:p>
          <a:p>
            <a:r>
              <a:rPr lang="fi-FI" dirty="0" err="1"/>
              <a:t>Esim</a:t>
            </a:r>
            <a:endParaRPr lang="fi-FI" dirty="0"/>
          </a:p>
          <a:p>
            <a:pPr marL="457200" lvl="1" indent="0">
              <a:buNone/>
            </a:pPr>
            <a:r>
              <a:rPr lang="fi-FI" dirty="0" err="1"/>
              <a:t>function</a:t>
            </a:r>
            <a:r>
              <a:rPr lang="fi-FI" dirty="0"/>
              <a:t> f1(a, b) {</a:t>
            </a:r>
          </a:p>
          <a:p>
            <a:pPr marL="457200" lvl="1" indent="0">
              <a:buNone/>
            </a:pPr>
            <a:r>
              <a:rPr lang="fi-FI" dirty="0"/>
              <a:t>	</a:t>
            </a:r>
            <a:r>
              <a:rPr lang="fi-FI" dirty="0" err="1"/>
              <a:t>return</a:t>
            </a:r>
            <a:r>
              <a:rPr lang="fi-FI" dirty="0"/>
              <a:t> a* b;</a:t>
            </a:r>
          </a:p>
          <a:p>
            <a:pPr marL="457200" lvl="1" indent="0">
              <a:buNone/>
            </a:pPr>
            <a:r>
              <a:rPr lang="fi-FI" dirty="0"/>
              <a:t>}</a:t>
            </a:r>
          </a:p>
        </p:txBody>
      </p:sp>
      <p:sp>
        <p:nvSpPr>
          <p:cNvPr id="4" name="Sisällön paikkamerkki 3">
            <a:extLst>
              <a:ext uri="{FF2B5EF4-FFF2-40B4-BE49-F238E27FC236}">
                <a16:creationId xmlns:a16="http://schemas.microsoft.com/office/drawing/2014/main" id="{D34BD70D-A2AB-470C-8820-8ADF21EA0BA2}"/>
              </a:ext>
            </a:extLst>
          </p:cNvPr>
          <p:cNvSpPr>
            <a:spLocks noGrp="1"/>
          </p:cNvSpPr>
          <p:nvPr>
            <p:ph sz="half" idx="2"/>
          </p:nvPr>
        </p:nvSpPr>
        <p:spPr>
          <a:xfrm>
            <a:off x="6647796" y="1393794"/>
            <a:ext cx="4800600" cy="5317724"/>
          </a:xfrm>
        </p:spPr>
        <p:txBody>
          <a:bodyPr>
            <a:normAutofit lnSpcReduction="10000"/>
          </a:bodyPr>
          <a:lstStyle/>
          <a:p>
            <a:r>
              <a:rPr lang="fi-FI" dirty="0"/>
              <a:t>Toinen vaihtoehto on määritellä funktiolauseke (</a:t>
            </a:r>
            <a:r>
              <a:rPr lang="fi-FI" dirty="0" err="1"/>
              <a:t>function-expression</a:t>
            </a:r>
            <a:r>
              <a:rPr lang="fi-FI" dirty="0"/>
              <a:t>), jolloin anonyymi eli </a:t>
            </a:r>
            <a:r>
              <a:rPr lang="fi-FI" dirty="0" err="1"/>
              <a:t>nimämätön</a:t>
            </a:r>
            <a:r>
              <a:rPr lang="fi-FI" dirty="0"/>
              <a:t> funktio sijoitetaan muuttujaan</a:t>
            </a:r>
          </a:p>
          <a:p>
            <a:r>
              <a:rPr lang="fi-FI" dirty="0" err="1"/>
              <a:t>Let</a:t>
            </a:r>
            <a:r>
              <a:rPr lang="fi-FI" dirty="0"/>
              <a:t> f2 = </a:t>
            </a:r>
            <a:r>
              <a:rPr lang="fi-FI" dirty="0" err="1"/>
              <a:t>function</a:t>
            </a:r>
            <a:r>
              <a:rPr lang="fi-FI" dirty="0"/>
              <a:t> (a, b) {</a:t>
            </a:r>
          </a:p>
          <a:p>
            <a:pPr marL="457200" lvl="1" indent="0">
              <a:buNone/>
            </a:pPr>
            <a:r>
              <a:rPr lang="fi-FI" dirty="0" err="1"/>
              <a:t>return</a:t>
            </a:r>
            <a:r>
              <a:rPr lang="fi-FI" dirty="0"/>
              <a:t> a * b</a:t>
            </a:r>
          </a:p>
          <a:p>
            <a:pPr marL="457200" lvl="1" indent="0">
              <a:buNone/>
            </a:pPr>
            <a:r>
              <a:rPr lang="fi-FI" dirty="0"/>
              <a:t>};</a:t>
            </a:r>
          </a:p>
          <a:p>
            <a:r>
              <a:rPr lang="fi-FI" dirty="0"/>
              <a:t>Molempia kutsutaan samalla tavalla</a:t>
            </a:r>
          </a:p>
          <a:p>
            <a:pPr marL="457200" lvl="1" indent="0">
              <a:buNone/>
            </a:pPr>
            <a:r>
              <a:rPr lang="fi-FI" dirty="0" err="1"/>
              <a:t>let</a:t>
            </a:r>
            <a:r>
              <a:rPr lang="fi-FI" dirty="0"/>
              <a:t> </a:t>
            </a:r>
            <a:r>
              <a:rPr lang="fi-FI" dirty="0" err="1"/>
              <a:t>res</a:t>
            </a:r>
            <a:r>
              <a:rPr lang="fi-FI" dirty="0"/>
              <a:t> = f1(2,3);</a:t>
            </a:r>
          </a:p>
          <a:p>
            <a:pPr marL="457200" lvl="1" indent="0">
              <a:buNone/>
            </a:pPr>
            <a:r>
              <a:rPr lang="fi-FI" dirty="0" err="1"/>
              <a:t>let</a:t>
            </a:r>
            <a:r>
              <a:rPr lang="fi-FI" dirty="0"/>
              <a:t> res2 = f2(3,2);</a:t>
            </a:r>
          </a:p>
          <a:p>
            <a:pPr marL="457200" lvl="1" indent="0">
              <a:buNone/>
            </a:pPr>
            <a:r>
              <a:rPr lang="fi-FI" dirty="0"/>
              <a:t>console.log(res1 === res2);</a:t>
            </a:r>
          </a:p>
          <a:p>
            <a:r>
              <a:rPr lang="fi-FI" dirty="0"/>
              <a:t>Funktiolausekkeessa ei määritellä funktion nimeä, vaan luodaan ns. anonyymeja funktioita, jota voidaan välittää kätevällä tavalla argumentteina toisille funktioille.</a:t>
            </a:r>
          </a:p>
        </p:txBody>
      </p:sp>
    </p:spTree>
    <p:extLst>
      <p:ext uri="{BB962C8B-B14F-4D97-AF65-F5344CB8AC3E}">
        <p14:creationId xmlns:p14="http://schemas.microsoft.com/office/powerpoint/2010/main" val="3746256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E4CB421-699A-4558-9F54-0125FFF1600D}"/>
              </a:ext>
            </a:extLst>
          </p:cNvPr>
          <p:cNvSpPr>
            <a:spLocks noGrp="1"/>
          </p:cNvSpPr>
          <p:nvPr>
            <p:ph type="title"/>
          </p:nvPr>
        </p:nvSpPr>
        <p:spPr/>
        <p:txBody>
          <a:bodyPr/>
          <a:lstStyle/>
          <a:p>
            <a:r>
              <a:rPr lang="fi-FI" dirty="0"/>
              <a:t>Funktion dynaamiset argumentit</a:t>
            </a:r>
          </a:p>
        </p:txBody>
      </p:sp>
      <p:sp>
        <p:nvSpPr>
          <p:cNvPr id="3" name="Sisällön paikkamerkki 2">
            <a:extLst>
              <a:ext uri="{FF2B5EF4-FFF2-40B4-BE49-F238E27FC236}">
                <a16:creationId xmlns:a16="http://schemas.microsoft.com/office/drawing/2014/main" id="{B7F71BC6-DB1E-4082-8E2C-5614632CCEDE}"/>
              </a:ext>
            </a:extLst>
          </p:cNvPr>
          <p:cNvSpPr>
            <a:spLocks noGrp="1"/>
          </p:cNvSpPr>
          <p:nvPr>
            <p:ph sz="half" idx="1"/>
          </p:nvPr>
        </p:nvSpPr>
        <p:spPr>
          <a:xfrm>
            <a:off x="1257300" y="1269507"/>
            <a:ext cx="4800600" cy="4635993"/>
          </a:xfrm>
        </p:spPr>
        <p:txBody>
          <a:bodyPr/>
          <a:lstStyle/>
          <a:p>
            <a:r>
              <a:rPr lang="fi-FI" dirty="0"/>
              <a:t>Funktio voi sisältää n-kappaletta dynaamisia argumentteja</a:t>
            </a:r>
          </a:p>
          <a:p>
            <a:r>
              <a:rPr lang="fi-FI" dirty="0"/>
              <a:t>Argumentteina toimivat kaikki funktiolle kutsuvaiheessa välitetyt parametrit.</a:t>
            </a:r>
          </a:p>
          <a:p>
            <a:r>
              <a:rPr lang="fi-FI" dirty="0"/>
              <a:t>Argumentit voidaan käydä läpi for-silmukassa käyttämällä funktion sisällä määriteltyä </a:t>
            </a:r>
            <a:r>
              <a:rPr lang="fi-FI" dirty="0" err="1"/>
              <a:t>arguments</a:t>
            </a:r>
            <a:r>
              <a:rPr lang="fi-FI" dirty="0"/>
              <a:t>-oliota, joka on taulukon kaltainen rakenne. Se ei kuitenkaan ole taulukko. </a:t>
            </a:r>
          </a:p>
          <a:p>
            <a:r>
              <a:rPr lang="fi-FI" dirty="0"/>
              <a:t>Se sisältää </a:t>
            </a:r>
            <a:r>
              <a:rPr lang="fi-FI" dirty="0" err="1"/>
              <a:t>length</a:t>
            </a:r>
            <a:r>
              <a:rPr lang="fi-FI" dirty="0"/>
              <a:t>-ominaisuuden, missä </a:t>
            </a:r>
            <a:r>
              <a:rPr lang="fi-FI" dirty="0" err="1"/>
              <a:t>anyFunction.length</a:t>
            </a:r>
            <a:r>
              <a:rPr lang="fi-FI" dirty="0"/>
              <a:t> kertoo funktioon tuotujen </a:t>
            </a:r>
            <a:r>
              <a:rPr lang="fi-FI"/>
              <a:t>parametrien lukumäärän.</a:t>
            </a:r>
            <a:endParaRPr lang="fi-FI" dirty="0"/>
          </a:p>
        </p:txBody>
      </p:sp>
      <p:sp>
        <p:nvSpPr>
          <p:cNvPr id="4" name="Sisällön paikkamerkki 3">
            <a:extLst>
              <a:ext uri="{FF2B5EF4-FFF2-40B4-BE49-F238E27FC236}">
                <a16:creationId xmlns:a16="http://schemas.microsoft.com/office/drawing/2014/main" id="{555DE54F-61B2-4493-AD37-F6FD9E826391}"/>
              </a:ext>
            </a:extLst>
          </p:cNvPr>
          <p:cNvSpPr>
            <a:spLocks noGrp="1"/>
          </p:cNvSpPr>
          <p:nvPr>
            <p:ph sz="half" idx="2"/>
          </p:nvPr>
        </p:nvSpPr>
        <p:spPr>
          <a:xfrm>
            <a:off x="6647796" y="1473693"/>
            <a:ext cx="4800600" cy="4431807"/>
          </a:xfrm>
        </p:spPr>
        <p:txBody>
          <a:bodyPr/>
          <a:lstStyle/>
          <a:p>
            <a:r>
              <a:rPr lang="fi-FI" dirty="0"/>
              <a:t>Ei toimi eka koodi</a:t>
            </a:r>
          </a:p>
        </p:txBody>
      </p:sp>
    </p:spTree>
    <p:extLst>
      <p:ext uri="{BB962C8B-B14F-4D97-AF65-F5344CB8AC3E}">
        <p14:creationId xmlns:p14="http://schemas.microsoft.com/office/powerpoint/2010/main" val="3373218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E10B584-7B58-44DC-9C65-D644FD3F6F0C}"/>
              </a:ext>
            </a:extLst>
          </p:cNvPr>
          <p:cNvSpPr>
            <a:spLocks noGrp="1"/>
          </p:cNvSpPr>
          <p:nvPr>
            <p:ph type="title"/>
          </p:nvPr>
        </p:nvSpPr>
        <p:spPr/>
        <p:txBody>
          <a:bodyPr/>
          <a:lstStyle/>
          <a:p>
            <a:r>
              <a:rPr lang="fi-FI" dirty="0"/>
              <a:t>funktiolausekkeet</a:t>
            </a:r>
          </a:p>
        </p:txBody>
      </p:sp>
      <p:sp>
        <p:nvSpPr>
          <p:cNvPr id="3" name="Sisällön paikkamerkki 2">
            <a:extLst>
              <a:ext uri="{FF2B5EF4-FFF2-40B4-BE49-F238E27FC236}">
                <a16:creationId xmlns:a16="http://schemas.microsoft.com/office/drawing/2014/main" id="{F63D7474-F7DD-4B97-B8AC-82E44671EEB8}"/>
              </a:ext>
            </a:extLst>
          </p:cNvPr>
          <p:cNvSpPr>
            <a:spLocks noGrp="1"/>
          </p:cNvSpPr>
          <p:nvPr>
            <p:ph sz="half" idx="1"/>
          </p:nvPr>
        </p:nvSpPr>
        <p:spPr/>
        <p:txBody>
          <a:bodyPr/>
          <a:lstStyle/>
          <a:p>
            <a:r>
              <a:rPr lang="fi-FI" dirty="0"/>
              <a:t>Kesken diat  43-56</a:t>
            </a:r>
          </a:p>
          <a:p>
            <a:r>
              <a:rPr lang="fi-FI" dirty="0"/>
              <a:t>tapahtumankäsittely ok dia 57-93</a:t>
            </a:r>
          </a:p>
          <a:p>
            <a:r>
              <a:rPr lang="fi-FI" dirty="0"/>
              <a:t>Kesken </a:t>
            </a:r>
            <a:r>
              <a:rPr lang="fi-FI" dirty="0" err="1"/>
              <a:t>Ecma</a:t>
            </a:r>
            <a:r>
              <a:rPr lang="fi-FI" dirty="0"/>
              <a:t> </a:t>
            </a:r>
            <a:r>
              <a:rPr lang="fi-FI" dirty="0" err="1"/>
              <a:t>script</a:t>
            </a:r>
            <a:r>
              <a:rPr lang="fi-FI" dirty="0"/>
              <a:t> diat 94-</a:t>
            </a:r>
          </a:p>
        </p:txBody>
      </p:sp>
      <p:sp>
        <p:nvSpPr>
          <p:cNvPr id="4" name="Sisällön paikkamerkki 3">
            <a:extLst>
              <a:ext uri="{FF2B5EF4-FFF2-40B4-BE49-F238E27FC236}">
                <a16:creationId xmlns:a16="http://schemas.microsoft.com/office/drawing/2014/main" id="{09A1F816-8D26-4430-8C62-BC6B9A399426}"/>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52541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0FB807B-3D53-4735-945E-8CE3F71F4A06}"/>
              </a:ext>
            </a:extLst>
          </p:cNvPr>
          <p:cNvSpPr>
            <a:spLocks noGrp="1"/>
          </p:cNvSpPr>
          <p:nvPr>
            <p:ph type="title"/>
          </p:nvPr>
        </p:nvSpPr>
        <p:spPr/>
        <p:txBody>
          <a:bodyPr/>
          <a:lstStyle/>
          <a:p>
            <a:r>
              <a:rPr lang="fi-FI" dirty="0"/>
              <a:t>näkyvyysalue</a:t>
            </a:r>
          </a:p>
        </p:txBody>
      </p:sp>
      <p:sp>
        <p:nvSpPr>
          <p:cNvPr id="3" name="Sisällön paikkamerkki 2">
            <a:extLst>
              <a:ext uri="{FF2B5EF4-FFF2-40B4-BE49-F238E27FC236}">
                <a16:creationId xmlns:a16="http://schemas.microsoft.com/office/drawing/2014/main" id="{EBAB7E02-E974-4D41-8B75-99CCF140F6E9}"/>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22E7B882-B646-4888-812E-4ECC4F2CBD75}"/>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475458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2796B1E-D329-417D-8AA8-471A18738690}"/>
              </a:ext>
            </a:extLst>
          </p:cNvPr>
          <p:cNvSpPr>
            <a:spLocks noGrp="1"/>
          </p:cNvSpPr>
          <p:nvPr>
            <p:ph type="title"/>
          </p:nvPr>
        </p:nvSpPr>
        <p:spPr/>
        <p:txBody>
          <a:bodyPr/>
          <a:lstStyle/>
          <a:p>
            <a:r>
              <a:rPr lang="fi-FI" dirty="0" err="1"/>
              <a:t>Function</a:t>
            </a:r>
            <a:r>
              <a:rPr lang="fi-FI" dirty="0"/>
              <a:t> olio</a:t>
            </a:r>
          </a:p>
        </p:txBody>
      </p:sp>
      <p:sp>
        <p:nvSpPr>
          <p:cNvPr id="3" name="Sisällön paikkamerkki 2">
            <a:extLst>
              <a:ext uri="{FF2B5EF4-FFF2-40B4-BE49-F238E27FC236}">
                <a16:creationId xmlns:a16="http://schemas.microsoft.com/office/drawing/2014/main" id="{7BBF9E17-71A5-4C8C-85EB-EB73C68C6447}"/>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9B43769F-7FC4-42E7-B3C5-00C60237AE32}"/>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4163388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F5503F7-F50C-48E8-89C5-DA0A0A984FF3}"/>
              </a:ext>
            </a:extLst>
          </p:cNvPr>
          <p:cNvSpPr>
            <a:spLocks noGrp="1"/>
          </p:cNvSpPr>
          <p:nvPr>
            <p:ph type="title"/>
          </p:nvPr>
        </p:nvSpPr>
        <p:spPr/>
        <p:txBody>
          <a:bodyPr/>
          <a:lstStyle/>
          <a:p>
            <a:r>
              <a:rPr lang="fi-FI" dirty="0"/>
              <a:t>Numeroiden parsiminen</a:t>
            </a:r>
          </a:p>
        </p:txBody>
      </p:sp>
      <p:sp>
        <p:nvSpPr>
          <p:cNvPr id="3" name="Sisällön paikkamerkki 2">
            <a:extLst>
              <a:ext uri="{FF2B5EF4-FFF2-40B4-BE49-F238E27FC236}">
                <a16:creationId xmlns:a16="http://schemas.microsoft.com/office/drawing/2014/main" id="{A03CADC4-0196-4E71-A311-70B241D1FBF4}"/>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42B2D2B3-F7B0-4AFC-A379-DF88C0D3B2BE}"/>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618567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5035594-4CC5-4113-A691-AD6941A0B631}"/>
              </a:ext>
            </a:extLst>
          </p:cNvPr>
          <p:cNvSpPr>
            <a:spLocks noGrp="1"/>
          </p:cNvSpPr>
          <p:nvPr>
            <p:ph type="title"/>
          </p:nvPr>
        </p:nvSpPr>
        <p:spPr/>
        <p:txBody>
          <a:bodyPr/>
          <a:lstStyle/>
          <a:p>
            <a:r>
              <a:rPr lang="fi-FI" dirty="0"/>
              <a:t>Taulukko</a:t>
            </a:r>
          </a:p>
        </p:txBody>
      </p:sp>
      <p:sp>
        <p:nvSpPr>
          <p:cNvPr id="3" name="Sisällön paikkamerkki 2">
            <a:extLst>
              <a:ext uri="{FF2B5EF4-FFF2-40B4-BE49-F238E27FC236}">
                <a16:creationId xmlns:a16="http://schemas.microsoft.com/office/drawing/2014/main" id="{34820208-D45F-43CE-A54D-438908538C8F}"/>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663440BA-0435-4AE2-A504-2C581E7C93E4}"/>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153428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31041D7-8F31-42B0-B3C1-45B3C7D31D3F}"/>
              </a:ext>
            </a:extLst>
          </p:cNvPr>
          <p:cNvSpPr>
            <a:spLocks noGrp="1"/>
          </p:cNvSpPr>
          <p:nvPr>
            <p:ph type="title"/>
          </p:nvPr>
        </p:nvSpPr>
        <p:spPr/>
        <p:txBody>
          <a:bodyPr/>
          <a:lstStyle/>
          <a:p>
            <a:r>
              <a:rPr lang="fi-FI" dirty="0"/>
              <a:t>taulukko</a:t>
            </a:r>
          </a:p>
        </p:txBody>
      </p:sp>
      <p:sp>
        <p:nvSpPr>
          <p:cNvPr id="3" name="Sisällön paikkamerkki 2">
            <a:extLst>
              <a:ext uri="{FF2B5EF4-FFF2-40B4-BE49-F238E27FC236}">
                <a16:creationId xmlns:a16="http://schemas.microsoft.com/office/drawing/2014/main" id="{374E4719-59F6-4A8E-943F-2B9511981913}"/>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C81F5EBC-A862-42C4-8A2F-F9E7FBEB6605}"/>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878979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3AE711B4-BD3F-4A31-9BD8-845A97771AF3}"/>
              </a:ext>
            </a:extLst>
          </p:cNvPr>
          <p:cNvSpPr>
            <a:spLocks noGrp="1"/>
          </p:cNvSpPr>
          <p:nvPr>
            <p:ph type="title"/>
          </p:nvPr>
        </p:nvSpPr>
        <p:spPr/>
        <p:txBody>
          <a:bodyPr/>
          <a:lstStyle/>
          <a:p>
            <a:r>
              <a:rPr lang="fi-FI" dirty="0"/>
              <a:t>taulukko</a:t>
            </a:r>
          </a:p>
        </p:txBody>
      </p:sp>
      <p:sp>
        <p:nvSpPr>
          <p:cNvPr id="3" name="Sisällön paikkamerkki 2">
            <a:extLst>
              <a:ext uri="{FF2B5EF4-FFF2-40B4-BE49-F238E27FC236}">
                <a16:creationId xmlns:a16="http://schemas.microsoft.com/office/drawing/2014/main" id="{C9B7DE28-03AB-4B3B-981E-F02B5558D2D9}"/>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DFF4757F-9A5E-4A34-B1B9-B2C165FFA186}"/>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6086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38F6F3D-B54E-402D-8B9B-A8010545CF4D}"/>
              </a:ext>
            </a:extLst>
          </p:cNvPr>
          <p:cNvSpPr>
            <a:spLocks noGrp="1"/>
          </p:cNvSpPr>
          <p:nvPr>
            <p:ph type="title"/>
          </p:nvPr>
        </p:nvSpPr>
        <p:spPr>
          <a:xfrm>
            <a:off x="1251678" y="382385"/>
            <a:ext cx="10178322" cy="849855"/>
          </a:xfrm>
        </p:spPr>
        <p:txBody>
          <a:bodyPr/>
          <a:lstStyle/>
          <a:p>
            <a:r>
              <a:rPr lang="fi-FI" dirty="0" err="1"/>
              <a:t>Jit</a:t>
            </a:r>
            <a:r>
              <a:rPr lang="fi-FI" dirty="0"/>
              <a:t> kääntäjät</a:t>
            </a:r>
          </a:p>
        </p:txBody>
      </p:sp>
      <p:sp>
        <p:nvSpPr>
          <p:cNvPr id="3" name="Sisällön paikkamerkki 2">
            <a:extLst>
              <a:ext uri="{FF2B5EF4-FFF2-40B4-BE49-F238E27FC236}">
                <a16:creationId xmlns:a16="http://schemas.microsoft.com/office/drawing/2014/main" id="{BDF68840-4269-4A6D-8A27-54786300D1EE}"/>
              </a:ext>
            </a:extLst>
          </p:cNvPr>
          <p:cNvSpPr>
            <a:spLocks noGrp="1"/>
          </p:cNvSpPr>
          <p:nvPr>
            <p:ph idx="1"/>
          </p:nvPr>
        </p:nvSpPr>
        <p:spPr>
          <a:xfrm>
            <a:off x="1251678" y="1315367"/>
            <a:ext cx="10178322" cy="4564225"/>
          </a:xfrm>
        </p:spPr>
        <p:txBody>
          <a:bodyPr/>
          <a:lstStyle/>
          <a:p>
            <a:r>
              <a:rPr lang="fi-FI" dirty="0"/>
              <a:t>Kaikki modernit </a:t>
            </a:r>
            <a:r>
              <a:rPr lang="fi-FI" dirty="0" err="1"/>
              <a:t>ECMAscript</a:t>
            </a:r>
            <a:r>
              <a:rPr lang="fi-FI" dirty="0"/>
              <a:t>-moottorit tukevat nopeaa JIT-käännöstä (just-in-</a:t>
            </a:r>
            <a:r>
              <a:rPr lang="fi-FI" dirty="0" err="1"/>
              <a:t>time</a:t>
            </a:r>
            <a:r>
              <a:rPr lang="fi-FI" dirty="0"/>
              <a:t> </a:t>
            </a:r>
            <a:r>
              <a:rPr lang="fi-FI" dirty="0" err="1"/>
              <a:t>compilation</a:t>
            </a:r>
            <a:r>
              <a:rPr lang="fi-FI" dirty="0"/>
              <a:t>), jossa JavaScript-tulkkaamisen sijasta käännetään konekielelle ennen suorittamista.</a:t>
            </a:r>
          </a:p>
          <a:p>
            <a:r>
              <a:rPr lang="fi-FI" dirty="0"/>
              <a:t>Käännös tehdään dynaamisesti ohjelman ajon aikana. Aiemmin JavaScript kieli oli tulkattava kieli.</a:t>
            </a:r>
          </a:p>
          <a:p>
            <a:r>
              <a:rPr lang="fi-FI" b="1" dirty="0" err="1"/>
              <a:t>SpiderMonkey</a:t>
            </a:r>
            <a:r>
              <a:rPr lang="fi-FI" dirty="0"/>
              <a:t> on Mozilla Firefox -selaimen </a:t>
            </a:r>
            <a:r>
              <a:rPr lang="fi-FI" dirty="0" err="1"/>
              <a:t>JavaScript-</a:t>
            </a:r>
            <a:r>
              <a:rPr lang="fi-FI" dirty="0"/>
              <a:t> ja WebAssembly-toteutuskirjasto. Toteutustapa määritellään </a:t>
            </a:r>
            <a:r>
              <a:rPr lang="fi-FI" dirty="0" err="1"/>
              <a:t>ECMAScript</a:t>
            </a:r>
            <a:r>
              <a:rPr lang="fi-FI" dirty="0"/>
              <a:t>- ja WebAssembly-määrityksissä. </a:t>
            </a:r>
          </a:p>
          <a:p>
            <a:r>
              <a:rPr lang="fi-FI" b="1" dirty="0"/>
              <a:t>V8 </a:t>
            </a:r>
            <a:r>
              <a:rPr lang="fi-FI" dirty="0"/>
              <a:t>on Googlen avoimen lähdekoodin korkean suorituskyvyn </a:t>
            </a:r>
            <a:r>
              <a:rPr lang="fi-FI" dirty="0" err="1"/>
              <a:t>JavaScripti</a:t>
            </a:r>
            <a:r>
              <a:rPr lang="fi-FI" dirty="0"/>
              <a:t>- ja WebAssembly-moottori, kirjoitettu C ++: </a:t>
            </a:r>
            <a:r>
              <a:rPr lang="fi-FI" dirty="0" err="1"/>
              <a:t>lla</a:t>
            </a:r>
            <a:r>
              <a:rPr lang="fi-FI" dirty="0"/>
              <a:t>. Sitä käytetään muun muassa Chromessa ja Node.js: </a:t>
            </a:r>
            <a:r>
              <a:rPr lang="fi-FI" dirty="0" err="1"/>
              <a:t>ssä</a:t>
            </a:r>
            <a:r>
              <a:rPr lang="fi-FI" dirty="0"/>
              <a:t>.</a:t>
            </a:r>
          </a:p>
          <a:p>
            <a:endParaRPr lang="fi-FI" dirty="0"/>
          </a:p>
        </p:txBody>
      </p:sp>
    </p:spTree>
    <p:extLst>
      <p:ext uri="{BB962C8B-B14F-4D97-AF65-F5344CB8AC3E}">
        <p14:creationId xmlns:p14="http://schemas.microsoft.com/office/powerpoint/2010/main" val="1774496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CB3BAEC-38D2-404F-B0A5-BF1A6423F8A2}"/>
              </a:ext>
            </a:extLst>
          </p:cNvPr>
          <p:cNvSpPr>
            <a:spLocks noGrp="1"/>
          </p:cNvSpPr>
          <p:nvPr>
            <p:ph type="title"/>
          </p:nvPr>
        </p:nvSpPr>
        <p:spPr/>
        <p:txBody>
          <a:bodyPr/>
          <a:lstStyle/>
          <a:p>
            <a:r>
              <a:rPr lang="fi-FI" dirty="0"/>
              <a:t>Object, oliot</a:t>
            </a:r>
          </a:p>
        </p:txBody>
      </p:sp>
      <p:sp>
        <p:nvSpPr>
          <p:cNvPr id="3" name="Sisällön paikkamerkki 2">
            <a:extLst>
              <a:ext uri="{FF2B5EF4-FFF2-40B4-BE49-F238E27FC236}">
                <a16:creationId xmlns:a16="http://schemas.microsoft.com/office/drawing/2014/main" id="{4E95DB32-4D91-4126-80DE-F147D3668645}"/>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33BDCEA7-925F-48D4-B039-FD3837DA816F}"/>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9089869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012EC0-B9B5-453C-998E-CAC89591F232}"/>
              </a:ext>
            </a:extLst>
          </p:cNvPr>
          <p:cNvSpPr>
            <a:spLocks noGrp="1"/>
          </p:cNvSpPr>
          <p:nvPr>
            <p:ph type="title"/>
          </p:nvPr>
        </p:nvSpPr>
        <p:spPr/>
        <p:txBody>
          <a:bodyPr/>
          <a:lstStyle/>
          <a:p>
            <a:r>
              <a:rPr lang="fi-FI" dirty="0"/>
              <a:t>Merkkijonot ja säännönmukaiset lausekkeet</a:t>
            </a:r>
          </a:p>
        </p:txBody>
      </p:sp>
      <p:sp>
        <p:nvSpPr>
          <p:cNvPr id="3" name="Sisällön paikkamerkki 2">
            <a:extLst>
              <a:ext uri="{FF2B5EF4-FFF2-40B4-BE49-F238E27FC236}">
                <a16:creationId xmlns:a16="http://schemas.microsoft.com/office/drawing/2014/main" id="{FED579DF-DE8A-4461-A409-A10BD560FE75}"/>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CA2BEB01-8F82-4BA1-B295-B4781777016E}"/>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951978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B4AB167-7DB1-481E-AC2E-FFC316CBCCA7}"/>
              </a:ext>
            </a:extLst>
          </p:cNvPr>
          <p:cNvSpPr>
            <a:spLocks noGrp="1"/>
          </p:cNvSpPr>
          <p:nvPr>
            <p:ph type="title"/>
          </p:nvPr>
        </p:nvSpPr>
        <p:spPr/>
        <p:txBody>
          <a:bodyPr/>
          <a:lstStyle/>
          <a:p>
            <a:r>
              <a:rPr lang="fi-FI" dirty="0"/>
              <a:t>merkkijonot</a:t>
            </a:r>
          </a:p>
        </p:txBody>
      </p:sp>
      <p:sp>
        <p:nvSpPr>
          <p:cNvPr id="3" name="Sisällön paikkamerkki 2">
            <a:extLst>
              <a:ext uri="{FF2B5EF4-FFF2-40B4-BE49-F238E27FC236}">
                <a16:creationId xmlns:a16="http://schemas.microsoft.com/office/drawing/2014/main" id="{8AD15DA3-015C-4888-80B5-DA4557B2A120}"/>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712286F0-5500-4C97-9166-BC5FC5D55330}"/>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4227579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9432EA-BF7E-41EB-95CC-4B82A205C1D9}"/>
              </a:ext>
            </a:extLst>
          </p:cNvPr>
          <p:cNvSpPr>
            <a:spLocks noGrp="1"/>
          </p:cNvSpPr>
          <p:nvPr>
            <p:ph type="title"/>
          </p:nvPr>
        </p:nvSpPr>
        <p:spPr/>
        <p:txBody>
          <a:bodyPr/>
          <a:lstStyle/>
          <a:p>
            <a:r>
              <a:rPr lang="fi-FI" dirty="0" err="1"/>
              <a:t>Säännönmukaisete</a:t>
            </a:r>
            <a:r>
              <a:rPr lang="fi-FI" dirty="0"/>
              <a:t> lausekkeet</a:t>
            </a:r>
          </a:p>
        </p:txBody>
      </p:sp>
      <p:sp>
        <p:nvSpPr>
          <p:cNvPr id="3" name="Sisällön paikkamerkki 2">
            <a:extLst>
              <a:ext uri="{FF2B5EF4-FFF2-40B4-BE49-F238E27FC236}">
                <a16:creationId xmlns:a16="http://schemas.microsoft.com/office/drawing/2014/main" id="{0BE9BD6C-EF89-4BA6-AB3C-5536B1E03A6E}"/>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9820A660-DA13-4CBB-9249-DAEFE95642BF}"/>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095974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F7A553B-A30C-40B0-A056-2943A70CDECD}"/>
              </a:ext>
            </a:extLst>
          </p:cNvPr>
          <p:cNvSpPr>
            <a:spLocks noGrp="1"/>
          </p:cNvSpPr>
          <p:nvPr>
            <p:ph type="title"/>
          </p:nvPr>
        </p:nvSpPr>
        <p:spPr/>
        <p:txBody>
          <a:bodyPr/>
          <a:lstStyle/>
          <a:p>
            <a:r>
              <a:rPr lang="fi-FI" dirty="0" err="1"/>
              <a:t>Closuret</a:t>
            </a:r>
            <a:r>
              <a:rPr lang="fi-FI" dirty="0"/>
              <a:t> ja </a:t>
            </a:r>
            <a:r>
              <a:rPr lang="fi-FI" dirty="0" err="1"/>
              <a:t>callback</a:t>
            </a:r>
            <a:r>
              <a:rPr lang="fi-FI" dirty="0"/>
              <a:t> funktiot</a:t>
            </a:r>
          </a:p>
        </p:txBody>
      </p:sp>
      <p:sp>
        <p:nvSpPr>
          <p:cNvPr id="3" name="Sisällön paikkamerkki 2">
            <a:extLst>
              <a:ext uri="{FF2B5EF4-FFF2-40B4-BE49-F238E27FC236}">
                <a16:creationId xmlns:a16="http://schemas.microsoft.com/office/drawing/2014/main" id="{3FEEEE57-3CBB-47AB-932F-75B088265C7F}"/>
              </a:ext>
            </a:extLst>
          </p:cNvPr>
          <p:cNvSpPr>
            <a:spLocks noGrp="1"/>
          </p:cNvSpPr>
          <p:nvPr>
            <p:ph sz="half" idx="1"/>
          </p:nvPr>
        </p:nvSpPr>
        <p:spPr/>
        <p:txBody>
          <a:bodyPr/>
          <a:lstStyle/>
          <a:p>
            <a:r>
              <a:rPr lang="fi-FI" dirty="0"/>
              <a:t>73-125</a:t>
            </a:r>
          </a:p>
        </p:txBody>
      </p:sp>
      <p:sp>
        <p:nvSpPr>
          <p:cNvPr id="4" name="Sisällön paikkamerkki 3">
            <a:extLst>
              <a:ext uri="{FF2B5EF4-FFF2-40B4-BE49-F238E27FC236}">
                <a16:creationId xmlns:a16="http://schemas.microsoft.com/office/drawing/2014/main" id="{476EEB9F-4ACC-4E44-A58A-B3E283FD821B}"/>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581407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A618A3E-B5FE-423E-9F4A-DD5E10E4B40D}"/>
              </a:ext>
            </a:extLst>
          </p:cNvPr>
          <p:cNvSpPr>
            <a:spLocks noGrp="1"/>
          </p:cNvSpPr>
          <p:nvPr>
            <p:ph type="title"/>
          </p:nvPr>
        </p:nvSpPr>
        <p:spPr/>
        <p:txBody>
          <a:bodyPr/>
          <a:lstStyle/>
          <a:p>
            <a:endParaRPr lang="fi-FI"/>
          </a:p>
        </p:txBody>
      </p:sp>
      <p:sp>
        <p:nvSpPr>
          <p:cNvPr id="3" name="Sisällön paikkamerkki 2">
            <a:extLst>
              <a:ext uri="{FF2B5EF4-FFF2-40B4-BE49-F238E27FC236}">
                <a16:creationId xmlns:a16="http://schemas.microsoft.com/office/drawing/2014/main" id="{0CB8DED1-4787-432E-96F9-B24872D800A7}"/>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CBDB49C2-A02D-48E6-B108-DFD1E58B1088}"/>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25707413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FC75AC6-EE43-4F2C-8F70-847B912DBF5F}"/>
              </a:ext>
            </a:extLst>
          </p:cNvPr>
          <p:cNvSpPr>
            <a:spLocks noGrp="1"/>
          </p:cNvSpPr>
          <p:nvPr>
            <p:ph type="title"/>
          </p:nvPr>
        </p:nvSpPr>
        <p:spPr/>
        <p:txBody>
          <a:bodyPr/>
          <a:lstStyle/>
          <a:p>
            <a:endParaRPr lang="fi-FI"/>
          </a:p>
        </p:txBody>
      </p:sp>
      <p:sp>
        <p:nvSpPr>
          <p:cNvPr id="3" name="Sisällön paikkamerkki 2">
            <a:extLst>
              <a:ext uri="{FF2B5EF4-FFF2-40B4-BE49-F238E27FC236}">
                <a16:creationId xmlns:a16="http://schemas.microsoft.com/office/drawing/2014/main" id="{2EA5C8BB-1EDB-4D19-AA29-66D93D505156}"/>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9ED81EBA-6936-498B-B8F9-30D7AE4E7624}"/>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090226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C614A55-3CFB-497F-BFC1-D5F63C7D7831}"/>
              </a:ext>
            </a:extLst>
          </p:cNvPr>
          <p:cNvPicPr>
            <a:picLocks noChangeAspect="1"/>
          </p:cNvPicPr>
          <p:nvPr/>
        </p:nvPicPr>
        <p:blipFill rotWithShape="1">
          <a:blip r:embed="rId2"/>
          <a:srcRect l="25324" r="18842"/>
          <a:stretch/>
        </p:blipFill>
        <p:spPr>
          <a:xfrm>
            <a:off x="8362943" y="10"/>
            <a:ext cx="3829057" cy="6857990"/>
          </a:xfrm>
          <a:prstGeom prst="rect">
            <a:avLst/>
          </a:prstGeom>
        </p:spPr>
      </p:pic>
      <p:sp>
        <p:nvSpPr>
          <p:cNvPr id="14"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5" name="Otsikko 4">
            <a:extLst>
              <a:ext uri="{FF2B5EF4-FFF2-40B4-BE49-F238E27FC236}">
                <a16:creationId xmlns:a16="http://schemas.microsoft.com/office/drawing/2014/main" id="{7E6DA49E-B947-4B22-AB7E-949F2BE51DD4}"/>
              </a:ext>
            </a:extLst>
          </p:cNvPr>
          <p:cNvSpPr>
            <a:spLocks noGrp="1"/>
          </p:cNvSpPr>
          <p:nvPr>
            <p:ph type="ctrTitle"/>
          </p:nvPr>
        </p:nvSpPr>
        <p:spPr>
          <a:xfrm>
            <a:off x="544403" y="1098388"/>
            <a:ext cx="7818540" cy="4394988"/>
          </a:xfrm>
        </p:spPr>
        <p:txBody>
          <a:bodyPr>
            <a:normAutofit fontScale="90000"/>
          </a:bodyPr>
          <a:lstStyle/>
          <a:p>
            <a:pPr algn="l"/>
            <a:r>
              <a:rPr lang="fi-FI" dirty="0" err="1"/>
              <a:t>Events</a:t>
            </a:r>
            <a:r>
              <a:rPr lang="fi-FI" dirty="0"/>
              <a:t> tapahtuman käsittelyä</a:t>
            </a:r>
          </a:p>
        </p:txBody>
      </p:sp>
      <p:sp>
        <p:nvSpPr>
          <p:cNvPr id="6" name="Alaotsikko 5">
            <a:extLst>
              <a:ext uri="{FF2B5EF4-FFF2-40B4-BE49-F238E27FC236}">
                <a16:creationId xmlns:a16="http://schemas.microsoft.com/office/drawing/2014/main" id="{098B4FA8-B706-48C2-AA61-730E4296258D}"/>
              </a:ext>
            </a:extLst>
          </p:cNvPr>
          <p:cNvSpPr>
            <a:spLocks noGrp="1"/>
          </p:cNvSpPr>
          <p:nvPr>
            <p:ph type="subTitle" idx="1"/>
          </p:nvPr>
        </p:nvSpPr>
        <p:spPr>
          <a:xfrm>
            <a:off x="544403" y="5563388"/>
            <a:ext cx="7818540" cy="742279"/>
          </a:xfrm>
        </p:spPr>
        <p:txBody>
          <a:bodyPr>
            <a:normAutofit/>
          </a:bodyPr>
          <a:lstStyle/>
          <a:p>
            <a:pPr algn="l"/>
            <a:r>
              <a:rPr lang="fi-FI" dirty="0">
                <a:solidFill>
                  <a:schemeClr val="bg2"/>
                </a:solidFill>
              </a:rPr>
              <a:t>Myös eri tehtäviä…</a:t>
            </a:r>
          </a:p>
        </p:txBody>
      </p:sp>
      <p:sp>
        <p:nvSpPr>
          <p:cNvPr id="16" name="Rectangle 15">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3569588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240B14B-D6B2-4F6E-B5CA-51E5BA8DAA4C}"/>
              </a:ext>
            </a:extLst>
          </p:cNvPr>
          <p:cNvSpPr>
            <a:spLocks noGrp="1"/>
          </p:cNvSpPr>
          <p:nvPr>
            <p:ph type="title"/>
          </p:nvPr>
        </p:nvSpPr>
        <p:spPr/>
        <p:txBody>
          <a:bodyPr/>
          <a:lstStyle/>
          <a:p>
            <a:r>
              <a:rPr lang="fi-FI" dirty="0"/>
              <a:t>DOM</a:t>
            </a:r>
          </a:p>
        </p:txBody>
      </p:sp>
      <p:sp>
        <p:nvSpPr>
          <p:cNvPr id="3" name="Sisällön paikkamerkki 2">
            <a:extLst>
              <a:ext uri="{FF2B5EF4-FFF2-40B4-BE49-F238E27FC236}">
                <a16:creationId xmlns:a16="http://schemas.microsoft.com/office/drawing/2014/main" id="{8B633F6D-CC44-4F7A-8799-A1A605F75957}"/>
              </a:ext>
            </a:extLst>
          </p:cNvPr>
          <p:cNvSpPr>
            <a:spLocks noGrp="1"/>
          </p:cNvSpPr>
          <p:nvPr>
            <p:ph idx="1"/>
          </p:nvPr>
        </p:nvSpPr>
        <p:spPr/>
        <p:txBody>
          <a:bodyPr>
            <a:normAutofit fontScale="92500" lnSpcReduction="10000"/>
          </a:bodyPr>
          <a:lstStyle/>
          <a:p>
            <a:r>
              <a:rPr lang="fi-FI" sz="2400" dirty="0"/>
              <a:t>Kirjoita seuraava koodi. Siinä JavaScript ohjelma koostuu pelkästä funktiokutsusta:</a:t>
            </a:r>
          </a:p>
          <a:p>
            <a:pPr marL="0" indent="0">
              <a:buNone/>
            </a:pPr>
            <a:endParaRPr lang="fi-FI" sz="2400" dirty="0"/>
          </a:p>
          <a:p>
            <a:pPr marL="457200" lvl="1" indent="0">
              <a:buNone/>
            </a:pPr>
            <a:r>
              <a:rPr lang="fi-FI" sz="2600" dirty="0">
                <a:latin typeface="Consolas" panose="020B0609020204030204" pitchFamily="49" charset="0"/>
              </a:rPr>
              <a:t>&lt;</a:t>
            </a:r>
            <a:r>
              <a:rPr lang="fi-FI" sz="2600" dirty="0" err="1">
                <a:latin typeface="Consolas" panose="020B0609020204030204" pitchFamily="49" charset="0"/>
              </a:rPr>
              <a:t>script</a:t>
            </a:r>
            <a:r>
              <a:rPr lang="fi-FI" sz="2600" dirty="0">
                <a:latin typeface="Consolas" panose="020B0609020204030204" pitchFamily="49" charset="0"/>
              </a:rPr>
              <a:t>&gt;</a:t>
            </a:r>
          </a:p>
          <a:p>
            <a:pPr marL="457200" lvl="1" indent="0">
              <a:buNone/>
            </a:pPr>
            <a:r>
              <a:rPr lang="fi-FI" sz="2600" dirty="0" err="1">
                <a:latin typeface="Consolas" panose="020B0609020204030204" pitchFamily="49" charset="0"/>
              </a:rPr>
              <a:t>alert</a:t>
            </a:r>
            <a:r>
              <a:rPr lang="fi-FI" sz="2600" dirty="0">
                <a:latin typeface="Consolas" panose="020B0609020204030204" pitchFamily="49" charset="0"/>
              </a:rPr>
              <a:t>(’Hei maailma’);</a:t>
            </a:r>
          </a:p>
          <a:p>
            <a:pPr marL="457200" lvl="1" indent="0">
              <a:buNone/>
            </a:pPr>
            <a:r>
              <a:rPr lang="fi-FI" sz="2600" dirty="0">
                <a:latin typeface="Consolas" panose="020B0609020204030204" pitchFamily="49" charset="0"/>
              </a:rPr>
              <a:t>&lt;/</a:t>
            </a:r>
            <a:r>
              <a:rPr lang="fi-FI" sz="2600" dirty="0" err="1">
                <a:latin typeface="Consolas" panose="020B0609020204030204" pitchFamily="49" charset="0"/>
              </a:rPr>
              <a:t>script</a:t>
            </a:r>
            <a:r>
              <a:rPr lang="fi-FI" sz="2600" dirty="0">
                <a:latin typeface="Consolas" panose="020B0609020204030204" pitchFamily="49" charset="0"/>
              </a:rPr>
              <a:t>&gt;</a:t>
            </a:r>
          </a:p>
          <a:p>
            <a:pPr marL="0" indent="0">
              <a:buNone/>
            </a:pPr>
            <a:endParaRPr lang="fi-FI" sz="2400" dirty="0"/>
          </a:p>
          <a:p>
            <a:r>
              <a:rPr lang="fi-FI" sz="2400" dirty="0"/>
              <a:t>Edellä oleva esimerkki käyttää </a:t>
            </a:r>
            <a:r>
              <a:rPr lang="fi-FI" sz="2400" dirty="0" err="1"/>
              <a:t>DOMia</a:t>
            </a:r>
            <a:r>
              <a:rPr lang="fi-FI" sz="2400" dirty="0"/>
              <a:t> (dokumenttioliomalli), sillä </a:t>
            </a:r>
            <a:r>
              <a:rPr lang="fi-FI" sz="2400" dirty="0" err="1"/>
              <a:t>alert</a:t>
            </a:r>
            <a:r>
              <a:rPr lang="fi-FI" sz="2400" dirty="0"/>
              <a:t>-funktio on </a:t>
            </a:r>
            <a:r>
              <a:rPr lang="fi-FI" sz="2400" dirty="0" err="1"/>
              <a:t>DOMin</a:t>
            </a:r>
            <a:r>
              <a:rPr lang="fi-FI" sz="2400" dirty="0"/>
              <a:t> osa.</a:t>
            </a:r>
          </a:p>
        </p:txBody>
      </p:sp>
    </p:spTree>
    <p:extLst>
      <p:ext uri="{BB962C8B-B14F-4D97-AF65-F5344CB8AC3E}">
        <p14:creationId xmlns:p14="http://schemas.microsoft.com/office/powerpoint/2010/main" val="10418821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2081709-D09A-4238-9349-76964A1D86F3}"/>
              </a:ext>
            </a:extLst>
          </p:cNvPr>
          <p:cNvSpPr>
            <a:spLocks noGrp="1"/>
          </p:cNvSpPr>
          <p:nvPr>
            <p:ph type="title"/>
          </p:nvPr>
        </p:nvSpPr>
        <p:spPr/>
        <p:txBody>
          <a:bodyPr/>
          <a:lstStyle/>
          <a:p>
            <a:r>
              <a:rPr lang="fi-FI" dirty="0" err="1"/>
              <a:t>Javascriptin</a:t>
            </a:r>
            <a:r>
              <a:rPr lang="fi-FI" dirty="0"/>
              <a:t> liittäminen sivuun</a:t>
            </a:r>
          </a:p>
        </p:txBody>
      </p:sp>
      <p:sp>
        <p:nvSpPr>
          <p:cNvPr id="3" name="Sisällön paikkamerkki 2">
            <a:extLst>
              <a:ext uri="{FF2B5EF4-FFF2-40B4-BE49-F238E27FC236}">
                <a16:creationId xmlns:a16="http://schemas.microsoft.com/office/drawing/2014/main" id="{004A80B6-FD49-4689-B2FF-B705303144F4}"/>
              </a:ext>
            </a:extLst>
          </p:cNvPr>
          <p:cNvSpPr>
            <a:spLocks noGrp="1"/>
          </p:cNvSpPr>
          <p:nvPr>
            <p:ph idx="1"/>
          </p:nvPr>
        </p:nvSpPr>
        <p:spPr>
          <a:xfrm>
            <a:off x="1251678" y="1431235"/>
            <a:ext cx="10178322" cy="4969565"/>
          </a:xfrm>
        </p:spPr>
        <p:txBody>
          <a:bodyPr>
            <a:normAutofit fontScale="92500" lnSpcReduction="20000"/>
          </a:bodyPr>
          <a:lstStyle/>
          <a:p>
            <a:pPr marL="0" indent="0">
              <a:buNone/>
            </a:pPr>
            <a:r>
              <a:rPr lang="fi-FI" sz="2400" b="1" dirty="0"/>
              <a:t>HTML-sivuun voidaan liittää JavaScript koodi 4:llä eri tavalla:</a:t>
            </a:r>
          </a:p>
          <a:p>
            <a:pPr marL="457200" indent="-457200">
              <a:buFont typeface="+mj-lt"/>
              <a:buAutoNum type="arabicPeriod"/>
            </a:pPr>
            <a:r>
              <a:rPr lang="fi-FI" sz="2400" dirty="0" err="1"/>
              <a:t>Script</a:t>
            </a:r>
            <a:r>
              <a:rPr lang="fi-FI" sz="2400" dirty="0"/>
              <a:t>-elementillä, jonka </a:t>
            </a:r>
            <a:r>
              <a:rPr lang="fi-FI" sz="2400" dirty="0" err="1"/>
              <a:t>src</a:t>
            </a:r>
            <a:r>
              <a:rPr lang="fi-FI" sz="2400" dirty="0"/>
              <a:t>-määritteessä on viittaus ulkoiseen eri tiedostossa olevaan </a:t>
            </a:r>
            <a:r>
              <a:rPr lang="fi-FI" sz="2400" dirty="0" err="1"/>
              <a:t>scriptiin</a:t>
            </a:r>
            <a:r>
              <a:rPr lang="fi-FI" sz="2400" dirty="0"/>
              <a:t>, </a:t>
            </a:r>
            <a:r>
              <a:rPr lang="fi-FI" sz="2400" dirty="0" err="1"/>
              <a:t>esim</a:t>
            </a:r>
            <a:r>
              <a:rPr lang="fi-FI" sz="2400" dirty="0"/>
              <a:t> </a:t>
            </a:r>
            <a:r>
              <a:rPr lang="fi-FI" sz="2400" b="1" dirty="0">
                <a:latin typeface="Consolas" panose="020B0609020204030204" pitchFamily="49" charset="0"/>
              </a:rPr>
              <a:t>&lt;</a:t>
            </a:r>
            <a:r>
              <a:rPr lang="fi-FI" sz="2400" b="1" dirty="0" err="1">
                <a:latin typeface="Consolas" panose="020B0609020204030204" pitchFamily="49" charset="0"/>
              </a:rPr>
              <a:t>script</a:t>
            </a:r>
            <a:r>
              <a:rPr lang="fi-FI" sz="2400" b="1" dirty="0">
                <a:latin typeface="Consolas" panose="020B0609020204030204" pitchFamily="49" charset="0"/>
              </a:rPr>
              <a:t> </a:t>
            </a:r>
            <a:r>
              <a:rPr lang="fi-FI" sz="2400" b="1" dirty="0" err="1">
                <a:latin typeface="Consolas" panose="020B0609020204030204" pitchFamily="49" charset="0"/>
              </a:rPr>
              <a:t>src</a:t>
            </a:r>
            <a:r>
              <a:rPr lang="fi-FI" sz="2400" b="1" dirty="0">
                <a:latin typeface="Consolas" panose="020B0609020204030204" pitchFamily="49" charset="0"/>
              </a:rPr>
              <a:t>=”omatscriptit.js”&gt;&lt;/</a:t>
            </a:r>
            <a:r>
              <a:rPr lang="fi-FI" sz="2400" b="1" dirty="0" err="1">
                <a:latin typeface="Consolas" panose="020B0609020204030204" pitchFamily="49" charset="0"/>
              </a:rPr>
              <a:t>script</a:t>
            </a:r>
            <a:r>
              <a:rPr lang="fi-FI" sz="2400" b="1" dirty="0">
                <a:latin typeface="Consolas" panose="020B0609020204030204" pitchFamily="49" charset="0"/>
              </a:rPr>
              <a:t>&gt;</a:t>
            </a:r>
          </a:p>
          <a:p>
            <a:pPr marL="457200" indent="-457200">
              <a:buFont typeface="+mj-lt"/>
              <a:buAutoNum type="arabicPeriod"/>
            </a:pPr>
            <a:r>
              <a:rPr lang="fi-FI" sz="2400" dirty="0" err="1"/>
              <a:t>Script</a:t>
            </a:r>
            <a:r>
              <a:rPr lang="fi-FI" sz="2400" dirty="0"/>
              <a:t>-elementillä, jossa ei ole </a:t>
            </a:r>
            <a:r>
              <a:rPr lang="fi-FI" sz="2400" dirty="0" err="1"/>
              <a:t>src</a:t>
            </a:r>
            <a:r>
              <a:rPr lang="fi-FI" sz="2400" dirty="0"/>
              <a:t>-määritettä, vaan elementin sisältönä on suoraan </a:t>
            </a:r>
            <a:r>
              <a:rPr lang="fi-FI" sz="2400" dirty="0" err="1"/>
              <a:t>scripti</a:t>
            </a:r>
            <a:r>
              <a:rPr lang="fi-FI" sz="2400" dirty="0"/>
              <a:t> esim. </a:t>
            </a:r>
            <a:r>
              <a:rPr lang="fi-FI" sz="2400" b="1" dirty="0">
                <a:latin typeface="Consolas" panose="020B0609020204030204" pitchFamily="49" charset="0"/>
              </a:rPr>
              <a:t>&lt;</a:t>
            </a:r>
            <a:r>
              <a:rPr lang="fi-FI" sz="2400" b="1" dirty="0" err="1">
                <a:latin typeface="Consolas" panose="020B0609020204030204" pitchFamily="49" charset="0"/>
              </a:rPr>
              <a:t>script</a:t>
            </a:r>
            <a:r>
              <a:rPr lang="fi-FI" sz="2400" b="1" dirty="0">
                <a:latin typeface="Consolas" panose="020B0609020204030204" pitchFamily="49" charset="0"/>
              </a:rPr>
              <a:t>&gt; </a:t>
            </a:r>
            <a:r>
              <a:rPr lang="fi-FI" sz="2400" b="1" dirty="0" err="1">
                <a:latin typeface="Consolas" panose="020B0609020204030204" pitchFamily="49" charset="0"/>
              </a:rPr>
              <a:t>alert</a:t>
            </a:r>
            <a:r>
              <a:rPr lang="fi-FI" sz="2400" b="1" dirty="0">
                <a:latin typeface="Consolas" panose="020B0609020204030204" pitchFamily="49" charset="0"/>
              </a:rPr>
              <a:t>(’Heippa </a:t>
            </a:r>
            <a:r>
              <a:rPr lang="fi-FI" sz="2400" b="1" dirty="0" err="1">
                <a:latin typeface="Consolas" panose="020B0609020204030204" pitchFamily="49" charset="0"/>
              </a:rPr>
              <a:t>mualima</a:t>
            </a:r>
            <a:r>
              <a:rPr lang="fi-FI" sz="2400" b="1" dirty="0">
                <a:latin typeface="Consolas" panose="020B0609020204030204" pitchFamily="49" charset="0"/>
              </a:rPr>
              <a:t>’); &lt;/</a:t>
            </a:r>
            <a:r>
              <a:rPr lang="fi-FI" sz="2400" b="1" dirty="0" err="1">
                <a:latin typeface="Consolas" panose="020B0609020204030204" pitchFamily="49" charset="0"/>
              </a:rPr>
              <a:t>script</a:t>
            </a:r>
            <a:r>
              <a:rPr lang="fi-FI" sz="2400" b="1" dirty="0">
                <a:latin typeface="Consolas" panose="020B0609020204030204" pitchFamily="49" charset="0"/>
              </a:rPr>
              <a:t>&gt;</a:t>
            </a:r>
          </a:p>
          <a:p>
            <a:pPr marL="457200" indent="-457200">
              <a:buFont typeface="+mj-lt"/>
              <a:buAutoNum type="arabicPeriod"/>
            </a:pPr>
            <a:r>
              <a:rPr lang="fi-FI" sz="2400" dirty="0"/>
              <a:t>Elementin tapahtumamääritteessä (</a:t>
            </a:r>
            <a:r>
              <a:rPr lang="fi-FI" sz="2400" dirty="0" err="1"/>
              <a:t>event</a:t>
            </a:r>
            <a:r>
              <a:rPr lang="fi-FI" sz="2400" dirty="0"/>
              <a:t> </a:t>
            </a:r>
            <a:r>
              <a:rPr lang="fi-FI" sz="2400" dirty="0" err="1"/>
              <a:t>attribute</a:t>
            </a:r>
            <a:r>
              <a:rPr lang="fi-FI" sz="2400" dirty="0"/>
              <a:t>) jonka sisältönä on suoraan </a:t>
            </a:r>
            <a:r>
              <a:rPr lang="fi-FI" sz="2400" dirty="0" err="1"/>
              <a:t>scripti</a:t>
            </a:r>
            <a:r>
              <a:rPr lang="fi-FI" sz="2400" dirty="0"/>
              <a:t> esim. </a:t>
            </a:r>
            <a:r>
              <a:rPr lang="fi-FI" sz="2400" b="1" dirty="0">
                <a:latin typeface="Consolas" panose="020B0609020204030204" pitchFamily="49" charset="0"/>
              </a:rPr>
              <a:t>&lt;</a:t>
            </a:r>
            <a:r>
              <a:rPr lang="fi-FI" sz="2400" b="1" dirty="0" err="1">
                <a:latin typeface="Consolas" panose="020B0609020204030204" pitchFamily="49" charset="0"/>
              </a:rPr>
              <a:t>body</a:t>
            </a:r>
            <a:r>
              <a:rPr lang="fi-FI" sz="2400" b="1" dirty="0">
                <a:latin typeface="Consolas" panose="020B0609020204030204" pitchFamily="49" charset="0"/>
              </a:rPr>
              <a:t> </a:t>
            </a:r>
            <a:r>
              <a:rPr lang="fi-FI" sz="2400" b="1" dirty="0" err="1">
                <a:latin typeface="Consolas" panose="020B0609020204030204" pitchFamily="49" charset="0"/>
              </a:rPr>
              <a:t>onload</a:t>
            </a:r>
            <a:r>
              <a:rPr lang="fi-FI" sz="2400" b="1" dirty="0">
                <a:latin typeface="Consolas" panose="020B0609020204030204" pitchFamily="49" charset="0"/>
              </a:rPr>
              <a:t>=”</a:t>
            </a:r>
            <a:r>
              <a:rPr lang="fi-FI" sz="2400" b="1" dirty="0" err="1">
                <a:latin typeface="Consolas" panose="020B0609020204030204" pitchFamily="49" charset="0"/>
              </a:rPr>
              <a:t>alert</a:t>
            </a:r>
            <a:r>
              <a:rPr lang="fi-FI" sz="2400" b="1" dirty="0">
                <a:latin typeface="Consolas" panose="020B0609020204030204" pitchFamily="49" charset="0"/>
              </a:rPr>
              <a:t>(’</a:t>
            </a:r>
            <a:r>
              <a:rPr lang="fi-FI" sz="2400" b="1" dirty="0" err="1">
                <a:latin typeface="Consolas" panose="020B0609020204030204" pitchFamily="49" charset="0"/>
              </a:rPr>
              <a:t>Hello</a:t>
            </a:r>
            <a:r>
              <a:rPr lang="fi-FI" sz="2400" b="1" dirty="0">
                <a:latin typeface="Consolas" panose="020B0609020204030204" pitchFamily="49" charset="0"/>
              </a:rPr>
              <a:t> </a:t>
            </a:r>
            <a:r>
              <a:rPr lang="fi-FI" sz="2400" b="1" dirty="0" err="1">
                <a:latin typeface="Consolas" panose="020B0609020204030204" pitchFamily="49" charset="0"/>
              </a:rPr>
              <a:t>all</a:t>
            </a:r>
            <a:r>
              <a:rPr lang="fi-FI" sz="2400" b="1" dirty="0">
                <a:latin typeface="Consolas" panose="020B0609020204030204" pitchFamily="49" charset="0"/>
              </a:rPr>
              <a:t>’)&lt;/</a:t>
            </a:r>
            <a:r>
              <a:rPr lang="fi-FI" sz="2400" b="1" dirty="0" err="1">
                <a:latin typeface="Consolas" panose="020B0609020204030204" pitchFamily="49" charset="0"/>
              </a:rPr>
              <a:t>script</a:t>
            </a:r>
            <a:r>
              <a:rPr lang="fi-FI" sz="2400" b="1" dirty="0">
                <a:latin typeface="Consolas" panose="020B0609020204030204" pitchFamily="49" charset="0"/>
              </a:rPr>
              <a:t>&gt;</a:t>
            </a:r>
          </a:p>
          <a:p>
            <a:pPr marL="457200" indent="-457200">
              <a:buFont typeface="+mj-lt"/>
              <a:buAutoNum type="arabicPeriod"/>
            </a:pPr>
            <a:r>
              <a:rPr lang="fi-FI" sz="2400" dirty="0"/>
              <a:t>URL-tyyppisessä määritteessä käyttämällä näennäisprotokollaa </a:t>
            </a:r>
            <a:r>
              <a:rPr lang="fi-FI" sz="2400" dirty="0" err="1"/>
              <a:t>javascript</a:t>
            </a:r>
            <a:r>
              <a:rPr lang="fi-FI" sz="2400" dirty="0"/>
              <a:t>; esim.</a:t>
            </a:r>
            <a:br>
              <a:rPr lang="fi-FI" sz="2400" dirty="0"/>
            </a:br>
            <a:r>
              <a:rPr lang="fi-FI" sz="2400" b="1" dirty="0">
                <a:latin typeface="Consolas" panose="020B0609020204030204" pitchFamily="49" charset="0"/>
              </a:rPr>
              <a:t>&lt;a </a:t>
            </a:r>
            <a:r>
              <a:rPr lang="fi-FI" sz="2400" b="1" dirty="0" err="1">
                <a:latin typeface="Consolas" panose="020B0609020204030204" pitchFamily="49" charset="0"/>
              </a:rPr>
              <a:t>href</a:t>
            </a:r>
            <a:r>
              <a:rPr lang="fi-FI" sz="2400" b="1" dirty="0">
                <a:latin typeface="Consolas" panose="020B0609020204030204" pitchFamily="49" charset="0"/>
              </a:rPr>
              <a:t>=”</a:t>
            </a:r>
            <a:r>
              <a:rPr lang="fi-FI" sz="2400" b="1" dirty="0" err="1">
                <a:latin typeface="Consolas" panose="020B0609020204030204" pitchFamily="49" charset="0"/>
              </a:rPr>
              <a:t>javascript</a:t>
            </a:r>
            <a:r>
              <a:rPr lang="fi-FI" sz="2400" b="1" dirty="0">
                <a:latin typeface="Consolas" panose="020B0609020204030204" pitchFamily="49" charset="0"/>
              </a:rPr>
              <a:t>: </a:t>
            </a:r>
            <a:r>
              <a:rPr lang="fi-FI" sz="2400" b="1" dirty="0" err="1">
                <a:latin typeface="Consolas" panose="020B0609020204030204" pitchFamily="49" charset="0"/>
              </a:rPr>
              <a:t>alert</a:t>
            </a:r>
            <a:r>
              <a:rPr lang="fi-FI" sz="2400" b="1" dirty="0">
                <a:latin typeface="Consolas" panose="020B0609020204030204" pitchFamily="49" charset="0"/>
              </a:rPr>
              <a:t>(’</a:t>
            </a:r>
            <a:r>
              <a:rPr lang="fi-FI" sz="2400" b="1" dirty="0" err="1">
                <a:latin typeface="Consolas" panose="020B0609020204030204" pitchFamily="49" charset="0"/>
              </a:rPr>
              <a:t>Heips</a:t>
            </a:r>
            <a:r>
              <a:rPr lang="fi-FI" sz="2400" b="1" dirty="0">
                <a:latin typeface="Consolas" panose="020B0609020204030204" pitchFamily="49" charset="0"/>
              </a:rPr>
              <a:t>’);”&gt;hei&lt;/a&gt;; </a:t>
            </a:r>
            <a:r>
              <a:rPr lang="fi-FI" sz="2400" dirty="0"/>
              <a:t>// vanha tapa, mutta sallittu</a:t>
            </a:r>
          </a:p>
          <a:p>
            <a:pPr marL="0" indent="0">
              <a:buNone/>
            </a:pPr>
            <a:endParaRPr lang="fi-FI" sz="2400" dirty="0"/>
          </a:p>
          <a:p>
            <a:pPr marL="0" indent="0">
              <a:buNone/>
            </a:pPr>
            <a:r>
              <a:rPr lang="fi-FI" sz="2400" dirty="0"/>
              <a:t>KÄYTÄ ENSIMMÄISTÄ TAPAA, JOSSA KÄYTETÄÄN ULKOISTA SCRIPTITIEDOSTOA! Seuraavissa käytetään siis html-kieltä apuna JavaScriptin kanssa.</a:t>
            </a:r>
          </a:p>
          <a:p>
            <a:endParaRPr lang="fi-FI" dirty="0"/>
          </a:p>
        </p:txBody>
      </p:sp>
    </p:spTree>
    <p:extLst>
      <p:ext uri="{BB962C8B-B14F-4D97-AF65-F5344CB8AC3E}">
        <p14:creationId xmlns:p14="http://schemas.microsoft.com/office/powerpoint/2010/main" val="162194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A2731E8-FE69-49D5-B8FE-8929AC7592F0}"/>
              </a:ext>
            </a:extLst>
          </p:cNvPr>
          <p:cNvSpPr>
            <a:spLocks noGrp="1"/>
          </p:cNvSpPr>
          <p:nvPr>
            <p:ph type="title"/>
          </p:nvPr>
        </p:nvSpPr>
        <p:spPr/>
        <p:txBody>
          <a:bodyPr/>
          <a:lstStyle/>
          <a:p>
            <a:r>
              <a:rPr lang="fi-FI" dirty="0"/>
              <a:t>Node.js</a:t>
            </a:r>
          </a:p>
        </p:txBody>
      </p:sp>
      <p:sp>
        <p:nvSpPr>
          <p:cNvPr id="3" name="Sisällön paikkamerkki 2">
            <a:extLst>
              <a:ext uri="{FF2B5EF4-FFF2-40B4-BE49-F238E27FC236}">
                <a16:creationId xmlns:a16="http://schemas.microsoft.com/office/drawing/2014/main" id="{EB444CA8-A84A-42C0-95F0-7C05440AE82B}"/>
              </a:ext>
            </a:extLst>
          </p:cNvPr>
          <p:cNvSpPr>
            <a:spLocks noGrp="1"/>
          </p:cNvSpPr>
          <p:nvPr>
            <p:ph idx="1"/>
          </p:nvPr>
        </p:nvSpPr>
        <p:spPr>
          <a:xfrm>
            <a:off x="1251678" y="1051317"/>
            <a:ext cx="10178322" cy="5564636"/>
          </a:xfrm>
        </p:spPr>
        <p:txBody>
          <a:bodyPr>
            <a:normAutofit/>
          </a:bodyPr>
          <a:lstStyle/>
          <a:p>
            <a:r>
              <a:rPr lang="fi-FI" sz="2400" dirty="0"/>
              <a:t>Palvelinpuolelle JavaScript ohjelmia voidaan rakentaa käyttäen Node.js-ympäristöä.</a:t>
            </a:r>
          </a:p>
          <a:p>
            <a:r>
              <a:rPr lang="fi-FI" sz="2400" dirty="0"/>
              <a:t>Se sisältää JavaScript-kielen tuen, joka on rakennettu </a:t>
            </a:r>
            <a:r>
              <a:rPr lang="fi-FI" sz="2400" dirty="0" err="1"/>
              <a:t>Chromium</a:t>
            </a:r>
            <a:r>
              <a:rPr lang="fi-FI" sz="2400" dirty="0"/>
              <a:t>-projektiin ja siitä kehitetyn Google Chrome –selaimen käyttämän V8-selainmoottorin varaan. Node.js-ympäristöä voi käyttää myös </a:t>
            </a:r>
            <a:r>
              <a:rPr lang="fi-FI" sz="2400" dirty="0" err="1"/>
              <a:t>ECMAScript</a:t>
            </a:r>
            <a:r>
              <a:rPr lang="fi-FI" sz="2400" dirty="0"/>
              <a:t> kielen harjoitusympäristössä.</a:t>
            </a:r>
          </a:p>
          <a:p>
            <a:r>
              <a:rPr lang="fi-FI" sz="2400" dirty="0" err="1"/>
              <a:t>Node.js:ää</a:t>
            </a:r>
            <a:r>
              <a:rPr lang="fi-FI" sz="2400" dirty="0"/>
              <a:t> käydään tarkemmin ainakin verkkopalvelun teknisessä julkaisussa (valinnainen, 15 </a:t>
            </a:r>
            <a:r>
              <a:rPr lang="fi-FI" sz="2400" dirty="0" err="1"/>
              <a:t>osp</a:t>
            </a:r>
            <a:r>
              <a:rPr lang="fi-FI" sz="2400" dirty="0"/>
              <a:t>), jollei nyt ehditä.</a:t>
            </a:r>
          </a:p>
          <a:p>
            <a:r>
              <a:rPr lang="fi-FI" sz="2400" dirty="0">
                <a:hlinkClick r:id="rId2"/>
              </a:rPr>
              <a:t>http://pilvikoodari.net/?p=26</a:t>
            </a:r>
            <a:endParaRPr lang="fi-FI" sz="2400" dirty="0"/>
          </a:p>
          <a:p>
            <a:r>
              <a:rPr lang="fi-FI" sz="2400" dirty="0">
                <a:hlinkClick r:id="rId3"/>
              </a:rPr>
              <a:t>https://tiko.jamk.fi/~tuito/websk20/jsbasics/vscode_js_ohje.html</a:t>
            </a:r>
            <a:r>
              <a:rPr lang="fi-FI" sz="2400" dirty="0"/>
              <a:t> </a:t>
            </a:r>
          </a:p>
        </p:txBody>
      </p:sp>
    </p:spTree>
    <p:extLst>
      <p:ext uri="{BB962C8B-B14F-4D97-AF65-F5344CB8AC3E}">
        <p14:creationId xmlns:p14="http://schemas.microsoft.com/office/powerpoint/2010/main" val="385928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FC2E882-ECB3-442C-AED5-CB168B3005F7}"/>
              </a:ext>
            </a:extLst>
          </p:cNvPr>
          <p:cNvSpPr>
            <a:spLocks noGrp="1"/>
          </p:cNvSpPr>
          <p:nvPr>
            <p:ph type="title"/>
          </p:nvPr>
        </p:nvSpPr>
        <p:spPr/>
        <p:txBody>
          <a:bodyPr/>
          <a:lstStyle/>
          <a:p>
            <a:r>
              <a:rPr lang="fi-FI" dirty="0"/>
              <a:t>Oliot </a:t>
            </a:r>
            <a:r>
              <a:rPr lang="fi-FI" dirty="0" err="1"/>
              <a:t>javascriptissä</a:t>
            </a:r>
            <a:endParaRPr lang="fi-FI" dirty="0"/>
          </a:p>
        </p:txBody>
      </p:sp>
      <p:sp>
        <p:nvSpPr>
          <p:cNvPr id="3" name="Sisällön paikkamerkki 2">
            <a:extLst>
              <a:ext uri="{FF2B5EF4-FFF2-40B4-BE49-F238E27FC236}">
                <a16:creationId xmlns:a16="http://schemas.microsoft.com/office/drawing/2014/main" id="{416D2C69-D133-43F3-9E8D-F27FD713E349}"/>
              </a:ext>
            </a:extLst>
          </p:cNvPr>
          <p:cNvSpPr>
            <a:spLocks noGrp="1"/>
          </p:cNvSpPr>
          <p:nvPr>
            <p:ph idx="1"/>
          </p:nvPr>
        </p:nvSpPr>
        <p:spPr>
          <a:xfrm>
            <a:off x="1251678" y="1236206"/>
            <a:ext cx="10178322" cy="5557039"/>
          </a:xfrm>
        </p:spPr>
        <p:txBody>
          <a:bodyPr>
            <a:normAutofit fontScale="85000" lnSpcReduction="10000"/>
          </a:bodyPr>
          <a:lstStyle/>
          <a:p>
            <a:r>
              <a:rPr lang="fi-FI" dirty="0"/>
              <a:t>Eroaa esim. Javan käsitteistä.</a:t>
            </a:r>
          </a:p>
          <a:p>
            <a:r>
              <a:rPr lang="fi-FI" dirty="0"/>
              <a:t>JavaScriptissä </a:t>
            </a:r>
            <a:r>
              <a:rPr lang="fi-FI" b="1" dirty="0"/>
              <a:t>olio (</a:t>
            </a:r>
            <a:r>
              <a:rPr lang="fi-FI" b="1" dirty="0" err="1"/>
              <a:t>object</a:t>
            </a:r>
            <a:r>
              <a:rPr lang="fi-FI" b="1" dirty="0"/>
              <a:t>) on kokoelma nimettyjä ominaisuuksia (</a:t>
            </a:r>
            <a:r>
              <a:rPr lang="fi-FI" b="1" dirty="0" err="1"/>
              <a:t>properties</a:t>
            </a:r>
            <a:r>
              <a:rPr lang="fi-FI" b="1" dirty="0"/>
              <a:t>). </a:t>
            </a:r>
          </a:p>
          <a:p>
            <a:r>
              <a:rPr lang="fi-FI" dirty="0"/>
              <a:t>Olio voidaan kirjoittaa aaltosulkumerkinnällä, esim. </a:t>
            </a:r>
            <a:br>
              <a:rPr lang="fi-FI" dirty="0"/>
            </a:br>
            <a:r>
              <a:rPr lang="fi-FI" b="1" dirty="0">
                <a:latin typeface="Consolas" panose="020B0609020204030204" pitchFamily="49" charset="0"/>
              </a:rPr>
              <a:t>{ikä: 17, paino: 62} </a:t>
            </a:r>
            <a:r>
              <a:rPr lang="fi-FI" dirty="0"/>
              <a:t>on olio, jolla on ominaisuudet ikä ja paino</a:t>
            </a:r>
          </a:p>
          <a:p>
            <a:r>
              <a:rPr lang="fi-FI" dirty="0"/>
              <a:t>Olion ominaisuuksiin viitataan pistemerkinnällä. Jos </a:t>
            </a:r>
            <a:r>
              <a:rPr lang="fi-FI" dirty="0" err="1"/>
              <a:t>esim</a:t>
            </a:r>
            <a:r>
              <a:rPr lang="fi-FI" dirty="0"/>
              <a:t> määritellään </a:t>
            </a:r>
            <a:r>
              <a:rPr lang="fi-FI" b="1" dirty="0">
                <a:latin typeface="Consolas" panose="020B0609020204030204" pitchFamily="49" charset="0"/>
              </a:rPr>
              <a:t>{ikä: 17, paino: 62}, </a:t>
            </a:r>
            <a:r>
              <a:rPr lang="fi-FI" dirty="0"/>
              <a:t>niin sen jälkeen voi käyttää muuttujia </a:t>
            </a:r>
            <a:r>
              <a:rPr lang="fi-FI" b="1" dirty="0" err="1">
                <a:latin typeface="Consolas" panose="020B0609020204030204" pitchFamily="49" charset="0"/>
              </a:rPr>
              <a:t>henkilö.ikä</a:t>
            </a:r>
            <a:r>
              <a:rPr lang="fi-FI" b="1" dirty="0">
                <a:latin typeface="Consolas" panose="020B0609020204030204" pitchFamily="49" charset="0"/>
              </a:rPr>
              <a:t> </a:t>
            </a:r>
            <a:r>
              <a:rPr lang="fi-FI" dirty="0"/>
              <a:t>ja </a:t>
            </a:r>
            <a:r>
              <a:rPr lang="fi-FI" b="1" dirty="0" err="1">
                <a:latin typeface="Consolas" panose="020B0609020204030204" pitchFamily="49" charset="0"/>
              </a:rPr>
              <a:t>henkilö.paino</a:t>
            </a:r>
            <a:r>
              <a:rPr lang="fi-FI" b="1" dirty="0">
                <a:latin typeface="Consolas" panose="020B0609020204030204" pitchFamily="49" charset="0"/>
              </a:rPr>
              <a:t> </a:t>
            </a:r>
            <a:r>
              <a:rPr lang="fi-FI" dirty="0"/>
              <a:t>viittaamaan muuttujan henkilö arvona olevan olion ominaisuuksiin</a:t>
            </a:r>
          </a:p>
          <a:p>
            <a:r>
              <a:rPr lang="fi-FI" dirty="0"/>
              <a:t>Pistemerkinnän sijaan voidaan käyttää hakasulkumerkintää esim. </a:t>
            </a:r>
            <a:r>
              <a:rPr lang="fi-FI" b="1" dirty="0">
                <a:latin typeface="Consolas" panose="020B0609020204030204" pitchFamily="49" charset="0"/>
              </a:rPr>
              <a:t>henkilö[’ikä’]</a:t>
            </a:r>
          </a:p>
          <a:p>
            <a:r>
              <a:rPr lang="fi-FI" b="1" dirty="0"/>
              <a:t>Taulukko (</a:t>
            </a:r>
            <a:r>
              <a:rPr lang="fi-FI" b="1" dirty="0" err="1"/>
              <a:t>array</a:t>
            </a:r>
            <a:r>
              <a:rPr lang="fi-FI" b="1" dirty="0"/>
              <a:t>) on JavaScriptissä olion erikoistapaus</a:t>
            </a:r>
            <a:r>
              <a:rPr lang="fi-FI" dirty="0"/>
              <a:t>. Taulukon alkiot ovat sen ominaisuuksia, joiden nimet ovat kokonaislukuja 0, 1, 2. Alkioihin viitataan vain hakasuluilla, esim. </a:t>
            </a:r>
            <a:r>
              <a:rPr lang="fi-FI" b="1" dirty="0" err="1">
                <a:latin typeface="Consolas" panose="020B0609020204030204" pitchFamily="49" charset="0"/>
              </a:rPr>
              <a:t>taul</a:t>
            </a:r>
            <a:r>
              <a:rPr lang="fi-FI" b="1" dirty="0">
                <a:latin typeface="Consolas" panose="020B0609020204030204" pitchFamily="49" charset="0"/>
              </a:rPr>
              <a:t>[0]</a:t>
            </a:r>
            <a:r>
              <a:rPr lang="fi-FI" dirty="0"/>
              <a:t>, ei pisteillä. Taulukon ominaisuus </a:t>
            </a:r>
            <a:r>
              <a:rPr lang="fi-FI" b="1" dirty="0" err="1">
                <a:latin typeface="Consolas" panose="020B0609020204030204" pitchFamily="49" charset="0"/>
              </a:rPr>
              <a:t>length</a:t>
            </a:r>
            <a:r>
              <a:rPr lang="fi-FI" dirty="0"/>
              <a:t> ilmoittaa sen alkioiden lukumäärän.</a:t>
            </a:r>
          </a:p>
          <a:p>
            <a:r>
              <a:rPr lang="fi-FI" dirty="0"/>
              <a:t>JavaScriptissä oliolle voidaan lisätä ominaisuuksia  esim. edellisen määrittelyn jälkeen sijoitus </a:t>
            </a:r>
            <a:r>
              <a:rPr lang="fi-FI" b="1" dirty="0" err="1">
                <a:latin typeface="Consolas" panose="020B0609020204030204" pitchFamily="49" charset="0"/>
              </a:rPr>
              <a:t>henkilö.sukupuoli</a:t>
            </a:r>
            <a:r>
              <a:rPr lang="fi-FI" b="1" dirty="0">
                <a:latin typeface="Consolas" panose="020B0609020204030204" pitchFamily="49" charset="0"/>
              </a:rPr>
              <a:t> = ’nainen’ </a:t>
            </a:r>
            <a:r>
              <a:rPr lang="fi-FI" dirty="0"/>
              <a:t>lisäisi oliolle uuden ominaisuuden.</a:t>
            </a:r>
          </a:p>
          <a:p>
            <a:r>
              <a:rPr lang="fi-FI" dirty="0"/>
              <a:t>Olion ominaisuutena voi olla myös funktio, jota silloin sanotaan funktion metodiksi. Olion metodi toimii tavallisen funktion tavoin, mutta sen sisällä voidaan viitata kyseiseen olioon varatulla sanalla </a:t>
            </a:r>
            <a:r>
              <a:rPr lang="fi-FI" b="1" dirty="0" err="1">
                <a:latin typeface="Consolas" panose="020B0609020204030204" pitchFamily="49" charset="0"/>
              </a:rPr>
              <a:t>this</a:t>
            </a:r>
            <a:r>
              <a:rPr lang="fi-FI" dirty="0"/>
              <a:t>. Funktionkutsu </a:t>
            </a:r>
            <a:r>
              <a:rPr lang="fi-FI" b="1" dirty="0" err="1">
                <a:latin typeface="Consolas" panose="020B0609020204030204" pitchFamily="49" charset="0"/>
              </a:rPr>
              <a:t>document.getElementsByTagName</a:t>
            </a:r>
            <a:r>
              <a:rPr lang="fi-FI" b="1" dirty="0">
                <a:latin typeface="Consolas" panose="020B0609020204030204" pitchFamily="49" charset="0"/>
              </a:rPr>
              <a:t>(’a’) </a:t>
            </a:r>
            <a:r>
              <a:rPr lang="fi-FI" dirty="0"/>
              <a:t>hakee </a:t>
            </a:r>
            <a:r>
              <a:rPr lang="fi-FI" dirty="0" err="1"/>
              <a:t>dokument</a:t>
            </a:r>
            <a:r>
              <a:rPr lang="fi-FI" dirty="0"/>
              <a:t>-oliosta kaikki a-elementit.</a:t>
            </a:r>
          </a:p>
          <a:p>
            <a:r>
              <a:rPr lang="fi-FI" dirty="0"/>
              <a:t>JavaScriptissä ei ole luokkakäsitettä. Kaikki oliot ovat samaa tyyppiä </a:t>
            </a:r>
            <a:r>
              <a:rPr lang="fi-FI" dirty="0" err="1"/>
              <a:t>object</a:t>
            </a:r>
            <a:r>
              <a:rPr lang="fi-FI" dirty="0"/>
              <a:t>, esim. </a:t>
            </a:r>
            <a:r>
              <a:rPr lang="fi-FI" b="1" dirty="0" err="1">
                <a:latin typeface="Consolas" panose="020B0609020204030204" pitchFamily="49" charset="0"/>
              </a:rPr>
              <a:t>Date</a:t>
            </a:r>
            <a:r>
              <a:rPr lang="fi-FI" b="1" dirty="0">
                <a:latin typeface="Consolas" panose="020B0609020204030204" pitchFamily="49" charset="0"/>
              </a:rPr>
              <a:t>-olio… </a:t>
            </a:r>
            <a:r>
              <a:rPr lang="fi-FI" b="1" dirty="0" err="1">
                <a:latin typeface="Consolas" panose="020B0609020204030204" pitchFamily="49" charset="0"/>
              </a:rPr>
              <a:t>new</a:t>
            </a:r>
            <a:r>
              <a:rPr lang="fi-FI" b="1" dirty="0">
                <a:latin typeface="Consolas" panose="020B0609020204030204" pitchFamily="49" charset="0"/>
              </a:rPr>
              <a:t> </a:t>
            </a:r>
            <a:r>
              <a:rPr lang="fi-FI" b="1" dirty="0" err="1">
                <a:latin typeface="Consolas" panose="020B0609020204030204" pitchFamily="49" charset="0"/>
              </a:rPr>
              <a:t>Date</a:t>
            </a:r>
            <a:r>
              <a:rPr lang="fi-FI" b="1" dirty="0">
                <a:latin typeface="Consolas" panose="020B0609020204030204" pitchFamily="49" charset="0"/>
              </a:rPr>
              <a:t>()</a:t>
            </a:r>
          </a:p>
        </p:txBody>
      </p:sp>
    </p:spTree>
    <p:extLst>
      <p:ext uri="{BB962C8B-B14F-4D97-AF65-F5344CB8AC3E}">
        <p14:creationId xmlns:p14="http://schemas.microsoft.com/office/powerpoint/2010/main" val="2515566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C0D8251-5F63-4861-9547-9FD7FAF7F3D9}"/>
              </a:ext>
            </a:extLst>
          </p:cNvPr>
          <p:cNvSpPr>
            <a:spLocks noGrp="1"/>
          </p:cNvSpPr>
          <p:nvPr>
            <p:ph type="title"/>
          </p:nvPr>
        </p:nvSpPr>
        <p:spPr/>
        <p:txBody>
          <a:bodyPr/>
          <a:lstStyle/>
          <a:p>
            <a:r>
              <a:rPr lang="fi-FI" dirty="0"/>
              <a:t>Elementteihin viittaaminen</a:t>
            </a:r>
          </a:p>
        </p:txBody>
      </p:sp>
      <p:sp>
        <p:nvSpPr>
          <p:cNvPr id="3" name="Sisällön paikkamerkki 2">
            <a:extLst>
              <a:ext uri="{FF2B5EF4-FFF2-40B4-BE49-F238E27FC236}">
                <a16:creationId xmlns:a16="http://schemas.microsoft.com/office/drawing/2014/main" id="{E63EB160-FF29-4DDD-B824-BBE37EE0D70C}"/>
              </a:ext>
            </a:extLst>
          </p:cNvPr>
          <p:cNvSpPr>
            <a:spLocks noGrp="1"/>
          </p:cNvSpPr>
          <p:nvPr>
            <p:ph idx="1"/>
          </p:nvPr>
        </p:nvSpPr>
        <p:spPr/>
        <p:txBody>
          <a:bodyPr/>
          <a:lstStyle/>
          <a:p>
            <a:r>
              <a:rPr lang="fi-FI" dirty="0"/>
              <a:t>JavaScriptissä on monia eri tapoja poimia sivun elementtien joukosta se, jota halutaan käsitellä</a:t>
            </a:r>
          </a:p>
          <a:p>
            <a:r>
              <a:rPr lang="fi-FI" dirty="0"/>
              <a:t>Esim. funktio </a:t>
            </a:r>
            <a:r>
              <a:rPr lang="fi-FI" sz="1700" b="1" dirty="0" err="1">
                <a:latin typeface="Consolas" panose="020B0609020204030204" pitchFamily="49" charset="0"/>
              </a:rPr>
              <a:t>document.getElementById</a:t>
            </a:r>
            <a:r>
              <a:rPr lang="fi-FI" sz="1700" b="1" dirty="0">
                <a:latin typeface="Consolas" panose="020B0609020204030204" pitchFamily="49" charset="0"/>
              </a:rPr>
              <a:t>. </a:t>
            </a:r>
            <a:r>
              <a:rPr lang="fi-FI" sz="1700" b="1" dirty="0" err="1">
                <a:latin typeface="Consolas" panose="020B0609020204030204" pitchFamily="49" charset="0"/>
              </a:rPr>
              <a:t>getElementById</a:t>
            </a:r>
            <a:r>
              <a:rPr lang="fi-FI" sz="1700" b="1" dirty="0">
                <a:latin typeface="Consolas" panose="020B0609020204030204" pitchFamily="49" charset="0"/>
              </a:rPr>
              <a:t> </a:t>
            </a:r>
            <a:r>
              <a:rPr lang="fi-FI" dirty="0"/>
              <a:t>on </a:t>
            </a:r>
            <a:r>
              <a:rPr lang="fi-FI" dirty="0" err="1"/>
              <a:t>document</a:t>
            </a:r>
            <a:r>
              <a:rPr lang="fi-FI" dirty="0"/>
              <a:t>-olion metodi.</a:t>
            </a:r>
          </a:p>
          <a:p>
            <a:r>
              <a:rPr lang="fi-FI" dirty="0"/>
              <a:t>Sille annetaan argumenttina etsittävän elementin id-ominaisuuden arvo, joka asetetaan HTML-merkkauksessa id-määritteellä</a:t>
            </a:r>
          </a:p>
          <a:p>
            <a:pPr marL="457200" lvl="1" indent="0">
              <a:buNone/>
            </a:pPr>
            <a:r>
              <a:rPr lang="fi-FI" sz="1700" b="1" dirty="0">
                <a:latin typeface="Consolas" panose="020B0609020204030204" pitchFamily="49" charset="0"/>
              </a:rPr>
              <a:t>&lt;</a:t>
            </a:r>
            <a:r>
              <a:rPr lang="fi-FI" sz="1700" b="1" dirty="0" err="1">
                <a:latin typeface="Consolas" panose="020B0609020204030204" pitchFamily="49" charset="0"/>
              </a:rPr>
              <a:t>img</a:t>
            </a:r>
            <a:r>
              <a:rPr lang="fi-FI" sz="1700" b="1" dirty="0">
                <a:latin typeface="Consolas" panose="020B0609020204030204" pitchFamily="49" charset="0"/>
              </a:rPr>
              <a:t> id=kuva1 src=maisema.png alt=””&gt;</a:t>
            </a:r>
          </a:p>
          <a:p>
            <a:pPr marL="457200" lvl="1" indent="0">
              <a:buNone/>
            </a:pPr>
            <a:r>
              <a:rPr lang="fi-FI" sz="1700" b="1" dirty="0">
                <a:latin typeface="Consolas" panose="020B0609020204030204" pitchFamily="49" charset="0"/>
              </a:rPr>
              <a:t>&lt;</a:t>
            </a:r>
            <a:r>
              <a:rPr lang="fi-FI" sz="1700" b="1" dirty="0" err="1">
                <a:latin typeface="Consolas" panose="020B0609020204030204" pitchFamily="49" charset="0"/>
              </a:rPr>
              <a:t>script</a:t>
            </a:r>
            <a:r>
              <a:rPr lang="fi-FI" sz="1700" b="1" dirty="0">
                <a:latin typeface="Consolas" panose="020B0609020204030204" pitchFamily="49" charset="0"/>
              </a:rPr>
              <a:t>&gt;</a:t>
            </a:r>
          </a:p>
          <a:p>
            <a:pPr marL="457200" lvl="1" indent="0">
              <a:buNone/>
            </a:pPr>
            <a:r>
              <a:rPr lang="fi-FI" sz="1700" b="1" dirty="0" err="1">
                <a:latin typeface="Consolas" panose="020B0609020204030204" pitchFamily="49" charset="0"/>
              </a:rPr>
              <a:t>document.getElementById</a:t>
            </a:r>
            <a:r>
              <a:rPr lang="fi-FI" sz="1700" b="1" dirty="0">
                <a:latin typeface="Consolas" panose="020B0609020204030204" pitchFamily="49" charset="0"/>
              </a:rPr>
              <a:t>(’kuva’).</a:t>
            </a:r>
            <a:r>
              <a:rPr lang="fi-FI" sz="1700" b="1" dirty="0" err="1">
                <a:latin typeface="Consolas" panose="020B0609020204030204" pitchFamily="49" charset="0"/>
              </a:rPr>
              <a:t>title</a:t>
            </a:r>
            <a:r>
              <a:rPr lang="fi-FI" sz="1700" b="1" dirty="0">
                <a:latin typeface="Consolas" panose="020B0609020204030204" pitchFamily="49" charset="0"/>
              </a:rPr>
              <a:t>=’Maisemakuva’;</a:t>
            </a:r>
          </a:p>
          <a:p>
            <a:pPr marL="457200" lvl="1" indent="0">
              <a:buNone/>
            </a:pPr>
            <a:r>
              <a:rPr lang="fi-FI" sz="1700" b="1" dirty="0">
                <a:latin typeface="Consolas" panose="020B0609020204030204" pitchFamily="49" charset="0"/>
              </a:rPr>
              <a:t>&lt;/</a:t>
            </a:r>
            <a:r>
              <a:rPr lang="fi-FI" sz="1700" b="1" dirty="0" err="1">
                <a:latin typeface="Consolas" panose="020B0609020204030204" pitchFamily="49" charset="0"/>
              </a:rPr>
              <a:t>script</a:t>
            </a:r>
            <a:r>
              <a:rPr lang="fi-FI" sz="1700" b="1" dirty="0">
                <a:latin typeface="Consolas" panose="020B0609020204030204" pitchFamily="49" charset="0"/>
              </a:rPr>
              <a:t>&gt;</a:t>
            </a:r>
          </a:p>
        </p:txBody>
      </p:sp>
    </p:spTree>
    <p:extLst>
      <p:ext uri="{BB962C8B-B14F-4D97-AF65-F5344CB8AC3E}">
        <p14:creationId xmlns:p14="http://schemas.microsoft.com/office/powerpoint/2010/main" val="8725054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E485506-8DB1-49A8-98AC-8EE42B125301}"/>
              </a:ext>
            </a:extLst>
          </p:cNvPr>
          <p:cNvSpPr>
            <a:spLocks noGrp="1"/>
          </p:cNvSpPr>
          <p:nvPr>
            <p:ph type="title"/>
          </p:nvPr>
        </p:nvSpPr>
        <p:spPr/>
        <p:txBody>
          <a:bodyPr/>
          <a:lstStyle/>
          <a:p>
            <a:r>
              <a:rPr lang="fi-FI" dirty="0"/>
              <a:t>Elementteihin viittaaminen</a:t>
            </a:r>
          </a:p>
        </p:txBody>
      </p:sp>
      <p:sp>
        <p:nvSpPr>
          <p:cNvPr id="3" name="Sisällön paikkamerkki 2">
            <a:extLst>
              <a:ext uri="{FF2B5EF4-FFF2-40B4-BE49-F238E27FC236}">
                <a16:creationId xmlns:a16="http://schemas.microsoft.com/office/drawing/2014/main" id="{6142ACB7-E430-4E7C-BD3F-274DE678CB48}"/>
              </a:ext>
            </a:extLst>
          </p:cNvPr>
          <p:cNvSpPr>
            <a:spLocks noGrp="1"/>
          </p:cNvSpPr>
          <p:nvPr>
            <p:ph idx="1"/>
          </p:nvPr>
        </p:nvSpPr>
        <p:spPr>
          <a:xfrm>
            <a:off x="1251678" y="1373563"/>
            <a:ext cx="10178322" cy="4506030"/>
          </a:xfrm>
        </p:spPr>
        <p:txBody>
          <a:bodyPr>
            <a:normAutofit/>
          </a:bodyPr>
          <a:lstStyle/>
          <a:p>
            <a:r>
              <a:rPr lang="fi-FI" dirty="0"/>
              <a:t>Jos elementtiin viitataan useasti, kannattaa viittaustieto tallentaa ohjelman muuttujaan. Näin voi menetellä selvyyden vuoksi, vaikka viittauksia olisi vain yksi.</a:t>
            </a:r>
          </a:p>
          <a:p>
            <a:r>
              <a:rPr lang="fi-FI" dirty="0"/>
              <a:t>Mitään estettä ei ole sille, että muuttujan nimi on sama kuin id-määritteen arvo. Pääasia on ettei se ole JavaScriptin varattu sana eikä jo muussa käytössä ohjelmassa.</a:t>
            </a:r>
          </a:p>
          <a:p>
            <a:pPr marL="457200" lvl="1" indent="0">
              <a:buNone/>
            </a:pPr>
            <a:r>
              <a:rPr lang="fi-FI" sz="1700" b="1" dirty="0">
                <a:latin typeface="Consolas" panose="020B0609020204030204" pitchFamily="49" charset="0"/>
              </a:rPr>
              <a:t>&lt;</a:t>
            </a:r>
            <a:r>
              <a:rPr lang="fi-FI" sz="1700" b="1" dirty="0" err="1">
                <a:latin typeface="Consolas" panose="020B0609020204030204" pitchFamily="49" charset="0"/>
              </a:rPr>
              <a:t>script</a:t>
            </a:r>
            <a:r>
              <a:rPr lang="fi-FI" sz="1700" b="1" dirty="0">
                <a:latin typeface="Consolas" panose="020B0609020204030204" pitchFamily="49" charset="0"/>
              </a:rPr>
              <a:t>&gt;</a:t>
            </a:r>
          </a:p>
          <a:p>
            <a:pPr marL="457200" lvl="1" indent="0">
              <a:buNone/>
            </a:pPr>
            <a:r>
              <a:rPr lang="fi-FI" sz="1700" b="1" dirty="0" err="1">
                <a:latin typeface="Consolas" panose="020B0609020204030204" pitchFamily="49" charset="0"/>
              </a:rPr>
              <a:t>let</a:t>
            </a:r>
            <a:r>
              <a:rPr lang="fi-FI" sz="1700" b="1" dirty="0">
                <a:latin typeface="Consolas" panose="020B0609020204030204" pitchFamily="49" charset="0"/>
              </a:rPr>
              <a:t> kuva1 = </a:t>
            </a:r>
            <a:r>
              <a:rPr lang="fi-FI" sz="1700" b="1" dirty="0" err="1">
                <a:latin typeface="Consolas" panose="020B0609020204030204" pitchFamily="49" charset="0"/>
              </a:rPr>
              <a:t>document.getElementById</a:t>
            </a:r>
            <a:r>
              <a:rPr lang="fi-FI" sz="1700" b="1" dirty="0">
                <a:latin typeface="Consolas" panose="020B0609020204030204" pitchFamily="49" charset="0"/>
              </a:rPr>
              <a:t>(’kuva’);</a:t>
            </a:r>
          </a:p>
          <a:p>
            <a:pPr marL="457200" lvl="1" indent="0">
              <a:buNone/>
            </a:pPr>
            <a:r>
              <a:rPr lang="fi-FI" sz="1700" b="1" dirty="0">
                <a:latin typeface="Consolas" panose="020B0609020204030204" pitchFamily="49" charset="0"/>
              </a:rPr>
              <a:t>kuva1.title=’Maisemakuva’;</a:t>
            </a:r>
          </a:p>
          <a:p>
            <a:pPr marL="457200" lvl="1" indent="0">
              <a:buNone/>
            </a:pPr>
            <a:r>
              <a:rPr lang="fi-FI" sz="1700" b="1" dirty="0">
                <a:latin typeface="Consolas" panose="020B0609020204030204" pitchFamily="49" charset="0"/>
              </a:rPr>
              <a:t>&lt;/</a:t>
            </a:r>
            <a:r>
              <a:rPr lang="fi-FI" sz="1700" b="1" dirty="0" err="1">
                <a:latin typeface="Consolas" panose="020B0609020204030204" pitchFamily="49" charset="0"/>
              </a:rPr>
              <a:t>script</a:t>
            </a:r>
            <a:r>
              <a:rPr lang="fi-FI" sz="1700" b="1" dirty="0">
                <a:latin typeface="Consolas" panose="020B0609020204030204" pitchFamily="49" charset="0"/>
              </a:rPr>
              <a:t>&gt;</a:t>
            </a:r>
          </a:p>
          <a:p>
            <a:r>
              <a:rPr lang="fi-FI" dirty="0">
                <a:ea typeface="Cambria" panose="02040503050406030204" pitchFamily="18" charset="0"/>
              </a:rPr>
              <a:t>Elementteihin voidaan viitata myös funktiolla </a:t>
            </a:r>
            <a:r>
              <a:rPr lang="fi-FI" sz="1700" b="1" dirty="0" err="1">
                <a:latin typeface="Consolas" panose="020B0609020204030204" pitchFamily="49" charset="0"/>
              </a:rPr>
              <a:t>document.getElementsByTagName</a:t>
            </a:r>
            <a:r>
              <a:rPr lang="fi-FI" dirty="0">
                <a:ea typeface="Cambria" panose="02040503050406030204" pitchFamily="18" charset="0"/>
              </a:rPr>
              <a:t>. Se palauttaa arvonaan annetun nimisten elementtien taulukon. </a:t>
            </a:r>
            <a:r>
              <a:rPr lang="fi-FI" dirty="0" err="1">
                <a:ea typeface="Cambria" panose="02040503050406030204" pitchFamily="18" charset="0"/>
              </a:rPr>
              <a:t>Esim</a:t>
            </a:r>
            <a:r>
              <a:rPr lang="fi-FI" dirty="0">
                <a:ea typeface="Cambria" panose="02040503050406030204" pitchFamily="18" charset="0"/>
              </a:rPr>
              <a:t> </a:t>
            </a:r>
            <a:r>
              <a:rPr lang="fi-FI" sz="1700" b="1" dirty="0" err="1">
                <a:latin typeface="Consolas" panose="020B0609020204030204" pitchFamily="49" charset="0"/>
              </a:rPr>
              <a:t>document.getElementsByTagName</a:t>
            </a:r>
            <a:r>
              <a:rPr lang="fi-FI" sz="1700" b="1" dirty="0">
                <a:latin typeface="Consolas" panose="020B0609020204030204" pitchFamily="49" charset="0"/>
              </a:rPr>
              <a:t>(’</a:t>
            </a:r>
            <a:r>
              <a:rPr lang="fi-FI" sz="1700" b="1" dirty="0" err="1">
                <a:latin typeface="Consolas" panose="020B0609020204030204" pitchFamily="49" charset="0"/>
              </a:rPr>
              <a:t>img</a:t>
            </a:r>
            <a:r>
              <a:rPr lang="fi-FI" sz="1700" b="1" dirty="0">
                <a:latin typeface="Consolas" panose="020B0609020204030204" pitchFamily="49" charset="0"/>
              </a:rPr>
              <a:t>’)[0] </a:t>
            </a:r>
            <a:r>
              <a:rPr lang="fi-FI" dirty="0">
                <a:ea typeface="Cambria" panose="02040503050406030204" pitchFamily="18" charset="0"/>
              </a:rPr>
              <a:t>viittaa elementin </a:t>
            </a:r>
            <a:r>
              <a:rPr lang="fi-FI" dirty="0" err="1">
                <a:ea typeface="Cambria" panose="02040503050406030204" pitchFamily="18" charset="0"/>
              </a:rPr>
              <a:t>ekaan</a:t>
            </a:r>
            <a:r>
              <a:rPr lang="fi-FI" dirty="0">
                <a:ea typeface="Cambria" panose="02040503050406030204" pitchFamily="18" charset="0"/>
              </a:rPr>
              <a:t> </a:t>
            </a:r>
            <a:r>
              <a:rPr lang="fi-FI" dirty="0" err="1">
                <a:ea typeface="Cambria" panose="02040503050406030204" pitchFamily="18" charset="0"/>
              </a:rPr>
              <a:t>img</a:t>
            </a:r>
            <a:r>
              <a:rPr lang="fi-FI" dirty="0">
                <a:ea typeface="Cambria" panose="02040503050406030204" pitchFamily="18" charset="0"/>
              </a:rPr>
              <a:t>-elementtiin. Taulukon indeksi lähtee aina 0:sta.</a:t>
            </a:r>
          </a:p>
          <a:p>
            <a:pPr marL="457200" lvl="1" indent="0">
              <a:buNone/>
            </a:pPr>
            <a:endParaRPr lang="fi-FI" dirty="0">
              <a:latin typeface="Cambria" panose="02040503050406030204" pitchFamily="18" charset="0"/>
              <a:ea typeface="Cambria" panose="02040503050406030204" pitchFamily="18" charset="0"/>
            </a:endParaRPr>
          </a:p>
          <a:p>
            <a:pPr marL="0" indent="0">
              <a:buNone/>
            </a:pPr>
            <a:endParaRPr lang="fi-FI" dirty="0"/>
          </a:p>
          <a:p>
            <a:endParaRPr lang="fi-FI" dirty="0"/>
          </a:p>
        </p:txBody>
      </p:sp>
    </p:spTree>
    <p:extLst>
      <p:ext uri="{BB962C8B-B14F-4D97-AF65-F5344CB8AC3E}">
        <p14:creationId xmlns:p14="http://schemas.microsoft.com/office/powerpoint/2010/main" val="207491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BEC1EB-99F2-4E64-AC39-5B2A8CCB38FC}"/>
              </a:ext>
            </a:extLst>
          </p:cNvPr>
          <p:cNvSpPr>
            <a:spLocks noGrp="1"/>
          </p:cNvSpPr>
          <p:nvPr>
            <p:ph type="title"/>
          </p:nvPr>
        </p:nvSpPr>
        <p:spPr/>
        <p:txBody>
          <a:bodyPr/>
          <a:lstStyle/>
          <a:p>
            <a:r>
              <a:rPr lang="fi-FI" dirty="0"/>
              <a:t>Elementin ominaisuudet</a:t>
            </a:r>
          </a:p>
        </p:txBody>
      </p:sp>
      <p:sp>
        <p:nvSpPr>
          <p:cNvPr id="3" name="Sisällön paikkamerkki 2">
            <a:extLst>
              <a:ext uri="{FF2B5EF4-FFF2-40B4-BE49-F238E27FC236}">
                <a16:creationId xmlns:a16="http://schemas.microsoft.com/office/drawing/2014/main" id="{14FAE7CD-B681-492D-8358-CF4CAE5C179D}"/>
              </a:ext>
            </a:extLst>
          </p:cNvPr>
          <p:cNvSpPr>
            <a:spLocks noGrp="1"/>
          </p:cNvSpPr>
          <p:nvPr>
            <p:ph idx="1"/>
          </p:nvPr>
        </p:nvSpPr>
        <p:spPr/>
        <p:txBody>
          <a:bodyPr/>
          <a:lstStyle/>
          <a:p>
            <a:r>
              <a:rPr lang="fi-FI" dirty="0"/>
              <a:t>Kun </a:t>
            </a:r>
            <a:r>
              <a:rPr lang="fi-FI" dirty="0" err="1"/>
              <a:t>javascriptiä</a:t>
            </a:r>
            <a:r>
              <a:rPr lang="fi-FI" dirty="0"/>
              <a:t> käytetään HTML:n yhteydessä, keskeisiä ovat ne oliot jotka vastaavat </a:t>
            </a:r>
            <a:r>
              <a:rPr lang="fi-FI" dirty="0" err="1"/>
              <a:t>HTML_sivun</a:t>
            </a:r>
            <a:r>
              <a:rPr lang="fi-FI" dirty="0"/>
              <a:t> elementtejä eli elementtioliot, käytännössä elementit.</a:t>
            </a:r>
          </a:p>
          <a:p>
            <a:r>
              <a:rPr lang="fi-FI" dirty="0"/>
              <a:t>Muotoa </a:t>
            </a:r>
            <a:r>
              <a:rPr lang="fi-FI" dirty="0" err="1"/>
              <a:t>elementti.ominaisuus</a:t>
            </a:r>
            <a:r>
              <a:rPr lang="fi-FI" dirty="0"/>
              <a:t> eli esim. </a:t>
            </a:r>
            <a:r>
              <a:rPr lang="fi-FI" sz="1700" b="1" dirty="0">
                <a:latin typeface="Consolas" panose="020B0609020204030204" pitchFamily="49" charset="0"/>
              </a:rPr>
              <a:t>kuva1.title </a:t>
            </a:r>
            <a:r>
              <a:rPr lang="fi-FI" dirty="0"/>
              <a:t>käyttää pistemerkintää: siinä viitataan määrätyn elementin ominaisuuteen tässä sen nimi on </a:t>
            </a:r>
            <a:r>
              <a:rPr lang="fi-FI" sz="1700" b="1" dirty="0" err="1">
                <a:latin typeface="Consolas" panose="020B0609020204030204" pitchFamily="49" charset="0"/>
              </a:rPr>
              <a:t>title.i</a:t>
            </a:r>
            <a:endParaRPr lang="fi-FI" sz="1700" b="1" dirty="0">
              <a:latin typeface="Consolas" panose="020B0609020204030204" pitchFamily="49" charset="0"/>
            </a:endParaRPr>
          </a:p>
          <a:p>
            <a:r>
              <a:rPr lang="fi-FI" sz="1700" b="1" dirty="0">
                <a:latin typeface="Consolas" panose="020B0609020204030204" pitchFamily="49" charset="0"/>
              </a:rPr>
              <a:t>Kuva1.width </a:t>
            </a:r>
            <a:r>
              <a:rPr lang="fi-FI" dirty="0"/>
              <a:t>antaa kuvan leveyden pikseleinä, elementillä on </a:t>
            </a:r>
            <a:r>
              <a:rPr lang="fi-FI" sz="1700" b="1" dirty="0" err="1">
                <a:latin typeface="Consolas" panose="020B0609020204030204" pitchFamily="49" charset="0"/>
              </a:rPr>
              <a:t>width</a:t>
            </a:r>
            <a:r>
              <a:rPr lang="fi-FI" dirty="0"/>
              <a:t> ominaisuus.</a:t>
            </a:r>
          </a:p>
        </p:txBody>
      </p:sp>
    </p:spTree>
    <p:extLst>
      <p:ext uri="{BB962C8B-B14F-4D97-AF65-F5344CB8AC3E}">
        <p14:creationId xmlns:p14="http://schemas.microsoft.com/office/powerpoint/2010/main" val="20860785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D45A2BC-CBED-4C8B-8BB1-4DC8070C3ABB}"/>
              </a:ext>
            </a:extLst>
          </p:cNvPr>
          <p:cNvSpPr>
            <a:spLocks noGrp="1"/>
          </p:cNvSpPr>
          <p:nvPr>
            <p:ph type="title"/>
          </p:nvPr>
        </p:nvSpPr>
        <p:spPr/>
        <p:txBody>
          <a:bodyPr/>
          <a:lstStyle/>
          <a:p>
            <a:r>
              <a:rPr lang="fi-FI" dirty="0" err="1"/>
              <a:t>Scriptien</a:t>
            </a:r>
            <a:r>
              <a:rPr lang="fi-FI" dirty="0"/>
              <a:t> käyttö</a:t>
            </a:r>
            <a:br>
              <a:rPr lang="fi-FI" dirty="0"/>
            </a:br>
            <a:endParaRPr lang="fi-FI" dirty="0"/>
          </a:p>
        </p:txBody>
      </p:sp>
      <p:sp>
        <p:nvSpPr>
          <p:cNvPr id="3" name="Sisällön paikkamerkki 2">
            <a:extLst>
              <a:ext uri="{FF2B5EF4-FFF2-40B4-BE49-F238E27FC236}">
                <a16:creationId xmlns:a16="http://schemas.microsoft.com/office/drawing/2014/main" id="{3DFA28A8-24EE-4D16-9554-1354912D6B36}"/>
              </a:ext>
            </a:extLst>
          </p:cNvPr>
          <p:cNvSpPr>
            <a:spLocks noGrp="1"/>
          </p:cNvSpPr>
          <p:nvPr>
            <p:ph idx="1"/>
          </p:nvPr>
        </p:nvSpPr>
        <p:spPr/>
        <p:txBody>
          <a:bodyPr/>
          <a:lstStyle/>
          <a:p>
            <a:r>
              <a:rPr lang="fi-FI" dirty="0"/>
              <a:t>Selain voidaan saada suorittamaan haluttu </a:t>
            </a:r>
            <a:r>
              <a:rPr lang="fi-FI" dirty="0" err="1"/>
              <a:t>JavaScriptilllä</a:t>
            </a:r>
            <a:r>
              <a:rPr lang="fi-FI" dirty="0"/>
              <a:t> kirjoitettu ohjelma eli </a:t>
            </a:r>
            <a:r>
              <a:rPr lang="fi-FI" dirty="0" err="1"/>
              <a:t>scripti</a:t>
            </a:r>
            <a:r>
              <a:rPr lang="fi-FI" dirty="0"/>
              <a:t> useilla tavoilla:</a:t>
            </a:r>
          </a:p>
          <a:p>
            <a:pPr lvl="1"/>
            <a:r>
              <a:rPr lang="fi-FI" dirty="0" err="1"/>
              <a:t>Script</a:t>
            </a:r>
            <a:r>
              <a:rPr lang="fi-FI" dirty="0"/>
              <a:t> elementillä, joka sisältää </a:t>
            </a:r>
            <a:r>
              <a:rPr lang="fi-FI" dirty="0" err="1"/>
              <a:t>scriptin</a:t>
            </a:r>
            <a:r>
              <a:rPr lang="fi-FI" dirty="0"/>
              <a:t> tai viittaa </a:t>
            </a:r>
            <a:r>
              <a:rPr lang="fi-FI" dirty="0" err="1"/>
              <a:t>scriptiin</a:t>
            </a:r>
            <a:r>
              <a:rPr lang="fi-FI" dirty="0"/>
              <a:t> </a:t>
            </a:r>
            <a:r>
              <a:rPr lang="fi-FI" dirty="0" err="1"/>
              <a:t>src</a:t>
            </a:r>
            <a:r>
              <a:rPr lang="fi-FI" dirty="0"/>
              <a:t>-määritteellä, jonka arvo on </a:t>
            </a:r>
            <a:r>
              <a:rPr lang="fi-FI" dirty="0" err="1"/>
              <a:t>url</a:t>
            </a:r>
            <a:r>
              <a:rPr lang="fi-FI" dirty="0"/>
              <a:t> ja joka alkaa </a:t>
            </a:r>
            <a:r>
              <a:rPr lang="fi-FI" sz="1700" b="1" dirty="0">
                <a:latin typeface="Consolas" panose="020B0609020204030204" pitchFamily="49" charset="0"/>
              </a:rPr>
              <a:t>”</a:t>
            </a:r>
            <a:r>
              <a:rPr lang="fi-FI" sz="1700" b="1" dirty="0" err="1">
                <a:latin typeface="Consolas" panose="020B0609020204030204" pitchFamily="49" charset="0"/>
              </a:rPr>
              <a:t>javascript</a:t>
            </a:r>
            <a:r>
              <a:rPr lang="fi-FI" sz="1700" b="1" dirty="0">
                <a:latin typeface="Consolas" panose="020B0609020204030204" pitchFamily="49" charset="0"/>
              </a:rPr>
              <a:t>:” esim. &lt;</a:t>
            </a:r>
            <a:r>
              <a:rPr lang="fi-FI" sz="1700" b="1" dirty="0" err="1">
                <a:latin typeface="Consolas" panose="020B0609020204030204" pitchFamily="49" charset="0"/>
              </a:rPr>
              <a:t>img</a:t>
            </a:r>
            <a:r>
              <a:rPr lang="fi-FI" sz="1700" b="1" dirty="0">
                <a:latin typeface="Consolas" panose="020B0609020204030204" pitchFamily="49" charset="0"/>
              </a:rPr>
              <a:t> </a:t>
            </a:r>
            <a:r>
              <a:rPr lang="fi-FI" sz="1700" b="1" dirty="0" err="1">
                <a:latin typeface="Consolas" panose="020B0609020204030204" pitchFamily="49" charset="0"/>
              </a:rPr>
              <a:t>src</a:t>
            </a:r>
            <a:r>
              <a:rPr lang="fi-FI" sz="1700" b="1" dirty="0">
                <a:latin typeface="Consolas" panose="020B0609020204030204" pitchFamily="49" charset="0"/>
              </a:rPr>
              <a:t>=”</a:t>
            </a:r>
            <a:r>
              <a:rPr lang="fi-FI" sz="1700" b="1" dirty="0" err="1">
                <a:latin typeface="Consolas" panose="020B0609020204030204" pitchFamily="49" charset="0"/>
              </a:rPr>
              <a:t>javascript:kuva</a:t>
            </a:r>
            <a:r>
              <a:rPr lang="fi-FI" sz="1700" b="1" dirty="0">
                <a:latin typeface="Consolas" panose="020B0609020204030204" pitchFamily="49" charset="0"/>
              </a:rPr>
              <a:t>()” alt=””&gt;</a:t>
            </a:r>
          </a:p>
          <a:p>
            <a:pPr lvl="1"/>
            <a:r>
              <a:rPr lang="fi-FI" dirty="0"/>
              <a:t>Tapahtumamääritteellä esim. </a:t>
            </a:r>
            <a:r>
              <a:rPr lang="fi-FI" sz="1700" b="1" dirty="0" err="1">
                <a:latin typeface="Consolas" panose="020B0609020204030204" pitchFamily="49" charset="0"/>
              </a:rPr>
              <a:t>onclick</a:t>
            </a:r>
            <a:r>
              <a:rPr lang="fi-FI" sz="1700" b="1" dirty="0">
                <a:latin typeface="Consolas" panose="020B0609020204030204" pitchFamily="49" charset="0"/>
              </a:rPr>
              <a:t>=”</a:t>
            </a:r>
            <a:r>
              <a:rPr lang="fi-FI" sz="1700" b="1" dirty="0" err="1">
                <a:latin typeface="Consolas" panose="020B0609020204030204" pitchFamily="49" charset="0"/>
              </a:rPr>
              <a:t>alert</a:t>
            </a:r>
            <a:r>
              <a:rPr lang="fi-FI" sz="1700" b="1" dirty="0">
                <a:latin typeface="Consolas" panose="020B0609020204030204" pitchFamily="49" charset="0"/>
              </a:rPr>
              <a:t>(’hei’)”</a:t>
            </a:r>
          </a:p>
          <a:p>
            <a:pPr lvl="1"/>
            <a:r>
              <a:rPr lang="fi-FI" dirty="0"/>
              <a:t>Tekniikoilla kuten </a:t>
            </a:r>
            <a:r>
              <a:rPr lang="fi-FI" dirty="0" err="1"/>
              <a:t>svg</a:t>
            </a:r>
            <a:r>
              <a:rPr lang="fi-FI" dirty="0"/>
              <a:t>, jossa on omat </a:t>
            </a:r>
            <a:r>
              <a:rPr lang="fi-FI" dirty="0" err="1"/>
              <a:t>skripiten</a:t>
            </a:r>
            <a:r>
              <a:rPr lang="fi-FI" dirty="0"/>
              <a:t> käytön tavat esim. </a:t>
            </a:r>
            <a:r>
              <a:rPr lang="fi-FI" dirty="0" err="1"/>
              <a:t>svg</a:t>
            </a:r>
            <a:r>
              <a:rPr lang="fi-FI" dirty="0"/>
              <a:t>-kuva, joka on upotettu sivuun </a:t>
            </a:r>
            <a:r>
              <a:rPr lang="fi-FI" dirty="0" err="1"/>
              <a:t>img</a:t>
            </a:r>
            <a:r>
              <a:rPr lang="fi-FI" dirty="0"/>
              <a:t>-elementillä</a:t>
            </a:r>
          </a:p>
        </p:txBody>
      </p:sp>
    </p:spTree>
    <p:extLst>
      <p:ext uri="{BB962C8B-B14F-4D97-AF65-F5344CB8AC3E}">
        <p14:creationId xmlns:p14="http://schemas.microsoft.com/office/powerpoint/2010/main" val="2968026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7233276-C38D-4FEC-B8C0-95D52E8BE057}"/>
              </a:ext>
            </a:extLst>
          </p:cNvPr>
          <p:cNvSpPr>
            <a:spLocks noGrp="1"/>
          </p:cNvSpPr>
          <p:nvPr>
            <p:ph type="title"/>
          </p:nvPr>
        </p:nvSpPr>
        <p:spPr/>
        <p:txBody>
          <a:bodyPr/>
          <a:lstStyle/>
          <a:p>
            <a:r>
              <a:rPr lang="fi-FI" dirty="0" err="1"/>
              <a:t>Scriptien</a:t>
            </a:r>
            <a:r>
              <a:rPr lang="fi-FI" dirty="0"/>
              <a:t> suorituksen salliminen ja estäminen</a:t>
            </a:r>
          </a:p>
        </p:txBody>
      </p:sp>
      <p:sp>
        <p:nvSpPr>
          <p:cNvPr id="3" name="Sisällön paikkamerkki 2">
            <a:extLst>
              <a:ext uri="{FF2B5EF4-FFF2-40B4-BE49-F238E27FC236}">
                <a16:creationId xmlns:a16="http://schemas.microsoft.com/office/drawing/2014/main" id="{7386CE68-3C0C-46F8-BD78-33C15152FE8F}"/>
              </a:ext>
            </a:extLst>
          </p:cNvPr>
          <p:cNvSpPr>
            <a:spLocks noGrp="1"/>
          </p:cNvSpPr>
          <p:nvPr>
            <p:ph idx="1"/>
          </p:nvPr>
        </p:nvSpPr>
        <p:spPr/>
        <p:txBody>
          <a:bodyPr>
            <a:normAutofit fontScale="92500" lnSpcReduction="10000"/>
          </a:bodyPr>
          <a:lstStyle/>
          <a:p>
            <a:r>
              <a:rPr lang="fi-FI" dirty="0"/>
              <a:t>Silloin </a:t>
            </a:r>
            <a:r>
              <a:rPr lang="fi-FI" dirty="0" err="1"/>
              <a:t>scriptit</a:t>
            </a:r>
            <a:r>
              <a:rPr lang="fi-FI" dirty="0"/>
              <a:t> eivät ole käytössä (</a:t>
            </a:r>
            <a:r>
              <a:rPr lang="fi-FI" dirty="0" err="1"/>
              <a:t>scripting</a:t>
            </a:r>
            <a:r>
              <a:rPr lang="fi-FI" dirty="0"/>
              <a:t> is </a:t>
            </a:r>
            <a:r>
              <a:rPr lang="fi-FI" dirty="0" err="1"/>
              <a:t>disabled</a:t>
            </a:r>
            <a:r>
              <a:rPr lang="fi-FI" dirty="0"/>
              <a:t>):</a:t>
            </a:r>
          </a:p>
          <a:p>
            <a:pPr lvl="1"/>
            <a:r>
              <a:rPr lang="fi-FI" dirty="0"/>
              <a:t>Sivua käsittelevä ohjelma ei tue </a:t>
            </a:r>
            <a:r>
              <a:rPr lang="fi-FI" dirty="0" err="1"/>
              <a:t>scriptejä</a:t>
            </a:r>
            <a:r>
              <a:rPr lang="fi-FI" dirty="0"/>
              <a:t> (</a:t>
            </a:r>
            <a:r>
              <a:rPr lang="fi-FI" dirty="0" err="1"/>
              <a:t>esim</a:t>
            </a:r>
            <a:r>
              <a:rPr lang="fi-FI" dirty="0"/>
              <a:t> e-kirjojen lukuohjelmat, indeksointirobotit)</a:t>
            </a:r>
          </a:p>
          <a:p>
            <a:pPr lvl="1"/>
            <a:r>
              <a:rPr lang="fi-FI" dirty="0" err="1"/>
              <a:t>Sciptien</a:t>
            </a:r>
            <a:r>
              <a:rPr lang="fi-FI" dirty="0"/>
              <a:t> suoritus on estetty selaimen asetuksista</a:t>
            </a:r>
          </a:p>
          <a:p>
            <a:pPr lvl="1"/>
            <a:r>
              <a:rPr lang="fi-FI" dirty="0"/>
              <a:t>Sivu on upotettu toisen sivun osaksi </a:t>
            </a:r>
            <a:r>
              <a:rPr lang="fi-FI" dirty="0" err="1"/>
              <a:t>iframe</a:t>
            </a:r>
            <a:r>
              <a:rPr lang="fi-FI" dirty="0"/>
              <a:t>-elementillä, jossa on </a:t>
            </a:r>
            <a:r>
              <a:rPr lang="fi-FI" dirty="0" err="1"/>
              <a:t>sandbox</a:t>
            </a:r>
            <a:r>
              <a:rPr lang="fi-FI" dirty="0"/>
              <a:t>-määrite, jonka arvo on sellainen että se kieltää </a:t>
            </a:r>
            <a:r>
              <a:rPr lang="fi-FI" dirty="0" err="1"/>
              <a:t>scriptien</a:t>
            </a:r>
            <a:r>
              <a:rPr lang="fi-FI" dirty="0"/>
              <a:t> sorituksen</a:t>
            </a:r>
          </a:p>
          <a:p>
            <a:r>
              <a:rPr lang="fi-FI" dirty="0"/>
              <a:t>Muita seikkoja, jotka voivat estää </a:t>
            </a:r>
            <a:r>
              <a:rPr lang="fi-FI" dirty="0" err="1"/>
              <a:t>scriptin</a:t>
            </a:r>
            <a:r>
              <a:rPr lang="fi-FI" dirty="0"/>
              <a:t> suorituksen</a:t>
            </a:r>
          </a:p>
          <a:p>
            <a:pPr lvl="1"/>
            <a:r>
              <a:rPr lang="fi-FI" dirty="0" err="1"/>
              <a:t>Scripti</a:t>
            </a:r>
            <a:r>
              <a:rPr lang="fi-FI" dirty="0"/>
              <a:t> saattaa rikkoa turvallisuusasetuksia</a:t>
            </a:r>
          </a:p>
          <a:p>
            <a:pPr lvl="1"/>
            <a:r>
              <a:rPr lang="fi-FI" dirty="0"/>
              <a:t>Selain ei saa </a:t>
            </a:r>
            <a:r>
              <a:rPr lang="fi-FI" dirty="0" err="1"/>
              <a:t>scriptitiedostoa</a:t>
            </a:r>
            <a:r>
              <a:rPr lang="fi-FI" dirty="0"/>
              <a:t> verkkovirheen takia</a:t>
            </a:r>
          </a:p>
          <a:p>
            <a:pPr lvl="1"/>
            <a:r>
              <a:rPr lang="fi-FI" dirty="0"/>
              <a:t>Käyttäjän organisaatio palomuuri suodattaa </a:t>
            </a:r>
            <a:r>
              <a:rPr lang="fi-FI" dirty="0" err="1"/>
              <a:t>scriptejä</a:t>
            </a:r>
            <a:r>
              <a:rPr lang="fi-FI" dirty="0"/>
              <a:t> pois</a:t>
            </a:r>
          </a:p>
          <a:p>
            <a:pPr lvl="1"/>
            <a:r>
              <a:rPr lang="fi-FI" dirty="0" err="1"/>
              <a:t>Scriptin</a:t>
            </a:r>
            <a:r>
              <a:rPr lang="fi-FI" dirty="0"/>
              <a:t> suorituksessa tuleva vakava virhe, joka lopettaa </a:t>
            </a:r>
            <a:r>
              <a:rPr lang="fi-FI" dirty="0" err="1"/>
              <a:t>scriptin</a:t>
            </a:r>
            <a:r>
              <a:rPr lang="fi-FI" dirty="0"/>
              <a:t> suorituksen</a:t>
            </a:r>
          </a:p>
        </p:txBody>
      </p:sp>
    </p:spTree>
    <p:extLst>
      <p:ext uri="{BB962C8B-B14F-4D97-AF65-F5344CB8AC3E}">
        <p14:creationId xmlns:p14="http://schemas.microsoft.com/office/powerpoint/2010/main" val="270534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9D0686E-B5B5-4A2F-90B3-EEC037DBBDCB}"/>
              </a:ext>
            </a:extLst>
          </p:cNvPr>
          <p:cNvSpPr>
            <a:spLocks noGrp="1"/>
          </p:cNvSpPr>
          <p:nvPr>
            <p:ph type="title"/>
          </p:nvPr>
        </p:nvSpPr>
        <p:spPr/>
        <p:txBody>
          <a:bodyPr/>
          <a:lstStyle/>
          <a:p>
            <a:r>
              <a:rPr lang="fi-FI" dirty="0" err="1"/>
              <a:t>Scriptin</a:t>
            </a:r>
            <a:r>
              <a:rPr lang="fi-FI" dirty="0"/>
              <a:t> suoritus</a:t>
            </a:r>
          </a:p>
        </p:txBody>
      </p:sp>
      <p:sp>
        <p:nvSpPr>
          <p:cNvPr id="3" name="Sisällön paikkamerkki 2">
            <a:extLst>
              <a:ext uri="{FF2B5EF4-FFF2-40B4-BE49-F238E27FC236}">
                <a16:creationId xmlns:a16="http://schemas.microsoft.com/office/drawing/2014/main" id="{83B62734-9936-414E-B773-8F6A1C0844AE}"/>
              </a:ext>
            </a:extLst>
          </p:cNvPr>
          <p:cNvSpPr>
            <a:spLocks noGrp="1"/>
          </p:cNvSpPr>
          <p:nvPr>
            <p:ph idx="1"/>
          </p:nvPr>
        </p:nvSpPr>
        <p:spPr/>
        <p:txBody>
          <a:bodyPr/>
          <a:lstStyle/>
          <a:p>
            <a:r>
              <a:rPr lang="fi-FI" dirty="0" err="1"/>
              <a:t>Scriptien</a:t>
            </a:r>
            <a:r>
              <a:rPr lang="fi-FI" dirty="0"/>
              <a:t> yleinen suoritusympäristö voi olla normaali </a:t>
            </a:r>
            <a:r>
              <a:rPr lang="fi-FI" dirty="0" err="1"/>
              <a:t>Document</a:t>
            </a:r>
            <a:r>
              <a:rPr lang="fi-FI" dirty="0"/>
              <a:t> ympäristö tai tausta-ajo eli </a:t>
            </a:r>
            <a:r>
              <a:rPr lang="fi-FI" dirty="0" err="1"/>
              <a:t>Worker</a:t>
            </a:r>
            <a:r>
              <a:rPr lang="fi-FI" dirty="0"/>
              <a:t>-malli.</a:t>
            </a:r>
          </a:p>
          <a:p>
            <a:r>
              <a:rPr lang="fi-FI" dirty="0" err="1"/>
              <a:t>Scriptillä</a:t>
            </a:r>
            <a:r>
              <a:rPr lang="fi-FI" dirty="0"/>
              <a:t> on globaali olio, joka on normaalisti </a:t>
            </a:r>
            <a:r>
              <a:rPr lang="fi-FI" dirty="0" err="1"/>
              <a:t>Window</a:t>
            </a:r>
            <a:r>
              <a:rPr lang="fi-FI" dirty="0"/>
              <a:t> olio </a:t>
            </a:r>
            <a:r>
              <a:rPr lang="fi-FI" sz="1700" b="1" dirty="0" err="1">
                <a:latin typeface="Consolas" panose="020B0609020204030204" pitchFamily="49" charset="0"/>
              </a:rPr>
              <a:t>document.window</a:t>
            </a:r>
            <a:endParaRPr lang="fi-FI" sz="1700" b="1" dirty="0">
              <a:latin typeface="Consolas" panose="020B0609020204030204" pitchFamily="49" charset="0"/>
            </a:endParaRPr>
          </a:p>
          <a:p>
            <a:r>
              <a:rPr lang="fi-FI" dirty="0" err="1"/>
              <a:t>Scriptien</a:t>
            </a:r>
            <a:r>
              <a:rPr lang="fi-FI" dirty="0"/>
              <a:t> suorituksessa sattuvia virheitä voi käsitellä </a:t>
            </a:r>
            <a:r>
              <a:rPr lang="fi-FI" dirty="0" err="1"/>
              <a:t>scriptissä</a:t>
            </a:r>
            <a:r>
              <a:rPr lang="fi-FI" dirty="0"/>
              <a:t> JavaScriptin peruskeinoilla (</a:t>
            </a:r>
            <a:r>
              <a:rPr lang="fi-FI" sz="1700" b="1" dirty="0" err="1">
                <a:latin typeface="Consolas" panose="020B0609020204030204" pitchFamily="49" charset="0"/>
              </a:rPr>
              <a:t>try-catch</a:t>
            </a:r>
            <a:r>
              <a:rPr lang="fi-FI" dirty="0"/>
              <a:t> rakenteella) tai </a:t>
            </a:r>
            <a:r>
              <a:rPr lang="fi-FI" sz="1700" b="1" dirty="0" err="1">
                <a:latin typeface="Consolas" panose="020B0609020204030204" pitchFamily="49" charset="0"/>
              </a:rPr>
              <a:t>onerror</a:t>
            </a:r>
            <a:r>
              <a:rPr lang="fi-FI" dirty="0"/>
              <a:t> tapahtumankäsittelijöillä.</a:t>
            </a:r>
          </a:p>
          <a:p>
            <a:r>
              <a:rPr lang="fi-FI" dirty="0"/>
              <a:t>Muutoin selain ilmoittaa virheestä käyttäjälle. Virheilmoitus menee lokiin joka ei yleensä ole käyttäjän näkyvissä.</a:t>
            </a:r>
          </a:p>
        </p:txBody>
      </p:sp>
    </p:spTree>
    <p:extLst>
      <p:ext uri="{BB962C8B-B14F-4D97-AF65-F5344CB8AC3E}">
        <p14:creationId xmlns:p14="http://schemas.microsoft.com/office/powerpoint/2010/main" val="256883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F327CF-C059-4E4B-A866-9FDCABE85A17}"/>
              </a:ext>
            </a:extLst>
          </p:cNvPr>
          <p:cNvSpPr>
            <a:spLocks noGrp="1"/>
          </p:cNvSpPr>
          <p:nvPr>
            <p:ph type="title"/>
          </p:nvPr>
        </p:nvSpPr>
        <p:spPr/>
        <p:txBody>
          <a:bodyPr/>
          <a:lstStyle/>
          <a:p>
            <a:r>
              <a:rPr lang="fi-FI" dirty="0"/>
              <a:t>Tapahtumasilmukat</a:t>
            </a:r>
          </a:p>
        </p:txBody>
      </p:sp>
      <p:sp>
        <p:nvSpPr>
          <p:cNvPr id="3" name="Sisällön paikkamerkki 2">
            <a:extLst>
              <a:ext uri="{FF2B5EF4-FFF2-40B4-BE49-F238E27FC236}">
                <a16:creationId xmlns:a16="http://schemas.microsoft.com/office/drawing/2014/main" id="{0642350D-F1BC-4BCD-A9A4-E9531A3E0790}"/>
              </a:ext>
            </a:extLst>
          </p:cNvPr>
          <p:cNvSpPr>
            <a:spLocks noGrp="1"/>
          </p:cNvSpPr>
          <p:nvPr>
            <p:ph idx="1"/>
          </p:nvPr>
        </p:nvSpPr>
        <p:spPr/>
        <p:txBody>
          <a:bodyPr/>
          <a:lstStyle/>
          <a:p>
            <a:r>
              <a:rPr lang="fi-FI" dirty="0"/>
              <a:t>Selain käyttää tapahtumasilmukoita koordinoidakseen tapahtumia vuorovaikutusta käyttäjän kanssa, </a:t>
            </a:r>
            <a:r>
              <a:rPr lang="fi-FI" dirty="0" err="1"/>
              <a:t>scriptejä</a:t>
            </a:r>
            <a:r>
              <a:rPr lang="fi-FI" dirty="0"/>
              <a:t>, verkon käyttöä jne.</a:t>
            </a:r>
          </a:p>
          <a:p>
            <a:r>
              <a:rPr lang="fi-FI" dirty="0"/>
              <a:t>Silmukka sisältää yhden tai useamman tehtäväjonon</a:t>
            </a:r>
          </a:p>
          <a:p>
            <a:r>
              <a:rPr lang="fi-FI" dirty="0"/>
              <a:t>Tehtävä voi olla tapahtuman asynkroninen aiheuttaminen, html-merkkauksen jäsentäminen, </a:t>
            </a:r>
            <a:r>
              <a:rPr lang="fi-FI" dirty="0" err="1"/>
              <a:t>takaisnkutsu</a:t>
            </a:r>
            <a:r>
              <a:rPr lang="fi-FI" dirty="0"/>
              <a:t> (</a:t>
            </a:r>
            <a:r>
              <a:rPr lang="fi-FI" dirty="0" err="1"/>
              <a:t>callback</a:t>
            </a:r>
            <a:r>
              <a:rPr lang="fi-FI" dirty="0"/>
              <a:t>) resurssin hakeminen verkosta tai reagoiminen </a:t>
            </a:r>
            <a:r>
              <a:rPr lang="fi-FI" dirty="0" err="1"/>
              <a:t>DOMin</a:t>
            </a:r>
            <a:r>
              <a:rPr lang="fi-FI" dirty="0"/>
              <a:t> muuttamiseen.</a:t>
            </a:r>
          </a:p>
        </p:txBody>
      </p:sp>
    </p:spTree>
    <p:extLst>
      <p:ext uri="{BB962C8B-B14F-4D97-AF65-F5344CB8AC3E}">
        <p14:creationId xmlns:p14="http://schemas.microsoft.com/office/powerpoint/2010/main" val="1516343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121E758-991F-4AFD-B35A-45C7DD72982E}"/>
              </a:ext>
            </a:extLst>
          </p:cNvPr>
          <p:cNvSpPr>
            <a:spLocks noGrp="1"/>
          </p:cNvSpPr>
          <p:nvPr>
            <p:ph type="title"/>
          </p:nvPr>
        </p:nvSpPr>
        <p:spPr/>
        <p:txBody>
          <a:bodyPr/>
          <a:lstStyle/>
          <a:p>
            <a:r>
              <a:rPr lang="fi-FI" dirty="0" err="1"/>
              <a:t>Javascript</a:t>
            </a:r>
            <a:r>
              <a:rPr lang="fi-FI" dirty="0"/>
              <a:t> </a:t>
            </a:r>
            <a:r>
              <a:rPr lang="fi-FI" dirty="0" err="1"/>
              <a:t>URLit</a:t>
            </a:r>
            <a:r>
              <a:rPr lang="fi-FI" dirty="0"/>
              <a:t> Näennäislinkkejä</a:t>
            </a:r>
          </a:p>
        </p:txBody>
      </p:sp>
      <p:sp>
        <p:nvSpPr>
          <p:cNvPr id="3" name="Sisällön paikkamerkki 2">
            <a:extLst>
              <a:ext uri="{FF2B5EF4-FFF2-40B4-BE49-F238E27FC236}">
                <a16:creationId xmlns:a16="http://schemas.microsoft.com/office/drawing/2014/main" id="{B25F6AA3-6288-4512-892A-6AF086F0A027}"/>
              </a:ext>
            </a:extLst>
          </p:cNvPr>
          <p:cNvSpPr>
            <a:spLocks noGrp="1"/>
          </p:cNvSpPr>
          <p:nvPr>
            <p:ph idx="1"/>
          </p:nvPr>
        </p:nvSpPr>
        <p:spPr/>
        <p:txBody>
          <a:bodyPr/>
          <a:lstStyle/>
          <a:p>
            <a:r>
              <a:rPr lang="fi-FI" dirty="0"/>
              <a:t>HTML:ssä on käytetty linkeissä sellaisia </a:t>
            </a:r>
            <a:r>
              <a:rPr lang="fi-FI" dirty="0" err="1"/>
              <a:t>href</a:t>
            </a:r>
            <a:r>
              <a:rPr lang="fi-FI" dirty="0"/>
              <a:t>-määritteen arvoja, jotka koostuvat merkkijonosta </a:t>
            </a:r>
            <a:r>
              <a:rPr lang="fi-FI" dirty="0" err="1"/>
              <a:t>javascipt</a:t>
            </a:r>
            <a:r>
              <a:rPr lang="fi-FI" dirty="0"/>
              <a:t>-koodista esim. </a:t>
            </a:r>
            <a:r>
              <a:rPr lang="fi-FI" sz="1700" b="1" dirty="0">
                <a:latin typeface="Consolas" panose="020B0609020204030204" pitchFamily="49" charset="0"/>
              </a:rPr>
              <a:t>&lt;a </a:t>
            </a:r>
            <a:r>
              <a:rPr lang="fi-FI" sz="1700" b="1" dirty="0" err="1">
                <a:latin typeface="Consolas" panose="020B0609020204030204" pitchFamily="49" charset="0"/>
              </a:rPr>
              <a:t>href</a:t>
            </a:r>
            <a:r>
              <a:rPr lang="fi-FI" sz="1700" b="1" dirty="0">
                <a:latin typeface="Consolas" panose="020B0609020204030204" pitchFamily="49" charset="0"/>
              </a:rPr>
              <a:t>=</a:t>
            </a:r>
            <a:r>
              <a:rPr lang="fi-FI" sz="1700" b="1" dirty="0" err="1">
                <a:latin typeface="Consolas" panose="020B0609020204030204" pitchFamily="49" charset="0"/>
              </a:rPr>
              <a:t>javjascript:alert</a:t>
            </a:r>
            <a:r>
              <a:rPr lang="fi-FI" sz="1700" b="1" dirty="0">
                <a:latin typeface="Consolas" panose="020B0609020204030204" pitchFamily="49" charset="0"/>
              </a:rPr>
              <a:t>´(’hei’)”&gt;</a:t>
            </a:r>
            <a:r>
              <a:rPr lang="fi-FI" sz="1700" b="1" dirty="0" err="1">
                <a:latin typeface="Consolas" panose="020B0609020204030204" pitchFamily="49" charset="0"/>
              </a:rPr>
              <a:t>xyz</a:t>
            </a:r>
            <a:r>
              <a:rPr lang="fi-FI" sz="1700" b="1" dirty="0">
                <a:latin typeface="Consolas" panose="020B0609020204030204" pitchFamily="49" charset="0"/>
              </a:rPr>
              <a:t>&lt;/a&gt;</a:t>
            </a:r>
          </a:p>
          <a:p>
            <a:r>
              <a:rPr lang="fi-FI" dirty="0"/>
              <a:t>Yllä kun käyttäjä seuraa linkkiä, jossa on tällainen määrite, selain suorittaa annetun JavaScript koodin, muttei tee muuta. Koodissa tulee näkyviin ponnahdusikkuna, jossa lukee hei. Sivun sisältö ei muutu. </a:t>
            </a:r>
          </a:p>
          <a:p>
            <a:r>
              <a:rPr lang="fi-FI" dirty="0"/>
              <a:t>Kyseessä on siis ns. näennäislinkki</a:t>
            </a:r>
          </a:p>
        </p:txBody>
      </p:sp>
    </p:spTree>
    <p:extLst>
      <p:ext uri="{BB962C8B-B14F-4D97-AF65-F5344CB8AC3E}">
        <p14:creationId xmlns:p14="http://schemas.microsoft.com/office/powerpoint/2010/main" val="100954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B98AC09-A8A5-4C53-86B9-3BCCC0BBC16B}"/>
              </a:ext>
            </a:extLst>
          </p:cNvPr>
          <p:cNvSpPr>
            <a:spLocks noGrp="1"/>
          </p:cNvSpPr>
          <p:nvPr>
            <p:ph type="title"/>
          </p:nvPr>
        </p:nvSpPr>
        <p:spPr/>
        <p:txBody>
          <a:bodyPr/>
          <a:lstStyle/>
          <a:p>
            <a:r>
              <a:rPr lang="fi-FI" dirty="0"/>
              <a:t>Dynaaminen linkki</a:t>
            </a:r>
          </a:p>
        </p:txBody>
      </p:sp>
      <p:sp>
        <p:nvSpPr>
          <p:cNvPr id="3" name="Sisällön paikkamerkki 2">
            <a:extLst>
              <a:ext uri="{FF2B5EF4-FFF2-40B4-BE49-F238E27FC236}">
                <a16:creationId xmlns:a16="http://schemas.microsoft.com/office/drawing/2014/main" id="{01FA8D2C-D0E4-42B3-A08B-4AEC608FAD80}"/>
              </a:ext>
            </a:extLst>
          </p:cNvPr>
          <p:cNvSpPr>
            <a:spLocks noGrp="1"/>
          </p:cNvSpPr>
          <p:nvPr>
            <p:ph sz="half" idx="1"/>
          </p:nvPr>
        </p:nvSpPr>
        <p:spPr/>
        <p:txBody>
          <a:bodyPr>
            <a:normAutofit fontScale="92500" lnSpcReduction="10000"/>
          </a:bodyPr>
          <a:lstStyle/>
          <a:p>
            <a:r>
              <a:rPr lang="fi-FI" dirty="0"/>
              <a:t>Esim. linkin seuraaminen avaa sivun apu.html uuteen määrätyn kokoiseen ikkunaan.</a:t>
            </a:r>
          </a:p>
          <a:p>
            <a:r>
              <a:rPr lang="fi-FI" dirty="0"/>
              <a:t>Yleensä on tarpeetonta rakentaa toiminnallisuutta vain näin JavaScriptin varaan.</a:t>
            </a:r>
          </a:p>
          <a:p>
            <a:r>
              <a:rPr lang="fi-FI" dirty="0"/>
              <a:t>On parempi tehdä normaali linkki ja siihen liittää </a:t>
            </a:r>
            <a:r>
              <a:rPr lang="fi-FI" sz="1800" b="1" dirty="0" err="1">
                <a:latin typeface="Consolas" panose="020B0609020204030204" pitchFamily="49" charset="0"/>
              </a:rPr>
              <a:t>onclick</a:t>
            </a:r>
            <a:r>
              <a:rPr lang="fi-FI" sz="1800" b="1" dirty="0">
                <a:latin typeface="Consolas" panose="020B0609020204030204" pitchFamily="49" charset="0"/>
              </a:rPr>
              <a:t>-</a:t>
            </a:r>
            <a:r>
              <a:rPr lang="fi-FI" dirty="0"/>
              <a:t>tapahtumamäärite. Silloin avataan ensin uusi ikkuna, ennen linkin seuraamista.</a:t>
            </a:r>
          </a:p>
          <a:p>
            <a:r>
              <a:rPr lang="fi-FI" dirty="0"/>
              <a:t>ikkunan nimi ilmoitetaan linkissä </a:t>
            </a:r>
            <a:r>
              <a:rPr lang="fi-FI" sz="1800" b="1" dirty="0" err="1">
                <a:latin typeface="Consolas" panose="020B0609020204030204" pitchFamily="49" charset="0"/>
              </a:rPr>
              <a:t>target</a:t>
            </a:r>
            <a:r>
              <a:rPr lang="fi-FI" dirty="0"/>
              <a:t>-määritteessä, jotta </a:t>
            </a:r>
            <a:r>
              <a:rPr lang="fi-FI" dirty="0" err="1"/>
              <a:t>kohda</a:t>
            </a:r>
            <a:r>
              <a:rPr lang="fi-FI" dirty="0"/>
              <a:t> avautuu ikkunaan</a:t>
            </a:r>
          </a:p>
        </p:txBody>
      </p:sp>
      <p:sp>
        <p:nvSpPr>
          <p:cNvPr id="4" name="Sisällön paikkamerkki 3">
            <a:extLst>
              <a:ext uri="{FF2B5EF4-FFF2-40B4-BE49-F238E27FC236}">
                <a16:creationId xmlns:a16="http://schemas.microsoft.com/office/drawing/2014/main" id="{71F29596-8DD9-4EF8-9991-A4AEA2CA05F2}"/>
              </a:ext>
            </a:extLst>
          </p:cNvPr>
          <p:cNvSpPr>
            <a:spLocks noGrp="1"/>
          </p:cNvSpPr>
          <p:nvPr>
            <p:ph sz="half" idx="2"/>
          </p:nvPr>
        </p:nvSpPr>
        <p:spPr/>
        <p:txBody>
          <a:bodyPr>
            <a:normAutofit fontScale="92500" lnSpcReduction="10000"/>
          </a:bodyPr>
          <a:lstStyle/>
          <a:p>
            <a:pPr marL="0" indent="0">
              <a:buNone/>
            </a:pPr>
            <a:r>
              <a:rPr lang="fi-FI" sz="1900" b="1" dirty="0">
                <a:latin typeface="Consolas" panose="020B0609020204030204" pitchFamily="49" charset="0"/>
              </a:rPr>
              <a:t>&lt;a </a:t>
            </a:r>
            <a:r>
              <a:rPr lang="fi-FI" sz="1900" b="1" dirty="0" err="1">
                <a:latin typeface="Consolas" panose="020B0609020204030204" pitchFamily="49" charset="0"/>
              </a:rPr>
              <a:t>herf</a:t>
            </a:r>
            <a:r>
              <a:rPr lang="fi-FI" sz="1900" b="1" dirty="0">
                <a:latin typeface="Consolas" panose="020B0609020204030204" pitchFamily="49" charset="0"/>
              </a:rPr>
              <a:t>=”apu.html” </a:t>
            </a:r>
            <a:r>
              <a:rPr lang="fi-FI" sz="1900" b="1" dirty="0" err="1">
                <a:latin typeface="Consolas" panose="020B0609020204030204" pitchFamily="49" charset="0"/>
              </a:rPr>
              <a:t>target</a:t>
            </a:r>
            <a:r>
              <a:rPr lang="fi-FI" sz="1900" b="1" dirty="0">
                <a:latin typeface="Consolas" panose="020B0609020204030204" pitchFamily="49" charset="0"/>
              </a:rPr>
              <a:t>=”apu” </a:t>
            </a:r>
            <a:r>
              <a:rPr lang="fi-FI" sz="1900" b="1" dirty="0" err="1">
                <a:latin typeface="Consolas" panose="020B0609020204030204" pitchFamily="49" charset="0"/>
              </a:rPr>
              <a:t>onclick</a:t>
            </a:r>
            <a:r>
              <a:rPr lang="fi-FI" sz="1900" b="1" dirty="0">
                <a:latin typeface="Consolas" panose="020B0609020204030204" pitchFamily="49" charset="0"/>
              </a:rPr>
              <a:t>= ”</a:t>
            </a:r>
            <a:r>
              <a:rPr lang="fi-FI" sz="1900" b="1" dirty="0" err="1">
                <a:latin typeface="Consolas" panose="020B0609020204030204" pitchFamily="49" charset="0"/>
              </a:rPr>
              <a:t>window.open</a:t>
            </a:r>
            <a:r>
              <a:rPr lang="fi-FI" sz="1900" b="1" dirty="0">
                <a:latin typeface="Consolas" panose="020B0609020204030204" pitchFamily="49" charset="0"/>
              </a:rPr>
              <a:t> (’ ’, </a:t>
            </a:r>
            <a:r>
              <a:rPr lang="fi-FI" sz="1900" b="1" dirty="0" err="1">
                <a:latin typeface="Consolas" panose="020B0609020204030204" pitchFamily="49" charset="0"/>
              </a:rPr>
              <a:t>this.target</a:t>
            </a:r>
            <a:r>
              <a:rPr lang="fi-FI" sz="1900" b="1" dirty="0">
                <a:latin typeface="Consolas" panose="020B0609020204030204" pitchFamily="49" charset="0"/>
              </a:rPr>
              <a:t>, ’</a:t>
            </a:r>
            <a:r>
              <a:rPr lang="fi-FI" sz="1900" b="1" dirty="0" err="1">
                <a:latin typeface="Consolas" panose="020B0609020204030204" pitchFamily="49" charset="0"/>
              </a:rPr>
              <a:t>width</a:t>
            </a:r>
            <a:r>
              <a:rPr lang="fi-FI" sz="1900" b="1" dirty="0">
                <a:latin typeface="Consolas" panose="020B0609020204030204" pitchFamily="49" charset="0"/>
              </a:rPr>
              <a:t>=300,height=200’)” &gt;Apua&lt;/a&gt;</a:t>
            </a:r>
          </a:p>
          <a:p>
            <a:endParaRPr lang="fi-FI" dirty="0"/>
          </a:p>
          <a:p>
            <a:endParaRPr lang="fi-FI" dirty="0"/>
          </a:p>
        </p:txBody>
      </p:sp>
    </p:spTree>
    <p:extLst>
      <p:ext uri="{BB962C8B-B14F-4D97-AF65-F5344CB8AC3E}">
        <p14:creationId xmlns:p14="http://schemas.microsoft.com/office/powerpoint/2010/main" val="284861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06201CC-16AF-4F8D-A5F7-6CD6C63E8E9D}"/>
              </a:ext>
            </a:extLst>
          </p:cNvPr>
          <p:cNvSpPr>
            <a:spLocks noGrp="1"/>
          </p:cNvSpPr>
          <p:nvPr>
            <p:ph type="title"/>
          </p:nvPr>
        </p:nvSpPr>
        <p:spPr/>
        <p:txBody>
          <a:bodyPr/>
          <a:lstStyle/>
          <a:p>
            <a:r>
              <a:rPr lang="fi-FI" dirty="0"/>
              <a:t>JAVASCRIPTIN PERUSRAKENTEITA</a:t>
            </a:r>
          </a:p>
        </p:txBody>
      </p:sp>
      <p:sp>
        <p:nvSpPr>
          <p:cNvPr id="3" name="Sisällön paikkamerkki 2">
            <a:extLst>
              <a:ext uri="{FF2B5EF4-FFF2-40B4-BE49-F238E27FC236}">
                <a16:creationId xmlns:a16="http://schemas.microsoft.com/office/drawing/2014/main" id="{E95A0208-E191-4EEB-9671-76DA010A405C}"/>
              </a:ext>
            </a:extLst>
          </p:cNvPr>
          <p:cNvSpPr>
            <a:spLocks noGrp="1"/>
          </p:cNvSpPr>
          <p:nvPr>
            <p:ph idx="1"/>
          </p:nvPr>
        </p:nvSpPr>
        <p:spPr>
          <a:xfrm>
            <a:off x="1251678" y="1232282"/>
            <a:ext cx="10178322" cy="5215611"/>
          </a:xfrm>
        </p:spPr>
        <p:txBody>
          <a:bodyPr>
            <a:normAutofit lnSpcReduction="10000"/>
          </a:bodyPr>
          <a:lstStyle/>
          <a:p>
            <a:r>
              <a:rPr lang="fi-FI" b="1" dirty="0"/>
              <a:t>Funktion kutsussa </a:t>
            </a:r>
            <a:r>
              <a:rPr lang="fi-FI" dirty="0"/>
              <a:t>on sulkeissa funktion argumentit, pilkulla erotettuna. HTML5:ssä määritellyt sovellusliittymät eli </a:t>
            </a:r>
            <a:r>
              <a:rPr lang="fi-FI" dirty="0" err="1"/>
              <a:t>APIt</a:t>
            </a:r>
            <a:r>
              <a:rPr lang="fi-FI" dirty="0"/>
              <a:t> ovat suurelta osin valmiiden funktioiden määrittelyjä. Niiden yhteydessä kuvataan argumentit, esim.</a:t>
            </a:r>
            <a:r>
              <a:rPr lang="fi-FI" b="1" dirty="0">
                <a:latin typeface="Consolas" panose="020B0609020204030204" pitchFamily="49" charset="0"/>
              </a:rPr>
              <a:t> </a:t>
            </a:r>
            <a:r>
              <a:rPr lang="fi-FI" sz="1800" b="1" dirty="0" err="1">
                <a:latin typeface="Consolas" panose="020B0609020204030204" pitchFamily="49" charset="0"/>
                <a:ea typeface="Cambria" panose="02040503050406030204" pitchFamily="18" charset="0"/>
              </a:rPr>
              <a:t>x.moveTo</a:t>
            </a:r>
            <a:r>
              <a:rPr lang="fi-FI" sz="1800" b="1" dirty="0">
                <a:latin typeface="Consolas" panose="020B0609020204030204" pitchFamily="49" charset="0"/>
                <a:ea typeface="Cambria" panose="02040503050406030204" pitchFamily="18" charset="0"/>
              </a:rPr>
              <a:t>(10, 20)</a:t>
            </a:r>
          </a:p>
          <a:p>
            <a:r>
              <a:rPr lang="fi-FI" b="1" dirty="0"/>
              <a:t>Funktion määrittely </a:t>
            </a:r>
            <a:r>
              <a:rPr lang="fi-FI" dirty="0"/>
              <a:t>voi olla esim. seuraava: </a:t>
            </a:r>
            <a:r>
              <a:rPr lang="fi-FI" sz="1800" b="1" dirty="0" err="1">
                <a:latin typeface="Consolas" panose="020B0609020204030204" pitchFamily="49" charset="0"/>
                <a:ea typeface="Cambria" panose="02040503050406030204" pitchFamily="18" charset="0"/>
              </a:rPr>
              <a:t>function</a:t>
            </a:r>
            <a:r>
              <a:rPr lang="fi-FI" sz="1800" b="1" dirty="0">
                <a:latin typeface="Consolas" panose="020B0609020204030204" pitchFamily="49" charset="0"/>
                <a:ea typeface="Cambria" panose="02040503050406030204" pitchFamily="18" charset="0"/>
              </a:rPr>
              <a:t> neliö(x) </a:t>
            </a:r>
            <a:br>
              <a:rPr lang="fi-FI" sz="1800" b="1" dirty="0">
                <a:latin typeface="Consolas" panose="020B0609020204030204" pitchFamily="49" charset="0"/>
                <a:ea typeface="Cambria" panose="02040503050406030204" pitchFamily="18" charset="0"/>
              </a:rPr>
            </a:br>
            <a:r>
              <a:rPr lang="fi-FI" sz="1800" b="1" dirty="0">
                <a:latin typeface="Consolas" panose="020B0609020204030204" pitchFamily="49" charset="0"/>
                <a:ea typeface="Cambria" panose="02040503050406030204" pitchFamily="18" charset="0"/>
              </a:rPr>
              <a:t>{</a:t>
            </a:r>
            <a:r>
              <a:rPr lang="fi-FI" sz="1800" b="1" dirty="0" err="1">
                <a:latin typeface="Consolas" panose="020B0609020204030204" pitchFamily="49" charset="0"/>
                <a:ea typeface="Cambria" panose="02040503050406030204" pitchFamily="18" charset="0"/>
              </a:rPr>
              <a:t>return</a:t>
            </a:r>
            <a:r>
              <a:rPr lang="fi-FI" sz="1800" b="1" dirty="0">
                <a:latin typeface="Consolas" panose="020B0609020204030204" pitchFamily="49" charset="0"/>
                <a:ea typeface="Cambria" panose="02040503050406030204" pitchFamily="18" charset="0"/>
              </a:rPr>
              <a:t> x*x}</a:t>
            </a:r>
          </a:p>
          <a:p>
            <a:r>
              <a:rPr lang="fi-FI" b="1" dirty="0"/>
              <a:t>Lauseet erotetaan </a:t>
            </a:r>
            <a:r>
              <a:rPr lang="fi-FI" dirty="0"/>
              <a:t>toisistaan puolipisteellä, esim. </a:t>
            </a:r>
            <a:r>
              <a:rPr lang="fi-FI" sz="1800" b="1" dirty="0" err="1">
                <a:latin typeface="Consolas" panose="020B0609020204030204" pitchFamily="49" charset="0"/>
                <a:ea typeface="Cambria" panose="02040503050406030204" pitchFamily="18" charset="0"/>
              </a:rPr>
              <a:t>x.moveTo</a:t>
            </a:r>
            <a:r>
              <a:rPr lang="fi-FI" sz="1800" b="1" dirty="0">
                <a:latin typeface="Consolas" panose="020B0609020204030204" pitchFamily="49" charset="0"/>
                <a:ea typeface="Cambria" panose="02040503050406030204" pitchFamily="18" charset="0"/>
              </a:rPr>
              <a:t> (10, 50); </a:t>
            </a:r>
            <a:r>
              <a:rPr lang="fi-FI" sz="1800" b="1" dirty="0" err="1">
                <a:latin typeface="Consolas" panose="020B0609020204030204" pitchFamily="49" charset="0"/>
                <a:ea typeface="Cambria" panose="02040503050406030204" pitchFamily="18" charset="0"/>
              </a:rPr>
              <a:t>x.lineTo</a:t>
            </a:r>
            <a:r>
              <a:rPr lang="fi-FI" sz="1800" b="1" dirty="0">
                <a:latin typeface="Consolas" panose="020B0609020204030204" pitchFamily="49" charset="0"/>
                <a:ea typeface="Cambria" panose="02040503050406030204" pitchFamily="18" charset="0"/>
              </a:rPr>
              <a:t>…</a:t>
            </a:r>
          </a:p>
          <a:p>
            <a:r>
              <a:rPr lang="fi-FI" dirty="0">
                <a:ea typeface="Cambria" panose="02040503050406030204" pitchFamily="18" charset="0"/>
              </a:rPr>
              <a:t>Muuttuja määritellään </a:t>
            </a:r>
            <a:r>
              <a:rPr lang="fi-FI" dirty="0" err="1">
                <a:ea typeface="Cambria" panose="02040503050406030204" pitchFamily="18" charset="0"/>
              </a:rPr>
              <a:t>let</a:t>
            </a:r>
            <a:r>
              <a:rPr lang="fi-FI" dirty="0">
                <a:ea typeface="Cambria" panose="02040503050406030204" pitchFamily="18" charset="0"/>
              </a:rPr>
              <a:t>-lauseessa, jossa muuttuja voidaan myös alustaa, esim. </a:t>
            </a:r>
            <a:r>
              <a:rPr lang="fi-FI" b="1" dirty="0" err="1">
                <a:latin typeface="Consolas" panose="020B0609020204030204" pitchFamily="49" charset="0"/>
                <a:ea typeface="Cambria" panose="02040503050406030204" pitchFamily="18" charset="0"/>
              </a:rPr>
              <a:t>let</a:t>
            </a:r>
            <a:r>
              <a:rPr lang="fi-FI" b="1" dirty="0">
                <a:latin typeface="Consolas" panose="020B0609020204030204" pitchFamily="49" charset="0"/>
                <a:ea typeface="Cambria" panose="02040503050406030204" pitchFamily="18" charset="0"/>
              </a:rPr>
              <a:t> lukumäärä=0 </a:t>
            </a:r>
            <a:r>
              <a:rPr lang="fi-FI" dirty="0">
                <a:ea typeface="Cambria" panose="02040503050406030204" pitchFamily="18" charset="0"/>
              </a:rPr>
              <a:t>Muuttuja voi saada erityyppisiä arvoja.</a:t>
            </a:r>
          </a:p>
          <a:p>
            <a:r>
              <a:rPr lang="fi-FI" b="1" dirty="0">
                <a:ea typeface="Cambria" panose="02040503050406030204" pitchFamily="18" charset="0"/>
              </a:rPr>
              <a:t>Tietotyypit</a:t>
            </a:r>
            <a:r>
              <a:rPr lang="fi-FI" dirty="0">
                <a:ea typeface="Cambria" panose="02040503050406030204" pitchFamily="18" charset="0"/>
              </a:rPr>
              <a:t> ovat: luku (kokonais- ja reaaliluvut), merkkijono (</a:t>
            </a:r>
            <a:r>
              <a:rPr lang="fi-FI" dirty="0" err="1">
                <a:ea typeface="Cambria" panose="02040503050406030204" pitchFamily="18" charset="0"/>
              </a:rPr>
              <a:t>string</a:t>
            </a:r>
            <a:r>
              <a:rPr lang="fi-FI" dirty="0">
                <a:ea typeface="Cambria" panose="02040503050406030204" pitchFamily="18" charset="0"/>
              </a:rPr>
              <a:t>), totuusarvo, määrittelemätön (</a:t>
            </a:r>
            <a:r>
              <a:rPr lang="fi-FI" dirty="0" err="1">
                <a:ea typeface="Cambria" panose="02040503050406030204" pitchFamily="18" charset="0"/>
              </a:rPr>
              <a:t>undefined</a:t>
            </a:r>
            <a:r>
              <a:rPr lang="fi-FI" dirty="0">
                <a:ea typeface="Cambria" panose="02040503050406030204" pitchFamily="18" charset="0"/>
              </a:rPr>
              <a:t>) ja oliot (</a:t>
            </a:r>
            <a:r>
              <a:rPr lang="fi-FI" dirty="0" err="1">
                <a:ea typeface="Cambria" panose="02040503050406030204" pitchFamily="18" charset="0"/>
              </a:rPr>
              <a:t>objects</a:t>
            </a:r>
            <a:r>
              <a:rPr lang="fi-FI" dirty="0">
                <a:ea typeface="Cambria" panose="02040503050406030204" pitchFamily="18" charset="0"/>
              </a:rPr>
              <a:t>).</a:t>
            </a:r>
          </a:p>
          <a:p>
            <a:r>
              <a:rPr lang="fi-FI" b="1" dirty="0">
                <a:ea typeface="Cambria" panose="02040503050406030204" pitchFamily="18" charset="0"/>
              </a:rPr>
              <a:t>Vakiot</a:t>
            </a:r>
            <a:r>
              <a:rPr lang="fi-FI" dirty="0">
                <a:ea typeface="Cambria" panose="02040503050406030204" pitchFamily="18" charset="0"/>
              </a:rPr>
              <a:t> määritellään </a:t>
            </a:r>
            <a:r>
              <a:rPr lang="fi-FI" b="1" dirty="0" err="1">
                <a:latin typeface="Consolas" panose="020B0609020204030204" pitchFamily="49" charset="0"/>
                <a:ea typeface="Cambria" panose="02040503050406030204" pitchFamily="18" charset="0"/>
              </a:rPr>
              <a:t>const</a:t>
            </a:r>
            <a:r>
              <a:rPr lang="fi-FI" dirty="0">
                <a:ea typeface="Cambria" panose="02040503050406030204" pitchFamily="18" charset="0"/>
              </a:rPr>
              <a:t> lauseessa. </a:t>
            </a:r>
          </a:p>
          <a:p>
            <a:r>
              <a:rPr lang="fi-FI" b="1" dirty="0">
                <a:ea typeface="Cambria" panose="02040503050406030204" pitchFamily="18" charset="0"/>
              </a:rPr>
              <a:t>Sijoituslauseessa</a:t>
            </a:r>
            <a:r>
              <a:rPr lang="fi-FI" dirty="0">
                <a:ea typeface="Cambria" panose="02040503050406030204" pitchFamily="18" charset="0"/>
              </a:rPr>
              <a:t> käytetään </a:t>
            </a:r>
            <a:r>
              <a:rPr lang="fi-FI" b="1" dirty="0">
                <a:ea typeface="Cambria" panose="02040503050406030204" pitchFamily="18" charset="0"/>
              </a:rPr>
              <a:t>yhtäläisyysmerkkiä</a:t>
            </a:r>
            <a:r>
              <a:rPr lang="fi-FI" dirty="0">
                <a:ea typeface="Cambria" panose="02040503050406030204" pitchFamily="18" charset="0"/>
              </a:rPr>
              <a:t> ”=”, esim. </a:t>
            </a:r>
            <a:r>
              <a:rPr lang="fi-FI" b="1" dirty="0">
                <a:latin typeface="Consolas" panose="020B0609020204030204" pitchFamily="49" charset="0"/>
                <a:ea typeface="Cambria" panose="02040503050406030204" pitchFamily="18" charset="0"/>
              </a:rPr>
              <a:t>lkm=5;</a:t>
            </a:r>
          </a:p>
          <a:p>
            <a:r>
              <a:rPr lang="fi-FI" b="1" dirty="0">
                <a:ea typeface="Cambria" panose="02040503050406030204" pitchFamily="18" charset="0"/>
              </a:rPr>
              <a:t>Yhtäsuuruusvertailu</a:t>
            </a:r>
            <a:r>
              <a:rPr lang="fi-FI" dirty="0">
                <a:ea typeface="Cambria" panose="02040503050406030204" pitchFamily="18" charset="0"/>
              </a:rPr>
              <a:t> ilmaistaan kahdella tai kolmella yhtäsuuruusmerkillä (3 </a:t>
            </a:r>
            <a:r>
              <a:rPr lang="fi-FI" b="1" dirty="0">
                <a:latin typeface="Consolas" panose="020B0609020204030204" pitchFamily="49" charset="0"/>
                <a:ea typeface="Cambria" panose="02040503050406030204" pitchFamily="18" charset="0"/>
              </a:rPr>
              <a:t>===</a:t>
            </a:r>
            <a:r>
              <a:rPr lang="fi-FI" dirty="0">
                <a:ea typeface="Cambria" panose="02040503050406030204" pitchFamily="18" charset="0"/>
              </a:rPr>
              <a:t>merkkiä tiukempi) esim. </a:t>
            </a:r>
            <a:r>
              <a:rPr lang="fi-FI" b="1" dirty="0" err="1">
                <a:latin typeface="Consolas" panose="020B0609020204030204" pitchFamily="49" charset="0"/>
                <a:ea typeface="Cambria" panose="02040503050406030204" pitchFamily="18" charset="0"/>
              </a:rPr>
              <a:t>if</a:t>
            </a:r>
            <a:r>
              <a:rPr lang="fi-FI" b="1" dirty="0">
                <a:latin typeface="Consolas" panose="020B0609020204030204" pitchFamily="49" charset="0"/>
                <a:ea typeface="Cambria" panose="02040503050406030204" pitchFamily="18" charset="0"/>
              </a:rPr>
              <a:t> lkm ==0</a:t>
            </a:r>
          </a:p>
        </p:txBody>
      </p:sp>
    </p:spTree>
    <p:extLst>
      <p:ext uri="{BB962C8B-B14F-4D97-AF65-F5344CB8AC3E}">
        <p14:creationId xmlns:p14="http://schemas.microsoft.com/office/powerpoint/2010/main" val="974003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tsikko 6">
            <a:extLst>
              <a:ext uri="{FF2B5EF4-FFF2-40B4-BE49-F238E27FC236}">
                <a16:creationId xmlns:a16="http://schemas.microsoft.com/office/drawing/2014/main" id="{C4A56BB4-97DB-41DC-BA33-0980CD880948}"/>
              </a:ext>
            </a:extLst>
          </p:cNvPr>
          <p:cNvSpPr>
            <a:spLocks noGrp="1"/>
          </p:cNvSpPr>
          <p:nvPr>
            <p:ph type="title"/>
          </p:nvPr>
        </p:nvSpPr>
        <p:spPr/>
        <p:txBody>
          <a:bodyPr/>
          <a:lstStyle/>
          <a:p>
            <a:endParaRPr lang="fi-FI"/>
          </a:p>
        </p:txBody>
      </p:sp>
      <p:sp>
        <p:nvSpPr>
          <p:cNvPr id="6" name="Sisällön paikkamerkki 5">
            <a:extLst>
              <a:ext uri="{FF2B5EF4-FFF2-40B4-BE49-F238E27FC236}">
                <a16:creationId xmlns:a16="http://schemas.microsoft.com/office/drawing/2014/main" id="{C5756870-BD29-4026-9949-246F84A6570C}"/>
              </a:ext>
            </a:extLst>
          </p:cNvPr>
          <p:cNvSpPr>
            <a:spLocks noGrp="1"/>
          </p:cNvSpPr>
          <p:nvPr>
            <p:ph sz="half" idx="1"/>
          </p:nvPr>
        </p:nvSpPr>
        <p:spPr>
          <a:xfrm>
            <a:off x="1185862" y="2095500"/>
            <a:ext cx="4800600" cy="3619500"/>
          </a:xfrm>
        </p:spPr>
        <p:txBody>
          <a:bodyPr>
            <a:normAutofit/>
          </a:bodyPr>
          <a:lstStyle/>
          <a:p>
            <a:pPr marL="0" indent="0">
              <a:buNone/>
            </a:pPr>
            <a:r>
              <a:rPr lang="fi-FI" dirty="0"/>
              <a:t>Jos </a:t>
            </a:r>
            <a:r>
              <a:rPr lang="fi-FI" dirty="0" err="1"/>
              <a:t>javascript-URLin</a:t>
            </a:r>
            <a:r>
              <a:rPr lang="fi-FI" dirty="0"/>
              <a:t> käytön syynä olisi pelkästään jonkin </a:t>
            </a:r>
            <a:r>
              <a:rPr lang="fi-FI" dirty="0" err="1"/>
              <a:t>toiminna</a:t>
            </a:r>
            <a:r>
              <a:rPr lang="fi-FI" dirty="0"/>
              <a:t> toteuttaminen, on yleensä parempi luoda JavaScriptillä elementti, jossa on sopiva tapahtumamäärite.</a:t>
            </a:r>
          </a:p>
          <a:p>
            <a:r>
              <a:rPr lang="fi-FI" dirty="0"/>
              <a:t>Esim. tulostus</a:t>
            </a:r>
          </a:p>
          <a:p>
            <a:pPr marL="0" indent="0">
              <a:lnSpc>
                <a:spcPct val="100000"/>
              </a:lnSpc>
              <a:buNone/>
            </a:pPr>
            <a:r>
              <a:rPr lang="fi-FI" sz="1800" b="1" dirty="0">
                <a:latin typeface="Consolas" panose="020B0609020204030204" pitchFamily="49" charset="0"/>
              </a:rPr>
              <a:t>&lt;a </a:t>
            </a:r>
            <a:r>
              <a:rPr lang="fi-FI" sz="1800" b="1" dirty="0" err="1">
                <a:latin typeface="Consolas" panose="020B0609020204030204" pitchFamily="49" charset="0"/>
              </a:rPr>
              <a:t>href</a:t>
            </a:r>
            <a:r>
              <a:rPr lang="fi-FI" sz="1800" b="1" dirty="0">
                <a:latin typeface="Consolas" panose="020B0609020204030204" pitchFamily="49" charset="0"/>
              </a:rPr>
              <a:t> =”</a:t>
            </a:r>
            <a:r>
              <a:rPr lang="fi-FI" sz="1800" b="1" dirty="0" err="1">
                <a:latin typeface="Consolas" panose="020B0609020204030204" pitchFamily="49" charset="0"/>
              </a:rPr>
              <a:t>javascript:window.print</a:t>
            </a:r>
            <a:r>
              <a:rPr lang="fi-FI" sz="1800" b="1" dirty="0">
                <a:latin typeface="Consolas" panose="020B0609020204030204" pitchFamily="49" charset="0"/>
              </a:rPr>
              <a:t>()”&gt;Tulosta&lt;/a&gt;</a:t>
            </a:r>
          </a:p>
          <a:p>
            <a:pPr marL="0" indent="0">
              <a:buNone/>
            </a:pPr>
            <a:r>
              <a:rPr lang="fi-FI" dirty="0"/>
              <a:t>Jos tällainen toiminto halutaan sivulle, on parempi luoda painike </a:t>
            </a:r>
            <a:r>
              <a:rPr lang="fi-FI" dirty="0" err="1"/>
              <a:t>javascriptillä</a:t>
            </a:r>
            <a:endParaRPr lang="fi-FI" dirty="0"/>
          </a:p>
        </p:txBody>
      </p:sp>
      <p:sp>
        <p:nvSpPr>
          <p:cNvPr id="8" name="Sisällön paikkamerkki 7">
            <a:extLst>
              <a:ext uri="{FF2B5EF4-FFF2-40B4-BE49-F238E27FC236}">
                <a16:creationId xmlns:a16="http://schemas.microsoft.com/office/drawing/2014/main" id="{21EF8E9C-5868-42DF-820E-E7C5C4E6DFC1}"/>
              </a:ext>
            </a:extLst>
          </p:cNvPr>
          <p:cNvSpPr>
            <a:spLocks noGrp="1"/>
          </p:cNvSpPr>
          <p:nvPr>
            <p:ph sz="half" idx="2"/>
          </p:nvPr>
        </p:nvSpPr>
        <p:spPr/>
        <p:txBody>
          <a:bodyPr>
            <a:normAutofit/>
          </a:bodyPr>
          <a:lstStyle/>
          <a:p>
            <a:pPr marL="0" indent="0">
              <a:lnSpc>
                <a:spcPct val="100000"/>
              </a:lnSpc>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lnSpc>
                <a:spcPct val="100000"/>
              </a:lnSpc>
              <a:buNone/>
            </a:pPr>
            <a:r>
              <a:rPr lang="fi-FI" b="1" dirty="0" err="1">
                <a:latin typeface="Consolas" panose="020B0609020204030204" pitchFamily="49" charset="0"/>
              </a:rPr>
              <a:t>let</a:t>
            </a:r>
            <a:r>
              <a:rPr lang="fi-FI" b="1" dirty="0">
                <a:latin typeface="Consolas" panose="020B0609020204030204" pitchFamily="49" charset="0"/>
              </a:rPr>
              <a:t> painike = </a:t>
            </a:r>
            <a:r>
              <a:rPr lang="fi-FI" b="1" dirty="0" err="1">
                <a:latin typeface="Consolas" panose="020B0609020204030204" pitchFamily="49" charset="0"/>
              </a:rPr>
              <a:t>document.createElement</a:t>
            </a:r>
            <a:r>
              <a:rPr lang="fi-FI" b="1" dirty="0">
                <a:latin typeface="Consolas" panose="020B0609020204030204" pitchFamily="49" charset="0"/>
              </a:rPr>
              <a:t>(”</a:t>
            </a:r>
            <a:r>
              <a:rPr lang="fi-FI" b="1" dirty="0" err="1">
                <a:latin typeface="Consolas" panose="020B0609020204030204" pitchFamily="49" charset="0"/>
              </a:rPr>
              <a:t>button</a:t>
            </a:r>
            <a:r>
              <a:rPr lang="fi-FI" b="1" dirty="0">
                <a:latin typeface="Consolas" panose="020B0609020204030204" pitchFamily="49" charset="0"/>
              </a:rPr>
              <a:t>”);</a:t>
            </a:r>
          </a:p>
          <a:p>
            <a:pPr marL="0" indent="0">
              <a:lnSpc>
                <a:spcPct val="100000"/>
              </a:lnSpc>
              <a:buNone/>
            </a:pPr>
            <a:r>
              <a:rPr lang="fi-FI" b="1" dirty="0" err="1">
                <a:latin typeface="Consolas" panose="020B0609020204030204" pitchFamily="49" charset="0"/>
              </a:rPr>
              <a:t>painike.innerHTML</a:t>
            </a:r>
            <a:r>
              <a:rPr lang="fi-FI" b="1" dirty="0">
                <a:latin typeface="Consolas" panose="020B0609020204030204" pitchFamily="49" charset="0"/>
              </a:rPr>
              <a:t> = ”Tulosta”;</a:t>
            </a:r>
          </a:p>
          <a:p>
            <a:pPr marL="0" indent="0">
              <a:lnSpc>
                <a:spcPct val="100000"/>
              </a:lnSpc>
              <a:buNone/>
            </a:pPr>
            <a:r>
              <a:rPr lang="fi-FI" b="1" dirty="0" err="1">
                <a:latin typeface="Consolas" panose="020B0609020204030204" pitchFamily="49" charset="0"/>
              </a:rPr>
              <a:t>painike.onclick</a:t>
            </a:r>
            <a:r>
              <a:rPr lang="fi-FI" b="1" dirty="0">
                <a:latin typeface="Consolas" panose="020B0609020204030204" pitchFamily="49" charset="0"/>
              </a:rPr>
              <a:t> ) </a:t>
            </a:r>
            <a:r>
              <a:rPr lang="fi-FI" b="1" dirty="0" err="1">
                <a:latin typeface="Consolas" panose="020B0609020204030204" pitchFamily="49" charset="0"/>
              </a:rPr>
              <a:t>function</a:t>
            </a:r>
            <a:r>
              <a:rPr lang="fi-FI" b="1" dirty="0">
                <a:latin typeface="Consolas" panose="020B0609020204030204" pitchFamily="49" charset="0"/>
              </a:rPr>
              <a:t> () { </a:t>
            </a:r>
            <a:r>
              <a:rPr lang="fi-FI" b="1" dirty="0" err="1">
                <a:latin typeface="Consolas" panose="020B0609020204030204" pitchFamily="49" charset="0"/>
              </a:rPr>
              <a:t>window.print</a:t>
            </a:r>
            <a:r>
              <a:rPr lang="fi-FI" b="1" dirty="0">
                <a:latin typeface="Consolas" panose="020B0609020204030204" pitchFamily="49" charset="0"/>
              </a:rPr>
              <a:t>() };</a:t>
            </a:r>
          </a:p>
          <a:p>
            <a:pPr marL="0" indent="0">
              <a:lnSpc>
                <a:spcPct val="100000"/>
              </a:lnSpc>
              <a:buNone/>
            </a:pPr>
            <a:r>
              <a:rPr lang="fi-FI" b="1" dirty="0" err="1">
                <a:latin typeface="Consolas" panose="020B0609020204030204" pitchFamily="49" charset="0"/>
              </a:rPr>
              <a:t>document.body.appendChild</a:t>
            </a:r>
            <a:r>
              <a:rPr lang="fi-FI" b="1" dirty="0">
                <a:latin typeface="Consolas" panose="020B0609020204030204" pitchFamily="49" charset="0"/>
              </a:rPr>
              <a:t>(painike);</a:t>
            </a:r>
          </a:p>
          <a:p>
            <a:pPr marL="0" indent="0">
              <a:lnSpc>
                <a:spcPct val="100000"/>
              </a:lnSpc>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buNone/>
            </a:pPr>
            <a:endParaRPr lang="fi-FI" dirty="0"/>
          </a:p>
        </p:txBody>
      </p:sp>
    </p:spTree>
    <p:extLst>
      <p:ext uri="{BB962C8B-B14F-4D97-AF65-F5344CB8AC3E}">
        <p14:creationId xmlns:p14="http://schemas.microsoft.com/office/powerpoint/2010/main" val="2548728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6DC6DD7-BC01-41CC-802A-3358836BE2E0}"/>
              </a:ext>
            </a:extLst>
          </p:cNvPr>
          <p:cNvSpPr>
            <a:spLocks noGrp="1"/>
          </p:cNvSpPr>
          <p:nvPr>
            <p:ph type="title"/>
          </p:nvPr>
        </p:nvSpPr>
        <p:spPr/>
        <p:txBody>
          <a:bodyPr/>
          <a:lstStyle/>
          <a:p>
            <a:r>
              <a:rPr lang="fi-FI" dirty="0"/>
              <a:t>Aktiivinen kirjanmerkki</a:t>
            </a:r>
          </a:p>
        </p:txBody>
      </p:sp>
      <p:sp>
        <p:nvSpPr>
          <p:cNvPr id="3" name="Sisällön paikkamerkki 2">
            <a:extLst>
              <a:ext uri="{FF2B5EF4-FFF2-40B4-BE49-F238E27FC236}">
                <a16:creationId xmlns:a16="http://schemas.microsoft.com/office/drawing/2014/main" id="{C875B9F4-AB01-42BC-B843-B69FA868284B}"/>
              </a:ext>
            </a:extLst>
          </p:cNvPr>
          <p:cNvSpPr>
            <a:spLocks noGrp="1"/>
          </p:cNvSpPr>
          <p:nvPr>
            <p:ph sz="half" idx="1"/>
          </p:nvPr>
        </p:nvSpPr>
        <p:spPr/>
        <p:txBody>
          <a:bodyPr>
            <a:normAutofit fontScale="92500"/>
          </a:bodyPr>
          <a:lstStyle/>
          <a:p>
            <a:r>
              <a:rPr lang="fi-FI" dirty="0"/>
              <a:t>Esim. linkki, jonka seuraaminen aiheuttaa  päivämäärän ja kellonajan näyttämisen ponnahdusikkunassa. </a:t>
            </a:r>
          </a:p>
          <a:p>
            <a:r>
              <a:rPr lang="fi-FI" dirty="0"/>
              <a:t>Jos sivulla on tällainen linkki käyttäjä voi yleensä lisätä sen kirjanmerkkeihin napsauttamalla sitä hiiren kakkospainikkeella ja valitsemalla ”Lisää kirjanmerkkeihin” </a:t>
            </a:r>
            <a:r>
              <a:rPr lang="fi-FI" dirty="0" err="1"/>
              <a:t>tmv</a:t>
            </a:r>
            <a:r>
              <a:rPr lang="fi-FI" dirty="0"/>
              <a:t>.</a:t>
            </a:r>
          </a:p>
          <a:p>
            <a:r>
              <a:rPr lang="fi-FI" dirty="0"/>
              <a:t>Näin saat kirjanmerkkeihin toiminnon, ota voi käyttää riippumatta siitä, millä sivulla ollaan ja muuttamatta sivun tilaa</a:t>
            </a:r>
          </a:p>
        </p:txBody>
      </p:sp>
      <p:sp>
        <p:nvSpPr>
          <p:cNvPr id="4" name="Sisällön paikkamerkki 3">
            <a:extLst>
              <a:ext uri="{FF2B5EF4-FFF2-40B4-BE49-F238E27FC236}">
                <a16:creationId xmlns:a16="http://schemas.microsoft.com/office/drawing/2014/main" id="{F7AD0923-ED6B-42B5-8DD3-D53DC127A819}"/>
              </a:ext>
            </a:extLst>
          </p:cNvPr>
          <p:cNvSpPr>
            <a:spLocks noGrp="1"/>
          </p:cNvSpPr>
          <p:nvPr>
            <p:ph sz="half" idx="2"/>
          </p:nvPr>
        </p:nvSpPr>
        <p:spPr>
          <a:xfrm>
            <a:off x="6528733" y="2105025"/>
            <a:ext cx="4800600" cy="3619500"/>
          </a:xfrm>
        </p:spPr>
        <p:txBody>
          <a:bodyPr>
            <a:normAutofit fontScale="92500"/>
          </a:bodyPr>
          <a:lstStyle/>
          <a:p>
            <a:pPr marL="0" indent="0">
              <a:lnSpc>
                <a:spcPct val="100000"/>
              </a:lnSpc>
              <a:buNone/>
            </a:pPr>
            <a:r>
              <a:rPr lang="fi-FI" sz="1800" b="1" dirty="0">
                <a:latin typeface="Consolas" panose="020B0609020204030204" pitchFamily="49" charset="0"/>
              </a:rPr>
              <a:t>&lt;a </a:t>
            </a:r>
            <a:r>
              <a:rPr lang="fi-FI" sz="1800" b="1" dirty="0" err="1">
                <a:latin typeface="Consolas" panose="020B0609020204030204" pitchFamily="49" charset="0"/>
              </a:rPr>
              <a:t>href</a:t>
            </a:r>
            <a:r>
              <a:rPr lang="fi-FI" sz="1800" b="1" dirty="0">
                <a:latin typeface="Consolas" panose="020B0609020204030204" pitchFamily="49" charset="0"/>
              </a:rPr>
              <a:t>=”</a:t>
            </a:r>
            <a:r>
              <a:rPr lang="fi-FI" sz="1800" b="1" dirty="0" err="1">
                <a:latin typeface="Consolas" panose="020B0609020204030204" pitchFamily="49" charset="0"/>
              </a:rPr>
              <a:t>javascript:alert</a:t>
            </a:r>
            <a:r>
              <a:rPr lang="fi-FI" sz="1800" b="1" dirty="0">
                <a:latin typeface="Consolas" panose="020B0609020204030204" pitchFamily="49" charset="0"/>
              </a:rPr>
              <a:t>(</a:t>
            </a:r>
            <a:r>
              <a:rPr lang="fi-FI" sz="1800" b="1" dirty="0" err="1">
                <a:latin typeface="Consolas" panose="020B0609020204030204" pitchFamily="49" charset="0"/>
              </a:rPr>
              <a:t>new</a:t>
            </a:r>
            <a:r>
              <a:rPr lang="fi-FI" sz="1800" b="1" dirty="0">
                <a:latin typeface="Consolas" panose="020B0609020204030204" pitchFamily="49" charset="0"/>
              </a:rPr>
              <a:t> </a:t>
            </a:r>
            <a:r>
              <a:rPr lang="fi-FI" sz="1800" b="1" dirty="0" err="1">
                <a:latin typeface="Consolas" panose="020B0609020204030204" pitchFamily="49" charset="0"/>
              </a:rPr>
              <a:t>Date</a:t>
            </a:r>
            <a:r>
              <a:rPr lang="fi-FI" sz="1800" b="1" dirty="0">
                <a:latin typeface="Consolas" panose="020B0609020204030204" pitchFamily="49" charset="0"/>
              </a:rPr>
              <a:t>() .</a:t>
            </a:r>
            <a:r>
              <a:rPr lang="fi-FI" sz="1800" b="1" dirty="0" err="1">
                <a:latin typeface="Consolas" panose="020B0609020204030204" pitchFamily="49" charset="0"/>
              </a:rPr>
              <a:t>toLocaleString</a:t>
            </a:r>
            <a:r>
              <a:rPr lang="fi-FI" sz="1800" b="1" dirty="0">
                <a:latin typeface="Consolas" panose="020B0609020204030204" pitchFamily="49" charset="0"/>
              </a:rPr>
              <a:t>())”&gt;aika&lt;/a&gt;</a:t>
            </a:r>
          </a:p>
        </p:txBody>
      </p:sp>
    </p:spTree>
    <p:extLst>
      <p:ext uri="{BB962C8B-B14F-4D97-AF65-F5344CB8AC3E}">
        <p14:creationId xmlns:p14="http://schemas.microsoft.com/office/powerpoint/2010/main" val="13317494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9B1A930-4D01-4E8A-BCB1-08D605D4AAA5}"/>
              </a:ext>
            </a:extLst>
          </p:cNvPr>
          <p:cNvSpPr>
            <a:spLocks noGrp="1"/>
          </p:cNvSpPr>
          <p:nvPr>
            <p:ph type="title"/>
          </p:nvPr>
        </p:nvSpPr>
        <p:spPr/>
        <p:txBody>
          <a:bodyPr/>
          <a:lstStyle/>
          <a:p>
            <a:r>
              <a:rPr lang="fi-FI" dirty="0"/>
              <a:t>Tapahtumat,</a:t>
            </a:r>
            <a:br>
              <a:rPr lang="fi-FI" dirty="0"/>
            </a:br>
            <a:r>
              <a:rPr lang="fi-FI" dirty="0"/>
              <a:t>tapahtumankäsittelijät</a:t>
            </a:r>
          </a:p>
        </p:txBody>
      </p:sp>
      <p:sp>
        <p:nvSpPr>
          <p:cNvPr id="3" name="Sisällön paikkamerkki 2">
            <a:extLst>
              <a:ext uri="{FF2B5EF4-FFF2-40B4-BE49-F238E27FC236}">
                <a16:creationId xmlns:a16="http://schemas.microsoft.com/office/drawing/2014/main" id="{78008BCD-D2ED-402E-B047-C8BF5947C1AD}"/>
              </a:ext>
            </a:extLst>
          </p:cNvPr>
          <p:cNvSpPr>
            <a:spLocks noGrp="1"/>
          </p:cNvSpPr>
          <p:nvPr>
            <p:ph sz="half" idx="1"/>
          </p:nvPr>
        </p:nvSpPr>
        <p:spPr/>
        <p:txBody>
          <a:bodyPr>
            <a:normAutofit fontScale="85000" lnSpcReduction="20000"/>
          </a:bodyPr>
          <a:lstStyle/>
          <a:p>
            <a:r>
              <a:rPr lang="fi-FI" dirty="0"/>
              <a:t>Tapahtumankäsittelijä (</a:t>
            </a:r>
            <a:r>
              <a:rPr lang="fi-FI" sz="2100" b="1" dirty="0" err="1">
                <a:latin typeface="Consolas" panose="020B0609020204030204" pitchFamily="49" charset="0"/>
              </a:rPr>
              <a:t>event</a:t>
            </a:r>
            <a:r>
              <a:rPr lang="fi-FI" sz="2100" b="1" dirty="0">
                <a:latin typeface="Consolas" panose="020B0609020204030204" pitchFamily="49" charset="0"/>
              </a:rPr>
              <a:t> </a:t>
            </a:r>
            <a:r>
              <a:rPr lang="fi-FI" sz="2100" b="1" dirty="0" err="1">
                <a:latin typeface="Consolas" panose="020B0609020204030204" pitchFamily="49" charset="0"/>
              </a:rPr>
              <a:t>handler</a:t>
            </a:r>
            <a:r>
              <a:rPr lang="fi-FI" dirty="0"/>
              <a:t>) on olion ominaisuus jonka arvo on funktio siten, että selain automaattisesti suorittaa </a:t>
            </a:r>
            <a:r>
              <a:rPr lang="fi-FI" dirty="0" err="1"/>
              <a:t>ko</a:t>
            </a:r>
            <a:r>
              <a:rPr lang="fi-FI" dirty="0"/>
              <a:t> funktion kun oliolle sattuu tietty tapahtuma (</a:t>
            </a:r>
            <a:r>
              <a:rPr lang="fi-FI" sz="2100" b="1" dirty="0" err="1">
                <a:latin typeface="Consolas" panose="020B0609020204030204" pitchFamily="49" charset="0"/>
              </a:rPr>
              <a:t>event</a:t>
            </a:r>
            <a:r>
              <a:rPr lang="fi-FI" dirty="0"/>
              <a:t>)</a:t>
            </a:r>
          </a:p>
          <a:p>
            <a:r>
              <a:rPr lang="fi-FI" dirty="0"/>
              <a:t>Tapahtuma laukaisee tapahtumankäsittelijän (vai pitääkö sanoa tapahtumatoiminto)</a:t>
            </a:r>
          </a:p>
          <a:p>
            <a:r>
              <a:rPr lang="fi-FI" dirty="0"/>
              <a:t>Tapahtumankäsittelijällä on nimi, joka alkaa merkillä on, sitä seuraa tapahtuman nimi.</a:t>
            </a:r>
          </a:p>
          <a:p>
            <a:r>
              <a:rPr lang="fi-FI" dirty="0"/>
              <a:t>Esim. </a:t>
            </a:r>
            <a:r>
              <a:rPr lang="fi-FI" sz="2100" b="1" dirty="0" err="1">
                <a:latin typeface="Consolas" panose="020B0609020204030204" pitchFamily="49" charset="0"/>
              </a:rPr>
              <a:t>click</a:t>
            </a:r>
            <a:r>
              <a:rPr lang="fi-FI" dirty="0"/>
              <a:t>-tapahtuman tapahtumankäsittelijä on </a:t>
            </a:r>
            <a:r>
              <a:rPr lang="fi-FI" sz="2100" b="1" dirty="0" err="1">
                <a:latin typeface="Consolas" panose="020B0609020204030204" pitchFamily="49" charset="0"/>
              </a:rPr>
              <a:t>onclick</a:t>
            </a:r>
            <a:endParaRPr lang="fi-FI" sz="2100" b="1" dirty="0">
              <a:latin typeface="Consolas" panose="020B0609020204030204" pitchFamily="49" charset="0"/>
            </a:endParaRPr>
          </a:p>
        </p:txBody>
      </p:sp>
      <p:sp>
        <p:nvSpPr>
          <p:cNvPr id="4" name="Sisällön paikkamerkki 3">
            <a:extLst>
              <a:ext uri="{FF2B5EF4-FFF2-40B4-BE49-F238E27FC236}">
                <a16:creationId xmlns:a16="http://schemas.microsoft.com/office/drawing/2014/main" id="{0A047B4C-E703-4707-9D4A-136AD04AAEEE}"/>
              </a:ext>
            </a:extLst>
          </p:cNvPr>
          <p:cNvSpPr>
            <a:spLocks noGrp="1"/>
          </p:cNvSpPr>
          <p:nvPr>
            <p:ph sz="half" idx="2"/>
          </p:nvPr>
        </p:nvSpPr>
        <p:spPr>
          <a:xfrm>
            <a:off x="6647795" y="2286000"/>
            <a:ext cx="5016767" cy="3619500"/>
          </a:xfrm>
        </p:spPr>
        <p:txBody>
          <a:bodyPr>
            <a:normAutofit fontScale="85000" lnSpcReduction="20000"/>
          </a:bodyPr>
          <a:lstStyle/>
          <a:p>
            <a:endParaRPr lang="fi-FI" dirty="0"/>
          </a:p>
          <a:p>
            <a:r>
              <a:rPr lang="fi-FI" dirty="0"/>
              <a:t>Esim. asetetaan  samalle elementille kaksi käsittelijää, </a:t>
            </a:r>
            <a:r>
              <a:rPr lang="fi-FI" dirty="0" err="1"/>
              <a:t>onclick</a:t>
            </a:r>
            <a:r>
              <a:rPr lang="fi-FI" dirty="0"/>
              <a:t> ja </a:t>
            </a:r>
            <a:r>
              <a:rPr lang="fi-FI" dirty="0" err="1"/>
              <a:t>onmouseover</a:t>
            </a:r>
            <a:r>
              <a:rPr lang="fi-FI" dirty="0"/>
              <a:t> vähän eri tavoin.</a:t>
            </a:r>
          </a:p>
          <a:p>
            <a:pPr marL="0" indent="0">
              <a:buNone/>
            </a:pPr>
            <a:r>
              <a:rPr lang="fi-FI" sz="2100" b="1" dirty="0">
                <a:latin typeface="Consolas" panose="020B0609020204030204" pitchFamily="49" charset="0"/>
              </a:rPr>
              <a:t>&lt;p id=</a:t>
            </a:r>
            <a:r>
              <a:rPr lang="fi-FI" sz="2100" b="1" dirty="0" err="1">
                <a:latin typeface="Consolas" panose="020B0609020204030204" pitchFamily="49" charset="0"/>
              </a:rPr>
              <a:t>ingr</a:t>
            </a:r>
            <a:r>
              <a:rPr lang="fi-FI" sz="2100" b="1" dirty="0">
                <a:latin typeface="Consolas" panose="020B0609020204030204" pitchFamily="49" charset="0"/>
              </a:rPr>
              <a:t> </a:t>
            </a:r>
            <a:r>
              <a:rPr lang="fi-FI" sz="2100" b="1" dirty="0" err="1">
                <a:latin typeface="Consolas" panose="020B0609020204030204" pitchFamily="49" charset="0"/>
              </a:rPr>
              <a:t>onclick</a:t>
            </a:r>
            <a:r>
              <a:rPr lang="fi-FI" sz="2100" b="1" dirty="0">
                <a:latin typeface="Consolas" panose="020B0609020204030204" pitchFamily="49" charset="0"/>
              </a:rPr>
              <a:t>=”</a:t>
            </a:r>
            <a:r>
              <a:rPr lang="fi-FI" sz="2100" b="1" dirty="0" err="1">
                <a:latin typeface="Consolas" panose="020B0609020204030204" pitchFamily="49" charset="0"/>
              </a:rPr>
              <a:t>alert</a:t>
            </a:r>
            <a:r>
              <a:rPr lang="fi-FI" sz="2100" b="1" dirty="0">
                <a:latin typeface="Consolas" panose="020B0609020204030204" pitchFamily="49" charset="0"/>
              </a:rPr>
              <a:t> (’Hei’)”&gt;Tekstiä&lt;/p&gt;</a:t>
            </a:r>
          </a:p>
          <a:p>
            <a:pPr marL="0" indent="0">
              <a:buNone/>
            </a:pPr>
            <a:r>
              <a:rPr lang="fi-FI" sz="2100" b="1" dirty="0">
                <a:latin typeface="Consolas" panose="020B0609020204030204" pitchFamily="49" charset="0"/>
              </a:rPr>
              <a:t>&lt;</a:t>
            </a:r>
            <a:r>
              <a:rPr lang="fi-FI" sz="2100" b="1" dirty="0" err="1">
                <a:latin typeface="Consolas" panose="020B0609020204030204" pitchFamily="49" charset="0"/>
              </a:rPr>
              <a:t>script</a:t>
            </a:r>
            <a:r>
              <a:rPr lang="fi-FI" sz="2100" b="1" dirty="0">
                <a:latin typeface="Consolas" panose="020B0609020204030204" pitchFamily="49" charset="0"/>
              </a:rPr>
              <a:t>&gt;</a:t>
            </a:r>
          </a:p>
          <a:p>
            <a:pPr marL="0" indent="0">
              <a:buNone/>
            </a:pPr>
            <a:r>
              <a:rPr lang="fi-FI" sz="2100" b="1" dirty="0" err="1">
                <a:latin typeface="Consolas" panose="020B0609020204030204" pitchFamily="49" charset="0"/>
              </a:rPr>
              <a:t>Document.getElementbById</a:t>
            </a:r>
            <a:r>
              <a:rPr lang="fi-FI" sz="2100" b="1" dirty="0">
                <a:latin typeface="Consolas" panose="020B0609020204030204" pitchFamily="49" charset="0"/>
              </a:rPr>
              <a:t>(’</a:t>
            </a:r>
            <a:r>
              <a:rPr lang="fi-FI" sz="2100" b="1" dirty="0" err="1">
                <a:latin typeface="Consolas" panose="020B0609020204030204" pitchFamily="49" charset="0"/>
              </a:rPr>
              <a:t>ingr</a:t>
            </a:r>
            <a:r>
              <a:rPr lang="fi-FI" sz="2100" b="1" dirty="0">
                <a:latin typeface="Consolas" panose="020B0609020204030204" pitchFamily="49" charset="0"/>
              </a:rPr>
              <a:t>’.</a:t>
            </a:r>
            <a:r>
              <a:rPr lang="fi-FI" sz="2100" b="1" dirty="0" err="1">
                <a:latin typeface="Consolas" panose="020B0609020204030204" pitchFamily="49" charset="0"/>
              </a:rPr>
              <a:t>onmouseover</a:t>
            </a:r>
            <a:r>
              <a:rPr lang="fi-FI" sz="2100" b="1" dirty="0">
                <a:latin typeface="Consolas" panose="020B0609020204030204" pitchFamily="49" charset="0"/>
              </a:rPr>
              <a:t> = </a:t>
            </a:r>
            <a:r>
              <a:rPr lang="fi-FI" sz="2100" b="1" dirty="0" err="1">
                <a:latin typeface="Consolas" panose="020B0609020204030204" pitchFamily="49" charset="0"/>
              </a:rPr>
              <a:t>function</a:t>
            </a:r>
            <a:r>
              <a:rPr lang="fi-FI" sz="2100" b="1" dirty="0">
                <a:latin typeface="Consolas" panose="020B0609020204030204" pitchFamily="49" charset="0"/>
              </a:rPr>
              <a:t> () {</a:t>
            </a:r>
          </a:p>
          <a:p>
            <a:pPr marL="0" indent="0">
              <a:buNone/>
            </a:pPr>
            <a:r>
              <a:rPr lang="fi-FI" sz="2100" b="1" dirty="0">
                <a:latin typeface="Consolas" panose="020B0609020204030204" pitchFamily="49" charset="0"/>
              </a:rPr>
              <a:t>    </a:t>
            </a:r>
            <a:r>
              <a:rPr lang="fi-FI" sz="2100" b="1" dirty="0" err="1">
                <a:latin typeface="Consolas" panose="020B0609020204030204" pitchFamily="49" charset="0"/>
              </a:rPr>
              <a:t>this.style.background</a:t>
            </a:r>
            <a:r>
              <a:rPr lang="fi-FI" sz="2100" b="1" dirty="0">
                <a:latin typeface="Consolas" panose="020B0609020204030204" pitchFamily="49" charset="0"/>
              </a:rPr>
              <a:t> =’</a:t>
            </a:r>
            <a:r>
              <a:rPr lang="fi-FI" sz="2100" b="1" dirty="0" err="1">
                <a:latin typeface="Consolas" panose="020B0609020204030204" pitchFamily="49" charset="0"/>
              </a:rPr>
              <a:t>yellow</a:t>
            </a:r>
            <a:r>
              <a:rPr lang="fi-FI" sz="2100" b="1" dirty="0">
                <a:latin typeface="Consolas" panose="020B0609020204030204" pitchFamily="49" charset="0"/>
              </a:rPr>
              <a:t>’; }</a:t>
            </a:r>
          </a:p>
          <a:p>
            <a:pPr marL="0" indent="0">
              <a:buNone/>
            </a:pPr>
            <a:r>
              <a:rPr lang="fi-FI" dirty="0"/>
              <a:t>Esimerkissä </a:t>
            </a:r>
            <a:r>
              <a:rPr lang="fi-FI" dirty="0" err="1"/>
              <a:t>this</a:t>
            </a:r>
            <a:r>
              <a:rPr lang="fi-FI" dirty="0"/>
              <a:t> on ns. varattu sana, joka tarkoittaa sitä oliota, jonka metodista on kyse, tässä siis elementtiä, johon tapahtumankäsittelijä on liitetty.</a:t>
            </a:r>
          </a:p>
        </p:txBody>
      </p:sp>
    </p:spTree>
    <p:extLst>
      <p:ext uri="{BB962C8B-B14F-4D97-AF65-F5344CB8AC3E}">
        <p14:creationId xmlns:p14="http://schemas.microsoft.com/office/powerpoint/2010/main" val="928440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E3293134-35BE-43D3-B2B3-7D2C30ABCA2F}"/>
              </a:ext>
            </a:extLst>
          </p:cNvPr>
          <p:cNvSpPr>
            <a:spLocks noGrp="1"/>
          </p:cNvSpPr>
          <p:nvPr>
            <p:ph type="title"/>
          </p:nvPr>
        </p:nvSpPr>
        <p:spPr/>
        <p:txBody>
          <a:bodyPr/>
          <a:lstStyle/>
          <a:p>
            <a:endParaRPr lang="fi-FI"/>
          </a:p>
        </p:txBody>
      </p:sp>
      <p:sp>
        <p:nvSpPr>
          <p:cNvPr id="3" name="Sisällön paikkamerkki 2">
            <a:extLst>
              <a:ext uri="{FF2B5EF4-FFF2-40B4-BE49-F238E27FC236}">
                <a16:creationId xmlns:a16="http://schemas.microsoft.com/office/drawing/2014/main" id="{E7C0944F-0B68-4E44-99AA-195884D206D6}"/>
              </a:ext>
            </a:extLst>
          </p:cNvPr>
          <p:cNvSpPr>
            <a:spLocks noGrp="1"/>
          </p:cNvSpPr>
          <p:nvPr>
            <p:ph sz="half" idx="1"/>
          </p:nvPr>
        </p:nvSpPr>
        <p:spPr/>
        <p:txBody>
          <a:bodyPr/>
          <a:lstStyle/>
          <a:p>
            <a:r>
              <a:rPr lang="fi-FI" dirty="0"/>
              <a:t>Nykyinen koodaustyyli suosii JavaScriptin käyttöä mm. siitä syystä, että koodista kokonaisuudessaan tulee helpommin ylläpidettävää.</a:t>
            </a:r>
          </a:p>
        </p:txBody>
      </p:sp>
      <p:sp>
        <p:nvSpPr>
          <p:cNvPr id="4" name="Sisällön paikkamerkki 3">
            <a:extLst>
              <a:ext uri="{FF2B5EF4-FFF2-40B4-BE49-F238E27FC236}">
                <a16:creationId xmlns:a16="http://schemas.microsoft.com/office/drawing/2014/main" id="{4A3756C9-3BAD-4E46-A13E-DCFF812F7872}"/>
              </a:ext>
            </a:extLst>
          </p:cNvPr>
          <p:cNvSpPr>
            <a:spLocks noGrp="1"/>
          </p:cNvSpPr>
          <p:nvPr>
            <p:ph sz="half" idx="2"/>
          </p:nvPr>
        </p:nvSpPr>
        <p:spPr/>
        <p:txBody>
          <a:bodyPr/>
          <a:lstStyle/>
          <a:p>
            <a:r>
              <a:rPr lang="fi-FI" dirty="0"/>
              <a:t>Usein halutaan tapahtumankäsittelijä asettaa useille elementeille samalla kertaa. </a:t>
            </a:r>
          </a:p>
          <a:p>
            <a:r>
              <a:rPr lang="fi-FI" dirty="0"/>
              <a:t>Seuraavassa diassa olevassa </a:t>
            </a:r>
            <a:r>
              <a:rPr lang="fi-FI" dirty="0" err="1"/>
              <a:t>scriptissä</a:t>
            </a:r>
            <a:r>
              <a:rPr lang="fi-FI" dirty="0"/>
              <a:t> liitetään sivun kaikkiin </a:t>
            </a:r>
            <a:r>
              <a:rPr lang="fi-FI" sz="1800" b="1" dirty="0" err="1">
                <a:latin typeface="Consolas" panose="020B0609020204030204" pitchFamily="49" charset="0"/>
              </a:rPr>
              <a:t>small</a:t>
            </a:r>
            <a:r>
              <a:rPr lang="fi-FI" dirty="0"/>
              <a:t> elementteihin sellainen käsittely, että </a:t>
            </a:r>
            <a:r>
              <a:rPr lang="fi-FI" sz="1800" b="1" dirty="0" err="1">
                <a:latin typeface="Consolas" panose="020B0609020204030204" pitchFamily="49" charset="0"/>
              </a:rPr>
              <a:t>elmentin</a:t>
            </a:r>
            <a:r>
              <a:rPr lang="fi-FI" dirty="0"/>
              <a:t> napsauttaminen asettaa fonttikoon samaksi kuin ympäröivän tekstin (oletusarvoisen pienennetyn koon sijaan).</a:t>
            </a:r>
          </a:p>
        </p:txBody>
      </p:sp>
    </p:spTree>
    <p:extLst>
      <p:ext uri="{BB962C8B-B14F-4D97-AF65-F5344CB8AC3E}">
        <p14:creationId xmlns:p14="http://schemas.microsoft.com/office/powerpoint/2010/main" val="18828596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10EEA4D-A8BD-467C-AC57-15146934BAB1}"/>
              </a:ext>
            </a:extLst>
          </p:cNvPr>
          <p:cNvSpPr>
            <a:spLocks noGrp="1"/>
          </p:cNvSpPr>
          <p:nvPr>
            <p:ph type="title"/>
          </p:nvPr>
        </p:nvSpPr>
        <p:spPr/>
        <p:txBody>
          <a:bodyPr/>
          <a:lstStyle/>
          <a:p>
            <a:endParaRPr lang="fi-FI"/>
          </a:p>
        </p:txBody>
      </p:sp>
      <p:sp>
        <p:nvSpPr>
          <p:cNvPr id="3" name="Sisällön paikkamerkki 2">
            <a:extLst>
              <a:ext uri="{FF2B5EF4-FFF2-40B4-BE49-F238E27FC236}">
                <a16:creationId xmlns:a16="http://schemas.microsoft.com/office/drawing/2014/main" id="{BF247536-10CC-4997-97DB-66DC04DE36A7}"/>
              </a:ext>
            </a:extLst>
          </p:cNvPr>
          <p:cNvSpPr>
            <a:spLocks noGrp="1"/>
          </p:cNvSpPr>
          <p:nvPr>
            <p:ph sz="half" idx="1"/>
          </p:nvPr>
        </p:nvSpPr>
        <p:spPr>
          <a:xfrm>
            <a:off x="1209675" y="1976438"/>
            <a:ext cx="4800600" cy="3619500"/>
          </a:xfrm>
        </p:spPr>
        <p:txBody>
          <a:bodyPr/>
          <a:lstStyle/>
          <a:p>
            <a:pPr marL="0" indent="0">
              <a:buNone/>
            </a:pPr>
            <a:r>
              <a:rPr lang="fi-FI" sz="1800" b="1" dirty="0" err="1">
                <a:latin typeface="Consolas" panose="020B0609020204030204" pitchFamily="49" charset="0"/>
              </a:rPr>
              <a:t>let</a:t>
            </a:r>
            <a:r>
              <a:rPr lang="fi-FI" sz="1800" b="1" dirty="0">
                <a:latin typeface="Consolas" panose="020B0609020204030204" pitchFamily="49" charset="0"/>
              </a:rPr>
              <a:t> </a:t>
            </a:r>
            <a:r>
              <a:rPr lang="fi-FI" sz="1800" b="1" dirty="0" err="1">
                <a:latin typeface="Consolas" panose="020B0609020204030204" pitchFamily="49" charset="0"/>
              </a:rPr>
              <a:t>small</a:t>
            </a:r>
            <a:r>
              <a:rPr lang="fi-FI" sz="1800" b="1" dirty="0">
                <a:latin typeface="Consolas" panose="020B0609020204030204" pitchFamily="49" charset="0"/>
              </a:rPr>
              <a:t> = </a:t>
            </a:r>
            <a:r>
              <a:rPr lang="fi-FI" sz="1800" b="1" dirty="0" err="1">
                <a:latin typeface="Consolas" panose="020B0609020204030204" pitchFamily="49" charset="0"/>
              </a:rPr>
              <a:t>document.getElementsByTagName</a:t>
            </a:r>
            <a:r>
              <a:rPr lang="fi-FI" sz="1800" b="1" dirty="0">
                <a:latin typeface="Consolas" panose="020B0609020204030204" pitchFamily="49" charset="0"/>
              </a:rPr>
              <a:t>(’</a:t>
            </a:r>
            <a:r>
              <a:rPr lang="fi-FI" sz="1800" b="1" dirty="0" err="1">
                <a:latin typeface="Consolas" panose="020B0609020204030204" pitchFamily="49" charset="0"/>
              </a:rPr>
              <a:t>small</a:t>
            </a:r>
            <a:r>
              <a:rPr lang="fi-FI" sz="1800" b="1" dirty="0">
                <a:latin typeface="Consolas" panose="020B0609020204030204" pitchFamily="49" charset="0"/>
              </a:rPr>
              <a:t>’);</a:t>
            </a:r>
          </a:p>
          <a:p>
            <a:pPr marL="0" indent="0">
              <a:buNone/>
            </a:pPr>
            <a:r>
              <a:rPr lang="fi-FI" sz="1800" b="1" dirty="0">
                <a:latin typeface="Consolas" panose="020B0609020204030204" pitchFamily="49" charset="0"/>
              </a:rPr>
              <a:t>for (</a:t>
            </a:r>
            <a:r>
              <a:rPr lang="fi-FI" sz="1800" b="1" dirty="0" err="1">
                <a:latin typeface="Consolas" panose="020B0609020204030204" pitchFamily="49" charset="0"/>
              </a:rPr>
              <a:t>let</a:t>
            </a:r>
            <a:r>
              <a:rPr lang="fi-FI" sz="1800" b="1" dirty="0">
                <a:latin typeface="Consolas" panose="020B0609020204030204" pitchFamily="49" charset="0"/>
              </a:rPr>
              <a:t> i = 0; i &lt; </a:t>
            </a:r>
            <a:r>
              <a:rPr lang="fi-FI" sz="1800" b="1" dirty="0" err="1">
                <a:latin typeface="Consolas" panose="020B0609020204030204" pitchFamily="49" charset="0"/>
              </a:rPr>
              <a:t>small.length</a:t>
            </a:r>
            <a:r>
              <a:rPr lang="fi-FI" sz="1800" b="1" dirty="0">
                <a:latin typeface="Consolas" panose="020B0609020204030204" pitchFamily="49" charset="0"/>
              </a:rPr>
              <a:t>; i++) {</a:t>
            </a:r>
          </a:p>
          <a:p>
            <a:pPr marL="0" indent="0">
              <a:buNone/>
            </a:pPr>
            <a:r>
              <a:rPr lang="fi-FI" sz="1800" b="1" dirty="0">
                <a:latin typeface="Consolas" panose="020B0609020204030204" pitchFamily="49" charset="0"/>
              </a:rPr>
              <a:t>Small [i].</a:t>
            </a:r>
            <a:r>
              <a:rPr lang="fi-FI" sz="1800" b="1" dirty="0" err="1">
                <a:latin typeface="Consolas" panose="020B0609020204030204" pitchFamily="49" charset="0"/>
              </a:rPr>
              <a:t>onclick</a:t>
            </a:r>
            <a:r>
              <a:rPr lang="fi-FI" sz="1800" b="1" dirty="0">
                <a:latin typeface="Consolas" panose="020B0609020204030204" pitchFamily="49" charset="0"/>
              </a:rPr>
              <a:t> = </a:t>
            </a:r>
            <a:r>
              <a:rPr lang="fi-FI" sz="1800" b="1" dirty="0" err="1">
                <a:latin typeface="Consolas" panose="020B0609020204030204" pitchFamily="49" charset="0"/>
              </a:rPr>
              <a:t>function</a:t>
            </a:r>
            <a:r>
              <a:rPr lang="fi-FI" sz="1800" b="1" dirty="0">
                <a:latin typeface="Consolas" panose="020B0609020204030204" pitchFamily="49" charset="0"/>
              </a:rPr>
              <a:t> () {</a:t>
            </a:r>
            <a:r>
              <a:rPr lang="fi-FI" sz="1800" b="1" dirty="0" err="1">
                <a:latin typeface="Consolas" panose="020B0609020204030204" pitchFamily="49" charset="0"/>
              </a:rPr>
              <a:t>this.style.fontSize</a:t>
            </a:r>
            <a:r>
              <a:rPr lang="fi-FI" sz="1800" b="1" dirty="0">
                <a:latin typeface="Consolas" panose="020B0609020204030204" pitchFamily="49" charset="0"/>
              </a:rPr>
              <a:t> = ’100%’ }; }</a:t>
            </a:r>
          </a:p>
        </p:txBody>
      </p:sp>
      <p:sp>
        <p:nvSpPr>
          <p:cNvPr id="4" name="Sisällön paikkamerkki 3">
            <a:extLst>
              <a:ext uri="{FF2B5EF4-FFF2-40B4-BE49-F238E27FC236}">
                <a16:creationId xmlns:a16="http://schemas.microsoft.com/office/drawing/2014/main" id="{FF416998-C5A5-4571-BDF6-257A353066A2}"/>
              </a:ext>
            </a:extLst>
          </p:cNvPr>
          <p:cNvSpPr>
            <a:spLocks noGrp="1"/>
          </p:cNvSpPr>
          <p:nvPr>
            <p:ph sz="half" idx="2"/>
          </p:nvPr>
        </p:nvSpPr>
        <p:spPr/>
        <p:txBody>
          <a:bodyPr/>
          <a:lstStyle/>
          <a:p>
            <a:r>
              <a:rPr lang="fi-FI" dirty="0"/>
              <a:t>Kun selain käynnistää tapahtumankäsittelijän, se välittää sille argumenttina </a:t>
            </a:r>
            <a:r>
              <a:rPr lang="fi-FI" dirty="0" err="1"/>
              <a:t>Event</a:t>
            </a:r>
            <a:r>
              <a:rPr lang="fi-FI" dirty="0"/>
              <a:t> olion, joka kuvaa tapahtumaa.</a:t>
            </a:r>
          </a:p>
          <a:p>
            <a:r>
              <a:rPr lang="fi-FI" dirty="0"/>
              <a:t>Katso lisätietoja </a:t>
            </a:r>
            <a:r>
              <a:rPr lang="fi-FI" dirty="0">
                <a:hlinkClick r:id="rId2"/>
              </a:rPr>
              <a:t>www.w3.org/TR/DOM-Level-3-Events</a:t>
            </a:r>
            <a:r>
              <a:rPr lang="fi-FI" dirty="0"/>
              <a:t> </a:t>
            </a:r>
          </a:p>
        </p:txBody>
      </p:sp>
    </p:spTree>
    <p:extLst>
      <p:ext uri="{BB962C8B-B14F-4D97-AF65-F5344CB8AC3E}">
        <p14:creationId xmlns:p14="http://schemas.microsoft.com/office/powerpoint/2010/main" val="40601093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524119B-5D39-41DB-BC13-FB39A317FAA0}"/>
              </a:ext>
            </a:extLst>
          </p:cNvPr>
          <p:cNvSpPr>
            <a:spLocks noGrp="1"/>
          </p:cNvSpPr>
          <p:nvPr>
            <p:ph type="title"/>
          </p:nvPr>
        </p:nvSpPr>
        <p:spPr/>
        <p:txBody>
          <a:bodyPr/>
          <a:lstStyle/>
          <a:p>
            <a:endParaRPr lang="fi-FI" dirty="0"/>
          </a:p>
        </p:txBody>
      </p:sp>
      <p:sp>
        <p:nvSpPr>
          <p:cNvPr id="3" name="Sisällön paikkamerkki 2">
            <a:extLst>
              <a:ext uri="{FF2B5EF4-FFF2-40B4-BE49-F238E27FC236}">
                <a16:creationId xmlns:a16="http://schemas.microsoft.com/office/drawing/2014/main" id="{422272B6-D853-4C7D-98F1-FE93BD87259E}"/>
              </a:ext>
            </a:extLst>
          </p:cNvPr>
          <p:cNvSpPr>
            <a:spLocks noGrp="1"/>
          </p:cNvSpPr>
          <p:nvPr>
            <p:ph sz="half" idx="1"/>
          </p:nvPr>
        </p:nvSpPr>
        <p:spPr/>
        <p:txBody>
          <a:bodyPr>
            <a:normAutofit fontScale="92500" lnSpcReduction="10000"/>
          </a:bodyPr>
          <a:lstStyle/>
          <a:p>
            <a:r>
              <a:rPr lang="fi-FI" dirty="0"/>
              <a:t>Esimerkissä estetään kirjoittamasta näppäimistöltä input-kontrolliin muita merkkejä, kuin numeroita.</a:t>
            </a:r>
          </a:p>
          <a:p>
            <a:r>
              <a:rPr lang="fi-FI" dirty="0"/>
              <a:t>Tapahtuman </a:t>
            </a:r>
            <a:r>
              <a:rPr lang="fi-FI" sz="1900" b="1" dirty="0" err="1">
                <a:latin typeface="Consolas" panose="020B0609020204030204" pitchFamily="49" charset="0"/>
              </a:rPr>
              <a:t>keypress</a:t>
            </a:r>
            <a:r>
              <a:rPr lang="fi-FI" dirty="0"/>
              <a:t> liittyvällä </a:t>
            </a:r>
            <a:r>
              <a:rPr lang="fi-FI" sz="1900" b="1" dirty="0" err="1">
                <a:latin typeface="Consolas" panose="020B0609020204030204" pitchFamily="49" charset="0"/>
              </a:rPr>
              <a:t>Event</a:t>
            </a:r>
            <a:r>
              <a:rPr lang="fi-FI" sz="1900" b="1" dirty="0">
                <a:latin typeface="Consolas" panose="020B0609020204030204" pitchFamily="49" charset="0"/>
              </a:rPr>
              <a:t> </a:t>
            </a:r>
            <a:r>
              <a:rPr lang="fi-FI" dirty="0"/>
              <a:t>oliolla on ominaisuus </a:t>
            </a:r>
            <a:r>
              <a:rPr lang="fi-FI" sz="1900" b="1" dirty="0" err="1">
                <a:latin typeface="Consolas" panose="020B0609020204030204" pitchFamily="49" charset="0"/>
              </a:rPr>
              <a:t>charCode</a:t>
            </a:r>
            <a:r>
              <a:rPr lang="fi-FI" dirty="0"/>
              <a:t>, joka kertoo näppäillyn merkin koodin.</a:t>
            </a:r>
          </a:p>
          <a:p>
            <a:r>
              <a:rPr lang="fi-FI" dirty="0"/>
              <a:t>Sitä verrataan lukuihin 48 ja 57, jotka ovat numeroiden 0 ja 9 </a:t>
            </a:r>
            <a:r>
              <a:rPr lang="fi-FI" dirty="0" err="1"/>
              <a:t>Unicode</a:t>
            </a:r>
            <a:r>
              <a:rPr lang="fi-FI" dirty="0"/>
              <a:t> numerokoodi.</a:t>
            </a:r>
          </a:p>
          <a:p>
            <a:r>
              <a:rPr lang="fi-FI" dirty="0"/>
              <a:t>Kun tapahtumankäsittelijä palauttaa arvon </a:t>
            </a:r>
            <a:r>
              <a:rPr lang="fi-FI" sz="1900" b="1" dirty="0" err="1">
                <a:latin typeface="Consolas" panose="020B0609020204030204" pitchFamily="49" charset="0"/>
              </a:rPr>
              <a:t>true</a:t>
            </a:r>
            <a:r>
              <a:rPr lang="fi-FI" dirty="0"/>
              <a:t>, toiminta jatkuu normaalisti, tässä merkki menee kontrolliin</a:t>
            </a:r>
          </a:p>
        </p:txBody>
      </p:sp>
      <p:sp>
        <p:nvSpPr>
          <p:cNvPr id="4" name="Sisällön paikkamerkki 3">
            <a:extLst>
              <a:ext uri="{FF2B5EF4-FFF2-40B4-BE49-F238E27FC236}">
                <a16:creationId xmlns:a16="http://schemas.microsoft.com/office/drawing/2014/main" id="{1C4BED0D-E243-4C12-945F-E1976E6DF93A}"/>
              </a:ext>
            </a:extLst>
          </p:cNvPr>
          <p:cNvSpPr>
            <a:spLocks noGrp="1"/>
          </p:cNvSpPr>
          <p:nvPr>
            <p:ph sz="half" idx="2"/>
          </p:nvPr>
        </p:nvSpPr>
        <p:spPr/>
        <p:txBody>
          <a:bodyPr>
            <a:normAutofit fontScale="92500" lnSpcReduction="10000"/>
          </a:bodyPr>
          <a:lstStyle/>
          <a:p>
            <a:pPr marL="0" indent="0">
              <a:buNone/>
            </a:pPr>
            <a:r>
              <a:rPr lang="fi-FI" sz="1900" b="1" dirty="0">
                <a:latin typeface="Consolas" panose="020B0609020204030204" pitchFamily="49" charset="0"/>
              </a:rPr>
              <a:t>&lt;input id=i&gt;</a:t>
            </a:r>
          </a:p>
          <a:p>
            <a:pPr marL="0" indent="0">
              <a:buNone/>
            </a:pPr>
            <a:r>
              <a:rPr lang="fi-FI" sz="1900" b="1" dirty="0">
                <a:latin typeface="Consolas" panose="020B0609020204030204" pitchFamily="49" charset="0"/>
              </a:rPr>
              <a:t>&lt;</a:t>
            </a:r>
            <a:r>
              <a:rPr lang="fi-FI" sz="1900" b="1" dirty="0" err="1">
                <a:latin typeface="Consolas" panose="020B0609020204030204" pitchFamily="49" charset="0"/>
              </a:rPr>
              <a:t>scipt</a:t>
            </a:r>
            <a:r>
              <a:rPr lang="fi-FI" sz="1900" b="1" dirty="0">
                <a:latin typeface="Consolas" panose="020B0609020204030204" pitchFamily="49" charset="0"/>
              </a:rPr>
              <a:t>&gt;</a:t>
            </a:r>
          </a:p>
          <a:p>
            <a:pPr marL="0" indent="0">
              <a:buNone/>
            </a:pPr>
            <a:r>
              <a:rPr lang="fi-FI" sz="1900" b="1" dirty="0" err="1">
                <a:latin typeface="Consolas" panose="020B0609020204030204" pitchFamily="49" charset="0"/>
              </a:rPr>
              <a:t>Document.getElementById</a:t>
            </a:r>
            <a:r>
              <a:rPr lang="fi-FI" sz="1900" b="1" dirty="0">
                <a:latin typeface="Consolas" panose="020B0609020204030204" pitchFamily="49" charset="0"/>
              </a:rPr>
              <a:t>(’i’).</a:t>
            </a:r>
            <a:r>
              <a:rPr lang="fi-FI" sz="1900" b="1" dirty="0" err="1">
                <a:latin typeface="Consolas" panose="020B0609020204030204" pitchFamily="49" charset="0"/>
              </a:rPr>
              <a:t>onkeypress</a:t>
            </a:r>
            <a:r>
              <a:rPr lang="fi-FI" sz="1900" b="1" dirty="0">
                <a:latin typeface="Consolas" panose="020B0609020204030204" pitchFamily="49" charset="0"/>
              </a:rPr>
              <a:t> = </a:t>
            </a:r>
            <a:r>
              <a:rPr lang="fi-FI" sz="1900" b="1" dirty="0" err="1">
                <a:latin typeface="Consolas" panose="020B0609020204030204" pitchFamily="49" charset="0"/>
              </a:rPr>
              <a:t>function</a:t>
            </a:r>
            <a:r>
              <a:rPr lang="fi-FI" sz="1900" b="1" dirty="0">
                <a:latin typeface="Consolas" panose="020B0609020204030204" pitchFamily="49" charset="0"/>
              </a:rPr>
              <a:t> (e) {</a:t>
            </a:r>
          </a:p>
          <a:p>
            <a:pPr marL="0" indent="0">
              <a:buNone/>
            </a:pPr>
            <a:r>
              <a:rPr lang="fi-FI" sz="1900" b="1" dirty="0" err="1">
                <a:latin typeface="Consolas" panose="020B0609020204030204" pitchFamily="49" charset="0"/>
              </a:rPr>
              <a:t>Let</a:t>
            </a:r>
            <a:r>
              <a:rPr lang="fi-FI" sz="1900" b="1" dirty="0">
                <a:latin typeface="Consolas" panose="020B0609020204030204" pitchFamily="49" charset="0"/>
              </a:rPr>
              <a:t> tapahtuma = e || </a:t>
            </a:r>
            <a:r>
              <a:rPr lang="fi-FI" sz="1900" b="1" dirty="0" err="1">
                <a:latin typeface="Consolas" panose="020B0609020204030204" pitchFamily="49" charset="0"/>
              </a:rPr>
              <a:t>window.event</a:t>
            </a:r>
            <a:r>
              <a:rPr lang="fi-FI" sz="1900" b="1" dirty="0">
                <a:latin typeface="Consolas" panose="020B0609020204030204" pitchFamily="49" charset="0"/>
              </a:rPr>
              <a:t>;</a:t>
            </a:r>
          </a:p>
          <a:p>
            <a:pPr marL="0" indent="0">
              <a:buNone/>
            </a:pPr>
            <a:r>
              <a:rPr lang="fi-FI" sz="1900" b="1" dirty="0">
                <a:latin typeface="Consolas" panose="020B0609020204030204" pitchFamily="49" charset="0"/>
              </a:rPr>
              <a:t>Return </a:t>
            </a:r>
            <a:r>
              <a:rPr lang="fi-FI" sz="1900" b="1" dirty="0" err="1">
                <a:latin typeface="Consolas" panose="020B0609020204030204" pitchFamily="49" charset="0"/>
              </a:rPr>
              <a:t>tapahtuma.charCode</a:t>
            </a:r>
            <a:r>
              <a:rPr lang="fi-FI" sz="1900" b="1" dirty="0">
                <a:latin typeface="Consolas" panose="020B0609020204030204" pitchFamily="49" charset="0"/>
              </a:rPr>
              <a:t> &gt;= 48 &amp;&amp; </a:t>
            </a:r>
            <a:r>
              <a:rPr lang="fi-FI" sz="1900" b="1" dirty="0" err="1">
                <a:latin typeface="Consolas" panose="020B0609020204030204" pitchFamily="49" charset="0"/>
              </a:rPr>
              <a:t>tapahtuma.charCode</a:t>
            </a:r>
            <a:r>
              <a:rPr lang="fi-FI" sz="1900" b="1" dirty="0">
                <a:latin typeface="Consolas" panose="020B0609020204030204" pitchFamily="49" charset="0"/>
              </a:rPr>
              <a:t> &lt;= 57;</a:t>
            </a:r>
          </a:p>
          <a:p>
            <a:pPr marL="0" indent="0">
              <a:buNone/>
            </a:pPr>
            <a:r>
              <a:rPr lang="fi-FI" sz="1900" b="1" dirty="0">
                <a:latin typeface="Consolas" panose="020B0609020204030204" pitchFamily="49" charset="0"/>
              </a:rPr>
              <a:t>}</a:t>
            </a:r>
          </a:p>
          <a:p>
            <a:pPr marL="0" indent="0">
              <a:buNone/>
            </a:pPr>
            <a:r>
              <a:rPr lang="fi-FI" sz="1900" b="1" dirty="0">
                <a:latin typeface="Consolas" panose="020B0609020204030204" pitchFamily="49" charset="0"/>
              </a:rPr>
              <a:t>&lt;/</a:t>
            </a:r>
            <a:r>
              <a:rPr lang="fi-FI" sz="1900" b="1" dirty="0" err="1">
                <a:latin typeface="Consolas" panose="020B0609020204030204" pitchFamily="49" charset="0"/>
              </a:rPr>
              <a:t>script</a:t>
            </a:r>
            <a:r>
              <a:rPr lang="fi-FI" sz="1900" b="1" dirty="0">
                <a:latin typeface="Consolas" panose="020B0609020204030204" pitchFamily="49" charset="0"/>
              </a:rPr>
              <a:t>&gt;</a:t>
            </a:r>
            <a:endParaRPr lang="fi-FI" sz="1800" b="1" dirty="0">
              <a:latin typeface="Consolas" panose="020B0609020204030204" pitchFamily="49" charset="0"/>
            </a:endParaRPr>
          </a:p>
        </p:txBody>
      </p:sp>
    </p:spTree>
    <p:extLst>
      <p:ext uri="{BB962C8B-B14F-4D97-AF65-F5344CB8AC3E}">
        <p14:creationId xmlns:p14="http://schemas.microsoft.com/office/powerpoint/2010/main" val="2055489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a:extLst>
              <a:ext uri="{FF2B5EF4-FFF2-40B4-BE49-F238E27FC236}">
                <a16:creationId xmlns:a16="http://schemas.microsoft.com/office/drawing/2014/main" id="{B44F7F42-C5CA-48B6-A7D3-334FA7A0B37D}"/>
              </a:ext>
            </a:extLst>
          </p:cNvPr>
          <p:cNvSpPr>
            <a:spLocks noGrp="1"/>
          </p:cNvSpPr>
          <p:nvPr>
            <p:ph type="title"/>
          </p:nvPr>
        </p:nvSpPr>
        <p:spPr/>
        <p:txBody>
          <a:bodyPr/>
          <a:lstStyle/>
          <a:p>
            <a:r>
              <a:rPr lang="fi-FI" dirty="0"/>
              <a:t>Tapahtumankäsittelijät html5:ssä</a:t>
            </a:r>
          </a:p>
        </p:txBody>
      </p:sp>
      <p:graphicFrame>
        <p:nvGraphicFramePr>
          <p:cNvPr id="7" name="Taulukko 7">
            <a:extLst>
              <a:ext uri="{FF2B5EF4-FFF2-40B4-BE49-F238E27FC236}">
                <a16:creationId xmlns:a16="http://schemas.microsoft.com/office/drawing/2014/main" id="{3E1A8406-2388-4634-8ADC-7FF7A55C256E}"/>
              </a:ext>
            </a:extLst>
          </p:cNvPr>
          <p:cNvGraphicFramePr>
            <a:graphicFrameLocks noGrp="1"/>
          </p:cNvGraphicFramePr>
          <p:nvPr>
            <p:ph idx="1"/>
            <p:extLst>
              <p:ext uri="{D42A27DB-BD31-4B8C-83A1-F6EECF244321}">
                <p14:modId xmlns:p14="http://schemas.microsoft.com/office/powerpoint/2010/main" val="2336222034"/>
              </p:ext>
            </p:extLst>
          </p:nvPr>
        </p:nvGraphicFramePr>
        <p:xfrm>
          <a:off x="1250950" y="2286000"/>
          <a:ext cx="7670816" cy="4348480"/>
        </p:xfrm>
        <a:graphic>
          <a:graphicData uri="http://schemas.openxmlformats.org/drawingml/2006/table">
            <a:tbl>
              <a:tblPr firstRow="1" bandRow="1">
                <a:tableStyleId>{5C22544A-7EE6-4342-B048-85BDC9FD1C3A}</a:tableStyleId>
              </a:tblPr>
              <a:tblGrid>
                <a:gridCol w="3393016">
                  <a:extLst>
                    <a:ext uri="{9D8B030D-6E8A-4147-A177-3AD203B41FA5}">
                      <a16:colId xmlns:a16="http://schemas.microsoft.com/office/drawing/2014/main" val="2600584249"/>
                    </a:ext>
                  </a:extLst>
                </a:gridCol>
                <a:gridCol w="4277800">
                  <a:extLst>
                    <a:ext uri="{9D8B030D-6E8A-4147-A177-3AD203B41FA5}">
                      <a16:colId xmlns:a16="http://schemas.microsoft.com/office/drawing/2014/main" val="2216428658"/>
                    </a:ext>
                  </a:extLst>
                </a:gridCol>
              </a:tblGrid>
              <a:tr h="370840">
                <a:tc>
                  <a:txBody>
                    <a:bodyPr/>
                    <a:lstStyle/>
                    <a:p>
                      <a:r>
                        <a:rPr lang="fi-FI" dirty="0"/>
                        <a:t>Määritteen nimi</a:t>
                      </a:r>
                    </a:p>
                  </a:txBody>
                  <a:tcPr/>
                </a:tc>
                <a:tc>
                  <a:txBody>
                    <a:bodyPr/>
                    <a:lstStyle/>
                    <a:p>
                      <a:r>
                        <a:rPr lang="fi-FI" dirty="0"/>
                        <a:t>Tapahtuma</a:t>
                      </a:r>
                    </a:p>
                  </a:txBody>
                  <a:tcPr/>
                </a:tc>
                <a:extLst>
                  <a:ext uri="{0D108BD9-81ED-4DB2-BD59-A6C34878D82A}">
                    <a16:rowId xmlns:a16="http://schemas.microsoft.com/office/drawing/2014/main" val="368514368"/>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Onclick</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Napsauttaminen hiirellä tai vastaava</a:t>
                      </a:r>
                    </a:p>
                  </a:txBody>
                  <a:tcPr/>
                </a:tc>
                <a:extLst>
                  <a:ext uri="{0D108BD9-81ED-4DB2-BD59-A6C34878D82A}">
                    <a16:rowId xmlns:a16="http://schemas.microsoft.com/office/drawing/2014/main" val="690480160"/>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Onchance</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Kontrollin arvoa on muutettu siitä poistuttaessa</a:t>
                      </a:r>
                    </a:p>
                  </a:txBody>
                  <a:tcPr/>
                </a:tc>
                <a:extLst>
                  <a:ext uri="{0D108BD9-81ED-4DB2-BD59-A6C34878D82A}">
                    <a16:rowId xmlns:a16="http://schemas.microsoft.com/office/drawing/2014/main" val="2841791351"/>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Onfokus</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Fokus siirtyy elementtiin</a:t>
                      </a:r>
                    </a:p>
                  </a:txBody>
                  <a:tcPr/>
                </a:tc>
                <a:extLst>
                  <a:ext uri="{0D108BD9-81ED-4DB2-BD59-A6C34878D82A}">
                    <a16:rowId xmlns:a16="http://schemas.microsoft.com/office/drawing/2014/main" val="337894609"/>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Onblur</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Fokus siirtyy pois elementistä</a:t>
                      </a:r>
                    </a:p>
                  </a:txBody>
                  <a:tcPr/>
                </a:tc>
                <a:extLst>
                  <a:ext uri="{0D108BD9-81ED-4DB2-BD59-A6C34878D82A}">
                    <a16:rowId xmlns:a16="http://schemas.microsoft.com/office/drawing/2014/main" val="2153301169"/>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onsubmit</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Lomakkeen lähettäminen</a:t>
                      </a:r>
                    </a:p>
                  </a:txBody>
                  <a:tcPr/>
                </a:tc>
                <a:extLst>
                  <a:ext uri="{0D108BD9-81ED-4DB2-BD59-A6C34878D82A}">
                    <a16:rowId xmlns:a16="http://schemas.microsoft.com/office/drawing/2014/main" val="3363371724"/>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Ondblclick</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kaksoisnapsautus</a:t>
                      </a:r>
                    </a:p>
                  </a:txBody>
                  <a:tcPr/>
                </a:tc>
                <a:extLst>
                  <a:ext uri="{0D108BD9-81ED-4DB2-BD59-A6C34878D82A}">
                    <a16:rowId xmlns:a16="http://schemas.microsoft.com/office/drawing/2014/main" val="4008375452"/>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Onkeydown</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Näppäin on painettu alas</a:t>
                      </a:r>
                    </a:p>
                  </a:txBody>
                  <a:tcPr/>
                </a:tc>
                <a:extLst>
                  <a:ext uri="{0D108BD9-81ED-4DB2-BD59-A6C34878D82A}">
                    <a16:rowId xmlns:a16="http://schemas.microsoft.com/office/drawing/2014/main" val="3053271343"/>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Onkeypress</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Näppäintä painamalla on kirjoitettu merkki</a:t>
                      </a:r>
                    </a:p>
                  </a:txBody>
                  <a:tcPr/>
                </a:tc>
                <a:extLst>
                  <a:ext uri="{0D108BD9-81ED-4DB2-BD59-A6C34878D82A}">
                    <a16:rowId xmlns:a16="http://schemas.microsoft.com/office/drawing/2014/main" val="559239220"/>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Onkeyup</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Näppäin on päästetty ylös</a:t>
                      </a:r>
                    </a:p>
                  </a:txBody>
                  <a:tcPr/>
                </a:tc>
                <a:extLst>
                  <a:ext uri="{0D108BD9-81ED-4DB2-BD59-A6C34878D82A}">
                    <a16:rowId xmlns:a16="http://schemas.microsoft.com/office/drawing/2014/main" val="3068336751"/>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Onload</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Sivu, kuva </a:t>
                      </a:r>
                      <a:r>
                        <a:rPr lang="fi-FI" dirty="0" err="1"/>
                        <a:t>tms</a:t>
                      </a:r>
                      <a:r>
                        <a:rPr lang="fi-FI" dirty="0"/>
                        <a:t> on latautunut täysin</a:t>
                      </a:r>
                    </a:p>
                  </a:txBody>
                  <a:tcPr/>
                </a:tc>
                <a:extLst>
                  <a:ext uri="{0D108BD9-81ED-4DB2-BD59-A6C34878D82A}">
                    <a16:rowId xmlns:a16="http://schemas.microsoft.com/office/drawing/2014/main" val="2302721612"/>
                  </a:ext>
                </a:extLst>
              </a:tr>
            </a:tbl>
          </a:graphicData>
        </a:graphic>
      </p:graphicFrame>
    </p:spTree>
    <p:extLst>
      <p:ext uri="{BB962C8B-B14F-4D97-AF65-F5344CB8AC3E}">
        <p14:creationId xmlns:p14="http://schemas.microsoft.com/office/powerpoint/2010/main" val="42095900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0A26CEA-FDE4-4814-AC77-EE18E979CCAF}"/>
              </a:ext>
            </a:extLst>
          </p:cNvPr>
          <p:cNvSpPr>
            <a:spLocks noGrp="1"/>
          </p:cNvSpPr>
          <p:nvPr>
            <p:ph type="title"/>
          </p:nvPr>
        </p:nvSpPr>
        <p:spPr/>
        <p:txBody>
          <a:bodyPr/>
          <a:lstStyle/>
          <a:p>
            <a:endParaRPr lang="fi-FI"/>
          </a:p>
        </p:txBody>
      </p:sp>
      <p:graphicFrame>
        <p:nvGraphicFramePr>
          <p:cNvPr id="4" name="Taulukko 4">
            <a:extLst>
              <a:ext uri="{FF2B5EF4-FFF2-40B4-BE49-F238E27FC236}">
                <a16:creationId xmlns:a16="http://schemas.microsoft.com/office/drawing/2014/main" id="{0FC29D27-D509-428A-A9F6-1CCD0AC1A63C}"/>
              </a:ext>
            </a:extLst>
          </p:cNvPr>
          <p:cNvGraphicFramePr>
            <a:graphicFrameLocks noGrp="1"/>
          </p:cNvGraphicFramePr>
          <p:nvPr>
            <p:ph idx="1"/>
            <p:extLst>
              <p:ext uri="{D42A27DB-BD31-4B8C-83A1-F6EECF244321}">
                <p14:modId xmlns:p14="http://schemas.microsoft.com/office/powerpoint/2010/main" val="861329687"/>
              </p:ext>
            </p:extLst>
          </p:nvPr>
        </p:nvGraphicFramePr>
        <p:xfrm>
          <a:off x="1250950" y="2286000"/>
          <a:ext cx="10179050" cy="4079240"/>
        </p:xfrm>
        <a:graphic>
          <a:graphicData uri="http://schemas.openxmlformats.org/drawingml/2006/table">
            <a:tbl>
              <a:tblPr firstRow="1" bandRow="1">
                <a:tableStyleId>{5C22544A-7EE6-4342-B048-85BDC9FD1C3A}</a:tableStyleId>
              </a:tblPr>
              <a:tblGrid>
                <a:gridCol w="5089525">
                  <a:extLst>
                    <a:ext uri="{9D8B030D-6E8A-4147-A177-3AD203B41FA5}">
                      <a16:colId xmlns:a16="http://schemas.microsoft.com/office/drawing/2014/main" val="118894652"/>
                    </a:ext>
                  </a:extLst>
                </a:gridCol>
                <a:gridCol w="5089525">
                  <a:extLst>
                    <a:ext uri="{9D8B030D-6E8A-4147-A177-3AD203B41FA5}">
                      <a16:colId xmlns:a16="http://schemas.microsoft.com/office/drawing/2014/main" val="1422861757"/>
                    </a:ext>
                  </a:extLst>
                </a:gridCol>
              </a:tblGrid>
              <a:tr h="370840">
                <a:tc>
                  <a:txBody>
                    <a:bodyPr/>
                    <a:lstStyle/>
                    <a:p>
                      <a:r>
                        <a:rPr lang="fi-FI" dirty="0"/>
                        <a:t>Määritteen nimi</a:t>
                      </a:r>
                    </a:p>
                  </a:txBody>
                  <a:tcPr/>
                </a:tc>
                <a:tc>
                  <a:txBody>
                    <a:bodyPr/>
                    <a:lstStyle/>
                    <a:p>
                      <a:r>
                        <a:rPr lang="fi-FI" dirty="0"/>
                        <a:t>Tapahtuma</a:t>
                      </a:r>
                    </a:p>
                  </a:txBody>
                  <a:tcPr/>
                </a:tc>
                <a:extLst>
                  <a:ext uri="{0D108BD9-81ED-4DB2-BD59-A6C34878D82A}">
                    <a16:rowId xmlns:a16="http://schemas.microsoft.com/office/drawing/2014/main" val="999258362"/>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Onmousedown</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Hiiren jokin painike on painettu alas</a:t>
                      </a:r>
                    </a:p>
                  </a:txBody>
                  <a:tcPr/>
                </a:tc>
                <a:extLst>
                  <a:ext uri="{0D108BD9-81ED-4DB2-BD59-A6C34878D82A}">
                    <a16:rowId xmlns:a16="http://schemas.microsoft.com/office/drawing/2014/main" val="1085847237"/>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Onmouseenter</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Osoitin tulee elementin alueelle</a:t>
                      </a:r>
                    </a:p>
                  </a:txBody>
                  <a:tcPr/>
                </a:tc>
                <a:extLst>
                  <a:ext uri="{0D108BD9-81ED-4DB2-BD59-A6C34878D82A}">
                    <a16:rowId xmlns:a16="http://schemas.microsoft.com/office/drawing/2014/main" val="1444014452"/>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Onmouseleave</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Osoitin poistuu elementin alueelta</a:t>
                      </a:r>
                    </a:p>
                  </a:txBody>
                  <a:tcPr/>
                </a:tc>
                <a:extLst>
                  <a:ext uri="{0D108BD9-81ED-4DB2-BD59-A6C34878D82A}">
                    <a16:rowId xmlns:a16="http://schemas.microsoft.com/office/drawing/2014/main" val="1674462822"/>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Onmousemove</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Osoitinta liikutetaan elementin alueella</a:t>
                      </a:r>
                    </a:p>
                  </a:txBody>
                  <a:tcPr/>
                </a:tc>
                <a:extLst>
                  <a:ext uri="{0D108BD9-81ED-4DB2-BD59-A6C34878D82A}">
                    <a16:rowId xmlns:a16="http://schemas.microsoft.com/office/drawing/2014/main" val="3251822737"/>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Onmouseout</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Osoitin siirtyy pois elementin alueelta</a:t>
                      </a:r>
                    </a:p>
                  </a:txBody>
                  <a:tcPr/>
                </a:tc>
                <a:extLst>
                  <a:ext uri="{0D108BD9-81ED-4DB2-BD59-A6C34878D82A}">
                    <a16:rowId xmlns:a16="http://schemas.microsoft.com/office/drawing/2014/main" val="1416356811"/>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Onmouseover</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Osoitin siirtyy elementin alueelle</a:t>
                      </a:r>
                    </a:p>
                  </a:txBody>
                  <a:tcPr/>
                </a:tc>
                <a:extLst>
                  <a:ext uri="{0D108BD9-81ED-4DB2-BD59-A6C34878D82A}">
                    <a16:rowId xmlns:a16="http://schemas.microsoft.com/office/drawing/2014/main" val="176929184"/>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Onmouseup</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Hiiren jokin painike on päästetty ylös</a:t>
                      </a:r>
                    </a:p>
                  </a:txBody>
                  <a:tcPr/>
                </a:tc>
                <a:extLst>
                  <a:ext uri="{0D108BD9-81ED-4DB2-BD59-A6C34878D82A}">
                    <a16:rowId xmlns:a16="http://schemas.microsoft.com/office/drawing/2014/main" val="100479588"/>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Onreset</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Lomakkeen uudelleenalustus (tyhjennys)</a:t>
                      </a:r>
                    </a:p>
                  </a:txBody>
                  <a:tcPr/>
                </a:tc>
                <a:extLst>
                  <a:ext uri="{0D108BD9-81ED-4DB2-BD59-A6C34878D82A}">
                    <a16:rowId xmlns:a16="http://schemas.microsoft.com/office/drawing/2014/main" val="1828668959"/>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Onselect</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a:t>Tekstin valitseminen esim. hiirellä</a:t>
                      </a:r>
                    </a:p>
                  </a:txBody>
                  <a:tcPr/>
                </a:tc>
                <a:extLst>
                  <a:ext uri="{0D108BD9-81ED-4DB2-BD59-A6C34878D82A}">
                    <a16:rowId xmlns:a16="http://schemas.microsoft.com/office/drawing/2014/main" val="3019992900"/>
                  </a:ext>
                </a:extLst>
              </a:tr>
              <a:tr h="370840">
                <a:tc>
                  <a:txBody>
                    <a:bodyPr/>
                    <a:lstStyle/>
                    <a:p>
                      <a:r>
                        <a:rPr lang="fi-FI" sz="1800" b="1" kern="1200" dirty="0" err="1">
                          <a:solidFill>
                            <a:schemeClr val="tx1">
                              <a:lumMod val="65000"/>
                              <a:lumOff val="35000"/>
                            </a:schemeClr>
                          </a:solidFill>
                          <a:latin typeface="Consolas" panose="020B0609020204030204" pitchFamily="49" charset="0"/>
                          <a:ea typeface="+mn-ea"/>
                          <a:cs typeface="+mn-cs"/>
                        </a:rPr>
                        <a:t>Onunload</a:t>
                      </a:r>
                      <a:endParaRPr lang="fi-FI" sz="1800" b="1" kern="1200" dirty="0">
                        <a:solidFill>
                          <a:schemeClr val="tx1">
                            <a:lumMod val="65000"/>
                            <a:lumOff val="35000"/>
                          </a:schemeClr>
                        </a:solidFill>
                        <a:latin typeface="Consolas" panose="020B0609020204030204" pitchFamily="49" charset="0"/>
                        <a:ea typeface="+mn-ea"/>
                        <a:cs typeface="+mn-cs"/>
                      </a:endParaRPr>
                    </a:p>
                  </a:txBody>
                  <a:tcPr/>
                </a:tc>
                <a:tc>
                  <a:txBody>
                    <a:bodyPr/>
                    <a:lstStyle/>
                    <a:p>
                      <a:r>
                        <a:rPr lang="fi-FI" dirty="0" err="1"/>
                        <a:t>Bodyn</a:t>
                      </a:r>
                      <a:r>
                        <a:rPr lang="fi-FI" dirty="0"/>
                        <a:t> sisällä sivu on poistumassa selaimesta</a:t>
                      </a:r>
                    </a:p>
                  </a:txBody>
                  <a:tcPr/>
                </a:tc>
                <a:extLst>
                  <a:ext uri="{0D108BD9-81ED-4DB2-BD59-A6C34878D82A}">
                    <a16:rowId xmlns:a16="http://schemas.microsoft.com/office/drawing/2014/main" val="1617503320"/>
                  </a:ext>
                </a:extLst>
              </a:tr>
            </a:tbl>
          </a:graphicData>
        </a:graphic>
      </p:graphicFrame>
    </p:spTree>
    <p:extLst>
      <p:ext uri="{BB962C8B-B14F-4D97-AF65-F5344CB8AC3E}">
        <p14:creationId xmlns:p14="http://schemas.microsoft.com/office/powerpoint/2010/main" val="362348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259BC3A-419D-4A49-B85A-8C83E657F696}"/>
              </a:ext>
            </a:extLst>
          </p:cNvPr>
          <p:cNvSpPr>
            <a:spLocks noGrp="1"/>
          </p:cNvSpPr>
          <p:nvPr>
            <p:ph type="title"/>
          </p:nvPr>
        </p:nvSpPr>
        <p:spPr/>
        <p:txBody>
          <a:bodyPr/>
          <a:lstStyle/>
          <a:p>
            <a:r>
              <a:rPr lang="fi-FI" dirty="0"/>
              <a:t>Esim.	</a:t>
            </a:r>
          </a:p>
        </p:txBody>
      </p:sp>
      <p:sp>
        <p:nvSpPr>
          <p:cNvPr id="3" name="Sisällön paikkamerkki 2">
            <a:extLst>
              <a:ext uri="{FF2B5EF4-FFF2-40B4-BE49-F238E27FC236}">
                <a16:creationId xmlns:a16="http://schemas.microsoft.com/office/drawing/2014/main" id="{9D3AD413-A12C-4151-8D52-21F1A13B5A57}"/>
              </a:ext>
            </a:extLst>
          </p:cNvPr>
          <p:cNvSpPr>
            <a:spLocks noGrp="1"/>
          </p:cNvSpPr>
          <p:nvPr>
            <p:ph idx="1"/>
          </p:nvPr>
        </p:nvSpPr>
        <p:spPr/>
        <p:txBody>
          <a:bodyPr/>
          <a:lstStyle/>
          <a:p>
            <a:r>
              <a:rPr lang="fi-FI" dirty="0"/>
              <a:t>Koodi estää käyttäjää liittämästä tekstiä leikepöydältä salasanakenttään (jos JavaScript on käytössä ja selain tukee </a:t>
            </a:r>
            <a:r>
              <a:rPr lang="fi-FI" dirty="0" err="1"/>
              <a:t>onpaste</a:t>
            </a:r>
            <a:r>
              <a:rPr lang="fi-FI" dirty="0"/>
              <a:t> (sisällön liittäminen) määrettä</a:t>
            </a:r>
          </a:p>
          <a:p>
            <a:pPr marL="457200" lvl="1" indent="0">
              <a:buNone/>
            </a:pPr>
            <a:r>
              <a:rPr lang="fi-FI" sz="2000" b="1" dirty="0">
                <a:latin typeface="Consolas" panose="020B0609020204030204" pitchFamily="49" charset="0"/>
              </a:rPr>
              <a:t>&lt;input </a:t>
            </a:r>
            <a:r>
              <a:rPr lang="fi-FI" sz="2000" b="1" dirty="0" err="1">
                <a:latin typeface="Consolas" panose="020B0609020204030204" pitchFamily="49" charset="0"/>
              </a:rPr>
              <a:t>type</a:t>
            </a:r>
            <a:r>
              <a:rPr lang="fi-FI" sz="2000" b="1" dirty="0">
                <a:latin typeface="Consolas" panose="020B0609020204030204" pitchFamily="49" charset="0"/>
              </a:rPr>
              <a:t> = </a:t>
            </a:r>
            <a:r>
              <a:rPr lang="fi-FI" sz="2000" b="1" dirty="0" err="1">
                <a:latin typeface="Consolas" panose="020B0609020204030204" pitchFamily="49" charset="0"/>
              </a:rPr>
              <a:t>password</a:t>
            </a:r>
            <a:r>
              <a:rPr lang="fi-FI" sz="2000" b="1" dirty="0">
                <a:latin typeface="Consolas" panose="020B0609020204030204" pitchFamily="49" charset="0"/>
              </a:rPr>
              <a:t> id=salasana </a:t>
            </a:r>
            <a:r>
              <a:rPr lang="fi-FI" sz="2000" b="1" dirty="0" err="1">
                <a:latin typeface="Consolas" panose="020B0609020204030204" pitchFamily="49" charset="0"/>
              </a:rPr>
              <a:t>name</a:t>
            </a:r>
            <a:r>
              <a:rPr lang="fi-FI" sz="2000" b="1" dirty="0">
                <a:latin typeface="Consolas" panose="020B0609020204030204" pitchFamily="49" charset="0"/>
              </a:rPr>
              <a:t>=salasana&gt;</a:t>
            </a:r>
          </a:p>
          <a:p>
            <a:pPr marL="457200" lvl="1" indent="0">
              <a:buNone/>
            </a:pPr>
            <a:r>
              <a:rPr lang="fi-FI" sz="2000" b="1" dirty="0">
                <a:latin typeface="Consolas" panose="020B0609020204030204" pitchFamily="49" charset="0"/>
              </a:rPr>
              <a:t>&lt;</a:t>
            </a:r>
            <a:r>
              <a:rPr lang="fi-FI" sz="2000" b="1" dirty="0" err="1">
                <a:latin typeface="Consolas" panose="020B0609020204030204" pitchFamily="49" charset="0"/>
              </a:rPr>
              <a:t>script</a:t>
            </a:r>
            <a:r>
              <a:rPr lang="fi-FI" sz="2000" b="1" dirty="0">
                <a:latin typeface="Consolas" panose="020B0609020204030204" pitchFamily="49" charset="0"/>
              </a:rPr>
              <a:t>&gt;</a:t>
            </a:r>
          </a:p>
          <a:p>
            <a:pPr marL="457200" lvl="1" indent="0">
              <a:buNone/>
            </a:pPr>
            <a:r>
              <a:rPr lang="fi-FI" sz="2000" b="1" dirty="0" err="1">
                <a:latin typeface="Consolas" panose="020B0609020204030204" pitchFamily="49" charset="0"/>
              </a:rPr>
              <a:t>Document.getElementById</a:t>
            </a:r>
            <a:r>
              <a:rPr lang="fi-FI" sz="2000" b="1" dirty="0">
                <a:latin typeface="Consolas" panose="020B0609020204030204" pitchFamily="49" charset="0"/>
              </a:rPr>
              <a:t>(’salasana’).</a:t>
            </a:r>
            <a:r>
              <a:rPr lang="fi-FI" sz="2000" b="1" dirty="0" err="1">
                <a:latin typeface="Consolas" panose="020B0609020204030204" pitchFamily="49" charset="0"/>
              </a:rPr>
              <a:t>onpaste</a:t>
            </a:r>
            <a:r>
              <a:rPr lang="fi-FI" sz="2000" b="1" dirty="0">
                <a:latin typeface="Consolas" panose="020B0609020204030204" pitchFamily="49" charset="0"/>
              </a:rPr>
              <a:t> = </a:t>
            </a:r>
            <a:r>
              <a:rPr lang="fi-FI" sz="2000" b="1" dirty="0" err="1">
                <a:latin typeface="Consolas" panose="020B0609020204030204" pitchFamily="49" charset="0"/>
              </a:rPr>
              <a:t>function</a:t>
            </a:r>
            <a:r>
              <a:rPr lang="fi-FI" sz="2000" b="1" dirty="0">
                <a:latin typeface="Consolas" panose="020B0609020204030204" pitchFamily="49" charset="0"/>
              </a:rPr>
              <a:t> () {</a:t>
            </a:r>
          </a:p>
          <a:p>
            <a:pPr marL="457200" lvl="1" indent="0">
              <a:buNone/>
            </a:pPr>
            <a:r>
              <a:rPr lang="fi-FI" sz="2000" b="1" dirty="0">
                <a:latin typeface="Consolas" panose="020B0609020204030204" pitchFamily="49" charset="0"/>
              </a:rPr>
              <a:t>    </a:t>
            </a:r>
            <a:r>
              <a:rPr lang="fi-FI" sz="2000" b="1" dirty="0" err="1">
                <a:latin typeface="Consolas" panose="020B0609020204030204" pitchFamily="49" charset="0"/>
              </a:rPr>
              <a:t>alert</a:t>
            </a:r>
            <a:r>
              <a:rPr lang="fi-FI" sz="2000" b="1" dirty="0">
                <a:latin typeface="Consolas" panose="020B0609020204030204" pitchFamily="49" charset="0"/>
              </a:rPr>
              <a:t>(’Leikkaa ja liitä menetelmää ei voi käyttää.’);</a:t>
            </a:r>
          </a:p>
          <a:p>
            <a:pPr marL="457200" lvl="1" indent="0">
              <a:buNone/>
            </a:pPr>
            <a:r>
              <a:rPr lang="fi-FI" sz="2000" b="1" dirty="0">
                <a:latin typeface="Consolas" panose="020B0609020204030204" pitchFamily="49" charset="0"/>
              </a:rPr>
              <a:t>    </a:t>
            </a:r>
            <a:r>
              <a:rPr lang="fi-FI" sz="2000" b="1" dirty="0" err="1">
                <a:latin typeface="Consolas" panose="020B0609020204030204" pitchFamily="49" charset="0"/>
              </a:rPr>
              <a:t>return</a:t>
            </a:r>
            <a:r>
              <a:rPr lang="fi-FI" sz="2000" b="1" dirty="0">
                <a:latin typeface="Consolas" panose="020B0609020204030204" pitchFamily="49" charset="0"/>
              </a:rPr>
              <a:t> </a:t>
            </a:r>
            <a:r>
              <a:rPr lang="fi-FI" sz="2000" b="1" dirty="0" err="1">
                <a:latin typeface="Consolas" panose="020B0609020204030204" pitchFamily="49" charset="0"/>
              </a:rPr>
              <a:t>false</a:t>
            </a:r>
            <a:r>
              <a:rPr lang="fi-FI" sz="2000" b="1" dirty="0">
                <a:latin typeface="Consolas" panose="020B0609020204030204" pitchFamily="49" charset="0"/>
              </a:rPr>
              <a:t>; }</a:t>
            </a:r>
          </a:p>
          <a:p>
            <a:pPr marL="457200" lvl="1" indent="0">
              <a:buNone/>
            </a:pPr>
            <a:r>
              <a:rPr lang="fi-FI" sz="2000" b="1" dirty="0">
                <a:latin typeface="Consolas" panose="020B0609020204030204" pitchFamily="49" charset="0"/>
              </a:rPr>
              <a:t>&lt;/</a:t>
            </a:r>
            <a:r>
              <a:rPr lang="fi-FI" sz="2000" b="1" dirty="0" err="1">
                <a:latin typeface="Consolas" panose="020B0609020204030204" pitchFamily="49" charset="0"/>
              </a:rPr>
              <a:t>script</a:t>
            </a:r>
            <a:r>
              <a:rPr lang="fi-FI" sz="2000" b="1" dirty="0">
                <a:latin typeface="Consolas" panose="020B0609020204030204" pitchFamily="49" charset="0"/>
              </a:rPr>
              <a:t>&gt;</a:t>
            </a:r>
            <a:endParaRPr lang="fi-FI" sz="1600" b="1" dirty="0">
              <a:latin typeface="Consolas" panose="020B0609020204030204" pitchFamily="49" charset="0"/>
            </a:endParaRPr>
          </a:p>
        </p:txBody>
      </p:sp>
    </p:spTree>
    <p:extLst>
      <p:ext uri="{BB962C8B-B14F-4D97-AF65-F5344CB8AC3E}">
        <p14:creationId xmlns:p14="http://schemas.microsoft.com/office/powerpoint/2010/main" val="6442375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6741A5-110D-4E7E-A45D-00BC97BB4FA7}"/>
              </a:ext>
            </a:extLst>
          </p:cNvPr>
          <p:cNvSpPr>
            <a:spLocks noGrp="1"/>
          </p:cNvSpPr>
          <p:nvPr>
            <p:ph type="title"/>
          </p:nvPr>
        </p:nvSpPr>
        <p:spPr/>
        <p:txBody>
          <a:bodyPr>
            <a:normAutofit fontScale="90000"/>
          </a:bodyPr>
          <a:lstStyle/>
          <a:p>
            <a:r>
              <a:rPr lang="fi-FI" dirty="0"/>
              <a:t>Esimerkkejä tapahtumamääritteiden käytöstä</a:t>
            </a:r>
          </a:p>
        </p:txBody>
      </p:sp>
      <p:sp>
        <p:nvSpPr>
          <p:cNvPr id="3" name="Sisällön paikkamerkki 2">
            <a:extLst>
              <a:ext uri="{FF2B5EF4-FFF2-40B4-BE49-F238E27FC236}">
                <a16:creationId xmlns:a16="http://schemas.microsoft.com/office/drawing/2014/main" id="{7289FD4E-DD7C-477B-8E50-4A23A76F2667}"/>
              </a:ext>
            </a:extLst>
          </p:cNvPr>
          <p:cNvSpPr>
            <a:spLocks noGrp="1"/>
          </p:cNvSpPr>
          <p:nvPr>
            <p:ph idx="1"/>
          </p:nvPr>
        </p:nvSpPr>
        <p:spPr>
          <a:xfrm>
            <a:off x="1118328" y="2209801"/>
            <a:ext cx="10178322" cy="3593591"/>
          </a:xfrm>
        </p:spPr>
        <p:txBody>
          <a:bodyPr>
            <a:normAutofit fontScale="92500" lnSpcReduction="20000"/>
          </a:bodyPr>
          <a:lstStyle/>
          <a:p>
            <a:r>
              <a:rPr lang="fi-FI" dirty="0"/>
              <a:t>Käyttäjää voidaan </a:t>
            </a:r>
            <a:r>
              <a:rPr lang="fi-FI" dirty="0" err="1"/>
              <a:t>onbeforeprint</a:t>
            </a:r>
            <a:r>
              <a:rPr lang="fi-FI" dirty="0"/>
              <a:t>-määritteen avulla varoittaa sivun pituudesta, kun hän tulostaa sivua selaimen toiminnolla</a:t>
            </a:r>
          </a:p>
          <a:p>
            <a:pPr marL="0" indent="0">
              <a:buNone/>
            </a:pPr>
            <a:r>
              <a:rPr lang="fi-FI" sz="1900" b="1" dirty="0">
                <a:latin typeface="Consolas" panose="020B0609020204030204" pitchFamily="49" charset="0"/>
              </a:rPr>
              <a:t>&lt;</a:t>
            </a:r>
            <a:r>
              <a:rPr lang="fi-FI" sz="1900" b="1" dirty="0" err="1">
                <a:latin typeface="Consolas" panose="020B0609020204030204" pitchFamily="49" charset="0"/>
              </a:rPr>
              <a:t>body</a:t>
            </a:r>
            <a:r>
              <a:rPr lang="fi-FI" sz="1900" b="1" dirty="0">
                <a:latin typeface="Consolas" panose="020B0609020204030204" pitchFamily="49" charset="0"/>
              </a:rPr>
              <a:t>&gt; </a:t>
            </a:r>
            <a:r>
              <a:rPr lang="fi-FI" sz="1900" b="1" dirty="0" err="1">
                <a:latin typeface="Consolas" panose="020B0609020204030204" pitchFamily="49" charset="0"/>
              </a:rPr>
              <a:t>onbeforeprint</a:t>
            </a:r>
            <a:r>
              <a:rPr lang="fi-FI" sz="1900" b="1" dirty="0">
                <a:latin typeface="Consolas" panose="020B0609020204030204" pitchFamily="49" charset="0"/>
              </a:rPr>
              <a:t> = ”</a:t>
            </a:r>
            <a:r>
              <a:rPr lang="fi-FI" sz="1900" b="1" dirty="0" err="1">
                <a:latin typeface="Consolas" panose="020B0609020204030204" pitchFamily="49" charset="0"/>
              </a:rPr>
              <a:t>alert</a:t>
            </a:r>
            <a:r>
              <a:rPr lang="fi-FI" sz="1900" b="1" dirty="0">
                <a:latin typeface="Consolas" panose="020B0609020204030204" pitchFamily="49" charset="0"/>
              </a:rPr>
              <a:t> (’Tämä dokumentti on tulostettuna noin tuhat sivua’)”&gt;</a:t>
            </a:r>
          </a:p>
          <a:p>
            <a:pPr marL="0" indent="0">
              <a:buNone/>
            </a:pPr>
            <a:endParaRPr lang="fi-FI" dirty="0"/>
          </a:p>
          <a:p>
            <a:r>
              <a:rPr lang="fi-FI" dirty="0" err="1"/>
              <a:t>Img</a:t>
            </a:r>
            <a:r>
              <a:rPr lang="fi-FI" dirty="0"/>
              <a:t> elementin poistaminen kokonaan dokumentista </a:t>
            </a:r>
            <a:r>
              <a:rPr lang="fi-FI" sz="1900" b="1" dirty="0" err="1">
                <a:latin typeface="Consolas" panose="020B0609020204030204" pitchFamily="49" charset="0"/>
              </a:rPr>
              <a:t>onerror</a:t>
            </a:r>
            <a:r>
              <a:rPr lang="fi-FI" sz="1900" b="1" dirty="0">
                <a:latin typeface="Consolas" panose="020B0609020204030204" pitchFamily="49" charset="0"/>
              </a:rPr>
              <a:t> </a:t>
            </a:r>
            <a:r>
              <a:rPr lang="fi-FI" dirty="0"/>
              <a:t>määritteen avulla, jos kuvan lataus epäonnistuu. Tämä estää selaimia näyttämästä kuvan tilalla rikkinäisen kuvan symbolia.</a:t>
            </a:r>
          </a:p>
          <a:p>
            <a:pPr marL="0" indent="0">
              <a:buNone/>
            </a:pPr>
            <a:r>
              <a:rPr lang="fi-FI" sz="1900" b="1" dirty="0">
                <a:latin typeface="Consolas" panose="020B0609020204030204" pitchFamily="49" charset="0"/>
              </a:rPr>
              <a:t>&lt;</a:t>
            </a:r>
            <a:r>
              <a:rPr lang="fi-FI" sz="1900" b="1" dirty="0" err="1">
                <a:latin typeface="Consolas" panose="020B0609020204030204" pitchFamily="49" charset="0"/>
              </a:rPr>
              <a:t>img</a:t>
            </a:r>
            <a:r>
              <a:rPr lang="fi-FI" sz="1900" b="1" dirty="0">
                <a:latin typeface="Consolas" panose="020B0609020204030204" pitchFamily="49" charset="0"/>
              </a:rPr>
              <a:t> </a:t>
            </a:r>
            <a:r>
              <a:rPr lang="fi-FI" sz="1900" b="1" dirty="0" err="1">
                <a:latin typeface="Consolas" panose="020B0609020204030204" pitchFamily="49" charset="0"/>
              </a:rPr>
              <a:t>src</a:t>
            </a:r>
            <a:r>
              <a:rPr lang="fi-FI" sz="1900" b="1" dirty="0">
                <a:latin typeface="Consolas" panose="020B0609020204030204" pitchFamily="49" charset="0"/>
              </a:rPr>
              <a:t>=”http://www.example.com/foo.gif” alt =””</a:t>
            </a:r>
          </a:p>
          <a:p>
            <a:pPr marL="0" indent="0">
              <a:buNone/>
            </a:pPr>
            <a:r>
              <a:rPr lang="fi-FI" sz="1900" b="1" dirty="0">
                <a:latin typeface="Consolas" panose="020B0609020204030204" pitchFamily="49" charset="0"/>
              </a:rPr>
              <a:t>    </a:t>
            </a:r>
            <a:r>
              <a:rPr lang="fi-FI" sz="1900" b="1" dirty="0" err="1">
                <a:latin typeface="Consolas" panose="020B0609020204030204" pitchFamily="49" charset="0"/>
              </a:rPr>
              <a:t>onerror</a:t>
            </a:r>
            <a:r>
              <a:rPr lang="fi-FI" sz="1900" b="1" dirty="0">
                <a:latin typeface="Consolas" panose="020B0609020204030204" pitchFamily="49" charset="0"/>
              </a:rPr>
              <a:t>=”</a:t>
            </a:r>
            <a:r>
              <a:rPr lang="fi-FI" sz="1900" b="1" dirty="0" err="1">
                <a:latin typeface="Consolas" panose="020B0609020204030204" pitchFamily="49" charset="0"/>
              </a:rPr>
              <a:t>this.parentNode.removeChild</a:t>
            </a:r>
            <a:r>
              <a:rPr lang="fi-FI" sz="1900" b="1" dirty="0">
                <a:latin typeface="Consolas" panose="020B0609020204030204" pitchFamily="49" charset="0"/>
              </a:rPr>
              <a:t>(</a:t>
            </a:r>
            <a:r>
              <a:rPr lang="fi-FI" sz="1900" b="1" dirty="0" err="1">
                <a:latin typeface="Consolas" panose="020B0609020204030204" pitchFamily="49" charset="0"/>
              </a:rPr>
              <a:t>this</a:t>
            </a:r>
            <a:r>
              <a:rPr lang="fi-FI" sz="1900" b="1" dirty="0">
                <a:latin typeface="Consolas" panose="020B0609020204030204" pitchFamily="49" charset="0"/>
              </a:rPr>
              <a:t>)”&gt;</a:t>
            </a:r>
          </a:p>
          <a:p>
            <a:pPr marL="0" indent="0">
              <a:buNone/>
            </a:pPr>
            <a:r>
              <a:rPr lang="fi-FI" dirty="0"/>
              <a:t>Jossain tilanteessa voidaan toimimattoman kuvan tilalla käyttää vaihtoehtoista kuvaa</a:t>
            </a:r>
          </a:p>
          <a:p>
            <a:pPr marL="0" indent="0">
              <a:buNone/>
            </a:pPr>
            <a:r>
              <a:rPr lang="fi-FI" sz="1900" b="1" dirty="0" err="1">
                <a:latin typeface="Consolas" panose="020B0609020204030204" pitchFamily="49" charset="0"/>
              </a:rPr>
              <a:t>onerror</a:t>
            </a:r>
            <a:r>
              <a:rPr lang="fi-FI" sz="1900" b="1" dirty="0">
                <a:latin typeface="Consolas" panose="020B0609020204030204" pitchFamily="49" charset="0"/>
              </a:rPr>
              <a:t>=”</a:t>
            </a:r>
            <a:r>
              <a:rPr lang="fi-FI" sz="1900" b="1" dirty="0" err="1">
                <a:latin typeface="Consolas" panose="020B0609020204030204" pitchFamily="49" charset="0"/>
              </a:rPr>
              <a:t>this.onerror</a:t>
            </a:r>
            <a:r>
              <a:rPr lang="fi-FI" sz="1900" b="1" dirty="0">
                <a:latin typeface="Consolas" panose="020B0609020204030204" pitchFamily="49" charset="0"/>
              </a:rPr>
              <a:t> = </a:t>
            </a:r>
            <a:r>
              <a:rPr lang="fi-FI" sz="1900" b="1" dirty="0" err="1">
                <a:latin typeface="Consolas" panose="020B0609020204030204" pitchFamily="49" charset="0"/>
              </a:rPr>
              <a:t>function</a:t>
            </a:r>
            <a:r>
              <a:rPr lang="fi-FI" sz="1900" b="1" dirty="0">
                <a:latin typeface="Consolas" panose="020B0609020204030204" pitchFamily="49" charset="0"/>
              </a:rPr>
              <a:t> () {} ;</a:t>
            </a:r>
            <a:r>
              <a:rPr lang="fi-FI" sz="1900" b="1" dirty="0" err="1">
                <a:latin typeface="Consolas" panose="020B0609020204030204" pitchFamily="49" charset="0"/>
              </a:rPr>
              <a:t>this.src</a:t>
            </a:r>
            <a:r>
              <a:rPr lang="fi-FI" sz="1900" b="1" dirty="0">
                <a:latin typeface="Consolas" panose="020B0609020204030204" pitchFamily="49" charset="0"/>
              </a:rPr>
              <a:t>=’foo.gif’;”</a:t>
            </a:r>
          </a:p>
        </p:txBody>
      </p:sp>
    </p:spTree>
    <p:extLst>
      <p:ext uri="{BB962C8B-B14F-4D97-AF65-F5344CB8AC3E}">
        <p14:creationId xmlns:p14="http://schemas.microsoft.com/office/powerpoint/2010/main" val="366517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8431475-C0FC-44A4-AB0A-B43394CE0B9C}"/>
              </a:ext>
            </a:extLst>
          </p:cNvPr>
          <p:cNvSpPr>
            <a:spLocks noGrp="1"/>
          </p:cNvSpPr>
          <p:nvPr>
            <p:ph type="title"/>
          </p:nvPr>
        </p:nvSpPr>
        <p:spPr/>
        <p:txBody>
          <a:bodyPr/>
          <a:lstStyle/>
          <a:p>
            <a:r>
              <a:rPr lang="fi-FI" dirty="0" err="1"/>
              <a:t>Javascriptin</a:t>
            </a:r>
            <a:r>
              <a:rPr lang="fi-FI" dirty="0"/>
              <a:t> perusrakenteita</a:t>
            </a:r>
          </a:p>
        </p:txBody>
      </p:sp>
      <p:sp>
        <p:nvSpPr>
          <p:cNvPr id="3" name="Sisällön paikkamerkki 2">
            <a:extLst>
              <a:ext uri="{FF2B5EF4-FFF2-40B4-BE49-F238E27FC236}">
                <a16:creationId xmlns:a16="http://schemas.microsoft.com/office/drawing/2014/main" id="{C7E75614-AED2-4C72-BF52-2DAA11797412}"/>
              </a:ext>
            </a:extLst>
          </p:cNvPr>
          <p:cNvSpPr>
            <a:spLocks noGrp="1"/>
          </p:cNvSpPr>
          <p:nvPr>
            <p:ph idx="1"/>
          </p:nvPr>
        </p:nvSpPr>
        <p:spPr>
          <a:xfrm>
            <a:off x="1251678" y="1428505"/>
            <a:ext cx="10178322" cy="5152820"/>
          </a:xfrm>
        </p:spPr>
        <p:txBody>
          <a:bodyPr>
            <a:normAutofit fontScale="92500" lnSpcReduction="10000"/>
          </a:bodyPr>
          <a:lstStyle/>
          <a:p>
            <a:r>
              <a:rPr lang="fi-FI" b="1" dirty="0"/>
              <a:t>Ehtolause</a:t>
            </a:r>
            <a:r>
              <a:rPr lang="fi-FI" dirty="0"/>
              <a:t> on muotoa </a:t>
            </a:r>
            <a:r>
              <a:rPr lang="fi-FI" dirty="0" err="1"/>
              <a:t>if</a:t>
            </a:r>
            <a:r>
              <a:rPr lang="fi-FI" dirty="0"/>
              <a:t>(ehto {lauseita} tai </a:t>
            </a:r>
            <a:r>
              <a:rPr lang="fi-FI" dirty="0" err="1"/>
              <a:t>if</a:t>
            </a:r>
            <a:r>
              <a:rPr lang="fi-FI" dirty="0"/>
              <a:t>(ehto {lauseita} </a:t>
            </a:r>
            <a:r>
              <a:rPr lang="fi-FI" dirty="0" err="1"/>
              <a:t>else</a:t>
            </a:r>
            <a:r>
              <a:rPr lang="fi-FI" dirty="0"/>
              <a:t> {lauseita}. Aaltosulkeet voi jättää pois, jos niiden välissä on vain yksi lause. Esim. </a:t>
            </a:r>
            <a:r>
              <a:rPr lang="fi-FI" b="1" dirty="0" err="1">
                <a:latin typeface="Consolas" panose="020B0609020204030204" pitchFamily="49" charset="0"/>
              </a:rPr>
              <a:t>if</a:t>
            </a:r>
            <a:r>
              <a:rPr lang="fi-FI" b="1" dirty="0">
                <a:latin typeface="Consolas" panose="020B0609020204030204" pitchFamily="49" charset="0"/>
              </a:rPr>
              <a:t>(i &gt; 0) {käsittele(i); }</a:t>
            </a:r>
          </a:p>
          <a:p>
            <a:r>
              <a:rPr lang="fi-FI" b="1" dirty="0"/>
              <a:t>Toistolauseista</a:t>
            </a:r>
            <a:r>
              <a:rPr lang="fi-FI" dirty="0"/>
              <a:t> tärkeimmät ovat tyyppiä </a:t>
            </a:r>
            <a:r>
              <a:rPr lang="fi-FI" dirty="0" err="1"/>
              <a:t>while</a:t>
            </a:r>
            <a:r>
              <a:rPr lang="fi-FI" dirty="0"/>
              <a:t>(ehto {lauseita} ja for(alustus; ehto; lopputoimet {</a:t>
            </a:r>
            <a:r>
              <a:rPr lang="fi-FI" dirty="0" err="1"/>
              <a:t>lauseitaa</a:t>
            </a:r>
            <a:r>
              <a:rPr lang="fi-FI" dirty="0"/>
              <a:t>}. Esim. </a:t>
            </a:r>
            <a:r>
              <a:rPr lang="fi-FI" b="1" dirty="0">
                <a:latin typeface="Consolas" panose="020B0609020204030204" pitchFamily="49" charset="0"/>
              </a:rPr>
              <a:t>for(i=0; i &lt; </a:t>
            </a:r>
            <a:r>
              <a:rPr lang="fi-FI" b="1" dirty="0" err="1">
                <a:latin typeface="Consolas" panose="020B0609020204030204" pitchFamily="49" charset="0"/>
              </a:rPr>
              <a:t>s.lenght</a:t>
            </a:r>
            <a:r>
              <a:rPr lang="fi-FI" b="1" dirty="0">
                <a:latin typeface="Consolas" panose="020B0609020204030204" pitchFamily="49" charset="0"/>
              </a:rPr>
              <a:t>; i++) {muokkaa (s[i])}. </a:t>
            </a:r>
            <a:r>
              <a:rPr lang="fi-FI" dirty="0"/>
              <a:t>i++ tarkoittaa arvon kasvattamista yhdellä.</a:t>
            </a:r>
          </a:p>
          <a:p>
            <a:r>
              <a:rPr lang="fi-FI" b="1" dirty="0"/>
              <a:t>Ehdoissa</a:t>
            </a:r>
            <a:r>
              <a:rPr lang="fi-FI" dirty="0"/>
              <a:t> operaattori </a:t>
            </a:r>
            <a:r>
              <a:rPr lang="fi-FI" b="1" dirty="0">
                <a:latin typeface="Consolas" panose="020B0609020204030204" pitchFamily="49" charset="0"/>
              </a:rPr>
              <a:t>&amp;&amp;</a:t>
            </a:r>
            <a:r>
              <a:rPr lang="fi-FI" dirty="0"/>
              <a:t> tarkoittaa sanaa ja. Operaattori </a:t>
            </a:r>
            <a:r>
              <a:rPr lang="fi-FI" b="1" dirty="0">
                <a:latin typeface="Consolas" panose="020B0609020204030204" pitchFamily="49" charset="0"/>
              </a:rPr>
              <a:t>|| </a:t>
            </a:r>
            <a:r>
              <a:rPr lang="fi-FI" dirty="0"/>
              <a:t>tarkoittaa sanaa tai. Lausekkeen edessä oleva operaattori </a:t>
            </a:r>
            <a:r>
              <a:rPr lang="fi-FI" b="1" dirty="0">
                <a:latin typeface="Consolas" panose="020B0609020204030204" pitchFamily="49" charset="0"/>
              </a:rPr>
              <a:t>! </a:t>
            </a:r>
            <a:r>
              <a:rPr lang="fi-FI" dirty="0"/>
              <a:t>tarkoittaa sanaa kieltosanaa ei.</a:t>
            </a:r>
          </a:p>
          <a:p>
            <a:r>
              <a:rPr lang="fi-FI" b="1" dirty="0"/>
              <a:t>Merkkijonovakiot</a:t>
            </a:r>
            <a:r>
              <a:rPr lang="fi-FI" dirty="0"/>
              <a:t> kirjoitetaan yksinkertaisin </a:t>
            </a:r>
            <a:r>
              <a:rPr lang="fi-FI" b="1" dirty="0">
                <a:latin typeface="Consolas" panose="020B0609020204030204" pitchFamily="49" charset="0"/>
              </a:rPr>
              <a:t>’abc’</a:t>
            </a:r>
            <a:r>
              <a:rPr lang="fi-FI" dirty="0"/>
              <a:t> tai kaksinkertaisin </a:t>
            </a:r>
            <a:r>
              <a:rPr lang="fi-FI" b="1" dirty="0">
                <a:latin typeface="Consolas" panose="020B0609020204030204" pitchFamily="49" charset="0"/>
              </a:rPr>
              <a:t>”abc” </a:t>
            </a:r>
            <a:r>
              <a:rPr lang="fi-FI" dirty="0"/>
              <a:t>lainausmerkkeihin, merkityseroa ei ole.</a:t>
            </a:r>
          </a:p>
          <a:p>
            <a:r>
              <a:rPr lang="fi-FI" b="1" dirty="0"/>
              <a:t>Plusmerkki</a:t>
            </a:r>
            <a:r>
              <a:rPr lang="fi-FI" dirty="0"/>
              <a:t> + tarkoittaa </a:t>
            </a:r>
            <a:r>
              <a:rPr lang="fi-FI" dirty="0" err="1"/>
              <a:t>merkkijohojen</a:t>
            </a:r>
            <a:r>
              <a:rPr lang="fi-FI" dirty="0"/>
              <a:t> yhdistämistä silloin, kun sen operandit ovat merkkijonoja, esim. </a:t>
            </a:r>
            <a:r>
              <a:rPr lang="fi-FI" b="1" dirty="0">
                <a:latin typeface="Consolas" panose="020B0609020204030204" pitchFamily="49" charset="0"/>
              </a:rPr>
              <a:t>’ab’ + ’42’ on ’ab42’.</a:t>
            </a:r>
          </a:p>
          <a:p>
            <a:r>
              <a:rPr lang="fi-FI" b="1" dirty="0"/>
              <a:t>Yhdistetty operaattori </a:t>
            </a:r>
            <a:r>
              <a:rPr lang="fi-FI" b="1" dirty="0">
                <a:latin typeface="Consolas" panose="020B0609020204030204" pitchFamily="49" charset="0"/>
              </a:rPr>
              <a:t>a +=b </a:t>
            </a:r>
            <a:r>
              <a:rPr lang="fi-FI" dirty="0"/>
              <a:t>tarkoittaa samaa kuin </a:t>
            </a:r>
            <a:r>
              <a:rPr lang="fi-FI" sz="2100" b="1" dirty="0">
                <a:latin typeface="Consolas" panose="020B0609020204030204" pitchFamily="49" charset="0"/>
              </a:rPr>
              <a:t>a=</a:t>
            </a:r>
            <a:r>
              <a:rPr lang="fi-FI" sz="2100" b="1" dirty="0" err="1">
                <a:latin typeface="Consolas" panose="020B0609020204030204" pitchFamily="49" charset="0"/>
              </a:rPr>
              <a:t>a+b</a:t>
            </a:r>
            <a:endParaRPr lang="fi-FI" sz="2100" b="1" dirty="0">
              <a:latin typeface="Consolas" panose="020B0609020204030204" pitchFamily="49" charset="0"/>
            </a:endParaRPr>
          </a:p>
          <a:p>
            <a:r>
              <a:rPr lang="fi-FI" b="1" dirty="0"/>
              <a:t>Tunnuksissa</a:t>
            </a:r>
            <a:r>
              <a:rPr lang="fi-FI" dirty="0"/>
              <a:t> kuten muuttujien ja funktioiden nimissä, kirjaintaso on merkitsevä. Esim. x ja X ovat eri tunnuksia. Kirjoita ne karavaanityylillä esim. </a:t>
            </a:r>
            <a:r>
              <a:rPr lang="fi-FI" sz="2100" b="1" dirty="0" err="1">
                <a:latin typeface="Consolas" panose="020B0609020204030204" pitchFamily="49" charset="0"/>
              </a:rPr>
              <a:t>lukujenKeskiarvo</a:t>
            </a:r>
            <a:r>
              <a:rPr lang="fi-FI" sz="2100" b="1" dirty="0">
                <a:latin typeface="Consolas" panose="020B0609020204030204" pitchFamily="49" charset="0"/>
              </a:rPr>
              <a:t> tai </a:t>
            </a:r>
            <a:r>
              <a:rPr lang="fi-FI" sz="2100" b="1" dirty="0" err="1">
                <a:latin typeface="Consolas" panose="020B0609020204030204" pitchFamily="49" charset="0"/>
              </a:rPr>
              <a:t>emojinNimi</a:t>
            </a:r>
            <a:r>
              <a:rPr lang="fi-FI" sz="2100" b="1" dirty="0">
                <a:latin typeface="Consolas" panose="020B0609020204030204" pitchFamily="49" charset="0"/>
              </a:rPr>
              <a:t>.</a:t>
            </a:r>
          </a:p>
          <a:p>
            <a:r>
              <a:rPr lang="fi-FI" b="1" dirty="0"/>
              <a:t>Kommentti</a:t>
            </a:r>
            <a:r>
              <a:rPr lang="fi-FI" dirty="0"/>
              <a:t> alkaa </a:t>
            </a:r>
            <a:r>
              <a:rPr lang="fi-FI" sz="2100" b="1" dirty="0">
                <a:latin typeface="Consolas" panose="020B0609020204030204" pitchFamily="49" charset="0"/>
              </a:rPr>
              <a:t>//</a:t>
            </a:r>
            <a:r>
              <a:rPr lang="fi-FI" dirty="0"/>
              <a:t> merkillä ja päättyy rivin loppuun.</a:t>
            </a:r>
          </a:p>
        </p:txBody>
      </p:sp>
    </p:spTree>
    <p:extLst>
      <p:ext uri="{BB962C8B-B14F-4D97-AF65-F5344CB8AC3E}">
        <p14:creationId xmlns:p14="http://schemas.microsoft.com/office/powerpoint/2010/main" val="13886705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A2563CA-9CB4-4403-A480-C6B434A85E13}"/>
              </a:ext>
            </a:extLst>
          </p:cNvPr>
          <p:cNvSpPr>
            <a:spLocks noGrp="1"/>
          </p:cNvSpPr>
          <p:nvPr>
            <p:ph type="title"/>
          </p:nvPr>
        </p:nvSpPr>
        <p:spPr/>
        <p:txBody>
          <a:bodyPr/>
          <a:lstStyle/>
          <a:p>
            <a:r>
              <a:rPr lang="fi-FI" dirty="0" err="1"/>
              <a:t>Body</a:t>
            </a:r>
            <a:r>
              <a:rPr lang="fi-FI" dirty="0"/>
              <a:t> ja </a:t>
            </a:r>
            <a:r>
              <a:rPr lang="fi-FI" dirty="0" err="1"/>
              <a:t>frameset</a:t>
            </a:r>
            <a:r>
              <a:rPr lang="fi-FI" dirty="0"/>
              <a:t>-elementin erityiset tapahtumamääreet</a:t>
            </a:r>
          </a:p>
        </p:txBody>
      </p:sp>
      <p:sp>
        <p:nvSpPr>
          <p:cNvPr id="3" name="Sisällön paikkamerkki 2">
            <a:extLst>
              <a:ext uri="{FF2B5EF4-FFF2-40B4-BE49-F238E27FC236}">
                <a16:creationId xmlns:a16="http://schemas.microsoft.com/office/drawing/2014/main" id="{70D5926F-C018-4BE3-BCA9-2F663B32D33B}"/>
              </a:ext>
            </a:extLst>
          </p:cNvPr>
          <p:cNvSpPr>
            <a:spLocks noGrp="1"/>
          </p:cNvSpPr>
          <p:nvPr>
            <p:ph sz="half" idx="1"/>
          </p:nvPr>
        </p:nvSpPr>
        <p:spPr>
          <a:xfrm>
            <a:off x="1476375" y="2138363"/>
            <a:ext cx="4800600" cy="4389512"/>
          </a:xfrm>
        </p:spPr>
        <p:txBody>
          <a:bodyPr>
            <a:normAutofit fontScale="85000" lnSpcReduction="20000"/>
          </a:bodyPr>
          <a:lstStyle/>
          <a:p>
            <a:r>
              <a:rPr lang="fi-FI" dirty="0" err="1"/>
              <a:t>Body</a:t>
            </a:r>
            <a:r>
              <a:rPr lang="fi-FI" dirty="0"/>
              <a:t>- ja </a:t>
            </a:r>
            <a:r>
              <a:rPr lang="fi-FI" dirty="0" err="1"/>
              <a:t>framset</a:t>
            </a:r>
            <a:r>
              <a:rPr lang="fi-FI" dirty="0"/>
              <a:t> elementissä voidaan käyttää erityisiä määritteitä, </a:t>
            </a:r>
            <a:r>
              <a:rPr lang="fi-FI" dirty="0" err="1"/>
              <a:t>joktka</a:t>
            </a:r>
            <a:r>
              <a:rPr lang="fi-FI" dirty="0"/>
              <a:t> koskevat sivua kokonaisuutena tai selaimen tilaa. Esimerkissä näytetään tieto siitä onko verkkoyhteys olemassa (onko selain asetettu käyttämään yhteyttä).</a:t>
            </a:r>
          </a:p>
          <a:p>
            <a:pPr marL="0" indent="0">
              <a:buNone/>
            </a:pPr>
            <a:endParaRPr lang="fi-FI" dirty="0"/>
          </a:p>
          <a:p>
            <a:pPr marL="0" indent="0">
              <a:buNone/>
            </a:pPr>
            <a:r>
              <a:rPr lang="fi-FI" b="1" dirty="0">
                <a:latin typeface="Consolas" panose="020B0609020204030204" pitchFamily="49" charset="0"/>
              </a:rPr>
              <a:t>&lt;</a:t>
            </a:r>
            <a:r>
              <a:rPr lang="fi-FI" b="1" dirty="0" err="1">
                <a:latin typeface="Consolas" panose="020B0609020204030204" pitchFamily="49" charset="0"/>
              </a:rPr>
              <a:t>style</a:t>
            </a:r>
            <a:r>
              <a:rPr lang="fi-FI" b="1" dirty="0">
                <a:latin typeface="Consolas" panose="020B0609020204030204" pitchFamily="49" charset="0"/>
              </a:rPr>
              <a:t>&gt;</a:t>
            </a:r>
          </a:p>
          <a:p>
            <a:pPr marL="0" indent="0">
              <a:buNone/>
            </a:pPr>
            <a:r>
              <a:rPr lang="fi-FI" b="1" dirty="0" err="1">
                <a:latin typeface="Consolas" panose="020B0609020204030204" pitchFamily="49" charset="0"/>
              </a:rPr>
              <a:t>Strong.varoitus</a:t>
            </a:r>
            <a:r>
              <a:rPr lang="fi-FI" b="1" dirty="0">
                <a:latin typeface="Consolas" panose="020B0609020204030204" pitchFamily="49" charset="0"/>
              </a:rPr>
              <a:t> {</a:t>
            </a:r>
            <a:r>
              <a:rPr lang="fi-FI" b="1" dirty="0" err="1">
                <a:latin typeface="Consolas" panose="020B0609020204030204" pitchFamily="49" charset="0"/>
              </a:rPr>
              <a:t>color.red</a:t>
            </a:r>
            <a:r>
              <a:rPr lang="fi-FI" b="1" dirty="0">
                <a:latin typeface="Consolas" panose="020B0609020204030204" pitchFamily="49" charset="0"/>
              </a:rPr>
              <a:t>}</a:t>
            </a:r>
          </a:p>
          <a:p>
            <a:pPr marL="0" indent="0">
              <a:buNone/>
            </a:pPr>
            <a:r>
              <a:rPr lang="fi-FI" b="1" dirty="0">
                <a:latin typeface="Consolas" panose="020B0609020204030204" pitchFamily="49" charset="0"/>
              </a:rPr>
              <a:t>&lt;/</a:t>
            </a:r>
            <a:r>
              <a:rPr lang="fi-FI" b="1" dirty="0" err="1">
                <a:latin typeface="Consolas" panose="020B0609020204030204" pitchFamily="49" charset="0"/>
              </a:rPr>
              <a:t>style</a:t>
            </a:r>
            <a:r>
              <a:rPr lang="fi-FI" b="1" dirty="0">
                <a:latin typeface="Consolas" panose="020B0609020204030204" pitchFamily="49" charset="0"/>
              </a:rPr>
              <a:t>&gt;</a:t>
            </a:r>
          </a:p>
        </p:txBody>
      </p:sp>
      <p:sp>
        <p:nvSpPr>
          <p:cNvPr id="4" name="Sisällön paikkamerkki 3">
            <a:extLst>
              <a:ext uri="{FF2B5EF4-FFF2-40B4-BE49-F238E27FC236}">
                <a16:creationId xmlns:a16="http://schemas.microsoft.com/office/drawing/2014/main" id="{8E6C091E-6267-4E80-823D-208C6FBAF538}"/>
              </a:ext>
            </a:extLst>
          </p:cNvPr>
          <p:cNvSpPr>
            <a:spLocks noGrp="1"/>
          </p:cNvSpPr>
          <p:nvPr>
            <p:ph sz="half" idx="2"/>
          </p:nvPr>
        </p:nvSpPr>
        <p:spPr/>
        <p:txBody>
          <a:bodyPr>
            <a:normAutofit fontScale="85000" lnSpcReduction="20000"/>
          </a:bodyPr>
          <a:lstStyle/>
          <a:p>
            <a:pPr marL="0" indent="0">
              <a:buNone/>
            </a:pPr>
            <a:r>
              <a:rPr lang="fi-FI" sz="1900" b="1" dirty="0">
                <a:latin typeface="Consolas" panose="020B0609020204030204" pitchFamily="49" charset="0"/>
              </a:rPr>
              <a:t>&lt;</a:t>
            </a:r>
            <a:r>
              <a:rPr lang="fi-FI" sz="1900" b="1" dirty="0" err="1">
                <a:latin typeface="Consolas" panose="020B0609020204030204" pitchFamily="49" charset="0"/>
              </a:rPr>
              <a:t>script</a:t>
            </a:r>
            <a:r>
              <a:rPr lang="fi-FI" sz="1900" b="1" dirty="0">
                <a:latin typeface="Consolas" panose="020B0609020204030204" pitchFamily="49" charset="0"/>
              </a:rPr>
              <a:t>&gt;</a:t>
            </a:r>
          </a:p>
          <a:p>
            <a:pPr marL="0" indent="0">
              <a:buNone/>
            </a:pPr>
            <a:r>
              <a:rPr lang="fi-FI" sz="1900" b="1" dirty="0" err="1">
                <a:latin typeface="Consolas" panose="020B0609020204030204" pitchFamily="49" charset="0"/>
              </a:rPr>
              <a:t>Function</a:t>
            </a:r>
            <a:r>
              <a:rPr lang="fi-FI" sz="1900" b="1" dirty="0">
                <a:latin typeface="Consolas" panose="020B0609020204030204" pitchFamily="49" charset="0"/>
              </a:rPr>
              <a:t> </a:t>
            </a:r>
            <a:r>
              <a:rPr lang="fi-FI" sz="1900" b="1" dirty="0" err="1">
                <a:latin typeface="Consolas" panose="020B0609020204030204" pitchFamily="49" charset="0"/>
              </a:rPr>
              <a:t>eiYhteyttä</a:t>
            </a:r>
            <a:r>
              <a:rPr lang="fi-FI" sz="1900" b="1" dirty="0">
                <a:latin typeface="Consolas" panose="020B0609020204030204" pitchFamily="49" charset="0"/>
              </a:rPr>
              <a:t> () {</a:t>
            </a:r>
          </a:p>
          <a:p>
            <a:pPr marL="0" indent="0">
              <a:buNone/>
            </a:pPr>
            <a:r>
              <a:rPr lang="fi-FI" sz="1900" b="1" dirty="0">
                <a:latin typeface="Consolas" panose="020B0609020204030204" pitchFamily="49" charset="0"/>
              </a:rPr>
              <a:t>    </a:t>
            </a:r>
            <a:r>
              <a:rPr lang="fi-FI" sz="1900" b="1" dirty="0" err="1">
                <a:latin typeface="Consolas" panose="020B0609020204030204" pitchFamily="49" charset="0"/>
              </a:rPr>
              <a:t>document.getElementById</a:t>
            </a:r>
            <a:r>
              <a:rPr lang="fi-FI" sz="1900" b="1" dirty="0">
                <a:latin typeface="Consolas" panose="020B0609020204030204" pitchFamily="49" charset="0"/>
              </a:rPr>
              <a:t>(’tila’).</a:t>
            </a:r>
            <a:r>
              <a:rPr lang="fi-FI" sz="1900" b="1" dirty="0" err="1">
                <a:latin typeface="Consolas" panose="020B0609020204030204" pitchFamily="49" charset="0"/>
              </a:rPr>
              <a:t>innerHTML</a:t>
            </a:r>
            <a:r>
              <a:rPr lang="fi-FI" sz="1900" b="1" dirty="0">
                <a:latin typeface="Consolas" panose="020B0609020204030204" pitchFamily="49" charset="0"/>
              </a:rPr>
              <a:t> = ’&lt;</a:t>
            </a:r>
            <a:r>
              <a:rPr lang="fi-FI" sz="1900" b="1" dirty="0" err="1">
                <a:latin typeface="Consolas" panose="020B0609020204030204" pitchFamily="49" charset="0"/>
              </a:rPr>
              <a:t>strong</a:t>
            </a:r>
            <a:r>
              <a:rPr lang="fi-FI" sz="1900" b="1" dirty="0">
                <a:latin typeface="Consolas" panose="020B0609020204030204" pitchFamily="49" charset="0"/>
              </a:rPr>
              <a:t> </a:t>
            </a:r>
            <a:r>
              <a:rPr lang="fi-FI" sz="1900" b="1" dirty="0" err="1">
                <a:latin typeface="Consolas" panose="020B0609020204030204" pitchFamily="49" charset="0"/>
              </a:rPr>
              <a:t>class</a:t>
            </a:r>
            <a:r>
              <a:rPr lang="fi-FI" sz="1900" b="1" dirty="0">
                <a:latin typeface="Consolas" panose="020B0609020204030204" pitchFamily="49" charset="0"/>
              </a:rPr>
              <a:t>=varoitus&gt;Verkkoyhteyttä ei ole. &lt;/</a:t>
            </a:r>
            <a:r>
              <a:rPr lang="fi-FI" sz="1900" b="1" dirty="0" err="1">
                <a:latin typeface="Consolas" panose="020B0609020204030204" pitchFamily="49" charset="0"/>
              </a:rPr>
              <a:t>strong</a:t>
            </a:r>
            <a:r>
              <a:rPr lang="fi-FI" sz="1900" b="1" dirty="0">
                <a:latin typeface="Consolas" panose="020B0609020204030204" pitchFamily="49" charset="0"/>
              </a:rPr>
              <a:t>&gt;</a:t>
            </a:r>
          </a:p>
          <a:p>
            <a:pPr marL="0" indent="0">
              <a:buNone/>
            </a:pPr>
            <a:r>
              <a:rPr lang="fi-FI" sz="1900" b="1" dirty="0">
                <a:latin typeface="Consolas" panose="020B0609020204030204" pitchFamily="49" charset="0"/>
              </a:rPr>
              <a:t>}</a:t>
            </a:r>
          </a:p>
          <a:p>
            <a:pPr marL="0" indent="0">
              <a:buNone/>
            </a:pPr>
            <a:r>
              <a:rPr lang="fi-FI" sz="1900" b="1" dirty="0" err="1">
                <a:latin typeface="Consolas" panose="020B0609020204030204" pitchFamily="49" charset="0"/>
              </a:rPr>
              <a:t>Function</a:t>
            </a:r>
            <a:r>
              <a:rPr lang="fi-FI" sz="1900" b="1" dirty="0">
                <a:latin typeface="Consolas" panose="020B0609020204030204" pitchFamily="49" charset="0"/>
              </a:rPr>
              <a:t> yhteys() {</a:t>
            </a:r>
          </a:p>
          <a:p>
            <a:pPr marL="0" indent="0">
              <a:buNone/>
            </a:pPr>
            <a:r>
              <a:rPr lang="fi-FI" sz="1900" b="1" dirty="0" err="1">
                <a:latin typeface="Consolas" panose="020B0609020204030204" pitchFamily="49" charset="0"/>
              </a:rPr>
              <a:t>Document.getElementById</a:t>
            </a:r>
            <a:r>
              <a:rPr lang="fi-FI" sz="1900" b="1" dirty="0">
                <a:latin typeface="Consolas" panose="020B0609020204030204" pitchFamily="49" charset="0"/>
              </a:rPr>
              <a:t> (’tila’).</a:t>
            </a:r>
            <a:r>
              <a:rPr lang="fi-FI" sz="1900" b="1" dirty="0" err="1">
                <a:latin typeface="Consolas" panose="020B0609020204030204" pitchFamily="49" charset="0"/>
              </a:rPr>
              <a:t>innerHTML</a:t>
            </a:r>
            <a:r>
              <a:rPr lang="fi-FI" sz="1900" b="1" dirty="0">
                <a:latin typeface="Consolas" panose="020B0609020204030204" pitchFamily="49" charset="0"/>
              </a:rPr>
              <a:t> =’Verkkoyhteys on käytössä’;</a:t>
            </a:r>
          </a:p>
          <a:p>
            <a:pPr marL="0" indent="0">
              <a:buNone/>
            </a:pPr>
            <a:r>
              <a:rPr lang="fi-FI" sz="1900" b="1" dirty="0">
                <a:latin typeface="Consolas" panose="020B0609020204030204" pitchFamily="49" charset="0"/>
              </a:rPr>
              <a:t>}</a:t>
            </a:r>
          </a:p>
          <a:p>
            <a:pPr marL="0" indent="0">
              <a:buNone/>
            </a:pPr>
            <a:r>
              <a:rPr lang="fi-FI" sz="1900" b="1" dirty="0">
                <a:latin typeface="Consolas" panose="020B0609020204030204" pitchFamily="49" charset="0"/>
              </a:rPr>
              <a:t>&lt;/</a:t>
            </a:r>
            <a:r>
              <a:rPr lang="fi-FI" sz="1900" b="1" dirty="0" err="1">
                <a:latin typeface="Consolas" panose="020B0609020204030204" pitchFamily="49" charset="0"/>
              </a:rPr>
              <a:t>script</a:t>
            </a:r>
            <a:r>
              <a:rPr lang="fi-FI" sz="1900" b="1" dirty="0">
                <a:latin typeface="Consolas" panose="020B0609020204030204" pitchFamily="49" charset="0"/>
              </a:rPr>
              <a:t>&gt;</a:t>
            </a:r>
            <a:endParaRPr lang="fi-FI" sz="1800" b="1" dirty="0">
              <a:latin typeface="Consolas" panose="020B0609020204030204" pitchFamily="49" charset="0"/>
            </a:endParaRPr>
          </a:p>
        </p:txBody>
      </p:sp>
    </p:spTree>
    <p:extLst>
      <p:ext uri="{BB962C8B-B14F-4D97-AF65-F5344CB8AC3E}">
        <p14:creationId xmlns:p14="http://schemas.microsoft.com/office/powerpoint/2010/main" val="2939036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A13D229-858E-4249-90F4-8D306FDD745C}"/>
              </a:ext>
            </a:extLst>
          </p:cNvPr>
          <p:cNvSpPr>
            <a:spLocks noGrp="1"/>
          </p:cNvSpPr>
          <p:nvPr>
            <p:ph type="title"/>
          </p:nvPr>
        </p:nvSpPr>
        <p:spPr/>
        <p:txBody>
          <a:bodyPr/>
          <a:lstStyle/>
          <a:p>
            <a:r>
              <a:rPr lang="fi-FI" dirty="0"/>
              <a:t>Jatkuu…</a:t>
            </a:r>
          </a:p>
        </p:txBody>
      </p:sp>
      <p:sp>
        <p:nvSpPr>
          <p:cNvPr id="3" name="Sisällön paikkamerkki 2">
            <a:extLst>
              <a:ext uri="{FF2B5EF4-FFF2-40B4-BE49-F238E27FC236}">
                <a16:creationId xmlns:a16="http://schemas.microsoft.com/office/drawing/2014/main" id="{FD5DEFB9-733C-43B1-9FA2-9849FB91EE82}"/>
              </a:ext>
            </a:extLst>
          </p:cNvPr>
          <p:cNvSpPr>
            <a:spLocks noGrp="1"/>
          </p:cNvSpPr>
          <p:nvPr>
            <p:ph sz="half" idx="1"/>
          </p:nvPr>
        </p:nvSpPr>
        <p:spPr>
          <a:xfrm>
            <a:off x="1295400" y="2224087"/>
            <a:ext cx="4800600" cy="3619500"/>
          </a:xfrm>
        </p:spPr>
        <p:txBody>
          <a:bodyPr/>
          <a:lstStyle/>
          <a:p>
            <a:pPr marL="0" indent="0">
              <a:lnSpc>
                <a:spcPct val="90000"/>
              </a:lnSpc>
              <a:buNone/>
            </a:pPr>
            <a:r>
              <a:rPr lang="fi-FI" sz="1700" b="1" dirty="0">
                <a:latin typeface="Consolas" panose="020B0609020204030204" pitchFamily="49" charset="0"/>
              </a:rPr>
              <a:t>&lt;</a:t>
            </a:r>
            <a:r>
              <a:rPr lang="fi-FI" sz="1700" b="1" dirty="0" err="1">
                <a:latin typeface="Consolas" panose="020B0609020204030204" pitchFamily="49" charset="0"/>
              </a:rPr>
              <a:t>body</a:t>
            </a:r>
            <a:endParaRPr lang="fi-FI" sz="1700" b="1" dirty="0">
              <a:latin typeface="Consolas" panose="020B0609020204030204" pitchFamily="49" charset="0"/>
            </a:endParaRPr>
          </a:p>
          <a:p>
            <a:pPr marL="0" indent="0">
              <a:lnSpc>
                <a:spcPct val="90000"/>
              </a:lnSpc>
              <a:buNone/>
            </a:pPr>
            <a:r>
              <a:rPr lang="fi-FI" sz="1700" b="1" dirty="0">
                <a:latin typeface="Consolas" panose="020B0609020204030204" pitchFamily="49" charset="0"/>
              </a:rPr>
              <a:t>    </a:t>
            </a:r>
            <a:r>
              <a:rPr lang="fi-FI" sz="1700" b="1" dirty="0" err="1">
                <a:latin typeface="Consolas" panose="020B0609020204030204" pitchFamily="49" charset="0"/>
              </a:rPr>
              <a:t>onload</a:t>
            </a:r>
            <a:r>
              <a:rPr lang="fi-FI" sz="1700" b="1" dirty="0">
                <a:latin typeface="Consolas" panose="020B0609020204030204" pitchFamily="49" charset="0"/>
              </a:rPr>
              <a:t> =”</a:t>
            </a:r>
            <a:r>
              <a:rPr lang="fi-FI" sz="1700" b="1" dirty="0" err="1">
                <a:latin typeface="Consolas" panose="020B0609020204030204" pitchFamily="49" charset="0"/>
              </a:rPr>
              <a:t>if</a:t>
            </a:r>
            <a:r>
              <a:rPr lang="fi-FI" sz="1700" b="1" dirty="0">
                <a:latin typeface="Consolas" panose="020B0609020204030204" pitchFamily="49" charset="0"/>
              </a:rPr>
              <a:t>(</a:t>
            </a:r>
            <a:r>
              <a:rPr lang="fi-FI" sz="1700" b="1" dirty="0" err="1">
                <a:latin typeface="Consolas" panose="020B0609020204030204" pitchFamily="49" charset="0"/>
              </a:rPr>
              <a:t>navigator.onLine</a:t>
            </a:r>
            <a:r>
              <a:rPr lang="fi-FI" sz="1700" b="1" dirty="0">
                <a:latin typeface="Consolas" panose="020B0609020204030204" pitchFamily="49" charset="0"/>
              </a:rPr>
              <a:t> {yhteys()} </a:t>
            </a:r>
            <a:r>
              <a:rPr lang="fi-FI" sz="1700" b="1" dirty="0" err="1">
                <a:latin typeface="Consolas" panose="020B0609020204030204" pitchFamily="49" charset="0"/>
              </a:rPr>
              <a:t>else</a:t>
            </a:r>
            <a:r>
              <a:rPr lang="fi-FI" sz="1700" b="1" dirty="0">
                <a:latin typeface="Consolas" panose="020B0609020204030204" pitchFamily="49" charset="0"/>
              </a:rPr>
              <a:t> {ei yhteyttä()}”</a:t>
            </a:r>
          </a:p>
          <a:p>
            <a:pPr marL="0" indent="0">
              <a:lnSpc>
                <a:spcPct val="90000"/>
              </a:lnSpc>
              <a:buNone/>
            </a:pPr>
            <a:r>
              <a:rPr lang="fi-FI" sz="1700" b="1" dirty="0" err="1">
                <a:latin typeface="Consolas" panose="020B0609020204030204" pitchFamily="49" charset="0"/>
              </a:rPr>
              <a:t>Onoffline</a:t>
            </a:r>
            <a:r>
              <a:rPr lang="fi-FI" sz="1700" b="1" dirty="0">
                <a:latin typeface="Consolas" panose="020B0609020204030204" pitchFamily="49" charset="0"/>
              </a:rPr>
              <a:t>=</a:t>
            </a:r>
            <a:r>
              <a:rPr lang="fi-FI" sz="1700" b="1" dirty="0" err="1">
                <a:latin typeface="Consolas" panose="020B0609020204030204" pitchFamily="49" charset="0"/>
              </a:rPr>
              <a:t>eiYhteyttä</a:t>
            </a:r>
            <a:r>
              <a:rPr lang="fi-FI" sz="1700" b="1" dirty="0">
                <a:latin typeface="Consolas" panose="020B0609020204030204" pitchFamily="49" charset="0"/>
              </a:rPr>
              <a:t>()</a:t>
            </a:r>
          </a:p>
          <a:p>
            <a:pPr marL="0" indent="0">
              <a:lnSpc>
                <a:spcPct val="90000"/>
              </a:lnSpc>
              <a:buNone/>
            </a:pPr>
            <a:r>
              <a:rPr lang="fi-FI" sz="1700" b="1" dirty="0" err="1">
                <a:latin typeface="Consolas" panose="020B0609020204030204" pitchFamily="49" charset="0"/>
              </a:rPr>
              <a:t>Ononline</a:t>
            </a:r>
            <a:r>
              <a:rPr lang="fi-FI" sz="1700" b="1" dirty="0">
                <a:latin typeface="Consolas" panose="020B0609020204030204" pitchFamily="49" charset="0"/>
              </a:rPr>
              <a:t>=yhteys()&gt; </a:t>
            </a:r>
          </a:p>
          <a:p>
            <a:pPr marL="0" indent="0">
              <a:lnSpc>
                <a:spcPct val="90000"/>
              </a:lnSpc>
              <a:buNone/>
            </a:pPr>
            <a:r>
              <a:rPr lang="fi-FI" sz="1700" b="1" dirty="0">
                <a:latin typeface="Consolas" panose="020B0609020204030204" pitchFamily="49" charset="0"/>
              </a:rPr>
              <a:t>&lt;div id = tila&gt;&lt;/div&gt;</a:t>
            </a:r>
          </a:p>
          <a:p>
            <a:pPr marL="0" indent="0">
              <a:lnSpc>
                <a:spcPct val="90000"/>
              </a:lnSpc>
              <a:buNone/>
            </a:pPr>
            <a:r>
              <a:rPr lang="fi-FI" sz="1700" b="1" dirty="0">
                <a:latin typeface="Consolas" panose="020B0609020204030204" pitchFamily="49" charset="0"/>
              </a:rPr>
              <a:t>&lt;h1&gt;</a:t>
            </a:r>
            <a:r>
              <a:rPr lang="fi-FI" sz="1700" b="1" dirty="0" err="1">
                <a:latin typeface="Consolas" panose="020B0609020204030204" pitchFamily="49" charset="0"/>
              </a:rPr>
              <a:t>test</a:t>
            </a:r>
            <a:r>
              <a:rPr lang="fi-FI" sz="1700" b="1" dirty="0">
                <a:latin typeface="Consolas" panose="020B0609020204030204" pitchFamily="49" charset="0"/>
              </a:rPr>
              <a:t>&lt;/h1&gt;   </a:t>
            </a:r>
          </a:p>
        </p:txBody>
      </p:sp>
      <p:sp>
        <p:nvSpPr>
          <p:cNvPr id="4" name="Sisällön paikkamerkki 3">
            <a:extLst>
              <a:ext uri="{FF2B5EF4-FFF2-40B4-BE49-F238E27FC236}">
                <a16:creationId xmlns:a16="http://schemas.microsoft.com/office/drawing/2014/main" id="{F773E5AB-EDD5-45F4-9E2C-29259A990DA8}"/>
              </a:ext>
            </a:extLst>
          </p:cNvPr>
          <p:cNvSpPr>
            <a:spLocks noGrp="1"/>
          </p:cNvSpPr>
          <p:nvPr>
            <p:ph sz="half" idx="2"/>
          </p:nvPr>
        </p:nvSpPr>
        <p:spPr/>
        <p:txBody>
          <a:bodyPr/>
          <a:lstStyle/>
          <a:p>
            <a:endParaRPr lang="fi-FI" dirty="0"/>
          </a:p>
        </p:txBody>
      </p:sp>
    </p:spTree>
    <p:extLst>
      <p:ext uri="{BB962C8B-B14F-4D97-AF65-F5344CB8AC3E}">
        <p14:creationId xmlns:p14="http://schemas.microsoft.com/office/powerpoint/2010/main" val="1932484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148F32-4F2B-422F-A4CE-1EAEA7A3B883}"/>
              </a:ext>
            </a:extLst>
          </p:cNvPr>
          <p:cNvSpPr>
            <a:spLocks noGrp="1"/>
          </p:cNvSpPr>
          <p:nvPr>
            <p:ph type="title"/>
          </p:nvPr>
        </p:nvSpPr>
        <p:spPr/>
        <p:txBody>
          <a:bodyPr/>
          <a:lstStyle/>
          <a:p>
            <a:r>
              <a:rPr lang="fi-FI" dirty="0"/>
              <a:t>Tapahtumankäsittelijän asetus </a:t>
            </a:r>
            <a:r>
              <a:rPr lang="fi-FI" dirty="0" err="1"/>
              <a:t>javascriptillä</a:t>
            </a:r>
            <a:endParaRPr lang="fi-FI" dirty="0"/>
          </a:p>
        </p:txBody>
      </p:sp>
      <p:sp>
        <p:nvSpPr>
          <p:cNvPr id="3" name="Sisällön paikkamerkki 2">
            <a:extLst>
              <a:ext uri="{FF2B5EF4-FFF2-40B4-BE49-F238E27FC236}">
                <a16:creationId xmlns:a16="http://schemas.microsoft.com/office/drawing/2014/main" id="{E07155D6-16E6-41D0-9814-6E15AAC30EB3}"/>
              </a:ext>
            </a:extLst>
          </p:cNvPr>
          <p:cNvSpPr>
            <a:spLocks noGrp="1"/>
          </p:cNvSpPr>
          <p:nvPr>
            <p:ph sz="half" idx="1"/>
          </p:nvPr>
        </p:nvSpPr>
        <p:spPr/>
        <p:txBody>
          <a:bodyPr>
            <a:normAutofit fontScale="85000" lnSpcReduction="20000"/>
          </a:bodyPr>
          <a:lstStyle/>
          <a:p>
            <a:r>
              <a:rPr lang="fi-FI" dirty="0"/>
              <a:t>Elementtiin voidaan liittää tapahtumankäsittelijä usealla eri tavalla:</a:t>
            </a:r>
          </a:p>
          <a:p>
            <a:r>
              <a:rPr lang="fi-FI" dirty="0"/>
              <a:t>Elementti ja määritettynä JavaScript funktio poimi(), jos halutaan että kuvan napsauttaminen tekee funktion suorituksen voidaan käyttää mitä tahansa seuraavista:</a:t>
            </a:r>
          </a:p>
          <a:p>
            <a:endParaRPr lang="fi-FI" dirty="0"/>
          </a:p>
          <a:p>
            <a:r>
              <a:rPr lang="fi-FI" dirty="0"/>
              <a:t>By </a:t>
            </a:r>
            <a:r>
              <a:rPr lang="fi-FI" dirty="0" err="1"/>
              <a:t>the</a:t>
            </a:r>
            <a:r>
              <a:rPr lang="fi-FI" dirty="0"/>
              <a:t> </a:t>
            </a:r>
            <a:r>
              <a:rPr lang="fi-FI" dirty="0" err="1"/>
              <a:t>way</a:t>
            </a:r>
            <a:r>
              <a:rPr lang="fi-FI" dirty="0"/>
              <a:t>, </a:t>
            </a:r>
            <a:r>
              <a:rPr lang="fi-FI" b="1" dirty="0" err="1">
                <a:latin typeface="Consolas" panose="020B0609020204030204" pitchFamily="49" charset="0"/>
              </a:rPr>
              <a:t>EventTarge</a:t>
            </a:r>
            <a:r>
              <a:rPr lang="fi-FI" dirty="0" err="1"/>
              <a:t>t</a:t>
            </a:r>
            <a:r>
              <a:rPr lang="fi-FI" dirty="0"/>
              <a:t>-olion ominaisuuksia:</a:t>
            </a:r>
          </a:p>
          <a:p>
            <a:pPr lvl="1"/>
            <a:r>
              <a:rPr lang="fi-FI" sz="2000" b="1" dirty="0" err="1">
                <a:latin typeface="Consolas" panose="020B0609020204030204" pitchFamily="49" charset="0"/>
              </a:rPr>
              <a:t>removeEventListener</a:t>
            </a:r>
            <a:r>
              <a:rPr lang="fi-FI" dirty="0"/>
              <a:t> poistaa toiminnon tapahtumankäsittelijästä</a:t>
            </a:r>
          </a:p>
          <a:p>
            <a:pPr lvl="1"/>
            <a:r>
              <a:rPr lang="fi-FI" sz="2000" b="1" dirty="0" err="1">
                <a:latin typeface="Consolas" panose="020B0609020204030204" pitchFamily="49" charset="0"/>
              </a:rPr>
              <a:t>dispatchEvent</a:t>
            </a:r>
            <a:r>
              <a:rPr lang="fi-FI" sz="2000" b="1" dirty="0">
                <a:latin typeface="Consolas" panose="020B0609020204030204" pitchFamily="49" charset="0"/>
              </a:rPr>
              <a:t>() </a:t>
            </a:r>
            <a:r>
              <a:rPr lang="fi-FI" dirty="0"/>
              <a:t>aiheuttaa oliolle tapahtuman, joka annetaan argumenttina</a:t>
            </a:r>
            <a:br>
              <a:rPr lang="fi-FI" dirty="0"/>
            </a:br>
            <a:endParaRPr lang="fi-FI" dirty="0"/>
          </a:p>
        </p:txBody>
      </p:sp>
      <p:sp>
        <p:nvSpPr>
          <p:cNvPr id="4" name="Sisällön paikkamerkki 3">
            <a:extLst>
              <a:ext uri="{FF2B5EF4-FFF2-40B4-BE49-F238E27FC236}">
                <a16:creationId xmlns:a16="http://schemas.microsoft.com/office/drawing/2014/main" id="{4AC4DE35-5CDD-4D44-9C52-3BDD3977AFEB}"/>
              </a:ext>
            </a:extLst>
          </p:cNvPr>
          <p:cNvSpPr>
            <a:spLocks noGrp="1"/>
          </p:cNvSpPr>
          <p:nvPr>
            <p:ph sz="half" idx="2"/>
          </p:nvPr>
        </p:nvSpPr>
        <p:spPr>
          <a:xfrm>
            <a:off x="6408649" y="2285999"/>
            <a:ext cx="5039747" cy="4228609"/>
          </a:xfrm>
        </p:spPr>
        <p:txBody>
          <a:bodyPr>
            <a:normAutofit fontScale="85000" lnSpcReduction="20000"/>
          </a:bodyPr>
          <a:lstStyle/>
          <a:p>
            <a:r>
              <a:rPr lang="fi-FI" b="1" dirty="0">
                <a:latin typeface="Consolas" panose="020B0609020204030204" pitchFamily="49" charset="0"/>
              </a:rPr>
              <a:t>&lt;</a:t>
            </a:r>
            <a:r>
              <a:rPr lang="fi-FI" b="1" dirty="0" err="1">
                <a:latin typeface="Consolas" panose="020B0609020204030204" pitchFamily="49" charset="0"/>
              </a:rPr>
              <a:t>img</a:t>
            </a:r>
            <a:r>
              <a:rPr lang="fi-FI" b="1" dirty="0">
                <a:latin typeface="Consolas" panose="020B0609020204030204" pitchFamily="49" charset="0"/>
              </a:rPr>
              <a:t> id=omena src=omena.png alt=”” </a:t>
            </a:r>
            <a:r>
              <a:rPr lang="fi-FI" b="1" dirty="0" err="1">
                <a:latin typeface="Consolas" panose="020B0609020204030204" pitchFamily="49" charset="0"/>
              </a:rPr>
              <a:t>onclick</a:t>
            </a:r>
            <a:r>
              <a:rPr lang="fi-FI" b="1" dirty="0">
                <a:latin typeface="Consolas" panose="020B0609020204030204" pitchFamily="49" charset="0"/>
              </a:rPr>
              <a:t>=poimi() </a:t>
            </a:r>
            <a:r>
              <a:rPr lang="fi-FI" dirty="0"/>
              <a:t>tässä elementtiin lisätään yksi määre</a:t>
            </a:r>
          </a:p>
          <a:p>
            <a:r>
              <a:rPr lang="fi-FI" b="1" dirty="0" err="1">
                <a:latin typeface="Consolas" panose="020B0609020204030204" pitchFamily="49" charset="0"/>
              </a:rPr>
              <a:t>document.getElementById</a:t>
            </a:r>
            <a:r>
              <a:rPr lang="fi-FI" b="1" dirty="0">
                <a:latin typeface="Consolas" panose="020B0609020204030204" pitchFamily="49" charset="0"/>
              </a:rPr>
              <a:t>(’omena’).</a:t>
            </a:r>
            <a:r>
              <a:rPr lang="fi-FI" b="1" dirty="0" err="1">
                <a:latin typeface="Consolas" panose="020B0609020204030204" pitchFamily="49" charset="0"/>
              </a:rPr>
              <a:t>onclick</a:t>
            </a:r>
            <a:r>
              <a:rPr lang="fi-FI" b="1" dirty="0">
                <a:latin typeface="Consolas" panose="020B0609020204030204" pitchFamily="49" charset="0"/>
              </a:rPr>
              <a:t>=poimi() </a:t>
            </a:r>
            <a:r>
              <a:rPr lang="fi-FI" dirty="0"/>
              <a:t>tämä JavaScript koodiin lisättävä sijoituslause liittää elementtiin </a:t>
            </a:r>
            <a:r>
              <a:rPr lang="fi-FI" dirty="0" err="1"/>
              <a:t>onclick</a:t>
            </a:r>
            <a:r>
              <a:rPr lang="fi-FI" dirty="0"/>
              <a:t>-ominaisuuden, jonka arvo on funktion nimi, sen jälkeen ei saa laittaa sulkeita</a:t>
            </a:r>
          </a:p>
          <a:p>
            <a:r>
              <a:rPr lang="fi-FI" b="1" dirty="0" err="1">
                <a:latin typeface="Consolas" panose="020B0609020204030204" pitchFamily="49" charset="0"/>
              </a:rPr>
              <a:t>document.getElementById</a:t>
            </a:r>
            <a:r>
              <a:rPr lang="fi-FI" b="1" dirty="0">
                <a:latin typeface="Consolas" panose="020B0609020204030204" pitchFamily="49" charset="0"/>
              </a:rPr>
              <a:t>(’omena’).</a:t>
            </a:r>
            <a:r>
              <a:rPr lang="fi-FI" b="1" dirty="0" err="1">
                <a:latin typeface="Consolas" panose="020B0609020204030204" pitchFamily="49" charset="0"/>
              </a:rPr>
              <a:t>addEventListener</a:t>
            </a:r>
            <a:r>
              <a:rPr lang="fi-FI" b="1" dirty="0">
                <a:latin typeface="Consolas" panose="020B0609020204030204" pitchFamily="49" charset="0"/>
              </a:rPr>
              <a:t>(’</a:t>
            </a:r>
            <a:r>
              <a:rPr lang="fi-FI" b="1" dirty="0" err="1">
                <a:latin typeface="Consolas" panose="020B0609020204030204" pitchFamily="49" charset="0"/>
              </a:rPr>
              <a:t>onclick</a:t>
            </a:r>
            <a:r>
              <a:rPr lang="fi-FI" b="1" dirty="0">
                <a:latin typeface="Consolas" panose="020B0609020204030204" pitchFamily="49" charset="0"/>
              </a:rPr>
              <a:t>, poimi, </a:t>
            </a:r>
            <a:r>
              <a:rPr lang="fi-FI" b="1" dirty="0" err="1">
                <a:latin typeface="Consolas" panose="020B0609020204030204" pitchFamily="49" charset="0"/>
              </a:rPr>
              <a:t>false</a:t>
            </a:r>
            <a:r>
              <a:rPr lang="fi-FI" b="1" dirty="0">
                <a:latin typeface="Consolas" panose="020B0609020204030204" pitchFamily="49" charset="0"/>
              </a:rPr>
              <a:t>) </a:t>
            </a:r>
            <a:r>
              <a:rPr lang="fi-FI" dirty="0"/>
              <a:t>tämäkin lisätään JavaScript koodiin. Metodi </a:t>
            </a:r>
            <a:r>
              <a:rPr lang="fi-FI" dirty="0" err="1"/>
              <a:t>addEventListener</a:t>
            </a:r>
            <a:r>
              <a:rPr lang="fi-FI" dirty="0"/>
              <a:t> lisää tapahtumankäsittelijään toiminnon, sopii laajoihin sovelluksiin.</a:t>
            </a:r>
          </a:p>
          <a:p>
            <a:endParaRPr lang="fi-FI" dirty="0"/>
          </a:p>
        </p:txBody>
      </p:sp>
    </p:spTree>
    <p:extLst>
      <p:ext uri="{BB962C8B-B14F-4D97-AF65-F5344CB8AC3E}">
        <p14:creationId xmlns:p14="http://schemas.microsoft.com/office/powerpoint/2010/main" val="32661171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6C23831-CFFD-4A0E-95F9-22F15BF501CB}"/>
              </a:ext>
            </a:extLst>
          </p:cNvPr>
          <p:cNvSpPr>
            <a:spLocks noGrp="1"/>
          </p:cNvSpPr>
          <p:nvPr>
            <p:ph type="title"/>
          </p:nvPr>
        </p:nvSpPr>
        <p:spPr/>
        <p:txBody>
          <a:bodyPr/>
          <a:lstStyle/>
          <a:p>
            <a:r>
              <a:rPr lang="fi-FI" dirty="0"/>
              <a:t>Tapahtumien järjestys ja kuplinta</a:t>
            </a:r>
          </a:p>
        </p:txBody>
      </p:sp>
      <p:sp>
        <p:nvSpPr>
          <p:cNvPr id="3" name="Sisällön paikkamerkki 2">
            <a:extLst>
              <a:ext uri="{FF2B5EF4-FFF2-40B4-BE49-F238E27FC236}">
                <a16:creationId xmlns:a16="http://schemas.microsoft.com/office/drawing/2014/main" id="{61AE6AF9-8715-4B69-BEC3-F8D28A58C7FE}"/>
              </a:ext>
            </a:extLst>
          </p:cNvPr>
          <p:cNvSpPr>
            <a:spLocks noGrp="1"/>
          </p:cNvSpPr>
          <p:nvPr>
            <p:ph sz="half" idx="1"/>
          </p:nvPr>
        </p:nvSpPr>
        <p:spPr/>
        <p:txBody>
          <a:bodyPr>
            <a:normAutofit fontScale="77500" lnSpcReduction="20000"/>
          </a:bodyPr>
          <a:lstStyle/>
          <a:p>
            <a:r>
              <a:rPr lang="fi-FI" dirty="0"/>
              <a:t>Yksi ilmiö tai toimenpide voi aiheuttaa useita tapahtumia, esim. näppäimen painallus aiheuttaa ainakin tapahtumat </a:t>
            </a:r>
            <a:r>
              <a:rPr lang="fi-FI" dirty="0" err="1"/>
              <a:t>onkeydown</a:t>
            </a:r>
            <a:r>
              <a:rPr lang="fi-FI" dirty="0"/>
              <a:t>, </a:t>
            </a:r>
            <a:r>
              <a:rPr lang="fi-FI" dirty="0" err="1"/>
              <a:t>onkeyup</a:t>
            </a:r>
            <a:r>
              <a:rPr lang="fi-FI" dirty="0"/>
              <a:t> ja </a:t>
            </a:r>
            <a:r>
              <a:rPr lang="fi-FI" dirty="0" err="1"/>
              <a:t>onkeypressed</a:t>
            </a:r>
            <a:r>
              <a:rPr lang="fi-FI" dirty="0"/>
              <a:t>.</a:t>
            </a:r>
          </a:p>
          <a:p>
            <a:r>
              <a:rPr lang="fi-FI" dirty="0"/>
              <a:t>Järjestys on </a:t>
            </a:r>
            <a:r>
              <a:rPr lang="fi-FI" b="1" dirty="0" err="1">
                <a:latin typeface="Consolas" panose="020B0609020204030204" pitchFamily="49" charset="0"/>
              </a:rPr>
              <a:t>onkeydown</a:t>
            </a:r>
            <a:r>
              <a:rPr lang="fi-FI" b="1" dirty="0">
                <a:latin typeface="Consolas" panose="020B0609020204030204" pitchFamily="49" charset="0"/>
              </a:rPr>
              <a:t>, </a:t>
            </a:r>
            <a:r>
              <a:rPr lang="fi-FI" b="1" dirty="0" err="1">
                <a:latin typeface="Consolas" panose="020B0609020204030204" pitchFamily="49" charset="0"/>
              </a:rPr>
              <a:t>onkeypressed</a:t>
            </a:r>
            <a:r>
              <a:rPr lang="fi-FI" b="1" dirty="0">
                <a:latin typeface="Consolas" panose="020B0609020204030204" pitchFamily="49" charset="0"/>
              </a:rPr>
              <a:t> ja </a:t>
            </a:r>
            <a:r>
              <a:rPr lang="fi-FI" b="1" dirty="0" err="1">
                <a:latin typeface="Consolas" panose="020B0609020204030204" pitchFamily="49" charset="0"/>
              </a:rPr>
              <a:t>onkeyup</a:t>
            </a:r>
            <a:r>
              <a:rPr lang="fi-FI" dirty="0"/>
              <a:t>.</a:t>
            </a:r>
          </a:p>
          <a:p>
            <a:r>
              <a:rPr lang="fi-FI" dirty="0"/>
              <a:t>Kuplinta tarkoittaa sitä, että tapahtumapaikka voi olla usean elementin avulla (lomake, jossa input-elementti. </a:t>
            </a:r>
            <a:r>
              <a:rPr lang="fi-FI" dirty="0" err="1"/>
              <a:t>onclick</a:t>
            </a:r>
            <a:r>
              <a:rPr lang="fi-FI" dirty="0"/>
              <a:t> tapahtuma ainakin input elementissä, </a:t>
            </a:r>
            <a:r>
              <a:rPr lang="fi-FI" dirty="0" err="1"/>
              <a:t>body</a:t>
            </a:r>
            <a:r>
              <a:rPr lang="fi-FI" dirty="0"/>
              <a:t>-elementissä ja html-elementissä)</a:t>
            </a:r>
          </a:p>
          <a:p>
            <a:r>
              <a:rPr lang="fi-FI" dirty="0"/>
              <a:t>Ekaksi selain suorittaa sisemmän elementin (input, tapahtumankäsittelijän ja </a:t>
            </a:r>
            <a:r>
              <a:rPr lang="fi-FI" dirty="0" err="1"/>
              <a:t>ylemmäntason</a:t>
            </a:r>
            <a:r>
              <a:rPr lang="fi-FI" dirty="0"/>
              <a:t> elementin </a:t>
            </a:r>
            <a:r>
              <a:rPr lang="fi-FI" dirty="0" err="1"/>
              <a:t>jne</a:t>
            </a:r>
            <a:r>
              <a:rPr lang="fi-FI" dirty="0"/>
              <a:t>).</a:t>
            </a:r>
          </a:p>
        </p:txBody>
      </p:sp>
      <p:sp>
        <p:nvSpPr>
          <p:cNvPr id="4" name="Sisällön paikkamerkki 3">
            <a:extLst>
              <a:ext uri="{FF2B5EF4-FFF2-40B4-BE49-F238E27FC236}">
                <a16:creationId xmlns:a16="http://schemas.microsoft.com/office/drawing/2014/main" id="{4372A9B0-E45D-4F84-8C0A-E388DA9D66EF}"/>
              </a:ext>
            </a:extLst>
          </p:cNvPr>
          <p:cNvSpPr>
            <a:spLocks noGrp="1"/>
          </p:cNvSpPr>
          <p:nvPr>
            <p:ph sz="half" idx="2"/>
          </p:nvPr>
        </p:nvSpPr>
        <p:spPr/>
        <p:txBody>
          <a:bodyPr>
            <a:normAutofit fontScale="77500" lnSpcReduction="20000"/>
          </a:bodyPr>
          <a:lstStyle/>
          <a:p>
            <a:r>
              <a:rPr lang="fi-FI" dirty="0"/>
              <a:t>Eri toimenpiteet ja metodit oivat aiheuttaa tapahtumia metodeille. Esim. elementin kohdan napsauttaminen hiirellä </a:t>
            </a:r>
            <a:r>
              <a:rPr lang="fi-FI" dirty="0" err="1"/>
              <a:t>aiheutttaa</a:t>
            </a:r>
            <a:r>
              <a:rPr lang="fi-FI" dirty="0"/>
              <a:t> </a:t>
            </a:r>
            <a:r>
              <a:rPr lang="fi-FI" dirty="0" err="1"/>
              <a:t>click</a:t>
            </a:r>
            <a:r>
              <a:rPr lang="fi-FI" dirty="0"/>
              <a:t>-tapahtuman </a:t>
            </a:r>
            <a:r>
              <a:rPr lang="fi-FI" dirty="0" err="1"/>
              <a:t>elementilllä</a:t>
            </a:r>
            <a:r>
              <a:rPr lang="fi-FI" dirty="0"/>
              <a:t> mutta sen voi aiheuttaa myös elementin metodi </a:t>
            </a:r>
            <a:r>
              <a:rPr lang="fi-FI" sz="2200" b="1" dirty="0" err="1">
                <a:latin typeface="Consolas" panose="020B0609020204030204" pitchFamily="49" charset="0"/>
              </a:rPr>
              <a:t>click</a:t>
            </a:r>
            <a:r>
              <a:rPr lang="fi-FI" sz="2200" b="1" dirty="0">
                <a:latin typeface="Consolas" panose="020B0609020204030204" pitchFamily="49" charset="0"/>
              </a:rPr>
              <a:t>()</a:t>
            </a:r>
          </a:p>
          <a:p>
            <a:endParaRPr lang="fi-FI" dirty="0"/>
          </a:p>
          <a:p>
            <a:pPr marL="0" indent="0">
              <a:buNone/>
            </a:pPr>
            <a:endParaRPr lang="fi-FI" dirty="0"/>
          </a:p>
        </p:txBody>
      </p:sp>
    </p:spTree>
    <p:extLst>
      <p:ext uri="{BB962C8B-B14F-4D97-AF65-F5344CB8AC3E}">
        <p14:creationId xmlns:p14="http://schemas.microsoft.com/office/powerpoint/2010/main" val="36281193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0EC50CA-1C85-44D7-87F9-866E0FD6992B}"/>
              </a:ext>
            </a:extLst>
          </p:cNvPr>
          <p:cNvSpPr>
            <a:spLocks noGrp="1"/>
          </p:cNvSpPr>
          <p:nvPr>
            <p:ph type="title"/>
          </p:nvPr>
        </p:nvSpPr>
        <p:spPr/>
        <p:txBody>
          <a:bodyPr/>
          <a:lstStyle/>
          <a:p>
            <a:r>
              <a:rPr lang="fi-FI" dirty="0"/>
              <a:t>ajastus</a:t>
            </a:r>
          </a:p>
        </p:txBody>
      </p:sp>
      <p:sp>
        <p:nvSpPr>
          <p:cNvPr id="3" name="Sisällön paikkamerkki 2">
            <a:extLst>
              <a:ext uri="{FF2B5EF4-FFF2-40B4-BE49-F238E27FC236}">
                <a16:creationId xmlns:a16="http://schemas.microsoft.com/office/drawing/2014/main" id="{F3A7F161-BA92-4822-A19E-A13F0EFE0FDA}"/>
              </a:ext>
            </a:extLst>
          </p:cNvPr>
          <p:cNvSpPr>
            <a:spLocks noGrp="1"/>
          </p:cNvSpPr>
          <p:nvPr>
            <p:ph sz="half" idx="1"/>
          </p:nvPr>
        </p:nvSpPr>
        <p:spPr/>
        <p:txBody>
          <a:bodyPr>
            <a:normAutofit fontScale="92500" lnSpcReduction="10000"/>
          </a:bodyPr>
          <a:lstStyle/>
          <a:p>
            <a:r>
              <a:rPr lang="fi-FI" dirty="0" err="1"/>
              <a:t>Window</a:t>
            </a:r>
            <a:r>
              <a:rPr lang="fi-FI" dirty="0"/>
              <a:t>-oliolla on seuraavat toimintojen ajastukseen liittyvät metodit</a:t>
            </a:r>
          </a:p>
          <a:p>
            <a:pPr lvl="1"/>
            <a:r>
              <a:rPr lang="fi-FI" b="1" dirty="0" err="1">
                <a:latin typeface="Consolas" panose="020B0609020204030204" pitchFamily="49" charset="0"/>
              </a:rPr>
              <a:t>setTimeout</a:t>
            </a:r>
            <a:r>
              <a:rPr lang="fi-FI" sz="1700" b="1" dirty="0">
                <a:latin typeface="Cambria" panose="02040503050406030204" pitchFamily="18" charset="0"/>
                <a:ea typeface="Cambria" panose="02040503050406030204" pitchFamily="18" charset="0"/>
              </a:rPr>
              <a:t>, </a:t>
            </a:r>
            <a:r>
              <a:rPr lang="fi-FI" dirty="0"/>
              <a:t>aiheuttaa toimenpiteen annetun sekuntimäärän kuluttua</a:t>
            </a:r>
          </a:p>
          <a:p>
            <a:pPr lvl="1"/>
            <a:r>
              <a:rPr lang="fi-FI" b="1" dirty="0" err="1">
                <a:latin typeface="Consolas" panose="020B0609020204030204" pitchFamily="49" charset="0"/>
              </a:rPr>
              <a:t>clearTimeout</a:t>
            </a:r>
            <a:r>
              <a:rPr lang="fi-FI" sz="1700" b="1" dirty="0">
                <a:latin typeface="Cambria" panose="02040503050406030204" pitchFamily="18" charset="0"/>
                <a:ea typeface="Cambria" panose="02040503050406030204" pitchFamily="18" charset="0"/>
              </a:rPr>
              <a:t>, </a:t>
            </a:r>
            <a:r>
              <a:rPr lang="fi-FI" dirty="0"/>
              <a:t>peruuttaa toimenpiteen ajastuksen</a:t>
            </a:r>
          </a:p>
          <a:p>
            <a:pPr lvl="1"/>
            <a:r>
              <a:rPr lang="fi-FI" b="1" dirty="0" err="1">
                <a:latin typeface="Consolas" panose="020B0609020204030204" pitchFamily="49" charset="0"/>
              </a:rPr>
              <a:t>setInterval</a:t>
            </a:r>
            <a:r>
              <a:rPr lang="fi-FI" dirty="0"/>
              <a:t>, toimii kuten </a:t>
            </a:r>
            <a:r>
              <a:rPr lang="fi-FI" dirty="0" err="1"/>
              <a:t>setTimeout</a:t>
            </a:r>
            <a:r>
              <a:rPr lang="fi-FI" dirty="0"/>
              <a:t>, mutta aiheuttaa toimenpiteen toistuvan suorittamisen aina, kun sekuntimäärä on kulunut uudelleen</a:t>
            </a:r>
          </a:p>
          <a:p>
            <a:pPr lvl="1"/>
            <a:r>
              <a:rPr lang="fi-FI" b="1" dirty="0" err="1">
                <a:latin typeface="Consolas" panose="020B0609020204030204" pitchFamily="49" charset="0"/>
              </a:rPr>
              <a:t>clearInterval</a:t>
            </a:r>
            <a:r>
              <a:rPr lang="fi-FI" dirty="0"/>
              <a:t>, peruuttaa </a:t>
            </a:r>
            <a:r>
              <a:rPr lang="fi-FI" dirty="0" err="1"/>
              <a:t>setInterval</a:t>
            </a:r>
            <a:r>
              <a:rPr lang="fi-FI" dirty="0"/>
              <a:t>-metodilla tehdyn ajastuksen</a:t>
            </a:r>
          </a:p>
        </p:txBody>
      </p:sp>
      <p:sp>
        <p:nvSpPr>
          <p:cNvPr id="4" name="Sisällön paikkamerkki 3">
            <a:extLst>
              <a:ext uri="{FF2B5EF4-FFF2-40B4-BE49-F238E27FC236}">
                <a16:creationId xmlns:a16="http://schemas.microsoft.com/office/drawing/2014/main" id="{2D6F236B-98B6-4C02-B91E-2B85CD716615}"/>
              </a:ext>
            </a:extLst>
          </p:cNvPr>
          <p:cNvSpPr>
            <a:spLocks noGrp="1"/>
          </p:cNvSpPr>
          <p:nvPr>
            <p:ph sz="half" idx="2"/>
          </p:nvPr>
        </p:nvSpPr>
        <p:spPr/>
        <p:txBody>
          <a:bodyPr>
            <a:normAutofit fontScale="92500" lnSpcReduction="10000"/>
          </a:bodyPr>
          <a:lstStyle/>
          <a:p>
            <a:r>
              <a:rPr lang="fi-FI" dirty="0"/>
              <a:t>Esimerkissä lisätään elementin sisältöön merkki”*” 2 sekunnin kuluttua ja merkki ”!” 4 sekunnin kuluttua alkuhetkestä ja sen jälkeen pisteitä ½ sekunnin välein, kunnes käyttäjä pysäyttää toiminnon painikkeella</a:t>
            </a:r>
          </a:p>
        </p:txBody>
      </p:sp>
    </p:spTree>
    <p:extLst>
      <p:ext uri="{BB962C8B-B14F-4D97-AF65-F5344CB8AC3E}">
        <p14:creationId xmlns:p14="http://schemas.microsoft.com/office/powerpoint/2010/main" val="2750367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tsikko 4">
            <a:extLst>
              <a:ext uri="{FF2B5EF4-FFF2-40B4-BE49-F238E27FC236}">
                <a16:creationId xmlns:a16="http://schemas.microsoft.com/office/drawing/2014/main" id="{ACA6929C-61CA-4F15-B151-9345313331F6}"/>
              </a:ext>
            </a:extLst>
          </p:cNvPr>
          <p:cNvSpPr>
            <a:spLocks noGrp="1"/>
          </p:cNvSpPr>
          <p:nvPr>
            <p:ph type="title"/>
          </p:nvPr>
        </p:nvSpPr>
        <p:spPr/>
        <p:txBody>
          <a:bodyPr/>
          <a:lstStyle/>
          <a:p>
            <a:r>
              <a:rPr lang="fi-FI" dirty="0"/>
              <a:t>ajastus</a:t>
            </a:r>
          </a:p>
        </p:txBody>
      </p:sp>
      <p:sp>
        <p:nvSpPr>
          <p:cNvPr id="3" name="Sisällön paikkamerkki 2">
            <a:extLst>
              <a:ext uri="{FF2B5EF4-FFF2-40B4-BE49-F238E27FC236}">
                <a16:creationId xmlns:a16="http://schemas.microsoft.com/office/drawing/2014/main" id="{A80F914E-D671-4E4D-9036-465F31BA03F5}"/>
              </a:ext>
            </a:extLst>
          </p:cNvPr>
          <p:cNvSpPr>
            <a:spLocks noGrp="1"/>
          </p:cNvSpPr>
          <p:nvPr>
            <p:ph idx="1"/>
          </p:nvPr>
        </p:nvSpPr>
        <p:spPr>
          <a:xfrm>
            <a:off x="1475515" y="2243139"/>
            <a:ext cx="10178322" cy="3593591"/>
          </a:xfrm>
        </p:spPr>
        <p:txBody>
          <a:bodyPr>
            <a:normAutofit fontScale="85000" lnSpcReduction="20000"/>
          </a:bodyPr>
          <a:lstStyle/>
          <a:p>
            <a:pPr marL="0" indent="0">
              <a:buNone/>
            </a:pPr>
            <a:r>
              <a:rPr lang="fi-FI" b="1" dirty="0">
                <a:latin typeface="Consolas" panose="020B0609020204030204" pitchFamily="49" charset="0"/>
              </a:rPr>
              <a:t>&lt;p id=t&gt;Testi&lt;/p&gt;</a:t>
            </a:r>
          </a:p>
          <a:p>
            <a:pPr marL="0" indent="0">
              <a:buNone/>
            </a:pPr>
            <a:r>
              <a:rPr lang="fi-FI" b="1" dirty="0">
                <a:latin typeface="Consolas" panose="020B0609020204030204" pitchFamily="49" charset="0"/>
              </a:rPr>
              <a:t>&lt;</a:t>
            </a:r>
            <a:r>
              <a:rPr lang="fi-FI" b="1" dirty="0" err="1">
                <a:latin typeface="Consolas" panose="020B0609020204030204" pitchFamily="49" charset="0"/>
              </a:rPr>
              <a:t>button</a:t>
            </a:r>
            <a:r>
              <a:rPr lang="fi-FI" b="1" dirty="0">
                <a:latin typeface="Consolas" panose="020B0609020204030204" pitchFamily="49" charset="0"/>
              </a:rPr>
              <a:t> </a:t>
            </a:r>
            <a:r>
              <a:rPr lang="fi-FI" b="1" dirty="0" err="1">
                <a:latin typeface="Consolas" panose="020B0609020204030204" pitchFamily="49" charset="0"/>
              </a:rPr>
              <a:t>type</a:t>
            </a:r>
            <a:r>
              <a:rPr lang="fi-FI" b="1" dirty="0">
                <a:latin typeface="Consolas" panose="020B0609020204030204" pitchFamily="49" charset="0"/>
              </a:rPr>
              <a:t>=</a:t>
            </a:r>
            <a:r>
              <a:rPr lang="fi-FI" b="1" dirty="0" err="1">
                <a:latin typeface="Consolas" panose="020B0609020204030204" pitchFamily="49" charset="0"/>
              </a:rPr>
              <a:t>button</a:t>
            </a:r>
            <a:r>
              <a:rPr lang="fi-FI" b="1" dirty="0">
                <a:latin typeface="Consolas" panose="020B0609020204030204" pitchFamily="49" charset="0"/>
              </a:rPr>
              <a:t> </a:t>
            </a:r>
            <a:r>
              <a:rPr lang="fi-FI" b="1" dirty="0" err="1">
                <a:latin typeface="Consolas" panose="020B0609020204030204" pitchFamily="49" charset="0"/>
              </a:rPr>
              <a:t>onclick</a:t>
            </a:r>
            <a:r>
              <a:rPr lang="fi-FI" b="1" dirty="0">
                <a:latin typeface="Consolas" panose="020B0609020204030204" pitchFamily="49" charset="0"/>
              </a:rPr>
              <a:t>=</a:t>
            </a:r>
            <a:r>
              <a:rPr lang="fi-FI" b="1" dirty="0" err="1">
                <a:latin typeface="Consolas" panose="020B0609020204030204" pitchFamily="49" charset="0"/>
              </a:rPr>
              <a:t>clearInterval</a:t>
            </a:r>
            <a:r>
              <a:rPr lang="fi-FI" b="1" dirty="0">
                <a:latin typeface="Consolas" panose="020B0609020204030204" pitchFamily="49" charset="0"/>
              </a:rPr>
              <a:t>(ajastin)&gt;Seis&lt;/</a:t>
            </a:r>
            <a:r>
              <a:rPr lang="fi-FI" b="1" dirty="0" err="1">
                <a:latin typeface="Consolas" panose="020B0609020204030204" pitchFamily="49" charset="0"/>
              </a:rPr>
              <a:t>button</a:t>
            </a:r>
            <a:r>
              <a:rPr lang="fi-FI" b="1" dirty="0">
                <a:latin typeface="Consolas" panose="020B0609020204030204" pitchFamily="49" charset="0"/>
              </a:rPr>
              <a:t>&gt;</a:t>
            </a:r>
          </a:p>
          <a:p>
            <a:pPr marL="0" indent="0">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buNone/>
            </a:pPr>
            <a:r>
              <a:rPr lang="fi-FI" b="1" dirty="0" err="1">
                <a:latin typeface="Consolas" panose="020B0609020204030204" pitchFamily="49" charset="0"/>
              </a:rPr>
              <a:t>let</a:t>
            </a:r>
            <a:r>
              <a:rPr lang="fi-FI" b="1" dirty="0">
                <a:latin typeface="Consolas" panose="020B0609020204030204" pitchFamily="49" charset="0"/>
              </a:rPr>
              <a:t> ajastin;</a:t>
            </a:r>
          </a:p>
          <a:p>
            <a:pPr marL="0" indent="0">
              <a:buNone/>
            </a:pPr>
            <a:r>
              <a:rPr lang="fi-FI" b="1" dirty="0" err="1">
                <a:latin typeface="Consolas" panose="020B0609020204030204" pitchFamily="49" charset="0"/>
              </a:rPr>
              <a:t>let</a:t>
            </a:r>
            <a:r>
              <a:rPr lang="fi-FI" b="1" dirty="0">
                <a:latin typeface="Consolas" panose="020B0609020204030204" pitchFamily="49" charset="0"/>
              </a:rPr>
              <a:t> t =</a:t>
            </a:r>
            <a:r>
              <a:rPr lang="fi-FI" b="1" dirty="0" err="1">
                <a:latin typeface="Consolas" panose="020B0609020204030204" pitchFamily="49" charset="0"/>
              </a:rPr>
              <a:t>document.getElementById</a:t>
            </a:r>
            <a:r>
              <a:rPr lang="fi-FI" b="1" dirty="0">
                <a:latin typeface="Consolas" panose="020B0609020204030204" pitchFamily="49" charset="0"/>
              </a:rPr>
              <a:t>(’t’);</a:t>
            </a:r>
          </a:p>
          <a:p>
            <a:pPr marL="0" indent="0">
              <a:buNone/>
            </a:pPr>
            <a:r>
              <a:rPr lang="fi-FI" b="1" dirty="0" err="1">
                <a:latin typeface="Consolas" panose="020B0609020204030204" pitchFamily="49" charset="0"/>
              </a:rPr>
              <a:t>SetTimeout</a:t>
            </a:r>
            <a:r>
              <a:rPr lang="fi-FI" b="1" dirty="0">
                <a:latin typeface="Consolas" panose="020B0609020204030204" pitchFamily="49" charset="0"/>
              </a:rPr>
              <a:t>(’t, </a:t>
            </a:r>
            <a:r>
              <a:rPr lang="fi-FI" b="1" dirty="0" err="1">
                <a:latin typeface="Consolas" panose="020B0609020204030204" pitchFamily="49" charset="0"/>
              </a:rPr>
              <a:t>innerHTML</a:t>
            </a:r>
            <a:r>
              <a:rPr lang="fi-FI" b="1" dirty="0">
                <a:latin typeface="Consolas" panose="020B0609020204030204" pitchFamily="49" charset="0"/>
              </a:rPr>
              <a:t> += ”*”’,2000)</a:t>
            </a:r>
          </a:p>
          <a:p>
            <a:pPr marL="0" indent="0">
              <a:buNone/>
            </a:pPr>
            <a:r>
              <a:rPr lang="fi-FI" b="1" dirty="0" err="1">
                <a:latin typeface="Consolas" panose="020B0609020204030204" pitchFamily="49" charset="0"/>
              </a:rPr>
              <a:t>setTimeout</a:t>
            </a:r>
            <a:r>
              <a:rPr lang="fi-FI" b="1" dirty="0">
                <a:latin typeface="Consolas" panose="020B0609020204030204" pitchFamily="49" charset="0"/>
              </a:rPr>
              <a:t> (</a:t>
            </a:r>
            <a:r>
              <a:rPr lang="fi-FI" b="1" dirty="0" err="1">
                <a:latin typeface="Consolas" panose="020B0609020204030204" pitchFamily="49" charset="0"/>
              </a:rPr>
              <a:t>function</a:t>
            </a:r>
            <a:r>
              <a:rPr lang="fi-FI" b="1" dirty="0">
                <a:latin typeface="Consolas" panose="020B0609020204030204" pitchFamily="49" charset="0"/>
              </a:rPr>
              <a:t> () {</a:t>
            </a:r>
          </a:p>
          <a:p>
            <a:pPr marL="0" indent="0">
              <a:buNone/>
            </a:pPr>
            <a:r>
              <a:rPr lang="fi-FI" b="1" dirty="0" err="1">
                <a:latin typeface="Consolas" panose="020B0609020204030204" pitchFamily="49" charset="0"/>
              </a:rPr>
              <a:t>t.innerHTML</a:t>
            </a:r>
            <a:r>
              <a:rPr lang="fi-FI" b="1" dirty="0">
                <a:latin typeface="Consolas" panose="020B0609020204030204" pitchFamily="49" charset="0"/>
              </a:rPr>
              <a:t> += ’!’;</a:t>
            </a:r>
          </a:p>
          <a:p>
            <a:pPr marL="0" indent="0">
              <a:buNone/>
            </a:pPr>
            <a:r>
              <a:rPr lang="fi-FI" b="1" dirty="0">
                <a:latin typeface="Consolas" panose="020B0609020204030204" pitchFamily="49" charset="0"/>
              </a:rPr>
              <a:t>Ajastin =</a:t>
            </a:r>
            <a:r>
              <a:rPr lang="fi-FI" b="1" dirty="0" err="1">
                <a:latin typeface="Consolas" panose="020B0609020204030204" pitchFamily="49" charset="0"/>
              </a:rPr>
              <a:t>setInterval</a:t>
            </a:r>
            <a:r>
              <a:rPr lang="fi-FI" b="1" dirty="0">
                <a:latin typeface="Consolas" panose="020B0609020204030204" pitchFamily="49" charset="0"/>
              </a:rPr>
              <a:t>(</a:t>
            </a:r>
            <a:r>
              <a:rPr lang="fi-FI" b="1" dirty="0" err="1">
                <a:latin typeface="Consolas" panose="020B0609020204030204" pitchFamily="49" charset="0"/>
              </a:rPr>
              <a:t>function</a:t>
            </a:r>
            <a:r>
              <a:rPr lang="fi-FI" b="1" dirty="0">
                <a:latin typeface="Consolas" panose="020B0609020204030204" pitchFamily="49" charset="0"/>
              </a:rPr>
              <a:t> ()</a:t>
            </a:r>
          </a:p>
          <a:p>
            <a:pPr marL="0" indent="0">
              <a:buNone/>
            </a:pPr>
            <a:r>
              <a:rPr lang="fi-FI" b="1" dirty="0">
                <a:latin typeface="Consolas" panose="020B0609020204030204" pitchFamily="49" charset="0"/>
              </a:rPr>
              <a:t>    {</a:t>
            </a:r>
            <a:r>
              <a:rPr lang="fi-FI" b="1" dirty="0" err="1">
                <a:latin typeface="Consolas" panose="020B0609020204030204" pitchFamily="49" charset="0"/>
              </a:rPr>
              <a:t>t.innerHTML</a:t>
            </a:r>
            <a:r>
              <a:rPr lang="fi-FI" b="1" dirty="0">
                <a:latin typeface="Consolas" panose="020B0609020204030204" pitchFamily="49" charset="0"/>
              </a:rPr>
              <a:t> +=’.’;}, 500 }, 4000)</a:t>
            </a:r>
          </a:p>
          <a:p>
            <a:pPr marL="0" indent="0">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buNone/>
            </a:pPr>
            <a:endParaRPr lang="fi-FI" dirty="0"/>
          </a:p>
        </p:txBody>
      </p:sp>
    </p:spTree>
    <p:extLst>
      <p:ext uri="{BB962C8B-B14F-4D97-AF65-F5344CB8AC3E}">
        <p14:creationId xmlns:p14="http://schemas.microsoft.com/office/powerpoint/2010/main" val="23866234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E156966-B960-4A5C-9C1F-A366AF94C06E}"/>
              </a:ext>
            </a:extLst>
          </p:cNvPr>
          <p:cNvSpPr>
            <a:spLocks noGrp="1"/>
          </p:cNvSpPr>
          <p:nvPr>
            <p:ph type="title"/>
          </p:nvPr>
        </p:nvSpPr>
        <p:spPr/>
        <p:txBody>
          <a:bodyPr/>
          <a:lstStyle/>
          <a:p>
            <a:r>
              <a:rPr lang="fi-FI" dirty="0"/>
              <a:t>Yksinkertaiset dialogit</a:t>
            </a:r>
          </a:p>
        </p:txBody>
      </p:sp>
      <p:sp>
        <p:nvSpPr>
          <p:cNvPr id="3" name="Sisällön paikkamerkki 2">
            <a:extLst>
              <a:ext uri="{FF2B5EF4-FFF2-40B4-BE49-F238E27FC236}">
                <a16:creationId xmlns:a16="http://schemas.microsoft.com/office/drawing/2014/main" id="{B569514B-540E-4D54-ABD0-0786A80C689F}"/>
              </a:ext>
            </a:extLst>
          </p:cNvPr>
          <p:cNvSpPr>
            <a:spLocks noGrp="1"/>
          </p:cNvSpPr>
          <p:nvPr>
            <p:ph sz="half" idx="1"/>
          </p:nvPr>
        </p:nvSpPr>
        <p:spPr>
          <a:xfrm>
            <a:off x="1257300" y="2286000"/>
            <a:ext cx="4800600" cy="4341412"/>
          </a:xfrm>
        </p:spPr>
        <p:txBody>
          <a:bodyPr>
            <a:normAutofit fontScale="85000" lnSpcReduction="10000"/>
          </a:bodyPr>
          <a:lstStyle/>
          <a:p>
            <a:r>
              <a:rPr lang="fi-FI" dirty="0"/>
              <a:t>Seuraavat </a:t>
            </a:r>
            <a:r>
              <a:rPr lang="fi-FI" b="1" dirty="0" err="1">
                <a:latin typeface="Consolas" panose="020B0609020204030204" pitchFamily="49" charset="0"/>
              </a:rPr>
              <a:t>Window</a:t>
            </a:r>
            <a:r>
              <a:rPr lang="fi-FI" b="1" dirty="0">
                <a:latin typeface="Consolas" panose="020B0609020204030204" pitchFamily="49" charset="0"/>
              </a:rPr>
              <a:t> </a:t>
            </a:r>
            <a:r>
              <a:rPr lang="fi-FI" dirty="0"/>
              <a:t>olion metodit ovat vanhaa JavaScriptiä. Niitä voi käyttää ainakin testauksessa ja prototyyppien teossa</a:t>
            </a:r>
          </a:p>
          <a:p>
            <a:pPr lvl="1"/>
            <a:r>
              <a:rPr lang="fi-FI" sz="2000" b="1" dirty="0" err="1">
                <a:latin typeface="Consolas" panose="020B0609020204030204" pitchFamily="49" charset="0"/>
              </a:rPr>
              <a:t>Alert</a:t>
            </a:r>
            <a:r>
              <a:rPr lang="fi-FI" dirty="0"/>
              <a:t>: esittää argumenttina annetun tekstin käyttäjälle (ponnahdusikkunassa) modaalisessa dialogissa ja odottaa että käyttäjä kuittaa viestin ok-painikkeella.</a:t>
            </a:r>
          </a:p>
          <a:p>
            <a:pPr lvl="1"/>
            <a:r>
              <a:rPr lang="fi-FI" sz="2000" b="1" dirty="0" err="1">
                <a:latin typeface="Consolas" panose="020B0609020204030204" pitchFamily="49" charset="0"/>
              </a:rPr>
              <a:t>Confirm</a:t>
            </a:r>
            <a:r>
              <a:rPr lang="fi-FI" dirty="0"/>
              <a:t>: kuten </a:t>
            </a:r>
            <a:r>
              <a:rPr lang="fi-FI" dirty="0" err="1"/>
              <a:t>alert</a:t>
            </a:r>
            <a:r>
              <a:rPr lang="fi-FI" dirty="0"/>
              <a:t>, dialogi tarjoaa 2 vaihtoehtoa esim. OK ja Peruuta napit, ja kutsu palauttaa arvon </a:t>
            </a:r>
            <a:r>
              <a:rPr lang="fi-FI" dirty="0" err="1"/>
              <a:t>true</a:t>
            </a:r>
            <a:r>
              <a:rPr lang="fi-FI" dirty="0"/>
              <a:t> tai </a:t>
            </a:r>
            <a:r>
              <a:rPr lang="fi-FI" dirty="0" err="1"/>
              <a:t>false</a:t>
            </a:r>
            <a:r>
              <a:rPr lang="fi-FI" dirty="0"/>
              <a:t> sen mukaan kumman vaihtoehdon valitsit</a:t>
            </a:r>
          </a:p>
          <a:p>
            <a:pPr lvl="1"/>
            <a:r>
              <a:rPr lang="fi-FI" sz="2000" b="1" dirty="0" err="1">
                <a:latin typeface="Consolas" panose="020B0609020204030204" pitchFamily="49" charset="0"/>
              </a:rPr>
              <a:t>Promp</a:t>
            </a:r>
            <a:r>
              <a:rPr lang="fi-FI" b="1" dirty="0" err="1">
                <a:latin typeface="Cambria" panose="02040503050406030204" pitchFamily="18" charset="0"/>
                <a:ea typeface="Cambria" panose="02040503050406030204" pitchFamily="18" charset="0"/>
              </a:rPr>
              <a:t>t</a:t>
            </a:r>
            <a:r>
              <a:rPr lang="fi-FI" dirty="0"/>
              <a:t>: kysyy käyttäjältä tekstiä modaalisessa dialogissa ja palauttaa arvonaan käyttäjän antaman tekstin (tai </a:t>
            </a:r>
            <a:r>
              <a:rPr lang="fi-FI" dirty="0" err="1"/>
              <a:t>null</a:t>
            </a:r>
            <a:r>
              <a:rPr lang="fi-FI" dirty="0"/>
              <a:t>, jos käyttäjä ei vastaa mitään). Eka argumentti on kysymys, toisena argumenttina voidaan antaa oletusarvo käyttäjän vastaukselle</a:t>
            </a:r>
          </a:p>
        </p:txBody>
      </p:sp>
      <p:sp>
        <p:nvSpPr>
          <p:cNvPr id="4" name="Sisällön paikkamerkki 3">
            <a:extLst>
              <a:ext uri="{FF2B5EF4-FFF2-40B4-BE49-F238E27FC236}">
                <a16:creationId xmlns:a16="http://schemas.microsoft.com/office/drawing/2014/main" id="{72A17CA0-37F9-4D83-B831-E61E5BD62EC1}"/>
              </a:ext>
            </a:extLst>
          </p:cNvPr>
          <p:cNvSpPr>
            <a:spLocks noGrp="1"/>
          </p:cNvSpPr>
          <p:nvPr>
            <p:ph sz="half" idx="2"/>
          </p:nvPr>
        </p:nvSpPr>
        <p:spPr/>
        <p:txBody>
          <a:bodyPr>
            <a:normAutofit fontScale="85000" lnSpcReduction="10000"/>
          </a:bodyPr>
          <a:lstStyle/>
          <a:p>
            <a:r>
              <a:rPr lang="fi-FI" dirty="0"/>
              <a:t>Esim.</a:t>
            </a:r>
          </a:p>
          <a:p>
            <a:pPr marL="0" indent="0">
              <a:lnSpc>
                <a:spcPct val="100000"/>
              </a:lnSpc>
              <a:buNone/>
            </a:pPr>
            <a:r>
              <a:rPr lang="fi-FI" sz="2100" b="1" dirty="0">
                <a:latin typeface="Consolas" panose="020B0609020204030204" pitchFamily="49" charset="0"/>
              </a:rPr>
              <a:t>&lt;</a:t>
            </a:r>
            <a:r>
              <a:rPr lang="fi-FI" sz="2100" b="1" dirty="0" err="1">
                <a:latin typeface="Consolas" panose="020B0609020204030204" pitchFamily="49" charset="0"/>
              </a:rPr>
              <a:t>body</a:t>
            </a:r>
            <a:r>
              <a:rPr lang="fi-FI" sz="2100" b="1" dirty="0">
                <a:latin typeface="Consolas" panose="020B0609020204030204" pitchFamily="49" charset="0"/>
              </a:rPr>
              <a:t> </a:t>
            </a:r>
            <a:r>
              <a:rPr lang="fi-FI" sz="2100" b="1" dirty="0" err="1">
                <a:latin typeface="Consolas" panose="020B0609020204030204" pitchFamily="49" charset="0"/>
              </a:rPr>
              <a:t>onload</a:t>
            </a:r>
            <a:r>
              <a:rPr lang="fi-FI" sz="2100" b="1" dirty="0">
                <a:latin typeface="Consolas" panose="020B0609020204030204" pitchFamily="49" charset="0"/>
              </a:rPr>
              <a:t>=</a:t>
            </a:r>
            <a:r>
              <a:rPr lang="fi-FI" sz="2100" b="1" dirty="0" err="1">
                <a:latin typeface="Consolas" panose="020B0609020204030204" pitchFamily="49" charset="0"/>
              </a:rPr>
              <a:t>alert</a:t>
            </a:r>
            <a:r>
              <a:rPr lang="fi-FI" sz="2100" b="1" dirty="0">
                <a:latin typeface="Consolas" panose="020B0609020204030204" pitchFamily="49" charset="0"/>
              </a:rPr>
              <a:t>(’tätä sivua ollaan juuri päivittämässä:’)”&gt;</a:t>
            </a:r>
          </a:p>
          <a:p>
            <a:pPr marL="0" indent="0">
              <a:lnSpc>
                <a:spcPct val="100000"/>
              </a:lnSpc>
              <a:buNone/>
            </a:pPr>
            <a:r>
              <a:rPr lang="fi-FI" sz="2100" b="1" dirty="0">
                <a:latin typeface="Consolas" panose="020B0609020204030204" pitchFamily="49" charset="0"/>
              </a:rPr>
              <a:t>&lt;p&gt;&lt;a </a:t>
            </a:r>
            <a:r>
              <a:rPr lang="fi-FI" sz="2100" b="1" dirty="0" err="1">
                <a:latin typeface="Consolas" panose="020B0609020204030204" pitchFamily="49" charset="0"/>
              </a:rPr>
              <a:t>href</a:t>
            </a:r>
            <a:r>
              <a:rPr lang="fi-FI" sz="2100" b="1" dirty="0">
                <a:latin typeface="Consolas" panose="020B0609020204030204" pitchFamily="49" charset="0"/>
              </a:rPr>
              <a:t>=</a:t>
            </a:r>
            <a:r>
              <a:rPr lang="fi-FI" sz="2100" b="1" dirty="0">
                <a:latin typeface="Consolas" panose="020B0609020204030204" pitchFamily="49" charset="0"/>
                <a:hlinkClick r:id="rId2">
                  <a:extLst>
                    <a:ext uri="{A12FA001-AC4F-418D-AE19-62706E023703}">
                      <ahyp:hlinkClr xmlns:ahyp="http://schemas.microsoft.com/office/drawing/2018/hyperlinkcolor" val="tx"/>
                    </a:ext>
                  </a:extLst>
                </a:hlinkClick>
              </a:rPr>
              <a:t>http://www.w3.org</a:t>
            </a:r>
            <a:r>
              <a:rPr lang="fi-FI" sz="2100" b="1" dirty="0">
                <a:latin typeface="Consolas" panose="020B0609020204030204" pitchFamily="49" charset="0"/>
              </a:rPr>
              <a:t> </a:t>
            </a:r>
            <a:r>
              <a:rPr lang="fi-FI" sz="2100" b="1" dirty="0" err="1">
                <a:latin typeface="Consolas" panose="020B0609020204030204" pitchFamily="49" charset="0"/>
              </a:rPr>
              <a:t>onclick</a:t>
            </a:r>
            <a:r>
              <a:rPr lang="fi-FI" sz="2100" b="1" dirty="0">
                <a:latin typeface="Consolas" panose="020B0609020204030204" pitchFamily="49" charset="0"/>
              </a:rPr>
              <a:t>= ”</a:t>
            </a:r>
            <a:r>
              <a:rPr lang="fi-FI" sz="2100" b="1" dirty="0" err="1">
                <a:latin typeface="Consolas" panose="020B0609020204030204" pitchFamily="49" charset="0"/>
              </a:rPr>
              <a:t>return</a:t>
            </a:r>
            <a:r>
              <a:rPr lang="fi-FI" sz="2100" b="1" dirty="0">
                <a:latin typeface="Consolas" panose="020B0609020204030204" pitchFamily="49" charset="0"/>
              </a:rPr>
              <a:t> </a:t>
            </a:r>
            <a:r>
              <a:rPr lang="fi-FI" sz="2100" b="1" dirty="0" err="1">
                <a:latin typeface="Consolas" panose="020B0609020204030204" pitchFamily="49" charset="0"/>
              </a:rPr>
              <a:t>confirm</a:t>
            </a:r>
            <a:r>
              <a:rPr lang="fi-FI" sz="2100" b="1" dirty="0">
                <a:latin typeface="Consolas" panose="020B0609020204030204" pitchFamily="49" charset="0"/>
              </a:rPr>
              <a:t>(’Haluatko varmasti seurata linkkiä?’)”&gt;W3C&lt;/a&gt;</a:t>
            </a:r>
          </a:p>
          <a:p>
            <a:pPr marL="0" indent="0">
              <a:lnSpc>
                <a:spcPct val="100000"/>
              </a:lnSpc>
              <a:buNone/>
            </a:pPr>
            <a:r>
              <a:rPr lang="fi-FI" sz="2100" b="1" dirty="0">
                <a:latin typeface="Consolas" panose="020B0609020204030204" pitchFamily="49" charset="0"/>
              </a:rPr>
              <a:t>&lt;</a:t>
            </a:r>
            <a:r>
              <a:rPr lang="fi-FI" sz="2100" b="1" dirty="0" err="1">
                <a:latin typeface="Consolas" panose="020B0609020204030204" pitchFamily="49" charset="0"/>
              </a:rPr>
              <a:t>script</a:t>
            </a:r>
            <a:r>
              <a:rPr lang="fi-FI" sz="2100" b="1" dirty="0">
                <a:latin typeface="Consolas" panose="020B0609020204030204" pitchFamily="49" charset="0"/>
              </a:rPr>
              <a:t>&gt;</a:t>
            </a:r>
          </a:p>
          <a:p>
            <a:pPr marL="0" indent="0">
              <a:lnSpc>
                <a:spcPct val="100000"/>
              </a:lnSpc>
              <a:buNone/>
            </a:pPr>
            <a:r>
              <a:rPr lang="fi-FI" sz="2100" b="1" dirty="0" err="1">
                <a:latin typeface="Consolas" panose="020B0609020204030204" pitchFamily="49" charset="0"/>
              </a:rPr>
              <a:t>Let</a:t>
            </a:r>
            <a:r>
              <a:rPr lang="fi-FI" sz="2100" b="1" dirty="0">
                <a:latin typeface="Consolas" panose="020B0609020204030204" pitchFamily="49" charset="0"/>
              </a:rPr>
              <a:t> n = </a:t>
            </a:r>
            <a:r>
              <a:rPr lang="fi-FI" sz="2100" b="1" dirty="0" err="1">
                <a:latin typeface="Consolas" panose="020B0609020204030204" pitchFamily="49" charset="0"/>
              </a:rPr>
              <a:t>prompt</a:t>
            </a:r>
            <a:r>
              <a:rPr lang="fi-FI" sz="2100" b="1" dirty="0">
                <a:latin typeface="Consolas" panose="020B0609020204030204" pitchFamily="49" charset="0"/>
              </a:rPr>
              <a:t> (’Anna luku’, 53);</a:t>
            </a:r>
          </a:p>
          <a:p>
            <a:pPr marL="0" indent="0">
              <a:lnSpc>
                <a:spcPct val="100000"/>
              </a:lnSpc>
              <a:buNone/>
            </a:pPr>
            <a:r>
              <a:rPr lang="fi-FI" sz="2100" b="1" dirty="0">
                <a:latin typeface="Consolas" panose="020B0609020204030204" pitchFamily="49" charset="0"/>
              </a:rPr>
              <a:t>&lt;/</a:t>
            </a:r>
            <a:r>
              <a:rPr lang="fi-FI" sz="2100" b="1" dirty="0" err="1">
                <a:latin typeface="Consolas" panose="020B0609020204030204" pitchFamily="49" charset="0"/>
              </a:rPr>
              <a:t>script</a:t>
            </a:r>
            <a:r>
              <a:rPr lang="fi-FI" sz="2100" b="1" dirty="0">
                <a:latin typeface="Consolas" panose="020B0609020204030204" pitchFamily="49" charset="0"/>
              </a:rPr>
              <a:t>&gt;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6521877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5B5EAC1-CB0B-43FD-A2C6-8E3A6FDFFE40}"/>
              </a:ext>
            </a:extLst>
          </p:cNvPr>
          <p:cNvSpPr>
            <a:spLocks noGrp="1"/>
          </p:cNvSpPr>
          <p:nvPr>
            <p:ph type="title"/>
          </p:nvPr>
        </p:nvSpPr>
        <p:spPr/>
        <p:txBody>
          <a:bodyPr/>
          <a:lstStyle/>
          <a:p>
            <a:r>
              <a:rPr lang="fi-FI" dirty="0"/>
              <a:t>Tulostus</a:t>
            </a:r>
          </a:p>
        </p:txBody>
      </p:sp>
      <p:sp>
        <p:nvSpPr>
          <p:cNvPr id="3" name="Sisällön paikkamerkki 2">
            <a:extLst>
              <a:ext uri="{FF2B5EF4-FFF2-40B4-BE49-F238E27FC236}">
                <a16:creationId xmlns:a16="http://schemas.microsoft.com/office/drawing/2014/main" id="{4A7232FE-7077-4570-9297-FAD13C95068C}"/>
              </a:ext>
            </a:extLst>
          </p:cNvPr>
          <p:cNvSpPr>
            <a:spLocks noGrp="1"/>
          </p:cNvSpPr>
          <p:nvPr>
            <p:ph sz="half" idx="1"/>
          </p:nvPr>
        </p:nvSpPr>
        <p:spPr/>
        <p:txBody>
          <a:bodyPr/>
          <a:lstStyle/>
          <a:p>
            <a:r>
              <a:rPr lang="fi-FI" dirty="0" err="1"/>
              <a:t>Window</a:t>
            </a:r>
            <a:r>
              <a:rPr lang="fi-FI" dirty="0"/>
              <a:t>-olion metodi </a:t>
            </a:r>
            <a:r>
              <a:rPr lang="fi-FI" dirty="0" err="1"/>
              <a:t>print</a:t>
            </a:r>
            <a:r>
              <a:rPr lang="fi-FI" dirty="0"/>
              <a:t> käynnistää sivun tulostamisen. Se vastaa yleensä selaimen Tulosta-toimintoa, eikä yleensä suoraan käynnistä tulostusta. Ensin avautuu ikkuna, jossa voi tehdä tulostusasetuksia ja käynnistää tulostuksen. </a:t>
            </a:r>
          </a:p>
          <a:p>
            <a:r>
              <a:rPr lang="fi-FI" dirty="0"/>
              <a:t>Usein verkkosivuilla on tehty tulostuspainike (vaikkei tarvitsisi, paitsi sovelluksissa)</a:t>
            </a:r>
          </a:p>
        </p:txBody>
      </p:sp>
      <p:sp>
        <p:nvSpPr>
          <p:cNvPr id="4" name="Sisällön paikkamerkki 3">
            <a:extLst>
              <a:ext uri="{FF2B5EF4-FFF2-40B4-BE49-F238E27FC236}">
                <a16:creationId xmlns:a16="http://schemas.microsoft.com/office/drawing/2014/main" id="{DD6FB6C7-77A6-404F-BD97-C0865F7344B0}"/>
              </a:ext>
            </a:extLst>
          </p:cNvPr>
          <p:cNvSpPr>
            <a:spLocks noGrp="1"/>
          </p:cNvSpPr>
          <p:nvPr>
            <p:ph sz="half" idx="2"/>
          </p:nvPr>
        </p:nvSpPr>
        <p:spPr/>
        <p:txBody>
          <a:bodyPr>
            <a:normAutofit/>
          </a:bodyPr>
          <a:lstStyle/>
          <a:p>
            <a:pPr marL="0" indent="0">
              <a:lnSpc>
                <a:spcPct val="90000"/>
              </a:lnSpc>
              <a:buNone/>
            </a:pPr>
            <a:r>
              <a:rPr lang="fi-FI" b="1" dirty="0">
                <a:latin typeface="Consolas" panose="020B0609020204030204" pitchFamily="49" charset="0"/>
              </a:rPr>
              <a:t>&lt;</a:t>
            </a:r>
            <a:r>
              <a:rPr lang="fi-FI" b="1" dirty="0" err="1">
                <a:latin typeface="Consolas" panose="020B0609020204030204" pitchFamily="49" charset="0"/>
              </a:rPr>
              <a:t>button</a:t>
            </a:r>
            <a:r>
              <a:rPr lang="fi-FI" b="1" dirty="0">
                <a:latin typeface="Consolas" panose="020B0609020204030204" pitchFamily="49" charset="0"/>
              </a:rPr>
              <a:t> </a:t>
            </a:r>
            <a:r>
              <a:rPr lang="fi-FI" b="1" dirty="0" err="1">
                <a:latin typeface="Consolas" panose="020B0609020204030204" pitchFamily="49" charset="0"/>
              </a:rPr>
              <a:t>type</a:t>
            </a:r>
            <a:r>
              <a:rPr lang="fi-FI" b="1" dirty="0">
                <a:latin typeface="Consolas" panose="020B0609020204030204" pitchFamily="49" charset="0"/>
              </a:rPr>
              <a:t>=</a:t>
            </a:r>
            <a:r>
              <a:rPr lang="fi-FI" b="1" dirty="0" err="1">
                <a:latin typeface="Consolas" panose="020B0609020204030204" pitchFamily="49" charset="0"/>
              </a:rPr>
              <a:t>button</a:t>
            </a:r>
            <a:r>
              <a:rPr lang="fi-FI" b="1" dirty="0">
                <a:latin typeface="Consolas" panose="020B0609020204030204" pitchFamily="49" charset="0"/>
              </a:rPr>
              <a:t> </a:t>
            </a:r>
            <a:r>
              <a:rPr lang="fi-FI" b="1" dirty="0" err="1">
                <a:latin typeface="Consolas" panose="020B0609020204030204" pitchFamily="49" charset="0"/>
              </a:rPr>
              <a:t>onclick</a:t>
            </a:r>
            <a:r>
              <a:rPr lang="fi-FI" b="1" dirty="0">
                <a:latin typeface="Consolas" panose="020B0609020204030204" pitchFamily="49" charset="0"/>
              </a:rPr>
              <a:t>=</a:t>
            </a:r>
            <a:r>
              <a:rPr lang="fi-FI" b="1" dirty="0" err="1">
                <a:latin typeface="Consolas" panose="020B0609020204030204" pitchFamily="49" charset="0"/>
              </a:rPr>
              <a:t>print</a:t>
            </a:r>
            <a:r>
              <a:rPr lang="fi-FI" b="1" dirty="0">
                <a:latin typeface="Consolas" panose="020B0609020204030204" pitchFamily="49" charset="0"/>
              </a:rPr>
              <a:t>()&gt;Tulosta&lt;/</a:t>
            </a:r>
            <a:r>
              <a:rPr lang="fi-FI" b="1" dirty="0" err="1">
                <a:latin typeface="Consolas" panose="020B0609020204030204" pitchFamily="49" charset="0"/>
              </a:rPr>
              <a:t>button</a:t>
            </a:r>
            <a:r>
              <a:rPr lang="fi-FI" b="1" dirty="0">
                <a:latin typeface="Consolas" panose="020B0609020204030204" pitchFamily="49" charset="0"/>
              </a:rPr>
              <a:t>&gt;</a:t>
            </a:r>
          </a:p>
        </p:txBody>
      </p:sp>
    </p:spTree>
    <p:extLst>
      <p:ext uri="{BB962C8B-B14F-4D97-AF65-F5344CB8AC3E}">
        <p14:creationId xmlns:p14="http://schemas.microsoft.com/office/powerpoint/2010/main" val="20999031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DE93457-C076-4991-B3E0-5FD8479833F6}"/>
              </a:ext>
            </a:extLst>
          </p:cNvPr>
          <p:cNvSpPr>
            <a:spLocks noGrp="1"/>
          </p:cNvSpPr>
          <p:nvPr>
            <p:ph type="title"/>
          </p:nvPr>
        </p:nvSpPr>
        <p:spPr/>
        <p:txBody>
          <a:bodyPr>
            <a:normAutofit fontScale="90000"/>
          </a:bodyPr>
          <a:lstStyle/>
          <a:p>
            <a:r>
              <a:rPr lang="fi-FI" dirty="0"/>
              <a:t>Modaaliset dialogit, dialogin luonti </a:t>
            </a:r>
            <a:r>
              <a:rPr lang="fi-FI" dirty="0" err="1"/>
              <a:t>showmodaldialog</a:t>
            </a:r>
            <a:r>
              <a:rPr lang="fi-FI" dirty="0"/>
              <a:t>-metodilla</a:t>
            </a:r>
          </a:p>
        </p:txBody>
      </p:sp>
      <p:sp>
        <p:nvSpPr>
          <p:cNvPr id="3" name="Sisällön paikkamerkki 2">
            <a:extLst>
              <a:ext uri="{FF2B5EF4-FFF2-40B4-BE49-F238E27FC236}">
                <a16:creationId xmlns:a16="http://schemas.microsoft.com/office/drawing/2014/main" id="{399C5A80-A02B-4760-B03E-139AF8BDA4F3}"/>
              </a:ext>
            </a:extLst>
          </p:cNvPr>
          <p:cNvSpPr>
            <a:spLocks noGrp="1"/>
          </p:cNvSpPr>
          <p:nvPr>
            <p:ph sz="half" idx="1"/>
          </p:nvPr>
        </p:nvSpPr>
        <p:spPr/>
        <p:txBody>
          <a:bodyPr>
            <a:normAutofit fontScale="92500" lnSpcReduction="20000"/>
          </a:bodyPr>
          <a:lstStyle/>
          <a:p>
            <a:r>
              <a:rPr lang="fi-FI" dirty="0" err="1"/>
              <a:t>Window</a:t>
            </a:r>
            <a:r>
              <a:rPr lang="fi-FI" dirty="0"/>
              <a:t>-olion </a:t>
            </a:r>
            <a:r>
              <a:rPr lang="fi-FI" sz="1800" b="1" dirty="0" err="1">
                <a:latin typeface="Consolas" panose="020B0609020204030204" pitchFamily="49" charset="0"/>
              </a:rPr>
              <a:t>showModalDialog</a:t>
            </a:r>
            <a:r>
              <a:rPr lang="fi-FI" dirty="0"/>
              <a:t>-metodi luo uuden selailukontekstin ja avaa </a:t>
            </a:r>
            <a:r>
              <a:rPr lang="fi-FI" dirty="0" err="1"/>
              <a:t>isiihen</a:t>
            </a:r>
            <a:r>
              <a:rPr lang="fi-FI" dirty="0"/>
              <a:t> sivun, jonka osoite annetaan argumenttina ja odottaa kontekstin sulkeutumista. Metodin paluuarvo on sama kuin kyseisen sivun paluuarvo. Uusi konteksti on modaalinen eli se ottaa haltuunsa vuorovaikutuksen käyttäjän kanssa</a:t>
            </a:r>
          </a:p>
          <a:p>
            <a:r>
              <a:rPr lang="fi-FI" dirty="0"/>
              <a:t>Käyttäjä ei voi ennen kontekstin sulkemista esim. kirjoittaa toiseen ikkunaan.</a:t>
            </a:r>
          </a:p>
        </p:txBody>
      </p:sp>
      <p:sp>
        <p:nvSpPr>
          <p:cNvPr id="4" name="Sisällön paikkamerkki 3">
            <a:extLst>
              <a:ext uri="{FF2B5EF4-FFF2-40B4-BE49-F238E27FC236}">
                <a16:creationId xmlns:a16="http://schemas.microsoft.com/office/drawing/2014/main" id="{9A3ED232-6726-4A5E-8489-012196371D21}"/>
              </a:ext>
            </a:extLst>
          </p:cNvPr>
          <p:cNvSpPr>
            <a:spLocks noGrp="1"/>
          </p:cNvSpPr>
          <p:nvPr>
            <p:ph sz="half" idx="2"/>
          </p:nvPr>
        </p:nvSpPr>
        <p:spPr/>
        <p:txBody>
          <a:bodyPr>
            <a:normAutofit fontScale="92500" lnSpcReduction="20000"/>
          </a:bodyPr>
          <a:lstStyle/>
          <a:p>
            <a:pPr marL="0" indent="0">
              <a:buNone/>
            </a:pPr>
            <a:r>
              <a:rPr lang="fi-FI" dirty="0"/>
              <a:t>Esim. sivulla hyvaksy.html on JavaScript-koodi , jonka sulkeutuminen asettaa paluuarvoksi ”OK” vain silloin, kun käyttäjä on toimenpiteellään hyväksynyt ehdot.</a:t>
            </a:r>
          </a:p>
          <a:p>
            <a:pPr marL="0" indent="0">
              <a:buNone/>
            </a:pPr>
            <a:endParaRPr lang="fi-FI" dirty="0"/>
          </a:p>
          <a:p>
            <a:pPr marL="0" indent="0">
              <a:buNone/>
            </a:pPr>
            <a:r>
              <a:rPr lang="fi-FI" sz="1800" b="1" dirty="0" err="1">
                <a:latin typeface="Consolas" panose="020B0609020204030204" pitchFamily="49" charset="0"/>
              </a:rPr>
              <a:t>let</a:t>
            </a:r>
            <a:r>
              <a:rPr lang="fi-FI" sz="1800" b="1" dirty="0">
                <a:latin typeface="Consolas" panose="020B0609020204030204" pitchFamily="49" charset="0"/>
              </a:rPr>
              <a:t> </a:t>
            </a:r>
            <a:r>
              <a:rPr lang="fi-FI" sz="1800" b="1" dirty="0" err="1">
                <a:latin typeface="Consolas" panose="020B0609020204030204" pitchFamily="49" charset="0"/>
              </a:rPr>
              <a:t>mod</a:t>
            </a:r>
            <a:r>
              <a:rPr lang="fi-FI" sz="1800" b="1" dirty="0">
                <a:latin typeface="Consolas" panose="020B0609020204030204" pitchFamily="49" charset="0"/>
              </a:rPr>
              <a:t> = </a:t>
            </a:r>
            <a:r>
              <a:rPr lang="fi-FI" sz="1800" b="1" dirty="0" err="1">
                <a:latin typeface="Consolas" panose="020B0609020204030204" pitchFamily="49" charset="0"/>
              </a:rPr>
              <a:t>showModalDialog</a:t>
            </a:r>
            <a:r>
              <a:rPr lang="fi-FI" sz="1800" b="1" dirty="0">
                <a:latin typeface="Consolas" panose="020B0609020204030204" pitchFamily="49" charset="0"/>
              </a:rPr>
              <a:t>(’hyvaksy.html’)</a:t>
            </a:r>
          </a:p>
          <a:p>
            <a:pPr marL="0" indent="0">
              <a:buNone/>
            </a:pPr>
            <a:r>
              <a:rPr lang="fi-FI" sz="1800" b="1" dirty="0">
                <a:latin typeface="Consolas" panose="020B0609020204030204" pitchFamily="49" charset="0"/>
              </a:rPr>
              <a:t>If(</a:t>
            </a:r>
            <a:r>
              <a:rPr lang="fi-FI" sz="1800" b="1" dirty="0" err="1">
                <a:latin typeface="Consolas" panose="020B0609020204030204" pitchFamily="49" charset="0"/>
              </a:rPr>
              <a:t>mod</a:t>
            </a:r>
            <a:r>
              <a:rPr lang="fi-FI" sz="1800" b="1" dirty="0">
                <a:latin typeface="Consolas" panose="020B0609020204030204" pitchFamily="49" charset="0"/>
              </a:rPr>
              <a:t>===’OK’) {pelaa(); }</a:t>
            </a:r>
          </a:p>
          <a:p>
            <a:pPr marL="0" indent="0">
              <a:buNone/>
            </a:pPr>
            <a:endParaRPr lang="fi-FI" dirty="0"/>
          </a:p>
          <a:p>
            <a:pPr marL="0" indent="0">
              <a:buNone/>
            </a:pPr>
            <a:r>
              <a:rPr lang="fi-FI" dirty="0"/>
              <a:t>Katso, ettei selaimessa ole ponnahdusikkunoiden esto käytössä, se estää yllä olevat dialogit.</a:t>
            </a:r>
          </a:p>
        </p:txBody>
      </p:sp>
    </p:spTree>
    <p:extLst>
      <p:ext uri="{BB962C8B-B14F-4D97-AF65-F5344CB8AC3E}">
        <p14:creationId xmlns:p14="http://schemas.microsoft.com/office/powerpoint/2010/main" val="22267223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EB1CCD8-088A-4721-981F-9457049B058A}"/>
              </a:ext>
            </a:extLst>
          </p:cNvPr>
          <p:cNvSpPr>
            <a:spLocks noGrp="1"/>
          </p:cNvSpPr>
          <p:nvPr>
            <p:ph type="title"/>
          </p:nvPr>
        </p:nvSpPr>
        <p:spPr/>
        <p:txBody>
          <a:bodyPr/>
          <a:lstStyle/>
          <a:p>
            <a:endParaRPr lang="fi-FI"/>
          </a:p>
        </p:txBody>
      </p:sp>
      <p:sp>
        <p:nvSpPr>
          <p:cNvPr id="3" name="Sisällön paikkamerkki 2">
            <a:extLst>
              <a:ext uri="{FF2B5EF4-FFF2-40B4-BE49-F238E27FC236}">
                <a16:creationId xmlns:a16="http://schemas.microsoft.com/office/drawing/2014/main" id="{0B6E2F06-2E9B-4F52-8C0E-45D49E1832F3}"/>
              </a:ext>
            </a:extLst>
          </p:cNvPr>
          <p:cNvSpPr>
            <a:spLocks noGrp="1"/>
          </p:cNvSpPr>
          <p:nvPr>
            <p:ph sz="half" idx="1"/>
          </p:nvPr>
        </p:nvSpPr>
        <p:spPr/>
        <p:txBody>
          <a:bodyPr>
            <a:normAutofit fontScale="92500"/>
          </a:bodyPr>
          <a:lstStyle/>
          <a:p>
            <a:r>
              <a:rPr lang="fi-FI" dirty="0"/>
              <a:t>Tiedosto hyvaksy.html sisältää seuraavan koodin</a:t>
            </a:r>
          </a:p>
          <a:p>
            <a:pPr marL="0" indent="0">
              <a:lnSpc>
                <a:spcPct val="100000"/>
              </a:lnSpc>
              <a:buNone/>
            </a:pPr>
            <a:r>
              <a:rPr lang="fi-FI" sz="1800" b="1" dirty="0">
                <a:latin typeface="Consolas" panose="020B0609020204030204" pitchFamily="49" charset="0"/>
              </a:rPr>
              <a:t>&lt;!</a:t>
            </a:r>
            <a:r>
              <a:rPr lang="fi-FI" sz="1800" b="1" dirty="0" err="1">
                <a:latin typeface="Consolas" panose="020B0609020204030204" pitchFamily="49" charset="0"/>
              </a:rPr>
              <a:t>doctype</a:t>
            </a:r>
            <a:r>
              <a:rPr lang="fi-FI" sz="1800" b="1" dirty="0">
                <a:latin typeface="Consolas" panose="020B0609020204030204" pitchFamily="49" charset="0"/>
              </a:rPr>
              <a:t> html&gt;</a:t>
            </a:r>
          </a:p>
          <a:p>
            <a:pPr marL="0" indent="0">
              <a:lnSpc>
                <a:spcPct val="100000"/>
              </a:lnSpc>
              <a:buNone/>
            </a:pPr>
            <a:r>
              <a:rPr lang="fi-FI" sz="1800" b="1" dirty="0">
                <a:latin typeface="Consolas" panose="020B0609020204030204" pitchFamily="49" charset="0"/>
              </a:rPr>
              <a:t>&lt;</a:t>
            </a:r>
            <a:r>
              <a:rPr lang="fi-FI" sz="1800" b="1" dirty="0" err="1">
                <a:latin typeface="Consolas" panose="020B0609020204030204" pitchFamily="49" charset="0"/>
              </a:rPr>
              <a:t>title</a:t>
            </a:r>
            <a:r>
              <a:rPr lang="fi-FI" sz="1800" b="1" dirty="0">
                <a:latin typeface="Consolas" panose="020B0609020204030204" pitchFamily="49" charset="0"/>
              </a:rPr>
              <a:t>&gt; Ehtojen hyväksyminen &lt;/</a:t>
            </a:r>
            <a:r>
              <a:rPr lang="fi-FI" sz="1800" b="1" dirty="0" err="1">
                <a:latin typeface="Consolas" panose="020B0609020204030204" pitchFamily="49" charset="0"/>
              </a:rPr>
              <a:t>title</a:t>
            </a:r>
            <a:r>
              <a:rPr lang="fi-FI" sz="1800" b="1" dirty="0">
                <a:latin typeface="Consolas" panose="020B0609020204030204" pitchFamily="49" charset="0"/>
              </a:rPr>
              <a:t>&gt;</a:t>
            </a:r>
          </a:p>
          <a:p>
            <a:pPr marL="0" indent="0">
              <a:lnSpc>
                <a:spcPct val="100000"/>
              </a:lnSpc>
              <a:buNone/>
            </a:pPr>
            <a:r>
              <a:rPr lang="fi-FI" sz="1800" b="1" dirty="0">
                <a:latin typeface="Consolas" panose="020B0609020204030204" pitchFamily="49" charset="0"/>
              </a:rPr>
              <a:t>Hyväksytkö että saamme käyttää tietojasi?</a:t>
            </a:r>
          </a:p>
          <a:p>
            <a:pPr marL="0" indent="0">
              <a:lnSpc>
                <a:spcPct val="100000"/>
              </a:lnSpc>
              <a:buNone/>
            </a:pPr>
            <a:r>
              <a:rPr lang="fi-FI" sz="1800" b="1" dirty="0">
                <a:latin typeface="Consolas" panose="020B0609020204030204" pitchFamily="49" charset="0"/>
              </a:rPr>
              <a:t>&lt;p&gt;</a:t>
            </a:r>
          </a:p>
          <a:p>
            <a:pPr marL="0" indent="0">
              <a:lnSpc>
                <a:spcPct val="100000"/>
              </a:lnSpc>
              <a:buNone/>
            </a:pPr>
            <a:r>
              <a:rPr lang="fi-FI" sz="1800" b="1" dirty="0">
                <a:latin typeface="Consolas" panose="020B0609020204030204" pitchFamily="49" charset="0"/>
              </a:rPr>
              <a:t>&lt;</a:t>
            </a:r>
            <a:r>
              <a:rPr lang="fi-FI" sz="1800" b="1" dirty="0" err="1">
                <a:latin typeface="Consolas" panose="020B0609020204030204" pitchFamily="49" charset="0"/>
              </a:rPr>
              <a:t>button</a:t>
            </a:r>
            <a:r>
              <a:rPr lang="fi-FI" sz="1800" b="1" dirty="0">
                <a:latin typeface="Consolas" panose="020B0609020204030204" pitchFamily="49" charset="0"/>
              </a:rPr>
              <a:t> </a:t>
            </a:r>
            <a:r>
              <a:rPr lang="fi-FI" sz="1800" b="1" dirty="0" err="1">
                <a:latin typeface="Consolas" panose="020B0609020204030204" pitchFamily="49" charset="0"/>
              </a:rPr>
              <a:t>onclick</a:t>
            </a:r>
            <a:r>
              <a:rPr lang="fi-FI" sz="1800" b="1" dirty="0">
                <a:latin typeface="Consolas" panose="020B0609020204030204" pitchFamily="49" charset="0"/>
              </a:rPr>
              <a:t> </a:t>
            </a:r>
            <a:r>
              <a:rPr lang="fi-FI" sz="1800" b="1" dirty="0" err="1">
                <a:latin typeface="Consolas" panose="020B0609020204030204" pitchFamily="49" charset="0"/>
              </a:rPr>
              <a:t>returnValue</a:t>
            </a:r>
            <a:r>
              <a:rPr lang="fi-FI" sz="1800" b="1" dirty="0">
                <a:latin typeface="Consolas" panose="020B0609020204030204" pitchFamily="49" charset="0"/>
              </a:rPr>
              <a:t>=’OK’; ”</a:t>
            </a:r>
            <a:r>
              <a:rPr lang="fi-FI" sz="1800" b="1" dirty="0" err="1">
                <a:latin typeface="Consolas" panose="020B0609020204030204" pitchFamily="49" charset="0"/>
              </a:rPr>
              <a:t>self.close</a:t>
            </a:r>
            <a:r>
              <a:rPr lang="fi-FI" sz="1800" b="1" dirty="0">
                <a:latin typeface="Consolas" panose="020B0609020204030204" pitchFamily="49" charset="0"/>
              </a:rPr>
              <a:t>()”&gt;Hyväksyn&lt;/</a:t>
            </a:r>
            <a:r>
              <a:rPr lang="fi-FI" sz="1800" b="1" dirty="0" err="1">
                <a:latin typeface="Consolas" panose="020B0609020204030204" pitchFamily="49" charset="0"/>
              </a:rPr>
              <a:t>button</a:t>
            </a:r>
            <a:r>
              <a:rPr lang="fi-FI" sz="1800" b="1" dirty="0">
                <a:latin typeface="Consolas" panose="020B0609020204030204" pitchFamily="49" charset="0"/>
              </a:rPr>
              <a:t>&gt;</a:t>
            </a:r>
          </a:p>
          <a:p>
            <a:pPr marL="0" indent="0">
              <a:lnSpc>
                <a:spcPct val="100000"/>
              </a:lnSpc>
              <a:buNone/>
            </a:pPr>
            <a:r>
              <a:rPr lang="fi-FI" sz="1800" b="1" dirty="0">
                <a:latin typeface="Consolas" panose="020B0609020204030204" pitchFamily="49" charset="0"/>
              </a:rPr>
              <a:t>&lt;Button </a:t>
            </a:r>
            <a:r>
              <a:rPr lang="fi-FI" sz="1800" b="1" dirty="0" err="1">
                <a:latin typeface="Consolas" panose="020B0609020204030204" pitchFamily="49" charset="0"/>
              </a:rPr>
              <a:t>onclick</a:t>
            </a:r>
            <a:r>
              <a:rPr lang="fi-FI" sz="1800" b="1" dirty="0">
                <a:latin typeface="Consolas" panose="020B0609020204030204" pitchFamily="49" charset="0"/>
              </a:rPr>
              <a:t>=”</a:t>
            </a:r>
            <a:r>
              <a:rPr lang="fi-FI" sz="1800" b="1" dirty="0" err="1">
                <a:latin typeface="Consolas" panose="020B0609020204030204" pitchFamily="49" charset="0"/>
              </a:rPr>
              <a:t>self.close</a:t>
            </a:r>
            <a:r>
              <a:rPr lang="fi-FI" sz="1800" b="1" dirty="0">
                <a:latin typeface="Consolas" panose="020B0609020204030204" pitchFamily="49" charset="0"/>
              </a:rPr>
              <a:t>()”&gt; En hyväksy&lt;/</a:t>
            </a:r>
            <a:r>
              <a:rPr lang="fi-FI" sz="1800" b="1" dirty="0" err="1">
                <a:latin typeface="Consolas" panose="020B0609020204030204" pitchFamily="49" charset="0"/>
              </a:rPr>
              <a:t>button</a:t>
            </a:r>
            <a:endParaRPr lang="fi-FI" sz="1800" b="1" dirty="0">
              <a:latin typeface="Consolas" panose="020B0609020204030204" pitchFamily="49" charset="0"/>
            </a:endParaRPr>
          </a:p>
        </p:txBody>
      </p:sp>
      <p:sp>
        <p:nvSpPr>
          <p:cNvPr id="4" name="Sisällön paikkamerkki 3">
            <a:extLst>
              <a:ext uri="{FF2B5EF4-FFF2-40B4-BE49-F238E27FC236}">
                <a16:creationId xmlns:a16="http://schemas.microsoft.com/office/drawing/2014/main" id="{64E69827-9FA6-4547-BECC-25B616F244EA}"/>
              </a:ext>
            </a:extLst>
          </p:cNvPr>
          <p:cNvSpPr>
            <a:spLocks noGrp="1"/>
          </p:cNvSpPr>
          <p:nvPr>
            <p:ph sz="half" idx="2"/>
          </p:nvPr>
        </p:nvSpPr>
        <p:spPr/>
        <p:txBody>
          <a:bodyPr>
            <a:normAutofit fontScale="92500"/>
          </a:bodyPr>
          <a:lstStyle/>
          <a:p>
            <a:r>
              <a:rPr lang="fi-FI" dirty="0"/>
              <a:t>Edellä on käytetty kutsua </a:t>
            </a:r>
            <a:r>
              <a:rPr lang="fi-FI" sz="1800" b="1" dirty="0" err="1">
                <a:latin typeface="Consolas" panose="020B0609020204030204" pitchFamily="49" charset="0"/>
              </a:rPr>
              <a:t>self.close</a:t>
            </a:r>
            <a:r>
              <a:rPr lang="fi-FI" sz="1800" b="1" dirty="0">
                <a:latin typeface="Consolas" panose="020B0609020204030204" pitchFamily="49" charset="0"/>
              </a:rPr>
              <a:t>(), </a:t>
            </a:r>
            <a:r>
              <a:rPr lang="fi-FI" dirty="0"/>
              <a:t>koska pelkkä </a:t>
            </a:r>
            <a:r>
              <a:rPr lang="fi-FI" sz="1800" b="1" dirty="0" err="1">
                <a:latin typeface="Consolas" panose="020B0609020204030204" pitchFamily="49" charset="0"/>
              </a:rPr>
              <a:t>window.close</a:t>
            </a:r>
            <a:r>
              <a:rPr lang="fi-FI" sz="1800" b="1" dirty="0">
                <a:latin typeface="Consolas" panose="020B0609020204030204" pitchFamily="49" charset="0"/>
              </a:rPr>
              <a:t>() </a:t>
            </a:r>
            <a:r>
              <a:rPr lang="fi-FI" dirty="0"/>
              <a:t>ei toimi </a:t>
            </a:r>
            <a:r>
              <a:rPr lang="fi-FI" dirty="0" err="1"/>
              <a:t>explorerissa</a:t>
            </a:r>
            <a:r>
              <a:rPr lang="fi-FI" dirty="0"/>
              <a:t>.</a:t>
            </a:r>
          </a:p>
          <a:p>
            <a:r>
              <a:rPr lang="fi-FI" dirty="0"/>
              <a:t>Dialogissa näkyvällä sivulla voi olla paljon sisältöä ja vuorovaikutteisuutta. </a:t>
            </a:r>
          </a:p>
          <a:p>
            <a:r>
              <a:rPr lang="fi-FI" dirty="0"/>
              <a:t>Käyttäjän halutaan silloin keskittyvän dialogiin, sen sijaan että hän tekisi sivustossa tai </a:t>
            </a:r>
            <a:r>
              <a:rPr lang="fi-FI" dirty="0" err="1"/>
              <a:t>sovellukessa</a:t>
            </a:r>
            <a:r>
              <a:rPr lang="fi-FI" dirty="0"/>
              <a:t> jotain muuta</a:t>
            </a:r>
          </a:p>
        </p:txBody>
      </p:sp>
    </p:spTree>
    <p:extLst>
      <p:ext uri="{BB962C8B-B14F-4D97-AF65-F5344CB8AC3E}">
        <p14:creationId xmlns:p14="http://schemas.microsoft.com/office/powerpoint/2010/main" val="357410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78DB6A2-81F0-48E4-96A5-44BEA352197A}"/>
              </a:ext>
            </a:extLst>
          </p:cNvPr>
          <p:cNvSpPr>
            <a:spLocks noGrp="1"/>
          </p:cNvSpPr>
          <p:nvPr>
            <p:ph type="title"/>
          </p:nvPr>
        </p:nvSpPr>
        <p:spPr/>
        <p:txBody>
          <a:bodyPr/>
          <a:lstStyle/>
          <a:p>
            <a:r>
              <a:rPr lang="fi-FI" dirty="0"/>
              <a:t>Koodin kirjoittaminen</a:t>
            </a:r>
          </a:p>
        </p:txBody>
      </p:sp>
      <p:sp>
        <p:nvSpPr>
          <p:cNvPr id="3" name="Sisällön paikkamerkki 2">
            <a:extLst>
              <a:ext uri="{FF2B5EF4-FFF2-40B4-BE49-F238E27FC236}">
                <a16:creationId xmlns:a16="http://schemas.microsoft.com/office/drawing/2014/main" id="{D484224F-E84F-49B5-8AB8-57D08BEAA729}"/>
              </a:ext>
            </a:extLst>
          </p:cNvPr>
          <p:cNvSpPr>
            <a:spLocks noGrp="1"/>
          </p:cNvSpPr>
          <p:nvPr>
            <p:ph idx="1"/>
          </p:nvPr>
        </p:nvSpPr>
        <p:spPr>
          <a:xfrm>
            <a:off x="1251678" y="1198012"/>
            <a:ext cx="10178322" cy="5554856"/>
          </a:xfrm>
        </p:spPr>
        <p:txBody>
          <a:bodyPr>
            <a:normAutofit fontScale="85000" lnSpcReduction="20000"/>
          </a:bodyPr>
          <a:lstStyle/>
          <a:p>
            <a:r>
              <a:rPr lang="fi-FI" dirty="0"/>
              <a:t>Tässä opetellaan </a:t>
            </a:r>
            <a:r>
              <a:rPr lang="fi-FI" dirty="0" err="1"/>
              <a:t>JavaScipt</a:t>
            </a:r>
            <a:r>
              <a:rPr lang="fi-FI" dirty="0"/>
              <a:t> ohjelmointikieltä. </a:t>
            </a:r>
          </a:p>
          <a:p>
            <a:r>
              <a:rPr lang="fi-FI" dirty="0"/>
              <a:t>Kaikki voidaan tehdä JavaScriptin avulla</a:t>
            </a:r>
          </a:p>
          <a:p>
            <a:r>
              <a:rPr lang="fi-FI" dirty="0" err="1"/>
              <a:t>Javascript</a:t>
            </a:r>
            <a:r>
              <a:rPr lang="fi-FI" dirty="0"/>
              <a:t> kielen lause on yhden rivin mittainen ja se päätyy puolipisteeseen;</a:t>
            </a:r>
          </a:p>
          <a:p>
            <a:pPr lvl="1">
              <a:buFont typeface="Wingdings" panose="05000000000000000000" pitchFamily="2" charset="2"/>
              <a:buChar char="Ø"/>
            </a:pPr>
            <a:r>
              <a:rPr lang="fi-FI" b="1" dirty="0">
                <a:latin typeface="Consolas" panose="020B0609020204030204" pitchFamily="49" charset="0"/>
              </a:rPr>
              <a:t>console.log (”Tulosta jotain konsoliin”); </a:t>
            </a:r>
          </a:p>
          <a:p>
            <a:pPr marL="0" indent="0">
              <a:buNone/>
            </a:pPr>
            <a:r>
              <a:rPr lang="fi-FI" dirty="0"/>
              <a:t>Tulostaa:  Tulosta jotain konsoliin. </a:t>
            </a:r>
          </a:p>
          <a:p>
            <a:r>
              <a:rPr lang="fi-FI" dirty="0"/>
              <a:t>Puolipiste ilmaisee lauseen päättymisen. Yksittäinen lause voidaan kirjoittaa ilman puolipistettä, jos samalla rivillä ei ole muita lauseita</a:t>
            </a:r>
          </a:p>
          <a:p>
            <a:pPr lvl="1">
              <a:buFont typeface="Wingdings" panose="05000000000000000000" pitchFamily="2" charset="2"/>
              <a:buChar char="Ø"/>
            </a:pPr>
            <a:r>
              <a:rPr lang="fi-FI" b="1" dirty="0">
                <a:latin typeface="Consolas" panose="020B0609020204030204" pitchFamily="49" charset="0"/>
              </a:rPr>
              <a:t>console.log(”Tulosta jotain konsoliin”)</a:t>
            </a:r>
          </a:p>
          <a:p>
            <a:pPr marL="0" indent="0">
              <a:buNone/>
            </a:pPr>
            <a:r>
              <a:rPr lang="fi-FI" dirty="0"/>
              <a:t>Tulostaa: Tulosta jotain konsoliin</a:t>
            </a:r>
          </a:p>
          <a:p>
            <a:r>
              <a:rPr lang="fi-FI" dirty="0"/>
              <a:t>Puolipisteen avulla voidaan samalle riville kirjoittaa useita </a:t>
            </a:r>
            <a:r>
              <a:rPr lang="fi-FI" dirty="0" err="1"/>
              <a:t>laueita</a:t>
            </a:r>
            <a:endParaRPr lang="fi-FI" dirty="0"/>
          </a:p>
          <a:p>
            <a:pPr lvl="1">
              <a:buFont typeface="Wingdings" panose="05000000000000000000" pitchFamily="2" charset="2"/>
              <a:buChar char="Ø"/>
            </a:pPr>
            <a:r>
              <a:rPr lang="fi-FI" b="1" dirty="0" err="1">
                <a:latin typeface="Consolas" panose="020B0609020204030204" pitchFamily="49" charset="0"/>
              </a:rPr>
              <a:t>let</a:t>
            </a:r>
            <a:r>
              <a:rPr lang="fi-FI" b="1" dirty="0">
                <a:latin typeface="Consolas" panose="020B0609020204030204" pitchFamily="49" charset="0"/>
              </a:rPr>
              <a:t> a=1, b=2; console.log(”</a:t>
            </a:r>
            <a:r>
              <a:rPr lang="fi-FI" b="1" dirty="0" err="1">
                <a:latin typeface="Consolas" panose="020B0609020204030204" pitchFamily="49" charset="0"/>
              </a:rPr>
              <a:t>a+b</a:t>
            </a:r>
            <a:r>
              <a:rPr lang="fi-FI" b="1" dirty="0">
                <a:latin typeface="Consolas" panose="020B0609020204030204" pitchFamily="49" charset="0"/>
              </a:rPr>
              <a:t>=” +(</a:t>
            </a:r>
            <a:r>
              <a:rPr lang="fi-FI" b="1" dirty="0" err="1">
                <a:latin typeface="Consolas" panose="020B0609020204030204" pitchFamily="49" charset="0"/>
              </a:rPr>
              <a:t>a+b</a:t>
            </a:r>
            <a:r>
              <a:rPr lang="fi-FI" b="1" dirty="0">
                <a:latin typeface="Consolas" panose="020B0609020204030204" pitchFamily="49" charset="0"/>
              </a:rPr>
              <a:t>));</a:t>
            </a:r>
          </a:p>
          <a:p>
            <a:pPr marL="0" indent="0">
              <a:buNone/>
            </a:pPr>
            <a:r>
              <a:rPr lang="fi-FI" dirty="0"/>
              <a:t>Tulostaa: </a:t>
            </a:r>
            <a:r>
              <a:rPr lang="fi-FI" dirty="0" err="1"/>
              <a:t>a+b</a:t>
            </a:r>
            <a:r>
              <a:rPr lang="fi-FI" dirty="0"/>
              <a:t>=3</a:t>
            </a:r>
          </a:p>
          <a:p>
            <a:pPr marL="0" indent="0">
              <a:buNone/>
            </a:pPr>
            <a:r>
              <a:rPr lang="fi-FI" dirty="0"/>
              <a:t>Jos kirjoittaa riville useita lauseita, voi lopputulos olla hyvin epäselvä koodin muille käyttäjille, joten on parempi kirjoittaa lauseet eri riveille</a:t>
            </a:r>
          </a:p>
          <a:p>
            <a:pPr lvl="1">
              <a:buFont typeface="Wingdings" panose="05000000000000000000" pitchFamily="2" charset="2"/>
              <a:buChar char="Ø"/>
            </a:pPr>
            <a:r>
              <a:rPr lang="fi-FI" b="1" dirty="0" err="1">
                <a:latin typeface="Consolas" panose="020B0609020204030204" pitchFamily="49" charset="0"/>
              </a:rPr>
              <a:t>let</a:t>
            </a:r>
            <a:r>
              <a:rPr lang="fi-FI" b="1" dirty="0">
                <a:latin typeface="Consolas" panose="020B0609020204030204" pitchFamily="49" charset="0"/>
              </a:rPr>
              <a:t> a=1</a:t>
            </a:r>
          </a:p>
          <a:p>
            <a:pPr lvl="1">
              <a:buFont typeface="Wingdings" panose="05000000000000000000" pitchFamily="2" charset="2"/>
              <a:buChar char="Ø"/>
            </a:pPr>
            <a:r>
              <a:rPr lang="fi-FI" b="1" dirty="0">
                <a:latin typeface="Consolas" panose="020B0609020204030204" pitchFamily="49" charset="0"/>
              </a:rPr>
              <a:t>…B=2;</a:t>
            </a:r>
          </a:p>
          <a:p>
            <a:pPr lvl="1">
              <a:buFont typeface="Wingdings" panose="05000000000000000000" pitchFamily="2" charset="2"/>
              <a:buChar char="Ø"/>
            </a:pPr>
            <a:r>
              <a:rPr lang="fi-FI" b="1" dirty="0">
                <a:latin typeface="Consolas" panose="020B0609020204030204" pitchFamily="49" charset="0"/>
              </a:rPr>
              <a:t>Console.log(”</a:t>
            </a:r>
            <a:r>
              <a:rPr lang="fi-FI" b="1" dirty="0" err="1">
                <a:latin typeface="Consolas" panose="020B0609020204030204" pitchFamily="49" charset="0"/>
              </a:rPr>
              <a:t>a+b</a:t>
            </a:r>
            <a:r>
              <a:rPr lang="fi-FI" b="1" dirty="0">
                <a:latin typeface="Consolas" panose="020B0609020204030204" pitchFamily="49" charset="0"/>
              </a:rPr>
              <a:t>” + (</a:t>
            </a:r>
            <a:r>
              <a:rPr lang="fi-FI" b="1" dirty="0" err="1">
                <a:latin typeface="Consolas" panose="020B0609020204030204" pitchFamily="49" charset="0"/>
              </a:rPr>
              <a:t>a+b</a:t>
            </a:r>
            <a:r>
              <a:rPr lang="fi-FI" b="1" dirty="0">
                <a:latin typeface="Consolas" panose="020B0609020204030204" pitchFamily="49" charset="0"/>
              </a:rPr>
              <a:t>));</a:t>
            </a:r>
          </a:p>
          <a:p>
            <a:pPr lvl="1">
              <a:buFont typeface="Wingdings" panose="05000000000000000000" pitchFamily="2" charset="2"/>
              <a:buChar char="Ø"/>
            </a:pPr>
            <a:r>
              <a:rPr lang="fi-FI" b="1" dirty="0" err="1">
                <a:latin typeface="Consolas" panose="020B0609020204030204" pitchFamily="49" charset="0"/>
              </a:rPr>
              <a:t>a+b</a:t>
            </a:r>
            <a:r>
              <a:rPr lang="fi-FI" b="1" dirty="0">
                <a:latin typeface="Consolas" panose="020B0609020204030204" pitchFamily="49" charset="0"/>
              </a:rPr>
              <a:t>=3</a:t>
            </a:r>
          </a:p>
          <a:p>
            <a:endParaRPr lang="fi-FI" dirty="0"/>
          </a:p>
          <a:p>
            <a:endParaRPr lang="fi-FI" dirty="0"/>
          </a:p>
        </p:txBody>
      </p:sp>
      <p:sp>
        <p:nvSpPr>
          <p:cNvPr id="4" name="Suorakulmio 3">
            <a:extLst>
              <a:ext uri="{FF2B5EF4-FFF2-40B4-BE49-F238E27FC236}">
                <a16:creationId xmlns:a16="http://schemas.microsoft.com/office/drawing/2014/main" id="{9B59A457-6485-446E-AEDF-60AB8E2F9182}"/>
              </a:ext>
            </a:extLst>
          </p:cNvPr>
          <p:cNvSpPr/>
          <p:nvPr/>
        </p:nvSpPr>
        <p:spPr>
          <a:xfrm>
            <a:off x="8689245" y="264051"/>
            <a:ext cx="2620954" cy="2014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Koodi voidaan suorittaa selaimessa tai palvelimen puolella </a:t>
            </a:r>
            <a:r>
              <a:rPr lang="fi-FI" dirty="0" err="1"/>
              <a:t>Node.jos</a:t>
            </a:r>
            <a:r>
              <a:rPr lang="fi-FI" dirty="0"/>
              <a:t> ympäristössä. Palvelinpuolen harjoittelu on hyvä vaihtoehto myös aloittelijoille</a:t>
            </a:r>
          </a:p>
        </p:txBody>
      </p:sp>
    </p:spTree>
    <p:extLst>
      <p:ext uri="{BB962C8B-B14F-4D97-AF65-F5344CB8AC3E}">
        <p14:creationId xmlns:p14="http://schemas.microsoft.com/office/powerpoint/2010/main" val="2892566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1F65105-EE62-47D8-A26C-D129911CF890}"/>
              </a:ext>
            </a:extLst>
          </p:cNvPr>
          <p:cNvSpPr>
            <a:spLocks noGrp="1"/>
          </p:cNvSpPr>
          <p:nvPr>
            <p:ph type="title"/>
          </p:nvPr>
        </p:nvSpPr>
        <p:spPr/>
        <p:txBody>
          <a:bodyPr/>
          <a:lstStyle/>
          <a:p>
            <a:r>
              <a:rPr lang="fi-FI" dirty="0"/>
              <a:t>Ikkunan ominaisuuksien asetus</a:t>
            </a:r>
          </a:p>
        </p:txBody>
      </p:sp>
      <p:sp>
        <p:nvSpPr>
          <p:cNvPr id="3" name="Sisällön paikkamerkki 2">
            <a:extLst>
              <a:ext uri="{FF2B5EF4-FFF2-40B4-BE49-F238E27FC236}">
                <a16:creationId xmlns:a16="http://schemas.microsoft.com/office/drawing/2014/main" id="{E087E79A-56C0-41BE-92A1-597412CDA768}"/>
              </a:ext>
            </a:extLst>
          </p:cNvPr>
          <p:cNvSpPr>
            <a:spLocks noGrp="1"/>
          </p:cNvSpPr>
          <p:nvPr>
            <p:ph sz="half" idx="1"/>
          </p:nvPr>
        </p:nvSpPr>
        <p:spPr/>
        <p:txBody>
          <a:bodyPr>
            <a:normAutofit fontScale="92500" lnSpcReduction="20000"/>
          </a:bodyPr>
          <a:lstStyle/>
          <a:p>
            <a:r>
              <a:rPr lang="fi-FI" sz="1800" b="1" dirty="0">
                <a:latin typeface="Consolas" panose="020B0609020204030204" pitchFamily="49" charset="0"/>
              </a:rPr>
              <a:t>Center</a:t>
            </a:r>
            <a:r>
              <a:rPr lang="fi-FI" dirty="0"/>
              <a:t>: ikkuna tulee näytön keskelle, jos arvo on </a:t>
            </a:r>
            <a:r>
              <a:rPr lang="fi-FI" dirty="0" err="1"/>
              <a:t>yes</a:t>
            </a:r>
            <a:r>
              <a:rPr lang="fi-FI" dirty="0"/>
              <a:t>, on tai 1</a:t>
            </a:r>
          </a:p>
          <a:p>
            <a:r>
              <a:rPr lang="fi-FI" sz="1800" b="1" dirty="0" err="1">
                <a:latin typeface="Consolas" panose="020B0609020204030204" pitchFamily="49" charset="0"/>
              </a:rPr>
              <a:t>Dialogheight</a:t>
            </a:r>
            <a:r>
              <a:rPr lang="fi-FI" dirty="0"/>
              <a:t>: ikkunan korkeus pikseleinä</a:t>
            </a:r>
          </a:p>
          <a:p>
            <a:r>
              <a:rPr lang="fi-FI" sz="1800" b="1" dirty="0" err="1">
                <a:latin typeface="Consolas" panose="020B0609020204030204" pitchFamily="49" charset="0"/>
              </a:rPr>
              <a:t>Dialogleft</a:t>
            </a:r>
            <a:r>
              <a:rPr lang="fi-FI" sz="1800" b="1" dirty="0">
                <a:latin typeface="Consolas" panose="020B0609020204030204" pitchFamily="49" charset="0"/>
              </a:rPr>
              <a:t>:</a:t>
            </a:r>
            <a:r>
              <a:rPr lang="fi-FI" dirty="0"/>
              <a:t> ikkunan etäisyys näytön vasemmasta laidasta pikseleinä</a:t>
            </a:r>
          </a:p>
          <a:p>
            <a:r>
              <a:rPr lang="fi-FI" sz="1800" b="1" dirty="0" err="1">
                <a:latin typeface="Consolas" panose="020B0609020204030204" pitchFamily="49" charset="0"/>
              </a:rPr>
              <a:t>Dialogtop</a:t>
            </a:r>
            <a:r>
              <a:rPr lang="fi-FI" dirty="0"/>
              <a:t>: ikkunan etäisyys näytön ylälaidasta pikseleinä.</a:t>
            </a:r>
          </a:p>
          <a:p>
            <a:r>
              <a:rPr lang="fi-FI" sz="1800" b="1" dirty="0" err="1">
                <a:latin typeface="Consolas" panose="020B0609020204030204" pitchFamily="49" charset="0"/>
              </a:rPr>
              <a:t>Dialogwidth</a:t>
            </a:r>
            <a:r>
              <a:rPr lang="fi-FI" dirty="0"/>
              <a:t>: ikkunan leveys pikseleinä</a:t>
            </a:r>
          </a:p>
          <a:p>
            <a:r>
              <a:rPr lang="fi-FI" sz="1800" b="1" dirty="0" err="1">
                <a:latin typeface="Consolas" panose="020B0609020204030204" pitchFamily="49" charset="0"/>
              </a:rPr>
              <a:t>Resizable</a:t>
            </a:r>
            <a:r>
              <a:rPr lang="fi-FI" dirty="0"/>
              <a:t>: ikkunan koko on käyttäjän muutettavissa, jos arvo on </a:t>
            </a:r>
            <a:r>
              <a:rPr lang="fi-FI" dirty="0" err="1"/>
              <a:t>yes</a:t>
            </a:r>
            <a:r>
              <a:rPr lang="fi-FI" dirty="0"/>
              <a:t>, on tai 1 ja kiinteä, jos arvo on no, of tai 0</a:t>
            </a:r>
          </a:p>
        </p:txBody>
      </p:sp>
      <p:sp>
        <p:nvSpPr>
          <p:cNvPr id="4" name="Sisällön paikkamerkki 3">
            <a:extLst>
              <a:ext uri="{FF2B5EF4-FFF2-40B4-BE49-F238E27FC236}">
                <a16:creationId xmlns:a16="http://schemas.microsoft.com/office/drawing/2014/main" id="{CCC03FCC-B5E1-499A-8933-61B59BBAB40F}"/>
              </a:ext>
            </a:extLst>
          </p:cNvPr>
          <p:cNvSpPr>
            <a:spLocks noGrp="1"/>
          </p:cNvSpPr>
          <p:nvPr>
            <p:ph sz="half" idx="2"/>
          </p:nvPr>
        </p:nvSpPr>
        <p:spPr/>
        <p:txBody>
          <a:bodyPr>
            <a:normAutofit fontScale="92500" lnSpcReduction="20000"/>
          </a:bodyPr>
          <a:lstStyle/>
          <a:p>
            <a:r>
              <a:rPr lang="fi-FI" sz="1800" b="1" dirty="0" err="1">
                <a:latin typeface="Consolas" panose="020B0609020204030204" pitchFamily="49" charset="0"/>
              </a:rPr>
              <a:t>Scroll</a:t>
            </a:r>
            <a:r>
              <a:rPr lang="fi-FI" sz="1800" b="1" dirty="0">
                <a:latin typeface="Consolas" panose="020B0609020204030204" pitchFamily="49" charset="0"/>
              </a:rPr>
              <a:t>:</a:t>
            </a:r>
            <a:r>
              <a:rPr lang="fi-FI" dirty="0"/>
              <a:t> ikkunassa on vierityspalkit, </a:t>
            </a:r>
            <a:r>
              <a:rPr lang="fi-FI" dirty="0" err="1"/>
              <a:t>josa</a:t>
            </a:r>
            <a:r>
              <a:rPr lang="fi-FI" dirty="0"/>
              <a:t> arvo on </a:t>
            </a:r>
            <a:r>
              <a:rPr lang="fi-FI" dirty="0" err="1"/>
              <a:t>yes</a:t>
            </a:r>
            <a:r>
              <a:rPr lang="fi-FI" dirty="0"/>
              <a:t>, on tai 1 ja ne puuttuvat jos arvo on no, </a:t>
            </a:r>
            <a:r>
              <a:rPr lang="fi-FI" dirty="0" err="1"/>
              <a:t>off</a:t>
            </a:r>
            <a:r>
              <a:rPr lang="fi-FI" dirty="0"/>
              <a:t> tai 0</a:t>
            </a:r>
          </a:p>
          <a:p>
            <a:r>
              <a:rPr lang="fi-FI" dirty="0"/>
              <a:t>Näiden ominaisuuksien tuki vaihtelee selaimen mukaan samoin oletusarvot</a:t>
            </a:r>
          </a:p>
        </p:txBody>
      </p:sp>
    </p:spTree>
    <p:extLst>
      <p:ext uri="{BB962C8B-B14F-4D97-AF65-F5344CB8AC3E}">
        <p14:creationId xmlns:p14="http://schemas.microsoft.com/office/powerpoint/2010/main" val="7386547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D4E53E2-994D-4113-8797-72D1A73A94F5}"/>
              </a:ext>
            </a:extLst>
          </p:cNvPr>
          <p:cNvSpPr>
            <a:spLocks noGrp="1"/>
          </p:cNvSpPr>
          <p:nvPr>
            <p:ph type="title"/>
          </p:nvPr>
        </p:nvSpPr>
        <p:spPr>
          <a:xfrm>
            <a:off x="1298771" y="-29684"/>
            <a:ext cx="10178322" cy="1492132"/>
          </a:xfrm>
        </p:spPr>
        <p:txBody>
          <a:bodyPr>
            <a:normAutofit/>
          </a:bodyPr>
          <a:lstStyle/>
          <a:p>
            <a:r>
              <a:rPr lang="fi-FI" dirty="0"/>
              <a:t>Esimerkki datan lukemisesta modaalissa dialogissa	</a:t>
            </a:r>
          </a:p>
        </p:txBody>
      </p:sp>
      <p:sp>
        <p:nvSpPr>
          <p:cNvPr id="3" name="Sisällön paikkamerkki 2">
            <a:extLst>
              <a:ext uri="{FF2B5EF4-FFF2-40B4-BE49-F238E27FC236}">
                <a16:creationId xmlns:a16="http://schemas.microsoft.com/office/drawing/2014/main" id="{6FE502B1-5BF4-4146-9109-31DC1E305290}"/>
              </a:ext>
            </a:extLst>
          </p:cNvPr>
          <p:cNvSpPr>
            <a:spLocks noGrp="1"/>
          </p:cNvSpPr>
          <p:nvPr>
            <p:ph sz="half" idx="1"/>
          </p:nvPr>
        </p:nvSpPr>
        <p:spPr>
          <a:xfrm>
            <a:off x="1257300" y="1738313"/>
            <a:ext cx="4800600" cy="4167187"/>
          </a:xfrm>
        </p:spPr>
        <p:txBody>
          <a:bodyPr>
            <a:normAutofit fontScale="40000" lnSpcReduction="20000"/>
          </a:bodyPr>
          <a:lstStyle/>
          <a:p>
            <a:r>
              <a:rPr lang="fi-FI" sz="4200" dirty="0"/>
              <a:t>Seuraava HTML-sivu käynnistää modaalisen dialogin</a:t>
            </a:r>
          </a:p>
          <a:p>
            <a:r>
              <a:rPr lang="fi-FI" sz="4200" dirty="0"/>
              <a:t>Toisena argumenttina on olio, joka kuvaa kysyttävät tiedot</a:t>
            </a:r>
          </a:p>
          <a:p>
            <a:r>
              <a:rPr lang="fi-FI" sz="4200" dirty="0"/>
              <a:t>Tämän arvon tulkitseminen on </a:t>
            </a:r>
            <a:r>
              <a:rPr lang="fi-FI" sz="4200" dirty="0" err="1"/>
              <a:t>dilogiin</a:t>
            </a:r>
            <a:r>
              <a:rPr lang="fi-FI" sz="4200" dirty="0"/>
              <a:t> avattavan HTML-sivun tehtävä</a:t>
            </a:r>
          </a:p>
          <a:p>
            <a:r>
              <a:rPr lang="fi-FI" sz="4200" dirty="0"/>
              <a:t>Käynnistävä sivu saa tulokset </a:t>
            </a:r>
            <a:r>
              <a:rPr lang="fi-FI" sz="4200" b="1" dirty="0" err="1">
                <a:latin typeface="Consolas" panose="020B0609020204030204" pitchFamily="49" charset="0"/>
              </a:rPr>
              <a:t>showModalDialog</a:t>
            </a:r>
            <a:r>
              <a:rPr lang="fi-FI" sz="4200" dirty="0"/>
              <a:t> metodin paluuarvossa, se on JavaScript taulukko. </a:t>
            </a:r>
          </a:p>
          <a:p>
            <a:r>
              <a:rPr lang="fi-FI" sz="4200" dirty="0"/>
              <a:t>Tässä arvot kirjoitetaan testaamisen vuoksi sivulle näkyviin</a:t>
            </a:r>
          </a:p>
          <a:p>
            <a:r>
              <a:rPr lang="fi-FI" sz="4200" dirty="0"/>
              <a:t>Esimerkissä käytettävä tarj.html luo lomakkeen, jonka kenttien nimet määräytyvät </a:t>
            </a:r>
            <a:r>
              <a:rPr lang="fi-FI" sz="4200" dirty="0" err="1"/>
              <a:t>dialogArguments</a:t>
            </a:r>
            <a:r>
              <a:rPr lang="fi-FI" sz="4200" dirty="0"/>
              <a:t>-ominaisuuden arvon perusteella</a:t>
            </a:r>
            <a:r>
              <a:rPr lang="fi-FI" sz="3600" dirty="0"/>
              <a:t>.</a:t>
            </a:r>
          </a:p>
        </p:txBody>
      </p:sp>
      <p:sp>
        <p:nvSpPr>
          <p:cNvPr id="4" name="Sisällön paikkamerkki 3">
            <a:extLst>
              <a:ext uri="{FF2B5EF4-FFF2-40B4-BE49-F238E27FC236}">
                <a16:creationId xmlns:a16="http://schemas.microsoft.com/office/drawing/2014/main" id="{C6A7B70C-D5E3-47A8-8144-21DF4379FBA4}"/>
              </a:ext>
            </a:extLst>
          </p:cNvPr>
          <p:cNvSpPr>
            <a:spLocks noGrp="1"/>
          </p:cNvSpPr>
          <p:nvPr>
            <p:ph sz="half" idx="2"/>
          </p:nvPr>
        </p:nvSpPr>
        <p:spPr>
          <a:xfrm>
            <a:off x="6647796" y="1428505"/>
            <a:ext cx="4800600" cy="5429495"/>
          </a:xfrm>
        </p:spPr>
        <p:txBody>
          <a:bodyPr>
            <a:normAutofit fontScale="40000" lnSpcReduction="20000"/>
          </a:bodyPr>
          <a:lstStyle/>
          <a:p>
            <a:pPr marL="0" indent="0">
              <a:buNone/>
            </a:pPr>
            <a:r>
              <a:rPr lang="fi-FI" sz="1600" dirty="0"/>
              <a:t>&lt;</a:t>
            </a:r>
            <a:r>
              <a:rPr lang="fi-FI" sz="1600" dirty="0" err="1"/>
              <a:t>doctype</a:t>
            </a:r>
            <a:r>
              <a:rPr lang="fi-FI" sz="1600" dirty="0"/>
              <a:t> html&gt;</a:t>
            </a:r>
          </a:p>
          <a:p>
            <a:pPr marL="0" indent="0">
              <a:buNone/>
            </a:pPr>
            <a:r>
              <a:rPr lang="fi-FI" b="1" dirty="0">
                <a:latin typeface="Consolas" panose="020B0609020204030204" pitchFamily="49" charset="0"/>
              </a:rPr>
              <a:t>&lt;</a:t>
            </a:r>
            <a:r>
              <a:rPr lang="fi-FI" b="1" dirty="0" err="1">
                <a:latin typeface="Consolas" panose="020B0609020204030204" pitchFamily="49" charset="0"/>
              </a:rPr>
              <a:t>title</a:t>
            </a:r>
            <a:r>
              <a:rPr lang="fi-FI" b="1" dirty="0">
                <a:latin typeface="Consolas" panose="020B0609020204030204" pitchFamily="49" charset="0"/>
              </a:rPr>
              <a:t>&gt; Modaalinen testi &lt;/</a:t>
            </a:r>
            <a:r>
              <a:rPr lang="fi-FI" b="1" dirty="0" err="1">
                <a:latin typeface="Consolas" panose="020B0609020204030204" pitchFamily="49" charset="0"/>
              </a:rPr>
              <a:t>title</a:t>
            </a:r>
            <a:r>
              <a:rPr lang="fi-FI" b="1" dirty="0">
                <a:latin typeface="Consolas" panose="020B0609020204030204" pitchFamily="49" charset="0"/>
              </a:rPr>
              <a:t>&gt;</a:t>
            </a:r>
          </a:p>
          <a:p>
            <a:pPr marL="0" indent="0">
              <a:buNone/>
            </a:pPr>
            <a:r>
              <a:rPr lang="fi-FI" b="1" dirty="0">
                <a:latin typeface="Consolas" panose="020B0609020204030204" pitchFamily="49" charset="0"/>
              </a:rPr>
              <a:t>&lt;</a:t>
            </a:r>
            <a:r>
              <a:rPr lang="fi-FI" b="1" dirty="0" err="1">
                <a:latin typeface="Consolas" panose="020B0609020204030204" pitchFamily="49" charset="0"/>
              </a:rPr>
              <a:t>table</a:t>
            </a:r>
            <a:r>
              <a:rPr lang="fi-FI" b="1" dirty="0">
                <a:latin typeface="Consolas" panose="020B0609020204030204" pitchFamily="49" charset="0"/>
              </a:rPr>
              <a:t>&gt;</a:t>
            </a:r>
          </a:p>
          <a:p>
            <a:pPr marL="0" indent="0">
              <a:buNone/>
            </a:pPr>
            <a:r>
              <a:rPr lang="fi-FI" b="1" dirty="0">
                <a:latin typeface="Consolas" panose="020B0609020204030204" pitchFamily="49" charset="0"/>
              </a:rPr>
              <a:t>&lt;</a:t>
            </a:r>
            <a:r>
              <a:rPr lang="fi-FI" b="1" dirty="0" err="1">
                <a:latin typeface="Consolas" panose="020B0609020204030204" pitchFamily="49" charset="0"/>
              </a:rPr>
              <a:t>tr</a:t>
            </a:r>
            <a:r>
              <a:rPr lang="fi-FI" b="1" dirty="0">
                <a:latin typeface="Consolas" panose="020B0609020204030204" pitchFamily="49" charset="0"/>
              </a:rPr>
              <a:t>&gt;&lt;</a:t>
            </a:r>
            <a:r>
              <a:rPr lang="fi-FI" b="1" dirty="0" err="1">
                <a:latin typeface="Consolas" panose="020B0609020204030204" pitchFamily="49" charset="0"/>
              </a:rPr>
              <a:t>th</a:t>
            </a:r>
            <a:r>
              <a:rPr lang="fi-FI" b="1" dirty="0">
                <a:latin typeface="Consolas" panose="020B0609020204030204" pitchFamily="49" charset="0"/>
              </a:rPr>
              <a:t>&gt;Nimi: &lt;td: id=nimi&gt;</a:t>
            </a:r>
          </a:p>
          <a:p>
            <a:pPr marL="0" indent="0">
              <a:buNone/>
            </a:pPr>
            <a:r>
              <a:rPr lang="fi-FI" b="1" dirty="0">
                <a:latin typeface="Consolas" panose="020B0609020204030204" pitchFamily="49" charset="0"/>
              </a:rPr>
              <a:t>&lt;</a:t>
            </a:r>
            <a:r>
              <a:rPr lang="fi-FI" b="1" dirty="0" err="1">
                <a:latin typeface="Consolas" panose="020B0609020204030204" pitchFamily="49" charset="0"/>
              </a:rPr>
              <a:t>tr</a:t>
            </a:r>
            <a:r>
              <a:rPr lang="fi-FI" b="1" dirty="0">
                <a:latin typeface="Consolas" panose="020B0609020204030204" pitchFamily="49" charset="0"/>
              </a:rPr>
              <a:t>&gt;&lt;</a:t>
            </a:r>
            <a:r>
              <a:rPr lang="fi-FI" b="1" dirty="0" err="1">
                <a:latin typeface="Consolas" panose="020B0609020204030204" pitchFamily="49" charset="0"/>
              </a:rPr>
              <a:t>th</a:t>
            </a:r>
            <a:r>
              <a:rPr lang="fi-FI" b="1" dirty="0">
                <a:latin typeface="Consolas" panose="020B0609020204030204" pitchFamily="49" charset="0"/>
              </a:rPr>
              <a:t>&gt;Tarjous: &lt;td: id=tarjous&gt;</a:t>
            </a:r>
          </a:p>
          <a:p>
            <a:pPr marL="0" indent="0">
              <a:buNone/>
            </a:pPr>
            <a:r>
              <a:rPr lang="fi-FI" b="1" dirty="0">
                <a:latin typeface="Consolas" panose="020B0609020204030204" pitchFamily="49" charset="0"/>
              </a:rPr>
              <a:t>&lt;/</a:t>
            </a:r>
            <a:r>
              <a:rPr lang="fi-FI" b="1" dirty="0" err="1">
                <a:latin typeface="Consolas" panose="020B0609020204030204" pitchFamily="49" charset="0"/>
              </a:rPr>
              <a:t>table</a:t>
            </a:r>
            <a:r>
              <a:rPr lang="fi-FI" b="1" dirty="0">
                <a:latin typeface="Consolas" panose="020B0609020204030204" pitchFamily="49" charset="0"/>
              </a:rPr>
              <a:t>&gt;</a:t>
            </a:r>
          </a:p>
          <a:p>
            <a:pPr marL="0" indent="0">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buNone/>
            </a:pPr>
            <a:r>
              <a:rPr lang="fi-FI" b="1" dirty="0">
                <a:latin typeface="Consolas" panose="020B0609020204030204" pitchFamily="49" charset="0"/>
              </a:rPr>
              <a:t>If(’</a:t>
            </a:r>
            <a:r>
              <a:rPr lang="fi-FI" b="1" dirty="0" err="1">
                <a:latin typeface="Consolas" panose="020B0609020204030204" pitchFamily="49" charset="0"/>
              </a:rPr>
              <a:t>showModalDialog</a:t>
            </a:r>
            <a:r>
              <a:rPr lang="fi-FI" b="1" dirty="0">
                <a:latin typeface="Consolas" panose="020B0609020204030204" pitchFamily="49" charset="0"/>
              </a:rPr>
              <a:t>’ in </a:t>
            </a:r>
            <a:r>
              <a:rPr lang="fi-FI" b="1" dirty="0" err="1">
                <a:latin typeface="Consolas" panose="020B0609020204030204" pitchFamily="49" charset="0"/>
              </a:rPr>
              <a:t>window</a:t>
            </a:r>
            <a:r>
              <a:rPr lang="fi-FI" b="1" dirty="0">
                <a:latin typeface="Consolas" panose="020B0609020204030204" pitchFamily="49" charset="0"/>
              </a:rPr>
              <a:t>) {</a:t>
            </a:r>
          </a:p>
          <a:p>
            <a:pPr marL="0" indent="0">
              <a:buNone/>
            </a:pPr>
            <a:r>
              <a:rPr lang="fi-FI" b="1" dirty="0">
                <a:latin typeface="Consolas" panose="020B0609020204030204" pitchFamily="49" charset="0"/>
              </a:rPr>
              <a:t>    </a:t>
            </a:r>
            <a:r>
              <a:rPr lang="fi-FI" b="1" dirty="0" err="1">
                <a:latin typeface="Consolas" panose="020B0609020204030204" pitchFamily="49" charset="0"/>
              </a:rPr>
              <a:t>let</a:t>
            </a:r>
            <a:r>
              <a:rPr lang="fi-FI" b="1" dirty="0">
                <a:latin typeface="Consolas" panose="020B0609020204030204" pitchFamily="49" charset="0"/>
              </a:rPr>
              <a:t> p = </a:t>
            </a:r>
            <a:r>
              <a:rPr lang="fi-FI" b="1" dirty="0" err="1">
                <a:latin typeface="Consolas" panose="020B0609020204030204" pitchFamily="49" charset="0"/>
              </a:rPr>
              <a:t>showModalDialog</a:t>
            </a:r>
            <a:r>
              <a:rPr lang="fi-FI" b="1" dirty="0">
                <a:latin typeface="Consolas" panose="020B0609020204030204" pitchFamily="49" charset="0"/>
              </a:rPr>
              <a:t> {</a:t>
            </a:r>
          </a:p>
          <a:p>
            <a:pPr marL="0" indent="0">
              <a:buNone/>
            </a:pPr>
            <a:r>
              <a:rPr lang="fi-FI" b="1" dirty="0">
                <a:latin typeface="Consolas" panose="020B0609020204030204" pitchFamily="49" charset="0"/>
              </a:rPr>
              <a:t>        ’tarj.html’,</a:t>
            </a:r>
          </a:p>
          <a:p>
            <a:pPr marL="0" indent="0">
              <a:buNone/>
            </a:pPr>
            <a:r>
              <a:rPr lang="fi-FI" b="1" dirty="0">
                <a:latin typeface="Consolas" panose="020B0609020204030204" pitchFamily="49" charset="0"/>
              </a:rPr>
              <a:t>        (’Tee tarjous’, ’Nimesi’, ’Tarjouksesi’, </a:t>
            </a:r>
          </a:p>
          <a:p>
            <a:pPr marL="0" indent="0">
              <a:buNone/>
            </a:pPr>
            <a:r>
              <a:rPr lang="fi-FI" b="1" dirty="0">
                <a:latin typeface="Consolas" panose="020B0609020204030204" pitchFamily="49" charset="0"/>
              </a:rPr>
              <a:t>    ’</a:t>
            </a:r>
            <a:r>
              <a:rPr lang="fi-FI" b="1" dirty="0" err="1">
                <a:latin typeface="Consolas" panose="020B0609020204030204" pitchFamily="49" charset="0"/>
              </a:rPr>
              <a:t>dialogwidth</a:t>
            </a:r>
            <a:r>
              <a:rPr lang="fi-FI" b="1" dirty="0">
                <a:latin typeface="Consolas" panose="020B0609020204030204" pitchFamily="49" charset="0"/>
              </a:rPr>
              <a:t>: 300 </a:t>
            </a:r>
            <a:r>
              <a:rPr lang="fi-FI" b="1" dirty="0" err="1">
                <a:latin typeface="Consolas" panose="020B0609020204030204" pitchFamily="49" charset="0"/>
              </a:rPr>
              <a:t>px</a:t>
            </a:r>
            <a:r>
              <a:rPr lang="fi-FI" b="1" dirty="0">
                <a:latin typeface="Consolas" panose="020B0609020204030204" pitchFamily="49" charset="0"/>
              </a:rPr>
              <a:t>, </a:t>
            </a:r>
            <a:r>
              <a:rPr lang="fi-FI" b="1" dirty="0" err="1">
                <a:latin typeface="Consolas" panose="020B0609020204030204" pitchFamily="49" charset="0"/>
              </a:rPr>
              <a:t>dialogheight</a:t>
            </a:r>
            <a:r>
              <a:rPr lang="fi-FI" b="1" dirty="0">
                <a:latin typeface="Consolas" panose="020B0609020204030204" pitchFamily="49" charset="0"/>
              </a:rPr>
              <a:t>: 160 </a:t>
            </a:r>
            <a:r>
              <a:rPr lang="fi-FI" b="1" dirty="0" err="1">
                <a:latin typeface="Consolas" panose="020B0609020204030204" pitchFamily="49" charset="0"/>
              </a:rPr>
              <a:t>px</a:t>
            </a:r>
            <a:r>
              <a:rPr lang="fi-FI" b="1" dirty="0">
                <a:latin typeface="Consolas" panose="020B0609020204030204" pitchFamily="49" charset="0"/>
              </a:rPr>
              <a:t>, center: </a:t>
            </a:r>
            <a:r>
              <a:rPr lang="fi-FI" b="1" dirty="0" err="1">
                <a:latin typeface="Consolas" panose="020B0609020204030204" pitchFamily="49" charset="0"/>
              </a:rPr>
              <a:t>yes</a:t>
            </a:r>
            <a:r>
              <a:rPr lang="fi-FI" b="1" dirty="0">
                <a:latin typeface="Consolas" panose="020B0609020204030204" pitchFamily="49" charset="0"/>
              </a:rPr>
              <a:t>; ’ +</a:t>
            </a:r>
          </a:p>
          <a:p>
            <a:pPr marL="0" indent="0">
              <a:buNone/>
            </a:pPr>
            <a:r>
              <a:rPr lang="fi-FI" b="1" dirty="0">
                <a:latin typeface="Consolas" panose="020B0609020204030204" pitchFamily="49" charset="0"/>
              </a:rPr>
              <a:t>    ’</a:t>
            </a:r>
            <a:r>
              <a:rPr lang="fi-FI" b="1" dirty="0" err="1">
                <a:latin typeface="Consolas" panose="020B0609020204030204" pitchFamily="49" charset="0"/>
              </a:rPr>
              <a:t>resizable</a:t>
            </a:r>
            <a:r>
              <a:rPr lang="fi-FI" b="1" dirty="0">
                <a:latin typeface="Consolas" panose="020B0609020204030204" pitchFamily="49" charset="0"/>
              </a:rPr>
              <a:t>: </a:t>
            </a:r>
            <a:r>
              <a:rPr lang="fi-FI" b="1" dirty="0" err="1">
                <a:latin typeface="Consolas" panose="020B0609020204030204" pitchFamily="49" charset="0"/>
              </a:rPr>
              <a:t>yes</a:t>
            </a:r>
            <a:r>
              <a:rPr lang="fi-FI" b="1" dirty="0">
                <a:latin typeface="Consolas" panose="020B0609020204030204" pitchFamily="49" charset="0"/>
              </a:rPr>
              <a:t>’);</a:t>
            </a:r>
          </a:p>
          <a:p>
            <a:pPr marL="0" indent="0">
              <a:buNone/>
            </a:pPr>
            <a:r>
              <a:rPr lang="fi-FI" b="1" dirty="0">
                <a:latin typeface="Consolas" panose="020B0609020204030204" pitchFamily="49" charset="0"/>
              </a:rPr>
              <a:t>      </a:t>
            </a:r>
            <a:r>
              <a:rPr lang="fi-FI" b="1" dirty="0" err="1">
                <a:latin typeface="Consolas" panose="020B0609020204030204" pitchFamily="49" charset="0"/>
              </a:rPr>
              <a:t>document.getElementById</a:t>
            </a:r>
            <a:r>
              <a:rPr lang="fi-FI" b="1" dirty="0">
                <a:latin typeface="Consolas" panose="020B0609020204030204" pitchFamily="49" charset="0"/>
              </a:rPr>
              <a:t>(’nimi’),</a:t>
            </a:r>
            <a:r>
              <a:rPr lang="fi-FI" b="1" dirty="0" err="1">
                <a:latin typeface="Consolas" panose="020B0609020204030204" pitchFamily="49" charset="0"/>
              </a:rPr>
              <a:t>innerHTML</a:t>
            </a:r>
            <a:r>
              <a:rPr lang="fi-FI" b="1" dirty="0">
                <a:latin typeface="Consolas" panose="020B0609020204030204" pitchFamily="49" charset="0"/>
              </a:rPr>
              <a:t> = p[0];</a:t>
            </a:r>
          </a:p>
          <a:p>
            <a:pPr marL="0" indent="0">
              <a:buNone/>
            </a:pPr>
            <a:r>
              <a:rPr lang="fi-FI" b="1" dirty="0">
                <a:latin typeface="Consolas" panose="020B0609020204030204" pitchFamily="49" charset="0"/>
              </a:rPr>
              <a:t>      </a:t>
            </a:r>
            <a:r>
              <a:rPr lang="fi-FI" b="1" dirty="0" err="1">
                <a:latin typeface="Consolas" panose="020B0609020204030204" pitchFamily="49" charset="0"/>
              </a:rPr>
              <a:t>document.getElementById</a:t>
            </a:r>
            <a:r>
              <a:rPr lang="fi-FI" b="1" dirty="0">
                <a:latin typeface="Consolas" panose="020B0609020204030204" pitchFamily="49" charset="0"/>
              </a:rPr>
              <a:t>(’tarjous’),</a:t>
            </a:r>
            <a:r>
              <a:rPr lang="fi-FI" b="1" dirty="0" err="1">
                <a:latin typeface="Consolas" panose="020B0609020204030204" pitchFamily="49" charset="0"/>
              </a:rPr>
              <a:t>innerHTML</a:t>
            </a:r>
            <a:r>
              <a:rPr lang="fi-FI" b="1" dirty="0">
                <a:latin typeface="Consolas" panose="020B0609020204030204" pitchFamily="49" charset="0"/>
              </a:rPr>
              <a:t> = p[1];</a:t>
            </a:r>
          </a:p>
          <a:p>
            <a:pPr marL="0" indent="0">
              <a:buNone/>
            </a:pPr>
            <a:r>
              <a:rPr lang="fi-FI" b="1" dirty="0">
                <a:latin typeface="Consolas" panose="020B0609020204030204" pitchFamily="49" charset="0"/>
              </a:rPr>
              <a:t>}    </a:t>
            </a:r>
            <a:r>
              <a:rPr lang="fi-FI" b="1" dirty="0" err="1">
                <a:latin typeface="Consolas" panose="020B0609020204030204" pitchFamily="49" charset="0"/>
              </a:rPr>
              <a:t>else</a:t>
            </a:r>
            <a:r>
              <a:rPr lang="fi-FI" b="1" dirty="0">
                <a:latin typeface="Consolas" panose="020B0609020204030204" pitchFamily="49" charset="0"/>
              </a:rPr>
              <a:t> {</a:t>
            </a:r>
          </a:p>
          <a:p>
            <a:pPr marL="0" indent="0">
              <a:buNone/>
            </a:pPr>
            <a:r>
              <a:rPr lang="fi-FI" b="1" dirty="0">
                <a:latin typeface="Consolas" panose="020B0609020204030204" pitchFamily="49" charset="0"/>
              </a:rPr>
              <a:t>    </a:t>
            </a:r>
            <a:r>
              <a:rPr lang="fi-FI" b="1" dirty="0" err="1">
                <a:latin typeface="Consolas" panose="020B0609020204030204" pitchFamily="49" charset="0"/>
              </a:rPr>
              <a:t>alert</a:t>
            </a:r>
            <a:r>
              <a:rPr lang="fi-FI" b="1" dirty="0">
                <a:latin typeface="Consolas" panose="020B0609020204030204" pitchFamily="49" charset="0"/>
              </a:rPr>
              <a:t>(’Tämä sivu ei toimi (</a:t>
            </a:r>
            <a:r>
              <a:rPr lang="fi-FI" b="1" dirty="0" err="1">
                <a:latin typeface="Consolas" panose="020B0609020204030204" pitchFamily="49" charset="0"/>
              </a:rPr>
              <a:t>showModelDialog</a:t>
            </a:r>
            <a:r>
              <a:rPr lang="fi-FI" b="1" dirty="0">
                <a:latin typeface="Consolas" panose="020B0609020204030204" pitchFamily="49" charset="0"/>
              </a:rPr>
              <a:t>-tuki puuttuu)’;</a:t>
            </a:r>
          </a:p>
          <a:p>
            <a:pPr marL="0" indent="0">
              <a:buNone/>
            </a:pPr>
            <a:r>
              <a:rPr lang="fi-FI" b="1" dirty="0">
                <a:latin typeface="Consolas" panose="020B0609020204030204" pitchFamily="49" charset="0"/>
              </a:rPr>
              <a:t>}</a:t>
            </a:r>
          </a:p>
          <a:p>
            <a:pPr marL="0" indent="0">
              <a:buNone/>
            </a:pPr>
            <a:r>
              <a:rPr lang="fi-FI" b="1" dirty="0">
                <a:latin typeface="Consolas" panose="020B0609020204030204" pitchFamily="49" charset="0"/>
              </a:rPr>
              <a:t>&lt;/</a:t>
            </a:r>
            <a:r>
              <a:rPr lang="fi-FI" b="1" dirty="0" err="1">
                <a:latin typeface="Consolas" panose="020B0609020204030204" pitchFamily="49" charset="0"/>
              </a:rPr>
              <a:t>script</a:t>
            </a:r>
            <a:r>
              <a:rPr lang="fi-FI" b="1" dirty="0">
                <a:latin typeface="Consolas" panose="020B0609020204030204" pitchFamily="49" charset="0"/>
              </a:rPr>
              <a:t>&gt;</a:t>
            </a:r>
          </a:p>
          <a:p>
            <a:pPr marL="0" indent="0">
              <a:buNone/>
            </a:pPr>
            <a:endParaRPr lang="fi-FI" sz="1600" dirty="0"/>
          </a:p>
          <a:p>
            <a:pPr marL="0" indent="0">
              <a:buNone/>
            </a:pPr>
            <a:endParaRPr lang="fi-FI" sz="1600" dirty="0"/>
          </a:p>
        </p:txBody>
      </p:sp>
    </p:spTree>
    <p:extLst>
      <p:ext uri="{BB962C8B-B14F-4D97-AF65-F5344CB8AC3E}">
        <p14:creationId xmlns:p14="http://schemas.microsoft.com/office/powerpoint/2010/main" val="17737775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C503D7-54CA-4226-A3E3-6CE56E76A5FB}"/>
              </a:ext>
            </a:extLst>
          </p:cNvPr>
          <p:cNvSpPr>
            <a:spLocks noGrp="1"/>
          </p:cNvSpPr>
          <p:nvPr>
            <p:ph type="title"/>
          </p:nvPr>
        </p:nvSpPr>
        <p:spPr/>
        <p:txBody>
          <a:bodyPr/>
          <a:lstStyle/>
          <a:p>
            <a:r>
              <a:rPr lang="fi-FI" dirty="0"/>
              <a:t>Esimerkki dynaamisesti luotu modaalinen dialogi</a:t>
            </a:r>
          </a:p>
        </p:txBody>
      </p:sp>
      <p:sp>
        <p:nvSpPr>
          <p:cNvPr id="3" name="Sisällön paikkamerkki 2">
            <a:extLst>
              <a:ext uri="{FF2B5EF4-FFF2-40B4-BE49-F238E27FC236}">
                <a16:creationId xmlns:a16="http://schemas.microsoft.com/office/drawing/2014/main" id="{C771222C-7FAD-473C-9B98-9ED42DE07694}"/>
              </a:ext>
            </a:extLst>
          </p:cNvPr>
          <p:cNvSpPr>
            <a:spLocks noGrp="1"/>
          </p:cNvSpPr>
          <p:nvPr>
            <p:ph sz="half" idx="1"/>
          </p:nvPr>
        </p:nvSpPr>
        <p:spPr>
          <a:xfrm>
            <a:off x="1257300" y="1981853"/>
            <a:ext cx="4800600" cy="4579849"/>
          </a:xfrm>
        </p:spPr>
        <p:txBody>
          <a:bodyPr>
            <a:noAutofit/>
          </a:bodyPr>
          <a:lstStyle/>
          <a:p>
            <a:pPr marL="0" indent="0">
              <a:buNone/>
            </a:pPr>
            <a:r>
              <a:rPr lang="fi-FI" sz="1600" b="1" dirty="0">
                <a:latin typeface="Consolas" panose="020B0609020204030204" pitchFamily="49" charset="0"/>
              </a:rPr>
              <a:t>&lt;!</a:t>
            </a:r>
            <a:r>
              <a:rPr lang="fi-FI" sz="1600" b="1" dirty="0" err="1">
                <a:latin typeface="Consolas" panose="020B0609020204030204" pitchFamily="49" charset="0"/>
              </a:rPr>
              <a:t>doctype</a:t>
            </a:r>
            <a:r>
              <a:rPr lang="fi-FI" sz="1600" b="1" dirty="0">
                <a:latin typeface="Consolas" panose="020B0609020204030204" pitchFamily="49" charset="0"/>
              </a:rPr>
              <a:t> html&gt;</a:t>
            </a:r>
          </a:p>
          <a:p>
            <a:pPr marL="0" indent="0">
              <a:buNone/>
            </a:pPr>
            <a:r>
              <a:rPr lang="fi-FI" sz="1600" b="1" dirty="0">
                <a:latin typeface="Consolas" panose="020B0609020204030204" pitchFamily="49" charset="0"/>
              </a:rPr>
              <a:t>&lt;</a:t>
            </a:r>
            <a:r>
              <a:rPr lang="fi-FI" sz="1600" b="1" dirty="0" err="1">
                <a:latin typeface="Consolas" panose="020B0609020204030204" pitchFamily="49" charset="0"/>
              </a:rPr>
              <a:t>title</a:t>
            </a:r>
            <a:r>
              <a:rPr lang="fi-FI" sz="1600" b="1" dirty="0">
                <a:latin typeface="Consolas" panose="020B0609020204030204" pitchFamily="49" charset="0"/>
              </a:rPr>
              <a:t>&gt; dialogi &lt;/</a:t>
            </a:r>
            <a:r>
              <a:rPr lang="fi-FI" sz="1600" b="1" dirty="0" err="1">
                <a:latin typeface="Consolas" panose="020B0609020204030204" pitchFamily="49" charset="0"/>
              </a:rPr>
              <a:t>title</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&lt;</a:t>
            </a:r>
            <a:r>
              <a:rPr lang="fi-FI" sz="1600" b="1" dirty="0" err="1">
                <a:latin typeface="Consolas" panose="020B0609020204030204" pitchFamily="49" charset="0"/>
              </a:rPr>
              <a:t>style</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    </a:t>
            </a:r>
            <a:r>
              <a:rPr lang="fi-FI" sz="1600" b="1" dirty="0" err="1">
                <a:latin typeface="Consolas" panose="020B0609020204030204" pitchFamily="49" charset="0"/>
              </a:rPr>
              <a:t>body</a:t>
            </a:r>
            <a:r>
              <a:rPr lang="fi-FI" sz="1600" b="1" dirty="0">
                <a:latin typeface="Consolas" panose="020B0609020204030204" pitchFamily="49" charset="0"/>
              </a:rPr>
              <a:t> {</a:t>
            </a:r>
            <a:r>
              <a:rPr lang="fi-FI" sz="1600" b="1" dirty="0" err="1">
                <a:latin typeface="Consolas" panose="020B0609020204030204" pitchFamily="49" charset="0"/>
              </a:rPr>
              <a:t>margin</a:t>
            </a:r>
            <a:r>
              <a:rPr lang="fi-FI" sz="1600" b="1" dirty="0">
                <a:latin typeface="Consolas" panose="020B0609020204030204" pitchFamily="49" charset="0"/>
              </a:rPr>
              <a:t>: 10px}</a:t>
            </a:r>
          </a:p>
          <a:p>
            <a:pPr marL="0" indent="0">
              <a:buNone/>
            </a:pPr>
            <a:r>
              <a:rPr lang="fi-FI" sz="1600" b="1" dirty="0">
                <a:latin typeface="Consolas" panose="020B0609020204030204" pitchFamily="49" charset="0"/>
              </a:rPr>
              <a:t>        .painikkeet {</a:t>
            </a:r>
            <a:r>
              <a:rPr lang="fi-FI" sz="1600" b="1" dirty="0" err="1">
                <a:latin typeface="Consolas" panose="020B0609020204030204" pitchFamily="49" charset="0"/>
              </a:rPr>
              <a:t>text-align:center</a:t>
            </a:r>
            <a:r>
              <a:rPr lang="fi-FI" sz="1600" b="1" dirty="0">
                <a:latin typeface="Consolas" panose="020B0609020204030204" pitchFamily="49" charset="0"/>
              </a:rPr>
              <a:t>}</a:t>
            </a:r>
          </a:p>
          <a:p>
            <a:pPr marL="0" indent="0">
              <a:buNone/>
            </a:pPr>
            <a:r>
              <a:rPr lang="fi-FI" sz="1600" b="1" dirty="0">
                <a:latin typeface="Consolas" panose="020B0609020204030204" pitchFamily="49" charset="0"/>
              </a:rPr>
              <a:t>&lt;/</a:t>
            </a:r>
            <a:r>
              <a:rPr lang="fi-FI" sz="1600" b="1" dirty="0" err="1">
                <a:latin typeface="Consolas" panose="020B0609020204030204" pitchFamily="49" charset="0"/>
              </a:rPr>
              <a:t>style</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&lt;</a:t>
            </a:r>
            <a:r>
              <a:rPr lang="fi-FI" sz="1600" b="1" dirty="0" err="1">
                <a:latin typeface="Consolas" panose="020B0609020204030204" pitchFamily="49" charset="0"/>
              </a:rPr>
              <a:t>form</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   &lt;</a:t>
            </a:r>
            <a:r>
              <a:rPr lang="fi-FI" sz="1600" b="1" dirty="0" err="1">
                <a:latin typeface="Consolas" panose="020B0609020204030204" pitchFamily="49" charset="0"/>
              </a:rPr>
              <a:t>fieldset</a:t>
            </a:r>
            <a:r>
              <a:rPr lang="fi-FI" sz="1600" b="1" dirty="0">
                <a:latin typeface="Consolas" panose="020B0609020204030204" pitchFamily="49" charset="0"/>
              </a:rPr>
              <a:t> id=</a:t>
            </a:r>
            <a:r>
              <a:rPr lang="fi-FI" sz="1600" b="1" dirty="0" err="1">
                <a:latin typeface="Consolas" panose="020B0609020204030204" pitchFamily="49" charset="0"/>
              </a:rPr>
              <a:t>fields</a:t>
            </a:r>
            <a:r>
              <a:rPr lang="fi-FI" sz="1600" b="1" dirty="0">
                <a:latin typeface="Consolas" panose="020B0609020204030204" pitchFamily="49" charset="0"/>
              </a:rPr>
              <a:t>&gt;&lt;/</a:t>
            </a:r>
            <a:r>
              <a:rPr lang="fi-FI" sz="1600" b="1" dirty="0" err="1">
                <a:latin typeface="Consolas" panose="020B0609020204030204" pitchFamily="49" charset="0"/>
              </a:rPr>
              <a:t>fieldset</a:t>
            </a:r>
            <a:r>
              <a:rPr lang="fi-FI" sz="1600" b="1" dirty="0">
                <a:latin typeface="Consolas" panose="020B0609020204030204" pitchFamily="49" charset="0"/>
              </a:rPr>
              <a:t>&gt; //kontrollien ryhmä</a:t>
            </a:r>
          </a:p>
          <a:p>
            <a:pPr marL="0" indent="0">
              <a:buNone/>
            </a:pPr>
            <a:r>
              <a:rPr lang="fi-FI" sz="1600" b="1" dirty="0">
                <a:latin typeface="Consolas" panose="020B0609020204030204" pitchFamily="49" charset="0"/>
              </a:rPr>
              <a:t>    &lt;div </a:t>
            </a:r>
            <a:r>
              <a:rPr lang="fi-FI" sz="1600" b="1" dirty="0" err="1">
                <a:latin typeface="Consolas" panose="020B0609020204030204" pitchFamily="49" charset="0"/>
              </a:rPr>
              <a:t>class</a:t>
            </a:r>
            <a:r>
              <a:rPr lang="fi-FI" sz="1600" b="1" dirty="0">
                <a:latin typeface="Consolas" panose="020B0609020204030204" pitchFamily="49" charset="0"/>
              </a:rPr>
              <a:t>=painikkeet&gt;</a:t>
            </a:r>
          </a:p>
          <a:p>
            <a:pPr marL="0" indent="0">
              <a:buNone/>
            </a:pPr>
            <a:r>
              <a:rPr lang="fi-FI" sz="1600" b="1" dirty="0">
                <a:latin typeface="Consolas" panose="020B0609020204030204" pitchFamily="49" charset="0"/>
              </a:rPr>
              <a:t>        &lt;</a:t>
            </a:r>
            <a:r>
              <a:rPr lang="fi-FI" sz="1600" b="1" dirty="0" err="1">
                <a:latin typeface="Consolas" panose="020B0609020204030204" pitchFamily="49" charset="0"/>
              </a:rPr>
              <a:t>button</a:t>
            </a:r>
            <a:r>
              <a:rPr lang="fi-FI" sz="1600" b="1" dirty="0">
                <a:latin typeface="Consolas" panose="020B0609020204030204" pitchFamily="49" charset="0"/>
              </a:rPr>
              <a:t> </a:t>
            </a:r>
            <a:r>
              <a:rPr lang="fi-FI" sz="1600" b="1" dirty="0" err="1">
                <a:latin typeface="Consolas" panose="020B0609020204030204" pitchFamily="49" charset="0"/>
              </a:rPr>
              <a:t>type</a:t>
            </a:r>
            <a:r>
              <a:rPr lang="fi-FI" sz="1600" b="1" dirty="0">
                <a:latin typeface="Consolas" panose="020B0609020204030204" pitchFamily="49" charset="0"/>
              </a:rPr>
              <a:t>=</a:t>
            </a:r>
            <a:r>
              <a:rPr lang="fi-FI" sz="1600" b="1" dirty="0" err="1">
                <a:latin typeface="Consolas" panose="020B0609020204030204" pitchFamily="49" charset="0"/>
              </a:rPr>
              <a:t>button</a:t>
            </a:r>
            <a:r>
              <a:rPr lang="fi-FI" sz="1600" b="1" dirty="0">
                <a:latin typeface="Consolas" panose="020B0609020204030204" pitchFamily="49" charset="0"/>
              </a:rPr>
              <a:t> </a:t>
            </a:r>
            <a:r>
              <a:rPr lang="fi-FI" sz="1600" b="1" dirty="0" err="1">
                <a:latin typeface="Consolas" panose="020B0609020204030204" pitchFamily="49" charset="0"/>
              </a:rPr>
              <a:t>onclick</a:t>
            </a:r>
            <a:r>
              <a:rPr lang="fi-FI" sz="1600" b="1" dirty="0">
                <a:latin typeface="Consolas" panose="020B0609020204030204" pitchFamily="49" charset="0"/>
              </a:rPr>
              <a:t>)ok() &gt; OK&lt;/</a:t>
            </a:r>
            <a:r>
              <a:rPr lang="fi-FI" sz="1600" b="1" dirty="0" err="1">
                <a:latin typeface="Consolas" panose="020B0609020204030204" pitchFamily="49" charset="0"/>
              </a:rPr>
              <a:t>button</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        &lt;</a:t>
            </a:r>
            <a:r>
              <a:rPr lang="fi-FI" sz="1600" b="1" dirty="0" err="1">
                <a:latin typeface="Consolas" panose="020B0609020204030204" pitchFamily="49" charset="0"/>
              </a:rPr>
              <a:t>button</a:t>
            </a:r>
            <a:r>
              <a:rPr lang="fi-FI" sz="1600" b="1" dirty="0">
                <a:latin typeface="Consolas" panose="020B0609020204030204" pitchFamily="49" charset="0"/>
              </a:rPr>
              <a:t> </a:t>
            </a:r>
            <a:r>
              <a:rPr lang="fi-FI" sz="1600" b="1" dirty="0" err="1">
                <a:latin typeface="Consolas" panose="020B0609020204030204" pitchFamily="49" charset="0"/>
              </a:rPr>
              <a:t>type</a:t>
            </a:r>
            <a:r>
              <a:rPr lang="fi-FI" sz="1600" b="1" dirty="0">
                <a:latin typeface="Consolas" panose="020B0609020204030204" pitchFamily="49" charset="0"/>
              </a:rPr>
              <a:t>=</a:t>
            </a:r>
            <a:r>
              <a:rPr lang="fi-FI" sz="1600" b="1" dirty="0" err="1">
                <a:latin typeface="Consolas" panose="020B0609020204030204" pitchFamily="49" charset="0"/>
              </a:rPr>
              <a:t>button</a:t>
            </a:r>
            <a:r>
              <a:rPr lang="fi-FI" sz="1600" b="1" dirty="0">
                <a:latin typeface="Consolas" panose="020B0609020204030204" pitchFamily="49" charset="0"/>
              </a:rPr>
              <a:t> </a:t>
            </a:r>
            <a:r>
              <a:rPr lang="fi-FI" sz="1600" b="1" dirty="0" err="1">
                <a:latin typeface="Consolas" panose="020B0609020204030204" pitchFamily="49" charset="0"/>
              </a:rPr>
              <a:t>onclick</a:t>
            </a:r>
            <a:r>
              <a:rPr lang="fi-FI" sz="1600" b="1" dirty="0">
                <a:latin typeface="Consolas" panose="020B0609020204030204" pitchFamily="49" charset="0"/>
              </a:rPr>
              <a:t>=</a:t>
            </a:r>
            <a:r>
              <a:rPr lang="fi-FI" sz="1600" b="1" dirty="0" err="1">
                <a:latin typeface="Consolas" panose="020B0609020204030204" pitchFamily="49" charset="0"/>
              </a:rPr>
              <a:t>self.closes</a:t>
            </a:r>
            <a:r>
              <a:rPr lang="fi-FI" sz="1600" b="1" dirty="0">
                <a:latin typeface="Consolas" panose="020B0609020204030204" pitchFamily="49" charset="0"/>
              </a:rPr>
              <a:t>()&gt; Peruuta      &lt;/</a:t>
            </a:r>
            <a:r>
              <a:rPr lang="fi-FI" sz="1600" b="1" dirty="0" err="1">
                <a:latin typeface="Consolas" panose="020B0609020204030204" pitchFamily="49" charset="0"/>
              </a:rPr>
              <a:t>button</a:t>
            </a:r>
            <a:r>
              <a:rPr lang="fi-FI" sz="1600" b="1" dirty="0">
                <a:latin typeface="Consolas" panose="020B0609020204030204" pitchFamily="49" charset="0"/>
              </a:rPr>
              <a:t>&gt;</a:t>
            </a:r>
          </a:p>
          <a:p>
            <a:pPr marL="0" indent="0">
              <a:buNone/>
            </a:pPr>
            <a:r>
              <a:rPr lang="fi-FI" sz="1600" b="1" dirty="0">
                <a:latin typeface="Consolas" panose="020B0609020204030204" pitchFamily="49" charset="0"/>
              </a:rPr>
              <a:t>   &lt;/div&gt;</a:t>
            </a:r>
          </a:p>
          <a:p>
            <a:pPr marL="0" indent="0">
              <a:buNone/>
            </a:pPr>
            <a:r>
              <a:rPr lang="fi-FI" sz="1600" b="1" dirty="0">
                <a:latin typeface="Consolas" panose="020B0609020204030204" pitchFamily="49" charset="0"/>
              </a:rPr>
              <a:t>&lt;/</a:t>
            </a:r>
            <a:r>
              <a:rPr lang="fi-FI" sz="1600" b="1" dirty="0" err="1">
                <a:latin typeface="Consolas" panose="020B0609020204030204" pitchFamily="49" charset="0"/>
              </a:rPr>
              <a:t>form</a:t>
            </a:r>
            <a:r>
              <a:rPr lang="fi-FI" sz="1600" b="1" dirty="0">
                <a:latin typeface="Consolas" panose="020B0609020204030204" pitchFamily="49" charset="0"/>
              </a:rPr>
              <a:t>&gt;</a:t>
            </a:r>
          </a:p>
        </p:txBody>
      </p:sp>
      <p:sp>
        <p:nvSpPr>
          <p:cNvPr id="4" name="Sisällön paikkamerkki 3">
            <a:extLst>
              <a:ext uri="{FF2B5EF4-FFF2-40B4-BE49-F238E27FC236}">
                <a16:creationId xmlns:a16="http://schemas.microsoft.com/office/drawing/2014/main" id="{EA52B507-2E08-4337-B4EC-5BA3FE95769A}"/>
              </a:ext>
            </a:extLst>
          </p:cNvPr>
          <p:cNvSpPr>
            <a:spLocks noGrp="1"/>
          </p:cNvSpPr>
          <p:nvPr>
            <p:ph sz="half" idx="2"/>
          </p:nvPr>
        </p:nvSpPr>
        <p:spPr>
          <a:xfrm>
            <a:off x="6647796" y="2009325"/>
            <a:ext cx="4800600" cy="4646565"/>
          </a:xfrm>
        </p:spPr>
        <p:txBody>
          <a:bodyPr>
            <a:normAutofit fontScale="70000" lnSpcReduction="20000"/>
          </a:bodyPr>
          <a:lstStyle/>
          <a:p>
            <a:pPr marL="0" indent="0">
              <a:buNone/>
            </a:pPr>
            <a:r>
              <a:rPr lang="fi-FI" sz="1400" dirty="0">
                <a:latin typeface="Cambria" panose="02040503050406030204" pitchFamily="18" charset="0"/>
                <a:ea typeface="Cambria" panose="02040503050406030204" pitchFamily="18" charset="0"/>
              </a:rPr>
              <a:t>&lt;</a:t>
            </a:r>
            <a:r>
              <a:rPr lang="fi-FI" sz="1400" dirty="0" err="1">
                <a:latin typeface="Cambria" panose="02040503050406030204" pitchFamily="18" charset="0"/>
                <a:ea typeface="Cambria" panose="02040503050406030204" pitchFamily="18" charset="0"/>
              </a:rPr>
              <a:t>script</a:t>
            </a:r>
            <a:r>
              <a:rPr lang="fi-FI" sz="1400" dirty="0">
                <a:latin typeface="Cambria" panose="02040503050406030204" pitchFamily="18" charset="0"/>
                <a:ea typeface="Cambria" panose="02040503050406030204" pitchFamily="18" charset="0"/>
              </a:rPr>
              <a:t>&gt;</a:t>
            </a:r>
          </a:p>
          <a:p>
            <a:pPr marL="0" indent="0">
              <a:buNone/>
            </a:pPr>
            <a:r>
              <a:rPr lang="fi-FI" sz="1800" b="1" dirty="0" err="1">
                <a:latin typeface="Consolas" panose="020B0609020204030204" pitchFamily="49" charset="0"/>
              </a:rPr>
              <a:t>Let</a:t>
            </a:r>
            <a:r>
              <a:rPr lang="fi-FI" sz="1800" b="1" dirty="0">
                <a:latin typeface="Consolas" panose="020B0609020204030204" pitchFamily="49" charset="0"/>
              </a:rPr>
              <a:t> teksti = ’&lt;</a:t>
            </a:r>
            <a:r>
              <a:rPr lang="fi-FI" sz="1800" b="1" dirty="0" err="1">
                <a:latin typeface="Consolas" panose="020B0609020204030204" pitchFamily="49" charset="0"/>
              </a:rPr>
              <a:t>legend</a:t>
            </a:r>
            <a:r>
              <a:rPr lang="fi-FI" sz="1800" b="1" dirty="0">
                <a:latin typeface="Consolas" panose="020B0609020204030204" pitchFamily="49" charset="0"/>
              </a:rPr>
              <a:t>&gt;’ + </a:t>
            </a:r>
            <a:r>
              <a:rPr lang="fi-FI" sz="1800" b="1" dirty="0" err="1">
                <a:latin typeface="Consolas" panose="020B0609020204030204" pitchFamily="49" charset="0"/>
              </a:rPr>
              <a:t>dialogArguments</a:t>
            </a:r>
            <a:r>
              <a:rPr lang="fi-FI" sz="1800" b="1" dirty="0">
                <a:latin typeface="Consolas" panose="020B0609020204030204" pitchFamily="49" charset="0"/>
              </a:rPr>
              <a:t>[0] + ’&lt;</a:t>
            </a:r>
            <a:r>
              <a:rPr lang="fi-FI" sz="1800" b="1" dirty="0" err="1">
                <a:latin typeface="Consolas" panose="020B0609020204030204" pitchFamily="49" charset="0"/>
              </a:rPr>
              <a:t>legend</a:t>
            </a:r>
            <a:r>
              <a:rPr lang="fi-FI" sz="1800" b="1" dirty="0">
                <a:latin typeface="Consolas" panose="020B0609020204030204" pitchFamily="49" charset="0"/>
              </a:rPr>
              <a:t>&gt;’;</a:t>
            </a:r>
          </a:p>
          <a:p>
            <a:pPr marL="0" indent="0">
              <a:buNone/>
            </a:pPr>
            <a:r>
              <a:rPr lang="fi-FI" sz="1800" b="1" dirty="0">
                <a:latin typeface="Consolas" panose="020B0609020204030204" pitchFamily="49" charset="0"/>
              </a:rPr>
              <a:t>For(</a:t>
            </a:r>
            <a:r>
              <a:rPr lang="fi-FI" sz="1800" b="1" dirty="0" err="1">
                <a:latin typeface="Consolas" panose="020B0609020204030204" pitchFamily="49" charset="0"/>
              </a:rPr>
              <a:t>let</a:t>
            </a:r>
            <a:r>
              <a:rPr lang="fi-FI" sz="1800" b="1" dirty="0">
                <a:latin typeface="Consolas" panose="020B0609020204030204" pitchFamily="49" charset="0"/>
              </a:rPr>
              <a:t> i = 1; i&lt;</a:t>
            </a:r>
            <a:r>
              <a:rPr lang="fi-FI" sz="1800" b="1" dirty="0" err="1">
                <a:latin typeface="Consolas" panose="020B0609020204030204" pitchFamily="49" charset="0"/>
              </a:rPr>
              <a:t>dialogArguments.lenght</a:t>
            </a:r>
            <a:r>
              <a:rPr lang="fi-FI" sz="1800" b="1" dirty="0">
                <a:latin typeface="Consolas" panose="020B0609020204030204" pitchFamily="49" charset="0"/>
              </a:rPr>
              <a:t>; i++)</a:t>
            </a:r>
          </a:p>
          <a:p>
            <a:pPr marL="0" indent="0">
              <a:buNone/>
            </a:pPr>
            <a:r>
              <a:rPr lang="fi-FI" sz="1800" b="1" dirty="0">
                <a:latin typeface="Consolas" panose="020B0609020204030204" pitchFamily="49" charset="0"/>
              </a:rPr>
              <a:t>Teksti += ’&lt;div&gt;&lt;</a:t>
            </a:r>
            <a:r>
              <a:rPr lang="fi-FI" sz="1800" b="1" dirty="0" err="1">
                <a:latin typeface="Consolas" panose="020B0609020204030204" pitchFamily="49" charset="0"/>
              </a:rPr>
              <a:t>label</a:t>
            </a:r>
            <a:r>
              <a:rPr lang="fi-FI" sz="1800" b="1" dirty="0">
                <a:latin typeface="Consolas" panose="020B0609020204030204" pitchFamily="49" charset="0"/>
              </a:rPr>
              <a:t>&gt;’ + </a:t>
            </a:r>
            <a:r>
              <a:rPr lang="fi-FI" sz="1800" b="1" dirty="0" err="1">
                <a:latin typeface="Consolas" panose="020B0609020204030204" pitchFamily="49" charset="0"/>
              </a:rPr>
              <a:t>dialogArguments</a:t>
            </a:r>
            <a:r>
              <a:rPr lang="fi-FI" sz="1800" b="1" dirty="0">
                <a:latin typeface="Consolas" panose="020B0609020204030204" pitchFamily="49" charset="0"/>
              </a:rPr>
              <a:t>[i] + ’: &lt;input id=f’ + i + ´&gt;&lt;/</a:t>
            </a:r>
            <a:r>
              <a:rPr lang="fi-FI" sz="1800" b="1" dirty="0" err="1">
                <a:latin typeface="Consolas" panose="020B0609020204030204" pitchFamily="49" charset="0"/>
              </a:rPr>
              <a:t>label</a:t>
            </a:r>
            <a:r>
              <a:rPr lang="fi-FI" sz="1800" b="1" dirty="0">
                <a:latin typeface="Consolas" panose="020B0609020204030204" pitchFamily="49" charset="0"/>
              </a:rPr>
              <a:t>&gt;&lt;/div&gt;’:</a:t>
            </a:r>
          </a:p>
          <a:p>
            <a:pPr marL="0" indent="0">
              <a:buNone/>
            </a:pPr>
            <a:r>
              <a:rPr lang="fi-FI" sz="1800" b="1" dirty="0" err="1">
                <a:latin typeface="Consolas" panose="020B0609020204030204" pitchFamily="49" charset="0"/>
              </a:rPr>
              <a:t>Document.getElementById</a:t>
            </a:r>
            <a:r>
              <a:rPr lang="fi-FI" sz="1800" b="1" dirty="0">
                <a:latin typeface="Consolas" panose="020B0609020204030204" pitchFamily="49" charset="0"/>
              </a:rPr>
              <a:t>(’</a:t>
            </a:r>
            <a:r>
              <a:rPr lang="fi-FI" sz="1800" b="1" dirty="0" err="1">
                <a:latin typeface="Consolas" panose="020B0609020204030204" pitchFamily="49" charset="0"/>
              </a:rPr>
              <a:t>fields</a:t>
            </a:r>
            <a:r>
              <a:rPr lang="fi-FI" sz="1800" b="1" dirty="0">
                <a:latin typeface="Consolas" panose="020B0609020204030204" pitchFamily="49" charset="0"/>
              </a:rPr>
              <a:t>’).</a:t>
            </a:r>
            <a:r>
              <a:rPr lang="fi-FI" sz="1800" b="1" dirty="0" err="1">
                <a:latin typeface="Consolas" panose="020B0609020204030204" pitchFamily="49" charset="0"/>
              </a:rPr>
              <a:t>innerHTML</a:t>
            </a:r>
            <a:r>
              <a:rPr lang="fi-FI" sz="1800" b="1" dirty="0">
                <a:latin typeface="Consolas" panose="020B0609020204030204" pitchFamily="49" charset="0"/>
              </a:rPr>
              <a:t> = teksti;</a:t>
            </a:r>
          </a:p>
          <a:p>
            <a:pPr marL="0" indent="0">
              <a:buNone/>
            </a:pPr>
            <a:endParaRPr lang="fi-FI" sz="1800" b="1" dirty="0">
              <a:latin typeface="Consolas" panose="020B0609020204030204" pitchFamily="49" charset="0"/>
            </a:endParaRPr>
          </a:p>
          <a:p>
            <a:pPr marL="0" indent="0">
              <a:buNone/>
            </a:pPr>
            <a:r>
              <a:rPr lang="fi-FI" sz="1800" b="1" dirty="0" err="1">
                <a:latin typeface="Consolas" panose="020B0609020204030204" pitchFamily="49" charset="0"/>
              </a:rPr>
              <a:t>Function</a:t>
            </a:r>
            <a:r>
              <a:rPr lang="fi-FI" sz="1800" b="1" dirty="0">
                <a:latin typeface="Consolas" panose="020B0609020204030204" pitchFamily="49" charset="0"/>
              </a:rPr>
              <a:t> ok() {</a:t>
            </a:r>
          </a:p>
          <a:p>
            <a:pPr marL="0" indent="0">
              <a:buNone/>
            </a:pPr>
            <a:r>
              <a:rPr lang="fi-FI" sz="1800" b="1" dirty="0" err="1">
                <a:latin typeface="Consolas" panose="020B0609020204030204" pitchFamily="49" charset="0"/>
              </a:rPr>
              <a:t>Window.returnValue</a:t>
            </a:r>
            <a:r>
              <a:rPr lang="fi-FI" sz="1800" b="1" dirty="0">
                <a:latin typeface="Consolas" panose="020B0609020204030204" pitchFamily="49" charset="0"/>
              </a:rPr>
              <a:t>=[];</a:t>
            </a:r>
          </a:p>
          <a:p>
            <a:pPr marL="0" indent="0">
              <a:buNone/>
            </a:pPr>
            <a:r>
              <a:rPr lang="fi-FI" sz="1800" b="1" dirty="0">
                <a:latin typeface="Consolas" panose="020B0609020204030204" pitchFamily="49" charset="0"/>
              </a:rPr>
              <a:t>For(</a:t>
            </a:r>
            <a:r>
              <a:rPr lang="fi-FI" sz="1800" b="1" dirty="0" err="1">
                <a:latin typeface="Consolas" panose="020B0609020204030204" pitchFamily="49" charset="0"/>
              </a:rPr>
              <a:t>let</a:t>
            </a:r>
            <a:r>
              <a:rPr lang="fi-FI" sz="1800" b="1" dirty="0">
                <a:latin typeface="Consolas" panose="020B0609020204030204" pitchFamily="49" charset="0"/>
              </a:rPr>
              <a:t> i = 1; i&lt; </a:t>
            </a:r>
            <a:r>
              <a:rPr lang="fi-FI" sz="1800" b="1" dirty="0" err="1">
                <a:latin typeface="Consolas" panose="020B0609020204030204" pitchFamily="49" charset="0"/>
              </a:rPr>
              <a:t>dialogArguments.length</a:t>
            </a:r>
            <a:r>
              <a:rPr lang="fi-FI" sz="1800" b="1" dirty="0">
                <a:latin typeface="Consolas" panose="020B0609020204030204" pitchFamily="49" charset="0"/>
              </a:rPr>
              <a:t>; i++)</a:t>
            </a:r>
          </a:p>
          <a:p>
            <a:pPr marL="0" indent="0">
              <a:buNone/>
            </a:pPr>
            <a:r>
              <a:rPr lang="fi-FI" sz="1800" b="1" dirty="0">
                <a:latin typeface="Consolas" panose="020B0609020204030204" pitchFamily="49" charset="0"/>
              </a:rPr>
              <a:t>    </a:t>
            </a:r>
            <a:r>
              <a:rPr lang="fi-FI" sz="1800" b="1" dirty="0" err="1">
                <a:latin typeface="Consolas" panose="020B0609020204030204" pitchFamily="49" charset="0"/>
              </a:rPr>
              <a:t>window.returnVvalue</a:t>
            </a:r>
            <a:r>
              <a:rPr lang="fi-FI" sz="1800" b="1" dirty="0">
                <a:latin typeface="Consolas" panose="020B0609020204030204" pitchFamily="49" charset="0"/>
              </a:rPr>
              <a:t> [i – 1] =</a:t>
            </a:r>
          </a:p>
          <a:p>
            <a:pPr marL="0" indent="0">
              <a:buNone/>
            </a:pPr>
            <a:r>
              <a:rPr lang="fi-FI" sz="1800" b="1" dirty="0">
                <a:latin typeface="Consolas" panose="020B0609020204030204" pitchFamily="49" charset="0"/>
              </a:rPr>
              <a:t>        </a:t>
            </a:r>
            <a:r>
              <a:rPr lang="fi-FI" sz="1800" b="1" dirty="0" err="1">
                <a:latin typeface="Consolas" panose="020B0609020204030204" pitchFamily="49" charset="0"/>
              </a:rPr>
              <a:t>document.getElementById</a:t>
            </a:r>
            <a:r>
              <a:rPr lang="fi-FI" sz="1800" b="1" dirty="0">
                <a:latin typeface="Consolas" panose="020B0609020204030204" pitchFamily="49" charset="0"/>
              </a:rPr>
              <a:t>(’f’ + i).</a:t>
            </a:r>
            <a:r>
              <a:rPr lang="fi-FI" sz="1800" b="1" dirty="0" err="1">
                <a:latin typeface="Consolas" panose="020B0609020204030204" pitchFamily="49" charset="0"/>
              </a:rPr>
              <a:t>value</a:t>
            </a:r>
            <a:r>
              <a:rPr lang="fi-FI" sz="1800" b="1" dirty="0">
                <a:latin typeface="Consolas" panose="020B0609020204030204" pitchFamily="49" charset="0"/>
              </a:rPr>
              <a:t>;</a:t>
            </a:r>
          </a:p>
          <a:p>
            <a:pPr marL="0" indent="0">
              <a:buNone/>
            </a:pPr>
            <a:r>
              <a:rPr lang="fi-FI" sz="1800" b="1" dirty="0">
                <a:latin typeface="Consolas" panose="020B0609020204030204" pitchFamily="49" charset="0"/>
              </a:rPr>
              <a:t>    </a:t>
            </a:r>
            <a:r>
              <a:rPr lang="fi-FI" sz="1800" b="1" dirty="0" err="1">
                <a:latin typeface="Consolas" panose="020B0609020204030204" pitchFamily="49" charset="0"/>
              </a:rPr>
              <a:t>self.close</a:t>
            </a:r>
            <a:r>
              <a:rPr lang="fi-FI" sz="1800" b="1" dirty="0">
                <a:latin typeface="Consolas" panose="020B0609020204030204" pitchFamily="49" charset="0"/>
              </a:rPr>
              <a:t>();</a:t>
            </a:r>
          </a:p>
          <a:p>
            <a:pPr marL="0" indent="0">
              <a:buNone/>
            </a:pPr>
            <a:r>
              <a:rPr lang="fi-FI" sz="1800" b="1" dirty="0">
                <a:latin typeface="Consolas" panose="020B0609020204030204" pitchFamily="49" charset="0"/>
              </a:rPr>
              <a:t>} </a:t>
            </a:r>
          </a:p>
          <a:p>
            <a:pPr marL="0" indent="0">
              <a:buNone/>
            </a:pPr>
            <a:r>
              <a:rPr lang="fi-FI" sz="1800" b="1" dirty="0">
                <a:latin typeface="Consolas" panose="020B0609020204030204" pitchFamily="49" charset="0"/>
              </a:rPr>
              <a:t>&lt;/</a:t>
            </a:r>
            <a:r>
              <a:rPr lang="fi-FI" sz="1800" b="1" dirty="0" err="1">
                <a:latin typeface="Consolas" panose="020B0609020204030204" pitchFamily="49" charset="0"/>
              </a:rPr>
              <a:t>script</a:t>
            </a:r>
            <a:r>
              <a:rPr lang="fi-FI" sz="1800" b="1" dirty="0">
                <a:latin typeface="Consolas" panose="020B0609020204030204" pitchFamily="49" charset="0"/>
              </a:rPr>
              <a:t>&gt;</a:t>
            </a:r>
          </a:p>
        </p:txBody>
      </p:sp>
    </p:spTree>
    <p:extLst>
      <p:ext uri="{BB962C8B-B14F-4D97-AF65-F5344CB8AC3E}">
        <p14:creationId xmlns:p14="http://schemas.microsoft.com/office/powerpoint/2010/main" val="27125892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5C45729C-E709-4F7D-ABAF-D1CC55D9642A}"/>
              </a:ext>
            </a:extLst>
          </p:cNvPr>
          <p:cNvSpPr>
            <a:spLocks noGrp="1"/>
          </p:cNvSpPr>
          <p:nvPr>
            <p:ph type="title"/>
          </p:nvPr>
        </p:nvSpPr>
        <p:spPr/>
        <p:txBody>
          <a:bodyPr/>
          <a:lstStyle/>
          <a:p>
            <a:r>
              <a:rPr lang="fi-FI" dirty="0"/>
              <a:t>Esim. taustamusiikin lisäämisestä</a:t>
            </a:r>
          </a:p>
        </p:txBody>
      </p:sp>
      <p:sp>
        <p:nvSpPr>
          <p:cNvPr id="3" name="Sisällön paikkamerkki 2">
            <a:extLst>
              <a:ext uri="{FF2B5EF4-FFF2-40B4-BE49-F238E27FC236}">
                <a16:creationId xmlns:a16="http://schemas.microsoft.com/office/drawing/2014/main" id="{64DFCBF8-0D9E-4DEE-87D1-20AD64BFA11B}"/>
              </a:ext>
            </a:extLst>
          </p:cNvPr>
          <p:cNvSpPr>
            <a:spLocks noGrp="1"/>
          </p:cNvSpPr>
          <p:nvPr>
            <p:ph sz="half" idx="1"/>
          </p:nvPr>
        </p:nvSpPr>
        <p:spPr/>
        <p:txBody>
          <a:bodyPr>
            <a:normAutofit fontScale="92500"/>
          </a:bodyPr>
          <a:lstStyle/>
          <a:p>
            <a:r>
              <a:rPr lang="fi-FI" dirty="0"/>
              <a:t>Koodi yrittää käynnistää MP4 äänitteen taustamusiikiksi, jos selain pitää sentyyppisten äänitteiden esittämistä mahdollisena</a:t>
            </a:r>
          </a:p>
          <a:p>
            <a:r>
              <a:rPr lang="fi-FI" dirty="0"/>
              <a:t>JavaScriptin sääntöjen mukaan </a:t>
            </a:r>
            <a:r>
              <a:rPr lang="fi-FI" dirty="0" err="1"/>
              <a:t>if</a:t>
            </a:r>
            <a:r>
              <a:rPr lang="fi-FI" dirty="0"/>
              <a:t>-lauseen ehtona oleva merkkijono tulkitaan epätodeksi, jos se on tyhjä, muuten todeksi.</a:t>
            </a:r>
          </a:p>
          <a:p>
            <a:r>
              <a:rPr lang="fi-FI" dirty="0"/>
              <a:t>Esimerkissä sivun merkkauksen ei tarvitse sisältää </a:t>
            </a:r>
            <a:r>
              <a:rPr lang="fi-FI" dirty="0" err="1"/>
              <a:t>audio</a:t>
            </a:r>
            <a:r>
              <a:rPr lang="fi-FI" dirty="0"/>
              <a:t>-elementtiä, vaan sivulla luodaan </a:t>
            </a:r>
            <a:r>
              <a:rPr lang="fi-FI" dirty="0" err="1"/>
              <a:t>audio</a:t>
            </a:r>
            <a:r>
              <a:rPr lang="fi-FI" dirty="0"/>
              <a:t> olio liittämättä sitä </a:t>
            </a:r>
            <a:r>
              <a:rPr lang="fi-FI" dirty="0" err="1"/>
              <a:t>domiin</a:t>
            </a:r>
            <a:r>
              <a:rPr lang="fi-FI" dirty="0"/>
              <a:t>.</a:t>
            </a:r>
          </a:p>
        </p:txBody>
      </p:sp>
      <p:sp>
        <p:nvSpPr>
          <p:cNvPr id="4" name="Sisällön paikkamerkki 3">
            <a:extLst>
              <a:ext uri="{FF2B5EF4-FFF2-40B4-BE49-F238E27FC236}">
                <a16:creationId xmlns:a16="http://schemas.microsoft.com/office/drawing/2014/main" id="{3322C64E-8E2B-4C45-A15C-CA11CA1D1A64}"/>
              </a:ext>
            </a:extLst>
          </p:cNvPr>
          <p:cNvSpPr>
            <a:spLocks noGrp="1"/>
          </p:cNvSpPr>
          <p:nvPr>
            <p:ph sz="half" idx="2"/>
          </p:nvPr>
        </p:nvSpPr>
        <p:spPr>
          <a:xfrm>
            <a:off x="6385102" y="2286000"/>
            <a:ext cx="5063294" cy="3619500"/>
          </a:xfrm>
        </p:spPr>
        <p:txBody>
          <a:bodyPr>
            <a:normAutofit fontScale="92500"/>
          </a:bodyPr>
          <a:lstStyle/>
          <a:p>
            <a:pPr marL="0" indent="0">
              <a:lnSpc>
                <a:spcPct val="90000"/>
              </a:lnSpc>
              <a:buNone/>
            </a:pPr>
            <a:r>
              <a:rPr lang="fi-FI" sz="1800" b="1" dirty="0">
                <a:latin typeface="Consolas" panose="020B0609020204030204" pitchFamily="49" charset="0"/>
              </a:rPr>
              <a:t>&lt;</a:t>
            </a:r>
            <a:r>
              <a:rPr lang="fi-FI" sz="1800" b="1" dirty="0" err="1">
                <a:latin typeface="Consolas" panose="020B0609020204030204" pitchFamily="49" charset="0"/>
              </a:rPr>
              <a:t>script</a:t>
            </a:r>
            <a:r>
              <a:rPr lang="fi-FI" sz="1800" b="1" dirty="0">
                <a:latin typeface="Consolas" panose="020B0609020204030204" pitchFamily="49" charset="0"/>
              </a:rPr>
              <a:t>&gt;</a:t>
            </a:r>
          </a:p>
          <a:p>
            <a:pPr marL="0" indent="0">
              <a:lnSpc>
                <a:spcPct val="90000"/>
              </a:lnSpc>
              <a:buNone/>
            </a:pPr>
            <a:r>
              <a:rPr lang="fi-FI" sz="1800" b="1" dirty="0" err="1">
                <a:latin typeface="Consolas" panose="020B0609020204030204" pitchFamily="49" charset="0"/>
              </a:rPr>
              <a:t>let</a:t>
            </a:r>
            <a:r>
              <a:rPr lang="fi-FI" sz="1800" b="1" dirty="0">
                <a:latin typeface="Consolas" panose="020B0609020204030204" pitchFamily="49" charset="0"/>
              </a:rPr>
              <a:t> taustamusiikki = </a:t>
            </a:r>
            <a:r>
              <a:rPr lang="fi-FI" sz="1800" b="1" dirty="0" err="1">
                <a:latin typeface="Consolas" panose="020B0609020204030204" pitchFamily="49" charset="0"/>
              </a:rPr>
              <a:t>new</a:t>
            </a:r>
            <a:r>
              <a:rPr lang="fi-FI" sz="1800" b="1" dirty="0">
                <a:latin typeface="Consolas" panose="020B0609020204030204" pitchFamily="49" charset="0"/>
              </a:rPr>
              <a:t> Audio(”music.mp4”)</a:t>
            </a:r>
          </a:p>
          <a:p>
            <a:pPr marL="0" indent="0">
              <a:lnSpc>
                <a:spcPct val="90000"/>
              </a:lnSpc>
              <a:buNone/>
            </a:pPr>
            <a:r>
              <a:rPr lang="fi-FI" sz="1800" b="1" dirty="0">
                <a:latin typeface="Consolas" panose="020B0609020204030204" pitchFamily="49" charset="0"/>
              </a:rPr>
              <a:t>If(</a:t>
            </a:r>
            <a:r>
              <a:rPr lang="fi-FI" sz="1800" b="1" dirty="0" err="1">
                <a:latin typeface="Consolas" panose="020B0609020204030204" pitchFamily="49" charset="0"/>
              </a:rPr>
              <a:t>taustamusiikki.canPlayType</a:t>
            </a:r>
            <a:r>
              <a:rPr lang="fi-FI" sz="1800" b="1" dirty="0">
                <a:latin typeface="Consolas" panose="020B0609020204030204" pitchFamily="49" charset="0"/>
              </a:rPr>
              <a:t>(’</a:t>
            </a:r>
            <a:r>
              <a:rPr lang="fi-FI" sz="1800" b="1" dirty="0" err="1">
                <a:latin typeface="Consolas" panose="020B0609020204030204" pitchFamily="49" charset="0"/>
              </a:rPr>
              <a:t>audio</a:t>
            </a:r>
            <a:r>
              <a:rPr lang="fi-FI" sz="1800" b="1" dirty="0">
                <a:latin typeface="Consolas" panose="020B0609020204030204" pitchFamily="49" charset="0"/>
              </a:rPr>
              <a:t>/</a:t>
            </a:r>
            <a:r>
              <a:rPr lang="fi-FI" sz="1800" b="1" dirty="0" err="1">
                <a:latin typeface="Consolas" panose="020B0609020204030204" pitchFamily="49" charset="0"/>
              </a:rPr>
              <a:t>mpeg</a:t>
            </a:r>
            <a:r>
              <a:rPr lang="fi-FI" sz="1800" b="1" dirty="0">
                <a:latin typeface="Consolas" panose="020B0609020204030204" pitchFamily="49" charset="0"/>
              </a:rPr>
              <a:t>’)){</a:t>
            </a:r>
          </a:p>
          <a:p>
            <a:pPr marL="0" indent="0">
              <a:lnSpc>
                <a:spcPct val="90000"/>
              </a:lnSpc>
              <a:buNone/>
            </a:pPr>
            <a:r>
              <a:rPr lang="fi-FI" sz="1800" b="1" dirty="0">
                <a:latin typeface="Consolas" panose="020B0609020204030204" pitchFamily="49" charset="0"/>
              </a:rPr>
              <a:t>    </a:t>
            </a:r>
            <a:r>
              <a:rPr lang="fi-FI" sz="1800" b="1" dirty="0" err="1">
                <a:latin typeface="Consolas" panose="020B0609020204030204" pitchFamily="49" charset="0"/>
              </a:rPr>
              <a:t>taustamusiikki.play</a:t>
            </a:r>
            <a:r>
              <a:rPr lang="fi-FI" sz="1800" b="1" dirty="0">
                <a:latin typeface="Consolas" panose="020B0609020204030204" pitchFamily="49" charset="0"/>
              </a:rPr>
              <a:t>(); }</a:t>
            </a:r>
          </a:p>
          <a:p>
            <a:pPr marL="0" indent="0">
              <a:lnSpc>
                <a:spcPct val="90000"/>
              </a:lnSpc>
              <a:buNone/>
            </a:pPr>
            <a:r>
              <a:rPr lang="fi-FI" sz="1800" b="1" dirty="0">
                <a:latin typeface="Consolas" panose="020B0609020204030204" pitchFamily="49" charset="0"/>
              </a:rPr>
              <a:t>&lt;/</a:t>
            </a:r>
            <a:r>
              <a:rPr lang="fi-FI" sz="1800" b="1" dirty="0" err="1">
                <a:latin typeface="Consolas" panose="020B0609020204030204" pitchFamily="49" charset="0"/>
              </a:rPr>
              <a:t>script</a:t>
            </a:r>
            <a:r>
              <a:rPr lang="fi-FI" sz="1800" b="1" dirty="0">
                <a:latin typeface="Consolas" panose="020B0609020204030204" pitchFamily="49" charset="0"/>
              </a:rPr>
              <a:t>&gt;</a:t>
            </a:r>
          </a:p>
        </p:txBody>
      </p:sp>
    </p:spTree>
    <p:extLst>
      <p:ext uri="{BB962C8B-B14F-4D97-AF65-F5344CB8AC3E}">
        <p14:creationId xmlns:p14="http://schemas.microsoft.com/office/powerpoint/2010/main" val="17438849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63B925-9BE6-4F06-B719-832ED8E80350}"/>
              </a:ext>
            </a:extLst>
          </p:cNvPr>
          <p:cNvSpPr>
            <a:spLocks noGrp="1"/>
          </p:cNvSpPr>
          <p:nvPr>
            <p:ph type="ctrTitle"/>
          </p:nvPr>
        </p:nvSpPr>
        <p:spPr/>
        <p:txBody>
          <a:bodyPr/>
          <a:lstStyle/>
          <a:p>
            <a:r>
              <a:rPr lang="fi-FI" dirty="0" err="1"/>
              <a:t>Ecma</a:t>
            </a:r>
            <a:r>
              <a:rPr lang="fi-FI" dirty="0"/>
              <a:t> </a:t>
            </a:r>
            <a:r>
              <a:rPr lang="fi-FI" dirty="0" err="1"/>
              <a:t>script</a:t>
            </a:r>
            <a:r>
              <a:rPr lang="fi-FI" dirty="0"/>
              <a:t> 6 ja 7 kesken!</a:t>
            </a:r>
          </a:p>
        </p:txBody>
      </p:sp>
      <p:sp>
        <p:nvSpPr>
          <p:cNvPr id="5" name="Alaotsikko 4">
            <a:extLst>
              <a:ext uri="{FF2B5EF4-FFF2-40B4-BE49-F238E27FC236}">
                <a16:creationId xmlns:a16="http://schemas.microsoft.com/office/drawing/2014/main" id="{971B1A26-3252-4799-A5FE-F61E9133D39E}"/>
              </a:ext>
            </a:extLst>
          </p:cNvPr>
          <p:cNvSpPr>
            <a:spLocks noGrp="1"/>
          </p:cNvSpPr>
          <p:nvPr>
            <p:ph type="subTitle" idx="1"/>
          </p:nvPr>
        </p:nvSpPr>
        <p:spPr/>
        <p:txBody>
          <a:bodyPr/>
          <a:lstStyle/>
          <a:p>
            <a:endParaRPr lang="fi-FI"/>
          </a:p>
        </p:txBody>
      </p:sp>
    </p:spTree>
    <p:extLst>
      <p:ext uri="{BB962C8B-B14F-4D97-AF65-F5344CB8AC3E}">
        <p14:creationId xmlns:p14="http://schemas.microsoft.com/office/powerpoint/2010/main" val="3670358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88EF838E-EC36-4539-95B9-8E93FA264E4F}"/>
              </a:ext>
            </a:extLst>
          </p:cNvPr>
          <p:cNvSpPr>
            <a:spLocks noGrp="1"/>
          </p:cNvSpPr>
          <p:nvPr>
            <p:ph type="title"/>
          </p:nvPr>
        </p:nvSpPr>
        <p:spPr/>
        <p:txBody>
          <a:bodyPr/>
          <a:lstStyle/>
          <a:p>
            <a:r>
              <a:rPr lang="fi-FI" dirty="0"/>
              <a:t>Uudet tietorakenne luokat</a:t>
            </a:r>
          </a:p>
        </p:txBody>
      </p:sp>
      <p:sp>
        <p:nvSpPr>
          <p:cNvPr id="3" name="Sisällön paikkamerkki 2">
            <a:extLst>
              <a:ext uri="{FF2B5EF4-FFF2-40B4-BE49-F238E27FC236}">
                <a16:creationId xmlns:a16="http://schemas.microsoft.com/office/drawing/2014/main" id="{80A02D99-F0BB-4AF6-A3B4-B3F79A800424}"/>
              </a:ext>
            </a:extLst>
          </p:cNvPr>
          <p:cNvSpPr>
            <a:spLocks noGrp="1"/>
          </p:cNvSpPr>
          <p:nvPr>
            <p:ph sz="half" idx="1"/>
          </p:nvPr>
        </p:nvSpPr>
        <p:spPr/>
        <p:txBody>
          <a:bodyPr/>
          <a:lstStyle/>
          <a:p>
            <a:r>
              <a:rPr lang="fi-FI" dirty="0"/>
              <a:t>82-154</a:t>
            </a:r>
          </a:p>
        </p:txBody>
      </p:sp>
      <p:sp>
        <p:nvSpPr>
          <p:cNvPr id="4" name="Sisällön paikkamerkki 3">
            <a:extLst>
              <a:ext uri="{FF2B5EF4-FFF2-40B4-BE49-F238E27FC236}">
                <a16:creationId xmlns:a16="http://schemas.microsoft.com/office/drawing/2014/main" id="{43CADFA3-A416-4D21-B1CA-6B293E786816}"/>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9002460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7E20463-0B2D-4CFA-AF2B-D23869012E0E}"/>
              </a:ext>
            </a:extLst>
          </p:cNvPr>
          <p:cNvSpPr>
            <a:spLocks noGrp="1"/>
          </p:cNvSpPr>
          <p:nvPr>
            <p:ph type="title"/>
          </p:nvPr>
        </p:nvSpPr>
        <p:spPr/>
        <p:txBody>
          <a:bodyPr/>
          <a:lstStyle/>
          <a:p>
            <a:r>
              <a:rPr lang="fi-FI" dirty="0" err="1"/>
              <a:t>map</a:t>
            </a:r>
            <a:endParaRPr lang="fi-FI" dirty="0"/>
          </a:p>
        </p:txBody>
      </p:sp>
      <p:sp>
        <p:nvSpPr>
          <p:cNvPr id="3" name="Sisällön paikkamerkki 2">
            <a:extLst>
              <a:ext uri="{FF2B5EF4-FFF2-40B4-BE49-F238E27FC236}">
                <a16:creationId xmlns:a16="http://schemas.microsoft.com/office/drawing/2014/main" id="{BEBDEA8F-741D-4114-BE7D-5FD43C19C203}"/>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E27EF748-9BF2-479B-A6BE-CF8FC952E400}"/>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36904401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AD886A-56F6-4AF4-9747-913DBD91FD6E}"/>
              </a:ext>
            </a:extLst>
          </p:cNvPr>
          <p:cNvSpPr>
            <a:spLocks noGrp="1"/>
          </p:cNvSpPr>
          <p:nvPr>
            <p:ph type="title"/>
          </p:nvPr>
        </p:nvSpPr>
        <p:spPr/>
        <p:txBody>
          <a:bodyPr/>
          <a:lstStyle/>
          <a:p>
            <a:r>
              <a:rPr lang="fi-FI" dirty="0"/>
              <a:t>set</a:t>
            </a:r>
          </a:p>
        </p:txBody>
      </p:sp>
      <p:sp>
        <p:nvSpPr>
          <p:cNvPr id="3" name="Sisällön paikkamerkki 2">
            <a:extLst>
              <a:ext uri="{FF2B5EF4-FFF2-40B4-BE49-F238E27FC236}">
                <a16:creationId xmlns:a16="http://schemas.microsoft.com/office/drawing/2014/main" id="{11D9D176-051D-4B20-8B3D-89A59DACF0B2}"/>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24811C5F-5FDE-47A4-8FEE-2A423FA70285}"/>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5848182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2F474D0-0FF1-4CAD-A74F-BF1D7CC60B46}"/>
              </a:ext>
            </a:extLst>
          </p:cNvPr>
          <p:cNvSpPr>
            <a:spLocks noGrp="1"/>
          </p:cNvSpPr>
          <p:nvPr>
            <p:ph type="title"/>
          </p:nvPr>
        </p:nvSpPr>
        <p:spPr/>
        <p:txBody>
          <a:bodyPr/>
          <a:lstStyle/>
          <a:p>
            <a:r>
              <a:rPr lang="fi-FI" dirty="0" err="1"/>
              <a:t>weakmap</a:t>
            </a:r>
            <a:endParaRPr lang="fi-FI" dirty="0"/>
          </a:p>
        </p:txBody>
      </p:sp>
      <p:sp>
        <p:nvSpPr>
          <p:cNvPr id="3" name="Sisällön paikkamerkki 2">
            <a:extLst>
              <a:ext uri="{FF2B5EF4-FFF2-40B4-BE49-F238E27FC236}">
                <a16:creationId xmlns:a16="http://schemas.microsoft.com/office/drawing/2014/main" id="{DC623033-FD2A-4FFC-B632-674F0068BD64}"/>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65994F26-73E0-4E69-BE76-C51A3B3B0AA6}"/>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41203521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D7057A45-9347-4473-A59E-6D39128984E8}"/>
              </a:ext>
            </a:extLst>
          </p:cNvPr>
          <p:cNvSpPr>
            <a:spLocks noGrp="1"/>
          </p:cNvSpPr>
          <p:nvPr>
            <p:ph type="title"/>
          </p:nvPr>
        </p:nvSpPr>
        <p:spPr/>
        <p:txBody>
          <a:bodyPr/>
          <a:lstStyle/>
          <a:p>
            <a:r>
              <a:rPr lang="fi-FI" dirty="0"/>
              <a:t>generaattorit</a:t>
            </a:r>
          </a:p>
        </p:txBody>
      </p:sp>
      <p:sp>
        <p:nvSpPr>
          <p:cNvPr id="3" name="Sisällön paikkamerkki 2">
            <a:extLst>
              <a:ext uri="{FF2B5EF4-FFF2-40B4-BE49-F238E27FC236}">
                <a16:creationId xmlns:a16="http://schemas.microsoft.com/office/drawing/2014/main" id="{B7BE8867-81AC-4D1C-BF1F-3D0825059933}"/>
              </a:ext>
            </a:extLst>
          </p:cNvPr>
          <p:cNvSpPr>
            <a:spLocks noGrp="1"/>
          </p:cNvSpPr>
          <p:nvPr>
            <p:ph sz="half" idx="1"/>
          </p:nvPr>
        </p:nvSpPr>
        <p:spPr/>
        <p:txBody>
          <a:bodyPr/>
          <a:lstStyle/>
          <a:p>
            <a:endParaRPr lang="fi-FI"/>
          </a:p>
        </p:txBody>
      </p:sp>
      <p:sp>
        <p:nvSpPr>
          <p:cNvPr id="4" name="Sisällön paikkamerkki 3">
            <a:extLst>
              <a:ext uri="{FF2B5EF4-FFF2-40B4-BE49-F238E27FC236}">
                <a16:creationId xmlns:a16="http://schemas.microsoft.com/office/drawing/2014/main" id="{A899E35E-C52B-4835-BAE6-734A0ABA22D8}"/>
              </a:ext>
            </a:extLst>
          </p:cNvPr>
          <p:cNvSpPr>
            <a:spLocks noGrp="1"/>
          </p:cNvSpPr>
          <p:nvPr>
            <p:ph sz="half" idx="2"/>
          </p:nvPr>
        </p:nvSpPr>
        <p:spPr/>
        <p:txBody>
          <a:bodyPr/>
          <a:lstStyle/>
          <a:p>
            <a:endParaRPr lang="fi-FI"/>
          </a:p>
        </p:txBody>
      </p:sp>
    </p:spTree>
    <p:extLst>
      <p:ext uri="{BB962C8B-B14F-4D97-AF65-F5344CB8AC3E}">
        <p14:creationId xmlns:p14="http://schemas.microsoft.com/office/powerpoint/2010/main" val="171825957"/>
      </p:ext>
    </p:extLst>
  </p:cSld>
  <p:clrMapOvr>
    <a:masterClrMapping/>
  </p:clrMapOvr>
</p:sld>
</file>

<file path=ppt/theme/theme1.xml><?xml version="1.0" encoding="utf-8"?>
<a:theme xmlns:a="http://schemas.openxmlformats.org/drawingml/2006/main" name="Merkki">
  <a:themeElements>
    <a:clrScheme name="Merkki">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Merkki">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rkki">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3513</TotalTime>
  <Words>7701</Words>
  <Application>Microsoft Office PowerPoint</Application>
  <PresentationFormat>Laajakuva</PresentationFormat>
  <Paragraphs>832</Paragraphs>
  <Slides>102</Slides>
  <Notes>0</Notes>
  <HiddenSlides>0</HiddenSlides>
  <MMClips>0</MMClips>
  <ScaleCrop>false</ScaleCrop>
  <HeadingPairs>
    <vt:vector size="6" baseType="variant">
      <vt:variant>
        <vt:lpstr>Käytetyt fontit</vt:lpstr>
      </vt:variant>
      <vt:variant>
        <vt:i4>6</vt:i4>
      </vt:variant>
      <vt:variant>
        <vt:lpstr>Teema</vt:lpstr>
      </vt:variant>
      <vt:variant>
        <vt:i4>1</vt:i4>
      </vt:variant>
      <vt:variant>
        <vt:lpstr>Dian otsikot</vt:lpstr>
      </vt:variant>
      <vt:variant>
        <vt:i4>102</vt:i4>
      </vt:variant>
    </vt:vector>
  </HeadingPairs>
  <TitlesOfParts>
    <vt:vector size="109" baseType="lpstr">
      <vt:lpstr>Arial</vt:lpstr>
      <vt:lpstr>Cambria</vt:lpstr>
      <vt:lpstr>Consolas</vt:lpstr>
      <vt:lpstr>Gill Sans MT</vt:lpstr>
      <vt:lpstr>Impact</vt:lpstr>
      <vt:lpstr>Wingdings</vt:lpstr>
      <vt:lpstr>Merkki</vt:lpstr>
      <vt:lpstr>JavaScriptin käyttö</vt:lpstr>
      <vt:lpstr>Javascriptin perusteita (johdatus)</vt:lpstr>
      <vt:lpstr>Mitä javascriptillä voidaan tehdä</vt:lpstr>
      <vt:lpstr>Javascript ohjelmointikielenä</vt:lpstr>
      <vt:lpstr>Jit kääntäjät</vt:lpstr>
      <vt:lpstr>Node.js</vt:lpstr>
      <vt:lpstr>JAVASCRIPTIN PERUSRAKENTEITA</vt:lpstr>
      <vt:lpstr>Javascriptin perusrakenteita</vt:lpstr>
      <vt:lpstr>Koodin kirjoittaminen</vt:lpstr>
      <vt:lpstr>tietotyypit</vt:lpstr>
      <vt:lpstr>alkeistietotyypit</vt:lpstr>
      <vt:lpstr>alkeistiototyypit</vt:lpstr>
      <vt:lpstr>muuttujat</vt:lpstr>
      <vt:lpstr>Muuttujien määrittely</vt:lpstr>
      <vt:lpstr>Var-avainsana</vt:lpstr>
      <vt:lpstr>Let avainsana</vt:lpstr>
      <vt:lpstr>Var vs. let esim.</vt:lpstr>
      <vt:lpstr>tyypinmuunnokset</vt:lpstr>
      <vt:lpstr>lauseke</vt:lpstr>
      <vt:lpstr>muuttujat (oliot)</vt:lpstr>
      <vt:lpstr>olioiden alustus</vt:lpstr>
      <vt:lpstr>operaattorit</vt:lpstr>
      <vt:lpstr>operaatiot</vt:lpstr>
      <vt:lpstr>Unaariset operaatiot</vt:lpstr>
      <vt:lpstr>Loogiset operaatiot</vt:lpstr>
      <vt:lpstr>sijoitusoperaatio</vt:lpstr>
      <vt:lpstr>Ehdollinen lauseke ja sen ketjuttaminen</vt:lpstr>
      <vt:lpstr>tietotyypit</vt:lpstr>
      <vt:lpstr>Null vs. undefined, undefined ja Nan</vt:lpstr>
      <vt:lpstr>lauserakenteet</vt:lpstr>
      <vt:lpstr>Ehtolause if else</vt:lpstr>
      <vt:lpstr>Ehtolause switch</vt:lpstr>
      <vt:lpstr>While silmukka</vt:lpstr>
      <vt:lpstr>Do-while silmukka</vt:lpstr>
      <vt:lpstr>For silmukka</vt:lpstr>
      <vt:lpstr>ForEach</vt:lpstr>
      <vt:lpstr>Harvojent taulukoiden käsittely esimerkki</vt:lpstr>
      <vt:lpstr>With lauseke</vt:lpstr>
      <vt:lpstr>Virheen käsittely</vt:lpstr>
      <vt:lpstr>Funktiot javascriptissä</vt:lpstr>
      <vt:lpstr>Funktioiden määritely</vt:lpstr>
      <vt:lpstr>Funktion dynaamiset argumentit</vt:lpstr>
      <vt:lpstr>funktiolausekkeet</vt:lpstr>
      <vt:lpstr>näkyvyysalue</vt:lpstr>
      <vt:lpstr>Function olio</vt:lpstr>
      <vt:lpstr>Numeroiden parsiminen</vt:lpstr>
      <vt:lpstr>Taulukko</vt:lpstr>
      <vt:lpstr>taulukko</vt:lpstr>
      <vt:lpstr>taulukko</vt:lpstr>
      <vt:lpstr>Object, oliot</vt:lpstr>
      <vt:lpstr>Merkkijonot ja säännönmukaiset lausekkeet</vt:lpstr>
      <vt:lpstr>merkkijonot</vt:lpstr>
      <vt:lpstr>Säännönmukaisete lausekkeet</vt:lpstr>
      <vt:lpstr>Closuret ja callback funktiot</vt:lpstr>
      <vt:lpstr>PowerPoint-esitys</vt:lpstr>
      <vt:lpstr>PowerPoint-esitys</vt:lpstr>
      <vt:lpstr>Events tapahtuman käsittelyä</vt:lpstr>
      <vt:lpstr>DOM</vt:lpstr>
      <vt:lpstr>Javascriptin liittäminen sivuun</vt:lpstr>
      <vt:lpstr>Oliot javascriptissä</vt:lpstr>
      <vt:lpstr>Elementteihin viittaaminen</vt:lpstr>
      <vt:lpstr>Elementteihin viittaaminen</vt:lpstr>
      <vt:lpstr>Elementin ominaisuudet</vt:lpstr>
      <vt:lpstr>Scriptien käyttö </vt:lpstr>
      <vt:lpstr>Scriptien suorituksen salliminen ja estäminen</vt:lpstr>
      <vt:lpstr>Scriptin suoritus</vt:lpstr>
      <vt:lpstr>Tapahtumasilmukat</vt:lpstr>
      <vt:lpstr>Javascript URLit Näennäislinkkejä</vt:lpstr>
      <vt:lpstr>Dynaaminen linkki</vt:lpstr>
      <vt:lpstr>PowerPoint-esitys</vt:lpstr>
      <vt:lpstr>Aktiivinen kirjanmerkki</vt:lpstr>
      <vt:lpstr>Tapahtumat, tapahtumankäsittelijät</vt:lpstr>
      <vt:lpstr>PowerPoint-esitys</vt:lpstr>
      <vt:lpstr>PowerPoint-esitys</vt:lpstr>
      <vt:lpstr>PowerPoint-esitys</vt:lpstr>
      <vt:lpstr>Tapahtumankäsittelijät html5:ssä</vt:lpstr>
      <vt:lpstr>PowerPoint-esitys</vt:lpstr>
      <vt:lpstr>Esim. </vt:lpstr>
      <vt:lpstr>Esimerkkejä tapahtumamääritteiden käytöstä</vt:lpstr>
      <vt:lpstr>Body ja frameset-elementin erityiset tapahtumamääreet</vt:lpstr>
      <vt:lpstr>Jatkuu…</vt:lpstr>
      <vt:lpstr>Tapahtumankäsittelijän asetus javascriptillä</vt:lpstr>
      <vt:lpstr>Tapahtumien järjestys ja kuplinta</vt:lpstr>
      <vt:lpstr>ajastus</vt:lpstr>
      <vt:lpstr>ajastus</vt:lpstr>
      <vt:lpstr>Yksinkertaiset dialogit</vt:lpstr>
      <vt:lpstr>Tulostus</vt:lpstr>
      <vt:lpstr>Modaaliset dialogit, dialogin luonti showmodaldialog-metodilla</vt:lpstr>
      <vt:lpstr>PowerPoint-esitys</vt:lpstr>
      <vt:lpstr>Ikkunan ominaisuuksien asetus</vt:lpstr>
      <vt:lpstr>Esimerkki datan lukemisesta modaalissa dialogissa </vt:lpstr>
      <vt:lpstr>Esimerkki dynaamisesti luotu modaalinen dialogi</vt:lpstr>
      <vt:lpstr>Esim. taustamusiikin lisäämisestä</vt:lpstr>
      <vt:lpstr>Ecma script 6 ja 7 kesken!</vt:lpstr>
      <vt:lpstr>Uudet tietorakenne luokat</vt:lpstr>
      <vt:lpstr>map</vt:lpstr>
      <vt:lpstr>set</vt:lpstr>
      <vt:lpstr>weakmap</vt:lpstr>
      <vt:lpstr>generaattorit</vt:lpstr>
      <vt:lpstr>iteraattorit</vt:lpstr>
      <vt:lpstr>promise</vt:lpstr>
      <vt:lpstr>Ecma script 7 ominaisuudet…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JavaScriptien käyttö</dc:title>
  <dc:creator>Merja Marin</dc:creator>
  <cp:lastModifiedBy>Merja Marin</cp:lastModifiedBy>
  <cp:revision>20</cp:revision>
  <dcterms:created xsi:type="dcterms:W3CDTF">2020-08-21T03:33:29Z</dcterms:created>
  <dcterms:modified xsi:type="dcterms:W3CDTF">2021-05-16T07:26:47Z</dcterms:modified>
</cp:coreProperties>
</file>