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3318b54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3318b54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3318b542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3318b54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dataset-cover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0" y="58550"/>
            <a:ext cx="2912900" cy="14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9000" y="1641975"/>
            <a:ext cx="89964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solidFill>
                  <a:schemeClr val="dk1"/>
                </a:solidFill>
              </a:rPr>
              <a:t>DASHBOARD ADVENTURE WORKS</a:t>
            </a:r>
            <a:endParaRPr b="1" sz="4200">
              <a:solidFill>
                <a:schemeClr val="dk1"/>
              </a:solidFill>
            </a:endParaRPr>
          </a:p>
        </p:txBody>
      </p:sp>
      <p:pic>
        <p:nvPicPr>
          <p:cNvPr id="56" name="Google Shape;56;p13" title="istockphoto-1224135217-612x61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275" y="3175475"/>
            <a:ext cx="2557900" cy="19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dataset-cover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03775" cy="8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854525" y="156400"/>
            <a:ext cx="46341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</a:rPr>
              <a:t>REPORTE FINANCIERO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91575" y="1313825"/>
            <a:ext cx="1550700" cy="5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INGRESOS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300425" y="1313825"/>
            <a:ext cx="1550700" cy="5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UTILIDAD BRUTA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386950" y="1313825"/>
            <a:ext cx="1550700" cy="5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UTILIDAD NETA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473475" y="1313825"/>
            <a:ext cx="1550700" cy="5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COGS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750125" y="334000"/>
            <a:ext cx="608700" cy="293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1"/>
                </a:solidFill>
              </a:rPr>
              <a:t>CATEGORÍAS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002500" y="334000"/>
            <a:ext cx="608700" cy="293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1"/>
                </a:solidFill>
              </a:rPr>
              <a:t>AÑO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840775" y="2280875"/>
            <a:ext cx="1201500" cy="1187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highlight>
                  <a:schemeClr val="lt1"/>
                </a:highlight>
              </a:rPr>
              <a:t>RATIO COSTO OPERACIONAL</a:t>
            </a:r>
            <a:endParaRPr b="1" sz="500">
              <a:highlight>
                <a:schemeClr val="lt1"/>
              </a:highlight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400675" y="2280875"/>
            <a:ext cx="1201500" cy="1187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highlight>
                  <a:schemeClr val="lt1"/>
                </a:highlight>
              </a:rPr>
              <a:t>MARGEN BRUTO</a:t>
            </a:r>
            <a:endParaRPr b="1" sz="500">
              <a:highlight>
                <a:schemeClr val="lt1"/>
              </a:highlight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537600" y="2314375"/>
            <a:ext cx="1201500" cy="1187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highlight>
                  <a:schemeClr val="lt1"/>
                </a:highlight>
              </a:rPr>
              <a:t>COGS SOBRE INGRESOS</a:t>
            </a:r>
            <a:endParaRPr b="1" sz="500">
              <a:highlight>
                <a:schemeClr val="lt1"/>
              </a:highlight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674525" y="2280875"/>
            <a:ext cx="1201500" cy="1187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highlight>
                  <a:schemeClr val="lt1"/>
                </a:highlight>
              </a:rPr>
              <a:t>MARGEN NETO</a:t>
            </a:r>
            <a:endParaRPr b="1" sz="500">
              <a:highlight>
                <a:schemeClr val="lt1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014925" y="3111025"/>
            <a:ext cx="3255600" cy="1785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TOTAL INGRESOS, COGS Y UTILIDAD BRUTA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(</a:t>
            </a:r>
            <a:r>
              <a:rPr lang="es" sz="1200">
                <a:solidFill>
                  <a:schemeClr val="dk2"/>
                </a:solidFill>
              </a:rPr>
              <a:t>GRÁFICO</a:t>
            </a:r>
            <a:r>
              <a:rPr lang="es" sz="1200">
                <a:solidFill>
                  <a:schemeClr val="dk2"/>
                </a:solidFill>
              </a:rPr>
              <a:t> DE COLUMNAS AGRUPADAS Y DE </a:t>
            </a:r>
            <a:r>
              <a:rPr lang="es" sz="1200">
                <a:solidFill>
                  <a:schemeClr val="dk2"/>
                </a:solidFill>
              </a:rPr>
              <a:t>LÍNEAS)</a:t>
            </a:r>
            <a:br>
              <a:rPr lang="es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820150" y="3111025"/>
            <a:ext cx="3255600" cy="1785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CLIENTES POR </a:t>
            </a:r>
            <a:r>
              <a:rPr lang="es" sz="1800">
                <a:solidFill>
                  <a:schemeClr val="dk2"/>
                </a:solidFill>
              </a:rPr>
              <a:t>PAÍS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000">
                <a:solidFill>
                  <a:schemeClr val="dk2"/>
                </a:solidFill>
              </a:rPr>
              <a:t>(</a:t>
            </a:r>
            <a:r>
              <a:rPr lang="es" sz="1000">
                <a:solidFill>
                  <a:schemeClr val="dk2"/>
                </a:solidFill>
              </a:rPr>
              <a:t>MAPA INTERACTIVO DE VENTAS</a:t>
            </a:r>
            <a:r>
              <a:rPr lang="es" sz="1000">
                <a:solidFill>
                  <a:schemeClr val="dk2"/>
                </a:solidFill>
              </a:rPr>
              <a:t>)</a:t>
            </a:r>
            <a:br>
              <a:rPr lang="es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 title="dataset-cover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03775" cy="8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854525" y="156400"/>
            <a:ext cx="46341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</a:rPr>
              <a:t>ESTADOS UNIDOS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81" name="Google Shape;81;p15" title="istockphoto-1224135217-612x61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725" y="38988"/>
            <a:ext cx="1403500" cy="10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7275400" y="386675"/>
            <a:ext cx="608700" cy="293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1"/>
                </a:solidFill>
              </a:rPr>
              <a:t>AÑO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104400" y="367525"/>
            <a:ext cx="608700" cy="293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1"/>
                </a:solidFill>
              </a:rPr>
              <a:t>CATEGORÍAS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0" y="1091600"/>
            <a:ext cx="8923800" cy="1795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TABLA CON INSIGHTS FINANCIEROS DE LA EMPRESA POR CIUDAD  </a:t>
            </a:r>
            <a:br>
              <a:rPr lang="es" sz="1800">
                <a:solidFill>
                  <a:schemeClr val="dk1"/>
                </a:solidFill>
              </a:rPr>
            </a:br>
            <a:r>
              <a:rPr lang="es" sz="1000">
                <a:solidFill>
                  <a:schemeClr val="dk1"/>
                </a:solidFill>
              </a:rPr>
              <a:t>Total ingresos, total ingresos por año, variación ingresos, utilidad bruta, utilidad bruta año pasado, variación utilidad bruta, utilidad neta, utilidad neta año pasado, variación utilidad neta, cogs, suma de freight</a:t>
            </a:r>
            <a:br>
              <a:rPr lang="es" sz="1800">
                <a:solidFill>
                  <a:schemeClr val="dk1"/>
                </a:solidFill>
              </a:rPr>
            </a:br>
            <a:r>
              <a:rPr lang="es" sz="1300">
                <a:solidFill>
                  <a:schemeClr val="dk1"/>
                </a:solidFill>
              </a:rPr>
              <a:t>(</a:t>
            </a:r>
            <a:r>
              <a:rPr lang="es" sz="1300">
                <a:solidFill>
                  <a:schemeClr val="dk1"/>
                </a:solidFill>
              </a:rPr>
              <a:t>TABLA MATRIZ</a:t>
            </a:r>
            <a:r>
              <a:rPr lang="es" sz="1300">
                <a:solidFill>
                  <a:schemeClr val="dk1"/>
                </a:solidFill>
              </a:rPr>
              <a:t>)</a:t>
            </a:r>
            <a:br>
              <a:rPr lang="es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3925" y="2963425"/>
            <a:ext cx="4117200" cy="21801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INGRESOS VS UTILIDAD BRUTA</a:t>
            </a:r>
            <a:br>
              <a:rPr lang="es" sz="1800">
                <a:solidFill>
                  <a:schemeClr val="dk1"/>
                </a:solidFill>
              </a:rPr>
            </a:br>
            <a:r>
              <a:rPr lang="es" sz="1800">
                <a:solidFill>
                  <a:schemeClr val="dk1"/>
                </a:solidFill>
              </a:rPr>
              <a:t>(</a:t>
            </a:r>
            <a:r>
              <a:rPr lang="es" sz="1800">
                <a:solidFill>
                  <a:schemeClr val="dk1"/>
                </a:solidFill>
              </a:rPr>
              <a:t>gráfico</a:t>
            </a:r>
            <a:r>
              <a:rPr lang="es" sz="1800">
                <a:solidFill>
                  <a:schemeClr val="dk1"/>
                </a:solidFill>
              </a:rPr>
              <a:t> de dispersión)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279175" y="2963425"/>
            <a:ext cx="4117200" cy="21801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INGRESOS ACUMULADOS VS PERIODO ANTERIOR</a:t>
            </a:r>
            <a:br>
              <a:rPr lang="es" sz="1800">
                <a:solidFill>
                  <a:schemeClr val="dk1"/>
                </a:solidFill>
              </a:rPr>
            </a:br>
            <a:r>
              <a:rPr lang="es" sz="1800">
                <a:solidFill>
                  <a:schemeClr val="dk1"/>
                </a:solidFill>
              </a:rPr>
              <a:t>(gráfico de lineas)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