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414"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ESelline/TNSDC---Generative---AI"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795559" y="1600200"/>
            <a:ext cx="7320026" cy="1001556"/>
          </a:xfrm>
          <a:prstGeom prst="rect">
            <a:avLst/>
          </a:prstGeom>
        </p:spPr>
        <p:txBody>
          <a:bodyPr vert="horz" wrap="square" lIns="0" tIns="16510" rIns="0" bIns="0" rtlCol="0">
            <a:spAutoFit/>
          </a:bodyPr>
          <a:lstStyle/>
          <a:p>
            <a:pPr marL="3213735">
              <a:lnSpc>
                <a:spcPct val="100000"/>
              </a:lnSpc>
              <a:spcBef>
                <a:spcPts val="130"/>
              </a:spcBef>
            </a:pPr>
            <a:r>
              <a:rPr lang="en-US" spc="15" dirty="0" err="1"/>
              <a:t>E.Selline</a:t>
            </a:r>
            <a:r>
              <a:rPr lang="en-US" spc="15" dirty="0"/>
              <a:t>-</a:t>
            </a:r>
            <a:br>
              <a:rPr lang="en-US" spc="15" dirty="0"/>
            </a:br>
            <a:r>
              <a:rPr lang="en-US" spc="15" dirty="0"/>
              <a:t>813821205046 </a:t>
            </a:r>
            <a:endParaRPr spc="15" dirty="0"/>
          </a:p>
        </p:txBody>
      </p:sp>
      <p:sp>
        <p:nvSpPr>
          <p:cNvPr id="8" name="object 8"/>
          <p:cNvSpPr txBox="1"/>
          <p:nvPr/>
        </p:nvSpPr>
        <p:spPr>
          <a:xfrm>
            <a:off x="70104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TextBox 11">
            <a:extLst>
              <a:ext uri="{FF2B5EF4-FFF2-40B4-BE49-F238E27FC236}">
                <a16:creationId xmlns:a16="http://schemas.microsoft.com/office/drawing/2014/main" xmlns="" id="{2F59489C-CE18-2E97-FF6A-818DD22DA049}"/>
              </a:ext>
            </a:extLst>
          </p:cNvPr>
          <p:cNvSpPr txBox="1"/>
          <p:nvPr/>
        </p:nvSpPr>
        <p:spPr>
          <a:xfrm>
            <a:off x="457200" y="6438417"/>
            <a:ext cx="6100916" cy="261610"/>
          </a:xfrm>
          <a:prstGeom prst="rect">
            <a:avLst/>
          </a:prstGeom>
          <a:noFill/>
        </p:spPr>
        <p:txBody>
          <a:bodyPr wrap="square">
            <a:spAutoFit/>
          </a:bodyPr>
          <a:lstStyle/>
          <a:p>
            <a:pPr marL="12700">
              <a:lnSpc>
                <a:spcPct val="100000"/>
              </a:lnSpc>
              <a:spcBef>
                <a:spcPts val="55"/>
              </a:spcBef>
            </a:pPr>
            <a:r>
              <a:rPr lang="en-IN" sz="1100" spc="20" dirty="0">
                <a:solidFill>
                  <a:srgbClr val="2D83C3"/>
                </a:solidFill>
                <a:latin typeface="Trebuchet MS"/>
                <a:cs typeface="Trebuchet MS"/>
              </a:rPr>
              <a:t>3/21/202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52475" y="5958361"/>
            <a:ext cx="7470141" cy="521938"/>
          </a:xfrm>
          <a:prstGeom prst="rect">
            <a:avLst/>
          </a:prstGeom>
        </p:spPr>
        <p:txBody>
          <a:bodyPr vert="horz" wrap="square" lIns="0" tIns="16510" rIns="0" bIns="0" rtlCol="0">
            <a:spAutoFit/>
          </a:bodyPr>
          <a:lstStyle/>
          <a:p>
            <a:pPr marL="12700">
              <a:lnSpc>
                <a:spcPct val="100000"/>
              </a:lnSpc>
              <a:spcBef>
                <a:spcPts val="130"/>
              </a:spcBef>
            </a:pPr>
            <a:r>
              <a:rPr lang="en-IN" sz="1600" dirty="0" smtClean="0">
                <a:latin typeface="Trebuchet MS"/>
                <a:cs typeface="Trebuchet MS"/>
                <a:hlinkClick r:id="rId3"/>
              </a:rPr>
              <a:t>Demo Link:</a:t>
            </a:r>
          </a:p>
          <a:p>
            <a:pPr marL="12700">
              <a:lnSpc>
                <a:spcPct val="100000"/>
              </a:lnSpc>
              <a:spcBef>
                <a:spcPts val="130"/>
              </a:spcBef>
            </a:pPr>
            <a:r>
              <a:rPr lang="en-IN" sz="1600" dirty="0" smtClean="0">
                <a:latin typeface="Trebuchet MS"/>
                <a:cs typeface="Trebuchet MS"/>
                <a:hlinkClick r:id="rId3"/>
              </a:rPr>
              <a:t>https</a:t>
            </a:r>
            <a:r>
              <a:rPr lang="en-IN" sz="1600" dirty="0">
                <a:latin typeface="Trebuchet MS"/>
                <a:cs typeface="Trebuchet MS"/>
                <a:hlinkClick r:id="rId3"/>
              </a:rPr>
              <a:t>://github.com/ESelline/TNSDC---Generative---AI</a:t>
            </a:r>
            <a:endParaRPr sz="1600" dirty="0">
              <a:latin typeface="Trebuchet MS"/>
              <a:cs typeface="Trebuchet MS"/>
            </a:endParaRPr>
          </a:p>
        </p:txBody>
      </p:sp>
      <p:pic>
        <p:nvPicPr>
          <p:cNvPr id="1026" name="Picture 2">
            <a:extLst>
              <a:ext uri="{FF2B5EF4-FFF2-40B4-BE49-F238E27FC236}">
                <a16:creationId xmlns:a16="http://schemas.microsoft.com/office/drawing/2014/main" xmlns="" id="{BBF29646-0C4E-846D-DE8B-27498A6B0ACB}"/>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45744" y="1155357"/>
            <a:ext cx="10860073" cy="3111843"/>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a:extLst>
              <a:ext uri="{FF2B5EF4-FFF2-40B4-BE49-F238E27FC236}">
                <a16:creationId xmlns:a16="http://schemas.microsoft.com/office/drawing/2014/main" xmlns="" id="{6D9D0D97-E03A-B99F-812E-397444DD3466}"/>
              </a:ext>
            </a:extLst>
          </p:cNvPr>
          <p:cNvSpPr txBox="1"/>
          <p:nvPr/>
        </p:nvSpPr>
        <p:spPr>
          <a:xfrm>
            <a:off x="530476" y="4502264"/>
            <a:ext cx="10975341" cy="1015663"/>
          </a:xfrm>
          <a:prstGeom prst="rect">
            <a:avLst/>
          </a:prstGeom>
          <a:noFill/>
        </p:spPr>
        <p:txBody>
          <a:bodyPr wrap="square" rtlCol="0">
            <a:spAutoFit/>
          </a:bodyPr>
          <a:lstStyle/>
          <a:p>
            <a:pPr algn="ctr"/>
            <a:r>
              <a:rPr lang="en-US" sz="2000" b="0" i="0" dirty="0">
                <a:effectLst/>
                <a:latin typeface="Trebuchet MS" panose="020B0603020202020204" pitchFamily="34" charset="0"/>
              </a:rPr>
              <a:t>By harnessing the power of deep learning and convolutional neural networks, we have provided a valuable tool for artists, designers, researchers, and companies seeking high-quality and diverse animal images for various applications.</a:t>
            </a:r>
            <a:endParaRPr lang="en-IN" sz="2000" dirty="0">
              <a:latin typeface="Trebuchet MS" panose="020B0603020202020204" pitchFamily="34" charset="0"/>
            </a:endParaRPr>
          </a:p>
        </p:txBody>
      </p:sp>
      <p:sp>
        <p:nvSpPr>
          <p:cNvPr id="11" name="TextBox 10">
            <a:extLst>
              <a:ext uri="{FF2B5EF4-FFF2-40B4-BE49-F238E27FC236}">
                <a16:creationId xmlns:a16="http://schemas.microsoft.com/office/drawing/2014/main" xmlns="" id="{85F7048C-F840-68EE-B9FF-15AE8FE8F023}"/>
              </a:ext>
            </a:extLst>
          </p:cNvPr>
          <p:cNvSpPr txBox="1"/>
          <p:nvPr/>
        </p:nvSpPr>
        <p:spPr>
          <a:xfrm>
            <a:off x="530476" y="6438417"/>
            <a:ext cx="6100916" cy="261610"/>
          </a:xfrm>
          <a:prstGeom prst="rect">
            <a:avLst/>
          </a:prstGeom>
          <a:noFill/>
        </p:spPr>
        <p:txBody>
          <a:bodyPr wrap="square">
            <a:spAutoFit/>
          </a:bodyPr>
          <a:lstStyle/>
          <a:p>
            <a:pPr marL="12700">
              <a:lnSpc>
                <a:spcPct val="100000"/>
              </a:lnSpc>
              <a:spcBef>
                <a:spcPts val="55"/>
              </a:spcBef>
            </a:pPr>
            <a:r>
              <a:rPr lang="en-IN" sz="1100" spc="20" dirty="0">
                <a:solidFill>
                  <a:srgbClr val="2D83C3"/>
                </a:solidFill>
                <a:latin typeface="Trebuchet MS"/>
                <a:cs typeface="Trebuchet MS"/>
              </a:rPr>
              <a:t>3/21/202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1179195"/>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66712BEA-EB8E-E2C4-682D-1411DD4B6FCC}"/>
              </a:ext>
            </a:extLst>
          </p:cNvPr>
          <p:cNvSpPr txBox="1"/>
          <p:nvPr/>
        </p:nvSpPr>
        <p:spPr>
          <a:xfrm>
            <a:off x="676275" y="2064588"/>
            <a:ext cx="10309225" cy="461665"/>
          </a:xfrm>
          <a:prstGeom prst="rect">
            <a:avLst/>
          </a:prstGeom>
          <a:noFill/>
        </p:spPr>
        <p:txBody>
          <a:bodyPr wrap="square" rtlCol="0">
            <a:spAutoFit/>
          </a:bodyPr>
          <a:lstStyle/>
          <a:p>
            <a:r>
              <a:rPr lang="en-US" sz="2400" b="0" i="0" dirty="0">
                <a:effectLst/>
                <a:latin typeface="Trebuchet MS" panose="020B0603020202020204" pitchFamily="34" charset="0"/>
              </a:rPr>
              <a:t>Animal Species Synthesis with Generative Adversarial Networks (GANs)</a:t>
            </a:r>
            <a:endParaRPr lang="en-IN" sz="2400" dirty="0">
              <a:latin typeface="Trebuchet MS" panose="020B0603020202020204" pitchFamily="34" charset="0"/>
            </a:endParaRPr>
          </a:p>
        </p:txBody>
      </p:sp>
      <p:sp>
        <p:nvSpPr>
          <p:cNvPr id="19" name="TextBox 18">
            <a:extLst>
              <a:ext uri="{FF2B5EF4-FFF2-40B4-BE49-F238E27FC236}">
                <a16:creationId xmlns:a16="http://schemas.microsoft.com/office/drawing/2014/main" xmlns="" id="{11804ABA-7521-5CAE-0B57-F21B0644ED66}"/>
              </a:ext>
            </a:extLst>
          </p:cNvPr>
          <p:cNvSpPr txBox="1"/>
          <p:nvPr/>
        </p:nvSpPr>
        <p:spPr>
          <a:xfrm>
            <a:off x="450133" y="6438417"/>
            <a:ext cx="6100916" cy="261610"/>
          </a:xfrm>
          <a:prstGeom prst="rect">
            <a:avLst/>
          </a:prstGeom>
          <a:noFill/>
        </p:spPr>
        <p:txBody>
          <a:bodyPr wrap="square">
            <a:spAutoFit/>
          </a:bodyPr>
          <a:lstStyle/>
          <a:p>
            <a:pPr marL="12700">
              <a:lnSpc>
                <a:spcPct val="100000"/>
              </a:lnSpc>
              <a:spcBef>
                <a:spcPts val="55"/>
              </a:spcBef>
            </a:pPr>
            <a:r>
              <a:rPr lang="en-IN" sz="1100" spc="20" dirty="0">
                <a:solidFill>
                  <a:srgbClr val="2D83C3"/>
                </a:solidFill>
                <a:latin typeface="Trebuchet MS"/>
                <a:cs typeface="Trebuchet MS"/>
              </a:rPr>
              <a:t>3/21/202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94640" y="380832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17D9FB7-9887-427D-BC78-1EA1B2620E2D}"/>
              </a:ext>
            </a:extLst>
          </p:cNvPr>
          <p:cNvSpPr txBox="1"/>
          <p:nvPr/>
        </p:nvSpPr>
        <p:spPr>
          <a:xfrm>
            <a:off x="752475" y="1322341"/>
            <a:ext cx="9963150" cy="3170099"/>
          </a:xfrm>
          <a:prstGeom prst="rect">
            <a:avLst/>
          </a:prstGeom>
          <a:noFill/>
        </p:spPr>
        <p:txBody>
          <a:bodyPr wrap="square" rtlCol="0">
            <a:spAutoFit/>
          </a:bodyPr>
          <a:lstStyle/>
          <a:p>
            <a:pPr algn="l">
              <a:buFont typeface="+mj-lt"/>
              <a:buAutoNum type="arabicPeriod"/>
            </a:pPr>
            <a:r>
              <a:rPr lang="en-US" sz="2000" b="0" i="0" dirty="0">
                <a:effectLst/>
                <a:latin typeface="Trebuchet MS" panose="020B0603020202020204" pitchFamily="34" charset="0"/>
              </a:rPr>
              <a:t>Introduction</a:t>
            </a:r>
          </a:p>
          <a:p>
            <a:pPr algn="l">
              <a:buFont typeface="+mj-lt"/>
              <a:buAutoNum type="arabicPeriod"/>
            </a:pPr>
            <a:r>
              <a:rPr lang="en-US" sz="2000" b="0" i="0" dirty="0">
                <a:effectLst/>
                <a:latin typeface="Trebuchet MS" panose="020B0603020202020204" pitchFamily="34" charset="0"/>
              </a:rPr>
              <a:t>Problem Statement</a:t>
            </a:r>
          </a:p>
          <a:p>
            <a:pPr algn="l">
              <a:buFont typeface="+mj-lt"/>
              <a:buAutoNum type="arabicPeriod"/>
            </a:pPr>
            <a:r>
              <a:rPr lang="en-US" sz="2000" b="0" i="0" dirty="0">
                <a:effectLst/>
                <a:latin typeface="Trebuchet MS" panose="020B0603020202020204" pitchFamily="34" charset="0"/>
              </a:rPr>
              <a:t>Project Overview</a:t>
            </a:r>
          </a:p>
          <a:p>
            <a:pPr algn="l">
              <a:buFont typeface="+mj-lt"/>
              <a:buAutoNum type="arabicPeriod"/>
            </a:pPr>
            <a:r>
              <a:rPr lang="en-US" sz="2000" b="0" i="0" dirty="0">
                <a:effectLst/>
                <a:latin typeface="Trebuchet MS" panose="020B0603020202020204" pitchFamily="34" charset="0"/>
              </a:rPr>
              <a:t>End Users</a:t>
            </a:r>
          </a:p>
          <a:p>
            <a:pPr algn="l">
              <a:buFont typeface="+mj-lt"/>
              <a:buAutoNum type="arabicPeriod"/>
            </a:pPr>
            <a:r>
              <a:rPr lang="en-US" sz="2000" b="0" i="0" dirty="0">
                <a:effectLst/>
                <a:latin typeface="Trebuchet MS" panose="020B0603020202020204" pitchFamily="34" charset="0"/>
              </a:rPr>
              <a:t>Solution and Value Proposition</a:t>
            </a:r>
          </a:p>
          <a:p>
            <a:pPr algn="l">
              <a:buFont typeface="+mj-lt"/>
              <a:buAutoNum type="arabicPeriod"/>
            </a:pPr>
            <a:r>
              <a:rPr lang="en-US" sz="2000" b="0" i="0" dirty="0">
                <a:effectLst/>
                <a:latin typeface="Trebuchet MS" panose="020B0603020202020204" pitchFamily="34" charset="0"/>
              </a:rPr>
              <a:t>Key Features</a:t>
            </a:r>
          </a:p>
          <a:p>
            <a:pPr algn="l">
              <a:buFont typeface="+mj-lt"/>
              <a:buAutoNum type="arabicPeriod"/>
            </a:pPr>
            <a:r>
              <a:rPr lang="en-US" sz="2000" b="0" i="0" dirty="0">
                <a:effectLst/>
                <a:latin typeface="Trebuchet MS" panose="020B0603020202020204" pitchFamily="34" charset="0"/>
              </a:rPr>
              <a:t>Modelling: Understanding Convolutional Neural Networks (CNN)</a:t>
            </a:r>
          </a:p>
          <a:p>
            <a:pPr algn="l">
              <a:buFont typeface="+mj-lt"/>
              <a:buAutoNum type="arabicPeriod"/>
            </a:pPr>
            <a:r>
              <a:rPr lang="en-US" sz="2000" b="0" i="0" dirty="0">
                <a:effectLst/>
                <a:latin typeface="Trebuchet MS" panose="020B0603020202020204" pitchFamily="34" charset="0"/>
              </a:rPr>
              <a:t>Results</a:t>
            </a:r>
          </a:p>
          <a:p>
            <a:pPr algn="l">
              <a:buFont typeface="+mj-lt"/>
              <a:buAutoNum type="arabicPeriod"/>
            </a:pPr>
            <a:r>
              <a:rPr lang="en-US" sz="2000" b="0" i="0" dirty="0">
                <a:effectLst/>
                <a:latin typeface="Trebuchet MS" panose="020B0603020202020204" pitchFamily="34" charset="0"/>
              </a:rPr>
              <a:t>Conclusion</a:t>
            </a:r>
          </a:p>
          <a:p>
            <a:pPr marL="285750" indent="-285750">
              <a:buFont typeface="Arial" panose="020B0604020202020204" pitchFamily="34" charset="0"/>
              <a:buChar char="•"/>
            </a:pPr>
            <a:endParaRPr lang="en-IN" sz="20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316854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81228" y="4572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xmlns="" id="{4C88F4DA-FBEA-F633-8D63-CEEEFD1C4B83}"/>
              </a:ext>
            </a:extLst>
          </p:cNvPr>
          <p:cNvSpPr txBox="1"/>
          <p:nvPr/>
        </p:nvSpPr>
        <p:spPr>
          <a:xfrm>
            <a:off x="481228" y="2045352"/>
            <a:ext cx="10309225" cy="3139321"/>
          </a:xfrm>
          <a:prstGeom prst="rect">
            <a:avLst/>
          </a:prstGeom>
          <a:noFill/>
        </p:spPr>
        <p:txBody>
          <a:bodyPr wrap="square" rtlCol="0">
            <a:spAutoFit/>
          </a:bodyPr>
          <a:lstStyle/>
          <a:p>
            <a:r>
              <a:rPr lang="en-US" dirty="0">
                <a:latin typeface="Trebuchet MS" panose="020B0603020202020204" pitchFamily="34" charset="0"/>
              </a:rPr>
              <a:t>This project aims to utilize Generative Adversarial Networks (GANs) to generate realistic images of animal species. The GAN framework consists of a generator and a discriminator neural network. The generator learns to produce synthetic animal images from random noise, while the discriminator learns to distinguish between real and generated images. Through training, the generator aims to create increasingly lifelike images to deceive the discriminator, which in turn improves </a:t>
            </a:r>
          </a:p>
          <a:p>
            <a:r>
              <a:rPr lang="en-US" dirty="0">
                <a:latin typeface="Trebuchet MS" panose="020B0603020202020204" pitchFamily="34" charset="0"/>
              </a:rPr>
              <a:t>its ability to discriminate. The project involves </a:t>
            </a:r>
          </a:p>
          <a:p>
            <a:r>
              <a:rPr lang="en-US" dirty="0">
                <a:latin typeface="Trebuchet MS" panose="020B0603020202020204" pitchFamily="34" charset="0"/>
              </a:rPr>
              <a:t>training the GAN model on a dataset of animal images </a:t>
            </a:r>
          </a:p>
          <a:p>
            <a:r>
              <a:rPr lang="en-US" dirty="0">
                <a:latin typeface="Trebuchet MS" panose="020B0603020202020204" pitchFamily="34" charset="0"/>
              </a:rPr>
              <a:t>and exploring techniques to enhance image quality </a:t>
            </a:r>
          </a:p>
          <a:p>
            <a:r>
              <a:rPr lang="en-US" dirty="0">
                <a:latin typeface="Trebuchet MS" panose="020B0603020202020204" pitchFamily="34" charset="0"/>
              </a:rPr>
              <a:t>and </a:t>
            </a:r>
            <a:r>
              <a:rPr lang="en-US" dirty="0" err="1">
                <a:latin typeface="Trebuchet MS" panose="020B0603020202020204" pitchFamily="34" charset="0"/>
              </a:rPr>
              <a:t>stability.The</a:t>
            </a:r>
            <a:r>
              <a:rPr lang="en-US" dirty="0">
                <a:latin typeface="Trebuchet MS" panose="020B0603020202020204" pitchFamily="34" charset="0"/>
              </a:rPr>
              <a:t> goal is to create a GAN model capable </a:t>
            </a:r>
          </a:p>
          <a:p>
            <a:r>
              <a:rPr lang="en-US" dirty="0">
                <a:latin typeface="Trebuchet MS" panose="020B0603020202020204" pitchFamily="34" charset="0"/>
              </a:rPr>
              <a:t>of generating convincing animal images.</a:t>
            </a:r>
            <a:endParaRPr lang="en-IN" dirty="0">
              <a:latin typeface="Trebuchet MS" panose="020B0603020202020204" pitchFamily="34" charset="0"/>
            </a:endParaRPr>
          </a:p>
        </p:txBody>
      </p:sp>
      <p:sp>
        <p:nvSpPr>
          <p:cNvPr id="9" name="TextBox 8">
            <a:extLst>
              <a:ext uri="{FF2B5EF4-FFF2-40B4-BE49-F238E27FC236}">
                <a16:creationId xmlns:a16="http://schemas.microsoft.com/office/drawing/2014/main" xmlns="" id="{7A58A05A-9331-DF7C-49FA-6E63A2898FE7}"/>
              </a:ext>
            </a:extLst>
          </p:cNvPr>
          <p:cNvSpPr txBox="1"/>
          <p:nvPr/>
        </p:nvSpPr>
        <p:spPr>
          <a:xfrm>
            <a:off x="481228" y="6426090"/>
            <a:ext cx="6100916" cy="261610"/>
          </a:xfrm>
          <a:prstGeom prst="rect">
            <a:avLst/>
          </a:prstGeom>
          <a:noFill/>
        </p:spPr>
        <p:txBody>
          <a:bodyPr wrap="square">
            <a:spAutoFit/>
          </a:bodyPr>
          <a:lstStyle/>
          <a:p>
            <a:pPr marL="12700">
              <a:lnSpc>
                <a:spcPct val="100000"/>
              </a:lnSpc>
              <a:spcBef>
                <a:spcPts val="55"/>
              </a:spcBef>
            </a:pPr>
            <a:r>
              <a:rPr lang="en-IN" sz="1100" spc="20" dirty="0">
                <a:solidFill>
                  <a:srgbClr val="2D83C3"/>
                </a:solidFill>
                <a:latin typeface="Trebuchet MS"/>
                <a:cs typeface="Trebuchet MS"/>
              </a:rPr>
              <a:t>3/21/202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90EA6F15-142C-92F7-06C7-529F62AF69ED}"/>
              </a:ext>
            </a:extLst>
          </p:cNvPr>
          <p:cNvSpPr txBox="1"/>
          <p:nvPr/>
        </p:nvSpPr>
        <p:spPr>
          <a:xfrm>
            <a:off x="739775" y="2286000"/>
            <a:ext cx="7820025" cy="1846659"/>
          </a:xfrm>
          <a:prstGeom prst="rect">
            <a:avLst/>
          </a:prstGeom>
          <a:noFill/>
        </p:spPr>
        <p:txBody>
          <a:bodyPr wrap="square" rtlCol="0">
            <a:spAutoFit/>
          </a:bodyPr>
          <a:lstStyle/>
          <a:p>
            <a:r>
              <a:rPr lang="en-US" b="0" i="0" dirty="0">
                <a:effectLst/>
                <a:latin typeface="Trebuchet MS" panose="020B0603020202020204" pitchFamily="34" charset="0"/>
              </a:rPr>
              <a:t>Our project aims to utilize Generative Adversarial Networks (GANs) to generate synthetic images of animal species. GANs are a class of deep learning models that consist of two neural networks, a generator and a discriminator, trained simultaneously to produce high-quality synthetic data. By training a GAN on a dataset of animal images, we can generate new and diverse images of animal species</a:t>
            </a:r>
            <a:r>
              <a:rPr lang="en-US" sz="2400" b="0" i="0" dirty="0">
                <a:effectLst/>
                <a:latin typeface="Trebuchet MS" panose="020B0603020202020204" pitchFamily="34" charset="0"/>
              </a:rPr>
              <a:t>.</a:t>
            </a:r>
            <a:endParaRPr lang="en-IN" sz="2400" dirty="0">
              <a:latin typeface="Trebuchet MS" panose="020B0603020202020204" pitchFamily="34" charset="0"/>
            </a:endParaRPr>
          </a:p>
        </p:txBody>
      </p:sp>
      <p:sp>
        <p:nvSpPr>
          <p:cNvPr id="12" name="TextBox 11">
            <a:extLst>
              <a:ext uri="{FF2B5EF4-FFF2-40B4-BE49-F238E27FC236}">
                <a16:creationId xmlns:a16="http://schemas.microsoft.com/office/drawing/2014/main" xmlns="" id="{73FA2D8C-1F37-0AB7-CA9F-C7A15A6C0046}"/>
              </a:ext>
            </a:extLst>
          </p:cNvPr>
          <p:cNvSpPr txBox="1"/>
          <p:nvPr/>
        </p:nvSpPr>
        <p:spPr>
          <a:xfrm>
            <a:off x="483318" y="6421318"/>
            <a:ext cx="6100916" cy="261610"/>
          </a:xfrm>
          <a:prstGeom prst="rect">
            <a:avLst/>
          </a:prstGeom>
          <a:noFill/>
        </p:spPr>
        <p:txBody>
          <a:bodyPr wrap="square">
            <a:spAutoFit/>
          </a:bodyPr>
          <a:lstStyle/>
          <a:p>
            <a:pPr marL="12700">
              <a:lnSpc>
                <a:spcPct val="100000"/>
              </a:lnSpc>
              <a:spcBef>
                <a:spcPts val="55"/>
              </a:spcBef>
            </a:pPr>
            <a:r>
              <a:rPr lang="en-IN" sz="1100" spc="20" dirty="0">
                <a:solidFill>
                  <a:srgbClr val="2D83C3"/>
                </a:solidFill>
                <a:latin typeface="Trebuchet MS"/>
                <a:cs typeface="Trebuchet MS"/>
              </a:rPr>
              <a:t>3/21/202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a:extLst>
              <a:ext uri="{FF2B5EF4-FFF2-40B4-BE49-F238E27FC236}">
                <a16:creationId xmlns:a16="http://schemas.microsoft.com/office/drawing/2014/main" xmlns="" id="{12186D3D-76EF-F0F9-87EF-B90782AC5F9B}"/>
              </a:ext>
            </a:extLst>
          </p:cNvPr>
          <p:cNvSpPr txBox="1"/>
          <p:nvPr/>
        </p:nvSpPr>
        <p:spPr>
          <a:xfrm>
            <a:off x="696861" y="2243752"/>
            <a:ext cx="10756688" cy="2400657"/>
          </a:xfrm>
          <a:prstGeom prst="rect">
            <a:avLst/>
          </a:prstGeom>
          <a:noFill/>
        </p:spPr>
        <p:txBody>
          <a:bodyPr wrap="square">
            <a:spAutoFit/>
          </a:bodyPr>
          <a:lstStyle/>
          <a:p>
            <a:pPr algn="l">
              <a:buFont typeface="+mj-lt"/>
              <a:buAutoNum type="arabicPeriod"/>
            </a:pPr>
            <a:r>
              <a:rPr lang="en-US" b="0" i="0" dirty="0">
                <a:effectLst/>
                <a:latin typeface="Trebuchet MS" panose="020B0603020202020204" pitchFamily="34" charset="0"/>
              </a:rPr>
              <a:t>Artists and designers looking for inspiration or references for their artwork.</a:t>
            </a:r>
          </a:p>
          <a:p>
            <a:pPr algn="l"/>
            <a:endParaRPr lang="en-US" b="0" i="0" dirty="0">
              <a:effectLst/>
              <a:latin typeface="Trebuchet MS" panose="020B0603020202020204" pitchFamily="34" charset="0"/>
            </a:endParaRPr>
          </a:p>
          <a:p>
            <a:pPr algn="l"/>
            <a:r>
              <a:rPr lang="en-US" b="0" i="0" dirty="0">
                <a:effectLst/>
                <a:latin typeface="Trebuchet MS" panose="020B0603020202020204" pitchFamily="34" charset="0"/>
              </a:rPr>
              <a:t>2.Game developers needing a large variety of animal images for character design and world-building.</a:t>
            </a:r>
          </a:p>
          <a:p>
            <a:pPr algn="l"/>
            <a:endParaRPr lang="en-US" b="0" i="0" dirty="0">
              <a:effectLst/>
              <a:latin typeface="Trebuchet MS" panose="020B0603020202020204" pitchFamily="34" charset="0"/>
            </a:endParaRPr>
          </a:p>
          <a:p>
            <a:pPr algn="l"/>
            <a:r>
              <a:rPr lang="en-US" b="0" i="0" dirty="0">
                <a:effectLst/>
                <a:latin typeface="Trebuchet MS" panose="020B0603020202020204" pitchFamily="34" charset="0"/>
              </a:rPr>
              <a:t>3.Researchers and students studying computer vision and generative models.</a:t>
            </a:r>
          </a:p>
          <a:p>
            <a:pPr algn="l"/>
            <a:endParaRPr lang="en-US" b="0" i="0" dirty="0">
              <a:effectLst/>
              <a:latin typeface="Trebuchet MS" panose="020B0603020202020204" pitchFamily="34" charset="0"/>
            </a:endParaRPr>
          </a:p>
          <a:p>
            <a:pPr algn="just"/>
            <a:r>
              <a:rPr lang="en-US" b="0" i="0" dirty="0">
                <a:effectLst/>
                <a:latin typeface="Trebuchet MS" panose="020B0603020202020204" pitchFamily="34" charset="0"/>
              </a:rPr>
              <a:t>4.Companies involved in data augmentation for machine learning applications such as image classification and object detection</a:t>
            </a:r>
            <a:r>
              <a:rPr lang="en-US" sz="2400" b="0" i="0" dirty="0">
                <a:effectLst/>
                <a:latin typeface="Trebuchet MS" panose="020B0603020202020204" pitchFamily="34" charset="0"/>
              </a:rPr>
              <a:t>.</a:t>
            </a:r>
          </a:p>
        </p:txBody>
      </p:sp>
      <p:sp>
        <p:nvSpPr>
          <p:cNvPr id="9" name="TextBox 8">
            <a:extLst>
              <a:ext uri="{FF2B5EF4-FFF2-40B4-BE49-F238E27FC236}">
                <a16:creationId xmlns:a16="http://schemas.microsoft.com/office/drawing/2014/main" xmlns="" id="{E37CB512-22C0-CD28-236D-925017225AEF}"/>
              </a:ext>
            </a:extLst>
          </p:cNvPr>
          <p:cNvSpPr txBox="1"/>
          <p:nvPr/>
        </p:nvSpPr>
        <p:spPr>
          <a:xfrm>
            <a:off x="457200" y="6415087"/>
            <a:ext cx="6100916" cy="261610"/>
          </a:xfrm>
          <a:prstGeom prst="rect">
            <a:avLst/>
          </a:prstGeom>
          <a:noFill/>
        </p:spPr>
        <p:txBody>
          <a:bodyPr wrap="square">
            <a:spAutoFit/>
          </a:bodyPr>
          <a:lstStyle/>
          <a:p>
            <a:pPr marL="12700">
              <a:lnSpc>
                <a:spcPct val="100000"/>
              </a:lnSpc>
              <a:spcBef>
                <a:spcPts val="55"/>
              </a:spcBef>
            </a:pPr>
            <a:r>
              <a:rPr lang="en-IN" sz="1100" spc="20" dirty="0">
                <a:solidFill>
                  <a:srgbClr val="2D83C3"/>
                </a:solidFill>
                <a:latin typeface="Trebuchet MS"/>
                <a:cs typeface="Trebuchet MS"/>
              </a:rPr>
              <a:t>3/21/202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87453" y="6434289"/>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xmlns="" id="{A418DFC4-37AC-82B5-E6A0-5AC04218D578}"/>
              </a:ext>
            </a:extLst>
          </p:cNvPr>
          <p:cNvSpPr txBox="1"/>
          <p:nvPr/>
        </p:nvSpPr>
        <p:spPr>
          <a:xfrm>
            <a:off x="2830578" y="2189828"/>
            <a:ext cx="7820025" cy="2862322"/>
          </a:xfrm>
          <a:prstGeom prst="rect">
            <a:avLst/>
          </a:prstGeom>
          <a:noFill/>
        </p:spPr>
        <p:txBody>
          <a:bodyPr wrap="square" rtlCol="0">
            <a:spAutoFit/>
          </a:bodyPr>
          <a:lstStyle/>
          <a:p>
            <a:pPr algn="l"/>
            <a:r>
              <a:rPr lang="en-US" b="0" i="0" dirty="0">
                <a:effectLst/>
                <a:latin typeface="Söhne"/>
              </a:rPr>
              <a:t>Our solution involves training a GAN on a dataset of animal images to generate </a:t>
            </a:r>
            <a:r>
              <a:rPr lang="en-US" sz="2000" b="0" i="0" dirty="0">
                <a:effectLst/>
                <a:latin typeface="Söhne"/>
              </a:rPr>
              <a:t>synthetic images of various animal species. This approach offers the following value propositions:</a:t>
            </a:r>
          </a:p>
          <a:p>
            <a:pPr algn="l">
              <a:buFont typeface="Arial" panose="020B0604020202020204" pitchFamily="34" charset="0"/>
              <a:buChar char="•"/>
            </a:pPr>
            <a:r>
              <a:rPr lang="en-US" sz="2000" b="0" i="0" dirty="0">
                <a:effectLst/>
                <a:latin typeface="Söhne"/>
              </a:rPr>
              <a:t>Provides a time-efficient and cost-effective way to generate diverse and realistic animal images.</a:t>
            </a:r>
          </a:p>
          <a:p>
            <a:pPr algn="l">
              <a:buFont typeface="Arial" panose="020B0604020202020204" pitchFamily="34" charset="0"/>
              <a:buChar char="•"/>
            </a:pPr>
            <a:r>
              <a:rPr lang="en-US" sz="2000" b="0" i="0" dirty="0">
                <a:effectLst/>
                <a:latin typeface="Söhne"/>
              </a:rPr>
              <a:t>Offers flexibility and creativity for artists and designers in exploring different animal species and styles.</a:t>
            </a:r>
          </a:p>
          <a:p>
            <a:pPr algn="l">
              <a:buFont typeface="Arial" panose="020B0604020202020204" pitchFamily="34" charset="0"/>
              <a:buChar char="•"/>
            </a:pPr>
            <a:r>
              <a:rPr lang="en-US" sz="2000" b="0" i="0" dirty="0">
                <a:effectLst/>
                <a:latin typeface="Söhne"/>
              </a:rPr>
              <a:t>Facilitates data augmentation for machine learning tasks, improving the robustness and generalization of models trained on limited datasets.</a:t>
            </a:r>
          </a:p>
        </p:txBody>
      </p:sp>
      <p:sp>
        <p:nvSpPr>
          <p:cNvPr id="11" name="TextBox 10">
            <a:extLst>
              <a:ext uri="{FF2B5EF4-FFF2-40B4-BE49-F238E27FC236}">
                <a16:creationId xmlns:a16="http://schemas.microsoft.com/office/drawing/2014/main" xmlns="" id="{263F8BD1-1DA7-E73F-83B6-6AB923480732}"/>
              </a:ext>
            </a:extLst>
          </p:cNvPr>
          <p:cNvSpPr txBox="1"/>
          <p:nvPr/>
        </p:nvSpPr>
        <p:spPr>
          <a:xfrm>
            <a:off x="441990" y="6412051"/>
            <a:ext cx="6100916" cy="261610"/>
          </a:xfrm>
          <a:prstGeom prst="rect">
            <a:avLst/>
          </a:prstGeom>
          <a:noFill/>
        </p:spPr>
        <p:txBody>
          <a:bodyPr wrap="square">
            <a:spAutoFit/>
          </a:bodyPr>
          <a:lstStyle/>
          <a:p>
            <a:pPr marL="12700">
              <a:lnSpc>
                <a:spcPct val="100000"/>
              </a:lnSpc>
              <a:spcBef>
                <a:spcPts val="55"/>
              </a:spcBef>
            </a:pPr>
            <a:r>
              <a:rPr lang="en-IN" sz="1100" spc="20" dirty="0">
                <a:solidFill>
                  <a:srgbClr val="2D83C3"/>
                </a:solidFill>
                <a:latin typeface="Trebuchet MS"/>
                <a:cs typeface="Trebuchet MS"/>
              </a:rPr>
              <a:t>3/21/202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a:extLst>
              <a:ext uri="{FF2B5EF4-FFF2-40B4-BE49-F238E27FC236}">
                <a16:creationId xmlns:a16="http://schemas.microsoft.com/office/drawing/2014/main" xmlns="" id="{0614A1FE-8BCC-B33F-3129-EE87121CAEBF}"/>
              </a:ext>
            </a:extLst>
          </p:cNvPr>
          <p:cNvSpPr txBox="1"/>
          <p:nvPr/>
        </p:nvSpPr>
        <p:spPr>
          <a:xfrm>
            <a:off x="2572673" y="2381632"/>
            <a:ext cx="7820025" cy="2677656"/>
          </a:xfrm>
          <a:prstGeom prst="rect">
            <a:avLst/>
          </a:prstGeom>
          <a:noFill/>
        </p:spPr>
        <p:txBody>
          <a:bodyPr wrap="square" rtlCol="0">
            <a:spAutoFit/>
          </a:bodyPr>
          <a:lstStyle/>
          <a:p>
            <a:pPr algn="l">
              <a:buFont typeface="Arial" panose="020B0604020202020204" pitchFamily="34" charset="0"/>
              <a:buChar char="•"/>
            </a:pPr>
            <a:r>
              <a:rPr lang="en-US" sz="2000" b="0" i="0" dirty="0">
                <a:effectLst/>
                <a:latin typeface="Söhne"/>
              </a:rPr>
              <a:t>Utilization of Generative Adversarial Networks (GANs) for image generation.</a:t>
            </a:r>
          </a:p>
          <a:p>
            <a:pPr algn="l">
              <a:buFont typeface="Arial" panose="020B0604020202020204" pitchFamily="34" charset="0"/>
              <a:buChar char="•"/>
            </a:pPr>
            <a:endParaRPr lang="en-US" sz="2000" b="0" i="0" dirty="0">
              <a:effectLst/>
              <a:latin typeface="Söhne"/>
            </a:endParaRPr>
          </a:p>
          <a:p>
            <a:pPr algn="l">
              <a:buFont typeface="Arial" panose="020B0604020202020204" pitchFamily="34" charset="0"/>
              <a:buChar char="•"/>
            </a:pPr>
            <a:r>
              <a:rPr lang="en-US" sz="2000" b="0" i="0" dirty="0">
                <a:effectLst/>
                <a:latin typeface="Söhne"/>
              </a:rPr>
              <a:t>Training on a diverse dataset of animal images.</a:t>
            </a:r>
          </a:p>
          <a:p>
            <a:pPr algn="l">
              <a:buFont typeface="Arial" panose="020B0604020202020204" pitchFamily="34" charset="0"/>
              <a:buChar char="•"/>
            </a:pPr>
            <a:endParaRPr lang="en-US" sz="2000" b="0" i="0" dirty="0">
              <a:effectLst/>
              <a:latin typeface="Söhne"/>
            </a:endParaRPr>
          </a:p>
          <a:p>
            <a:pPr algn="l">
              <a:buFont typeface="Arial" panose="020B0604020202020204" pitchFamily="34" charset="0"/>
              <a:buChar char="•"/>
            </a:pPr>
            <a:r>
              <a:rPr lang="en-US" sz="2000" b="0" i="0" dirty="0">
                <a:effectLst/>
                <a:latin typeface="Söhne"/>
              </a:rPr>
              <a:t>Integration of convolutional neural networks (CNNs) for image processing and generation.</a:t>
            </a:r>
          </a:p>
          <a:p>
            <a:pPr algn="l"/>
            <a:endParaRPr lang="en-US" sz="2800" b="0" i="0" dirty="0">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27485" y="1729248"/>
            <a:ext cx="9905809" cy="4488408"/>
          </a:xfrm>
          <a:prstGeom prst="rect">
            <a:avLst/>
          </a:prstGeom>
        </p:spPr>
        <p:txBody>
          <a:bodyPr vert="horz" wrap="square" lIns="0" tIns="12700" rIns="0" bIns="0" rtlCol="0">
            <a:spAutoFit/>
          </a:bodyPr>
          <a:lstStyle/>
          <a:p>
            <a:pPr marL="12700">
              <a:lnSpc>
                <a:spcPct val="100000"/>
              </a:lnSpc>
              <a:spcBef>
                <a:spcPts val="100"/>
              </a:spcBef>
            </a:pPr>
            <a:r>
              <a:rPr lang="en-IN" sz="2000" spc="-45" dirty="0">
                <a:latin typeface="Trebuchet MS"/>
                <a:cs typeface="Trebuchet MS"/>
              </a:rPr>
              <a:t>graph LR</a:t>
            </a:r>
          </a:p>
          <a:p>
            <a:pPr marL="12700">
              <a:lnSpc>
                <a:spcPct val="100000"/>
              </a:lnSpc>
              <a:spcBef>
                <a:spcPts val="100"/>
              </a:spcBef>
            </a:pPr>
            <a:r>
              <a:rPr lang="en-IN" sz="2000" spc="-45" dirty="0">
                <a:latin typeface="Trebuchet MS"/>
                <a:cs typeface="Trebuchet MS"/>
              </a:rPr>
              <a:t>A[Load Animal Images &amp; Preprocess] --&gt; B{Define Model Architectures}</a:t>
            </a:r>
          </a:p>
          <a:p>
            <a:pPr marL="12700">
              <a:lnSpc>
                <a:spcPct val="100000"/>
              </a:lnSpc>
              <a:spcBef>
                <a:spcPts val="100"/>
              </a:spcBef>
            </a:pPr>
            <a:r>
              <a:rPr lang="en-IN" sz="2000" spc="-45" dirty="0">
                <a:latin typeface="Trebuchet MS"/>
                <a:cs typeface="Trebuchet MS"/>
              </a:rPr>
              <a:t>B --&gt; C{Generator (</a:t>
            </a:r>
            <a:r>
              <a:rPr lang="en-IN" sz="2000" spc="-45" dirty="0" err="1">
                <a:latin typeface="Trebuchet MS"/>
                <a:cs typeface="Trebuchet MS"/>
              </a:rPr>
              <a:t>build_generator</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B --&gt; D{Discriminator (</a:t>
            </a:r>
            <a:r>
              <a:rPr lang="en-IN" sz="2000" spc="-45" dirty="0" err="1">
                <a:latin typeface="Trebuchet MS"/>
                <a:cs typeface="Trebuchet MS"/>
              </a:rPr>
              <a:t>build_discriminator</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C --&gt; E{GAN Model (</a:t>
            </a:r>
            <a:r>
              <a:rPr lang="en-IN" sz="2000" spc="-45" dirty="0" err="1">
                <a:latin typeface="Trebuchet MS"/>
                <a:cs typeface="Trebuchet MS"/>
              </a:rPr>
              <a:t>build_gan</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A &amp; E --&gt; F{Training Loop}</a:t>
            </a:r>
          </a:p>
          <a:p>
            <a:pPr marL="12700">
              <a:lnSpc>
                <a:spcPct val="100000"/>
              </a:lnSpc>
              <a:spcBef>
                <a:spcPts val="100"/>
              </a:spcBef>
            </a:pPr>
            <a:r>
              <a:rPr lang="en-IN" sz="2000" spc="-45" dirty="0">
                <a:latin typeface="Trebuchet MS"/>
                <a:cs typeface="Trebuchet MS"/>
              </a:rPr>
              <a:t>F --&gt; G{Select Real Image Batch}</a:t>
            </a:r>
          </a:p>
          <a:p>
            <a:pPr marL="12700">
              <a:lnSpc>
                <a:spcPct val="100000"/>
              </a:lnSpc>
              <a:spcBef>
                <a:spcPts val="100"/>
              </a:spcBef>
            </a:pPr>
            <a:r>
              <a:rPr lang="en-IN" sz="2000" spc="-45" dirty="0">
                <a:latin typeface="Trebuchet MS"/>
                <a:cs typeface="Trebuchet MS"/>
              </a:rPr>
              <a:t>F --&gt; H{Generate Fake Images (noise -&gt; generator)}</a:t>
            </a:r>
          </a:p>
          <a:p>
            <a:pPr marL="12700">
              <a:lnSpc>
                <a:spcPct val="100000"/>
              </a:lnSpc>
              <a:spcBef>
                <a:spcPts val="100"/>
              </a:spcBef>
            </a:pPr>
            <a:r>
              <a:rPr lang="en-IN" sz="2000" spc="-45" dirty="0">
                <a:latin typeface="Trebuchet MS"/>
                <a:cs typeface="Trebuchet MS"/>
              </a:rPr>
              <a:t>G &amp; H --&gt; I{Train Discriminator (real, fake labels)}</a:t>
            </a:r>
          </a:p>
          <a:p>
            <a:pPr marL="12700">
              <a:lnSpc>
                <a:spcPct val="100000"/>
              </a:lnSpc>
              <a:spcBef>
                <a:spcPts val="100"/>
              </a:spcBef>
            </a:pPr>
            <a:r>
              <a:rPr lang="en-IN" sz="2000" spc="-45" dirty="0">
                <a:latin typeface="Trebuchet MS"/>
                <a:cs typeface="Trebuchet MS"/>
              </a:rPr>
              <a:t>I --&gt; F</a:t>
            </a:r>
          </a:p>
          <a:p>
            <a:pPr marL="12700">
              <a:lnSpc>
                <a:spcPct val="100000"/>
              </a:lnSpc>
              <a:spcBef>
                <a:spcPts val="100"/>
              </a:spcBef>
            </a:pPr>
            <a:r>
              <a:rPr lang="en-IN" sz="2000" spc="-45" dirty="0">
                <a:latin typeface="Trebuchet MS"/>
                <a:cs typeface="Trebuchet MS"/>
              </a:rPr>
              <a:t>H --&gt; J{Train Generator (via GAN)}</a:t>
            </a:r>
          </a:p>
          <a:p>
            <a:pPr marL="12700">
              <a:lnSpc>
                <a:spcPct val="100000"/>
              </a:lnSpc>
              <a:spcBef>
                <a:spcPts val="100"/>
              </a:spcBef>
            </a:pPr>
            <a:r>
              <a:rPr lang="en-IN" sz="2000" spc="-45" dirty="0">
                <a:latin typeface="Trebuchet MS"/>
                <a:cs typeface="Trebuchet MS"/>
              </a:rPr>
              <a:t>J --&gt; F</a:t>
            </a:r>
          </a:p>
          <a:p>
            <a:pPr marL="12700">
              <a:lnSpc>
                <a:spcPct val="100000"/>
              </a:lnSpc>
              <a:spcBef>
                <a:spcPts val="100"/>
              </a:spcBef>
            </a:pPr>
            <a:r>
              <a:rPr lang="en-IN" sz="2000" spc="-45" dirty="0">
                <a:latin typeface="Trebuchet MS"/>
                <a:cs typeface="Trebuchet MS"/>
              </a:rPr>
              <a:t>F --&gt; K{Log &amp; Visualize (epoch intervals)}</a:t>
            </a:r>
          </a:p>
          <a:p>
            <a:pPr marL="12700">
              <a:lnSpc>
                <a:spcPct val="100000"/>
              </a:lnSpc>
              <a:spcBef>
                <a:spcPts val="100"/>
              </a:spcBef>
            </a:pPr>
            <a:r>
              <a:rPr lang="en-IN" sz="2000" spc="-45" dirty="0">
                <a:latin typeface="Trebuchet MS"/>
                <a:cs typeface="Trebuchet MS"/>
              </a:rPr>
              <a:t>K --&gt; F</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xmlns="" id="{843CA785-151B-9DAC-E16D-B1084FB430C7}"/>
              </a:ext>
            </a:extLst>
          </p:cNvPr>
          <p:cNvSpPr txBox="1"/>
          <p:nvPr/>
        </p:nvSpPr>
        <p:spPr>
          <a:xfrm>
            <a:off x="409231" y="6467475"/>
            <a:ext cx="6100916" cy="261610"/>
          </a:xfrm>
          <a:prstGeom prst="rect">
            <a:avLst/>
          </a:prstGeom>
          <a:noFill/>
        </p:spPr>
        <p:txBody>
          <a:bodyPr wrap="square">
            <a:spAutoFit/>
          </a:bodyPr>
          <a:lstStyle/>
          <a:p>
            <a:pPr marL="12700">
              <a:lnSpc>
                <a:spcPct val="100000"/>
              </a:lnSpc>
              <a:spcBef>
                <a:spcPts val="55"/>
              </a:spcBef>
            </a:pPr>
            <a:r>
              <a:rPr lang="en-IN" sz="1100" spc="20" dirty="0">
                <a:solidFill>
                  <a:srgbClr val="2D83C3"/>
                </a:solidFill>
                <a:latin typeface="Trebuchet MS"/>
                <a:cs typeface="Trebuchet MS"/>
              </a:rPr>
              <a:t>3/21/202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TotalTime>
  <Words>597</Words>
  <Application>Microsoft Office PowerPoint</Application>
  <PresentationFormat>Custom</PresentationFormat>
  <Paragraphs>81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E.Selline- 813821205046 </vt:lpstr>
      <vt:lpstr>PROJECT TITLE</vt:lpstr>
      <vt:lpstr>AGENDA</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Joanne Pranita</dc:title>
  <dc:creator>Joanne Pranita</dc:creator>
  <cp:lastModifiedBy>244046</cp:lastModifiedBy>
  <cp:revision>8</cp:revision>
  <dcterms:created xsi:type="dcterms:W3CDTF">2024-04-01T15:34:00Z</dcterms:created>
  <dcterms:modified xsi:type="dcterms:W3CDTF">2024-04-04T05:26:48Z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