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5119f1a0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a5119f1a0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5119f1a0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5119f1a0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5119f1a0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5119f1a0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a5119f1a0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a5119f1a0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5119f1a0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a5119f1a0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212be84f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212be84f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a5119f1a0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a5119f1a0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5119f1a0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a5119f1a0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a5119f1a0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a5119f1a0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5119f1a0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5119f1a0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5119f1a0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5119f1a0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5119f1a0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a5119f1a0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a5119f1a0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a5119f1a0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5119f1a0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a5119f1a0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title"/>
          </p:nvPr>
        </p:nvSpPr>
        <p:spPr>
          <a:xfrm>
            <a:off x="503625"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Bicycle Shop</a:t>
            </a:r>
            <a:endParaRPr/>
          </a:p>
        </p:txBody>
      </p:sp>
      <p:pic>
        <p:nvPicPr>
          <p:cNvPr id="64" name="Google Shape;64;p13"/>
          <p:cNvPicPr preferRelativeResize="0"/>
          <p:nvPr/>
        </p:nvPicPr>
        <p:blipFill>
          <a:blip r:embed="rId3">
            <a:alphaModFix/>
          </a:blip>
          <a:stretch>
            <a:fillRect/>
          </a:stretch>
        </p:blipFill>
        <p:spPr>
          <a:xfrm>
            <a:off x="4341550" y="1213025"/>
            <a:ext cx="4555850" cy="3041450"/>
          </a:xfrm>
          <a:prstGeom prst="rect">
            <a:avLst/>
          </a:prstGeom>
          <a:noFill/>
          <a:ln>
            <a:noFill/>
          </a:ln>
        </p:spPr>
      </p:pic>
      <p:sp>
        <p:nvSpPr>
          <p:cNvPr id="65" name="Google Shape;65;p13"/>
          <p:cNvSpPr txBox="1"/>
          <p:nvPr/>
        </p:nvSpPr>
        <p:spPr>
          <a:xfrm>
            <a:off x="499650" y="3027325"/>
            <a:ext cx="3664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Erik Shahverdian</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Christian Pimentel</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Benjamin Lozano</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Jeffrey Guardado</a:t>
            </a:r>
            <a:endParaRPr>
              <a:solidFill>
                <a:schemeClr val="dk1"/>
              </a:solidFill>
              <a:latin typeface="Roboto"/>
              <a:ea typeface="Roboto"/>
              <a:cs typeface="Roboto"/>
              <a:sym typeface="Roboto"/>
            </a:endParaRPr>
          </a:p>
          <a:p>
            <a:pPr indent="0" lvl="0" marL="0" rtl="0" algn="l">
              <a:spcBef>
                <a:spcPts val="0"/>
              </a:spcBef>
              <a:spcAft>
                <a:spcPts val="0"/>
              </a:spcAft>
              <a:buNone/>
            </a:pPr>
            <a:r>
              <a:rPr lang="en">
                <a:solidFill>
                  <a:schemeClr val="dk1"/>
                </a:solidFill>
                <a:latin typeface="Roboto"/>
                <a:ea typeface="Roboto"/>
                <a:cs typeface="Roboto"/>
                <a:sym typeface="Roboto"/>
              </a:rPr>
              <a:t>Luis Rodriguez</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2834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Queries</a:t>
            </a:r>
            <a:endParaRPr/>
          </a:p>
        </p:txBody>
      </p:sp>
      <p:sp>
        <p:nvSpPr>
          <p:cNvPr id="130" name="Google Shape;130;p22"/>
          <p:cNvSpPr txBox="1"/>
          <p:nvPr>
            <p:ph idx="4294967295" type="body"/>
          </p:nvPr>
        </p:nvSpPr>
        <p:spPr>
          <a:xfrm>
            <a:off x="4756200" y="518375"/>
            <a:ext cx="3999900" cy="452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a:t>Showing Repair Orders for Wheels</a:t>
            </a:r>
            <a:endParaRPr/>
          </a:p>
        </p:txBody>
      </p:sp>
      <p:pic>
        <p:nvPicPr>
          <p:cNvPr id="131" name="Google Shape;131;p22"/>
          <p:cNvPicPr preferRelativeResize="0"/>
          <p:nvPr/>
        </p:nvPicPr>
        <p:blipFill>
          <a:blip r:embed="rId3">
            <a:alphaModFix/>
          </a:blip>
          <a:stretch>
            <a:fillRect/>
          </a:stretch>
        </p:blipFill>
        <p:spPr>
          <a:xfrm>
            <a:off x="754875" y="889875"/>
            <a:ext cx="2973949" cy="4214024"/>
          </a:xfrm>
          <a:prstGeom prst="rect">
            <a:avLst/>
          </a:prstGeom>
          <a:noFill/>
          <a:ln>
            <a:noFill/>
          </a:ln>
        </p:spPr>
      </p:pic>
      <p:pic>
        <p:nvPicPr>
          <p:cNvPr id="132" name="Google Shape;132;p22"/>
          <p:cNvPicPr preferRelativeResize="0"/>
          <p:nvPr/>
        </p:nvPicPr>
        <p:blipFill>
          <a:blip r:embed="rId4">
            <a:alphaModFix/>
          </a:blip>
          <a:stretch>
            <a:fillRect/>
          </a:stretch>
        </p:blipFill>
        <p:spPr>
          <a:xfrm>
            <a:off x="4892825" y="889875"/>
            <a:ext cx="3625476" cy="4214025"/>
          </a:xfrm>
          <a:prstGeom prst="rect">
            <a:avLst/>
          </a:prstGeom>
          <a:noFill/>
          <a:ln>
            <a:noFill/>
          </a:ln>
        </p:spPr>
      </p:pic>
      <p:sp>
        <p:nvSpPr>
          <p:cNvPr id="133" name="Google Shape;133;p22"/>
          <p:cNvSpPr txBox="1"/>
          <p:nvPr>
            <p:ph idx="4294967295" type="body"/>
          </p:nvPr>
        </p:nvSpPr>
        <p:spPr>
          <a:xfrm>
            <a:off x="283400" y="518375"/>
            <a:ext cx="3999900" cy="452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a:t>Updating Bike Details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87900" y="731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Queries (cont.) </a:t>
            </a:r>
            <a:endParaRPr/>
          </a:p>
        </p:txBody>
      </p:sp>
      <p:sp>
        <p:nvSpPr>
          <p:cNvPr id="139" name="Google Shape;139;p23"/>
          <p:cNvSpPr txBox="1"/>
          <p:nvPr>
            <p:ph idx="4294967295" type="body"/>
          </p:nvPr>
        </p:nvSpPr>
        <p:spPr>
          <a:xfrm>
            <a:off x="307713" y="624975"/>
            <a:ext cx="3999900" cy="4509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t>Bike Pump &amp; Water Bottles That Cost Under $100</a:t>
            </a:r>
            <a:endParaRPr/>
          </a:p>
        </p:txBody>
      </p:sp>
      <p:sp>
        <p:nvSpPr>
          <p:cNvPr id="140" name="Google Shape;140;p23"/>
          <p:cNvSpPr txBox="1"/>
          <p:nvPr>
            <p:ph idx="4294967295" type="body"/>
          </p:nvPr>
        </p:nvSpPr>
        <p:spPr>
          <a:xfrm>
            <a:off x="4756200" y="624975"/>
            <a:ext cx="3999900" cy="4509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1200"/>
              </a:spcAft>
              <a:buNone/>
            </a:pPr>
            <a:r>
              <a:rPr lang="en"/>
              <a:t>Shipments That Has Certain Bikes and Accessories</a:t>
            </a:r>
            <a:endParaRPr/>
          </a:p>
        </p:txBody>
      </p:sp>
      <p:pic>
        <p:nvPicPr>
          <p:cNvPr id="141" name="Google Shape;141;p23"/>
          <p:cNvPicPr preferRelativeResize="0"/>
          <p:nvPr/>
        </p:nvPicPr>
        <p:blipFill>
          <a:blip r:embed="rId3">
            <a:alphaModFix/>
          </a:blip>
          <a:stretch>
            <a:fillRect/>
          </a:stretch>
        </p:blipFill>
        <p:spPr>
          <a:xfrm>
            <a:off x="555238" y="947354"/>
            <a:ext cx="3504875" cy="4172771"/>
          </a:xfrm>
          <a:prstGeom prst="rect">
            <a:avLst/>
          </a:prstGeom>
          <a:noFill/>
          <a:ln>
            <a:noFill/>
          </a:ln>
        </p:spPr>
      </p:pic>
      <p:pic>
        <p:nvPicPr>
          <p:cNvPr id="142" name="Google Shape;142;p23"/>
          <p:cNvPicPr preferRelativeResize="0"/>
          <p:nvPr/>
        </p:nvPicPr>
        <p:blipFill>
          <a:blip r:embed="rId4">
            <a:alphaModFix/>
          </a:blip>
          <a:stretch>
            <a:fillRect/>
          </a:stretch>
        </p:blipFill>
        <p:spPr>
          <a:xfrm>
            <a:off x="5141050" y="947338"/>
            <a:ext cx="3331271" cy="4172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Queries (cont.) </a:t>
            </a:r>
            <a:endParaRPr b="1"/>
          </a:p>
        </p:txBody>
      </p:sp>
      <p:sp>
        <p:nvSpPr>
          <p:cNvPr id="148" name="Google Shape;148;p24"/>
          <p:cNvSpPr txBox="1"/>
          <p:nvPr>
            <p:ph idx="4294967295" type="body"/>
          </p:nvPr>
        </p:nvSpPr>
        <p:spPr>
          <a:xfrm>
            <a:off x="269463" y="686100"/>
            <a:ext cx="3999900" cy="539400"/>
          </a:xfrm>
          <a:prstGeom prst="rect">
            <a:avLst/>
          </a:prstGeom>
        </p:spPr>
        <p:txBody>
          <a:bodyPr anchorCtr="0" anchor="t" bIns="91425" lIns="91425" spcFirstLastPara="1" rIns="91425" wrap="square" tIns="91425">
            <a:normAutofit fontScale="62500" lnSpcReduction="10000"/>
          </a:bodyPr>
          <a:lstStyle/>
          <a:p>
            <a:pPr indent="0" lvl="0" marL="0" rtl="0" algn="ctr">
              <a:spcBef>
                <a:spcPts val="0"/>
              </a:spcBef>
              <a:spcAft>
                <a:spcPts val="1200"/>
              </a:spcAft>
              <a:buNone/>
            </a:pPr>
            <a:r>
              <a:rPr lang="en"/>
              <a:t>Shipments That Cost More Than $50 &amp; Contain More Than 2 Items</a:t>
            </a:r>
            <a:endParaRPr/>
          </a:p>
        </p:txBody>
      </p:sp>
      <p:pic>
        <p:nvPicPr>
          <p:cNvPr id="149" name="Google Shape;149;p24"/>
          <p:cNvPicPr preferRelativeResize="0"/>
          <p:nvPr/>
        </p:nvPicPr>
        <p:blipFill>
          <a:blip r:embed="rId3">
            <a:alphaModFix/>
          </a:blip>
          <a:stretch>
            <a:fillRect/>
          </a:stretch>
        </p:blipFill>
        <p:spPr>
          <a:xfrm>
            <a:off x="584649" y="1119200"/>
            <a:ext cx="2770700" cy="3951175"/>
          </a:xfrm>
          <a:prstGeom prst="rect">
            <a:avLst/>
          </a:prstGeom>
          <a:noFill/>
          <a:ln>
            <a:noFill/>
          </a:ln>
        </p:spPr>
      </p:pic>
      <p:pic>
        <p:nvPicPr>
          <p:cNvPr id="150" name="Google Shape;150;p24"/>
          <p:cNvPicPr preferRelativeResize="0"/>
          <p:nvPr/>
        </p:nvPicPr>
        <p:blipFill>
          <a:blip r:embed="rId4">
            <a:alphaModFix/>
          </a:blip>
          <a:stretch>
            <a:fillRect/>
          </a:stretch>
        </p:blipFill>
        <p:spPr>
          <a:xfrm>
            <a:off x="4343549" y="1372575"/>
            <a:ext cx="4174931" cy="3697800"/>
          </a:xfrm>
          <a:prstGeom prst="rect">
            <a:avLst/>
          </a:prstGeom>
          <a:noFill/>
          <a:ln>
            <a:noFill/>
          </a:ln>
        </p:spPr>
      </p:pic>
      <p:sp>
        <p:nvSpPr>
          <p:cNvPr id="151" name="Google Shape;151;p24"/>
          <p:cNvSpPr txBox="1"/>
          <p:nvPr/>
        </p:nvSpPr>
        <p:spPr>
          <a:xfrm>
            <a:off x="4759550" y="770850"/>
            <a:ext cx="3342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Shipments Through The Store Front &amp; How Much They Cost</a:t>
            </a:r>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87900" y="1968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Join </a:t>
            </a:r>
            <a:r>
              <a:rPr lang="en"/>
              <a:t>Queries (cont.) </a:t>
            </a:r>
            <a:endParaRPr/>
          </a:p>
        </p:txBody>
      </p:sp>
      <p:sp>
        <p:nvSpPr>
          <p:cNvPr id="157" name="Google Shape;157;p25"/>
          <p:cNvSpPr txBox="1"/>
          <p:nvPr>
            <p:ph idx="4294967295" type="body"/>
          </p:nvPr>
        </p:nvSpPr>
        <p:spPr>
          <a:xfrm>
            <a:off x="387900" y="882950"/>
            <a:ext cx="3999900" cy="487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Getting quantity of bikes from warehouse</a:t>
            </a:r>
            <a:endParaRPr/>
          </a:p>
        </p:txBody>
      </p:sp>
      <p:sp>
        <p:nvSpPr>
          <p:cNvPr id="158" name="Google Shape;158;p25"/>
          <p:cNvSpPr txBox="1"/>
          <p:nvPr>
            <p:ph idx="4294967295" type="body"/>
          </p:nvPr>
        </p:nvSpPr>
        <p:spPr>
          <a:xfrm>
            <a:off x="4756200" y="882950"/>
            <a:ext cx="3999900" cy="487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Join employee information with repair order</a:t>
            </a:r>
            <a:endParaRPr/>
          </a:p>
        </p:txBody>
      </p:sp>
      <p:pic>
        <p:nvPicPr>
          <p:cNvPr id="159" name="Google Shape;159;p25"/>
          <p:cNvPicPr preferRelativeResize="0"/>
          <p:nvPr/>
        </p:nvPicPr>
        <p:blipFill>
          <a:blip r:embed="rId3">
            <a:alphaModFix/>
          </a:blip>
          <a:stretch>
            <a:fillRect/>
          </a:stretch>
        </p:blipFill>
        <p:spPr>
          <a:xfrm>
            <a:off x="84957" y="1229775"/>
            <a:ext cx="4132644" cy="3839774"/>
          </a:xfrm>
          <a:prstGeom prst="rect">
            <a:avLst/>
          </a:prstGeom>
          <a:noFill/>
          <a:ln>
            <a:noFill/>
          </a:ln>
        </p:spPr>
      </p:pic>
      <p:pic>
        <p:nvPicPr>
          <p:cNvPr id="160" name="Google Shape;160;p25"/>
          <p:cNvPicPr preferRelativeResize="0"/>
          <p:nvPr/>
        </p:nvPicPr>
        <p:blipFill>
          <a:blip r:embed="rId4">
            <a:alphaModFix/>
          </a:blip>
          <a:stretch>
            <a:fillRect/>
          </a:stretch>
        </p:blipFill>
        <p:spPr>
          <a:xfrm>
            <a:off x="4265275" y="1229775"/>
            <a:ext cx="4813075" cy="3839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Join </a:t>
            </a:r>
            <a:r>
              <a:rPr lang="en"/>
              <a:t>Queries (cont.) </a:t>
            </a:r>
            <a:endParaRPr/>
          </a:p>
        </p:txBody>
      </p:sp>
      <p:sp>
        <p:nvSpPr>
          <p:cNvPr id="166" name="Google Shape;166;p26"/>
          <p:cNvSpPr txBox="1"/>
          <p:nvPr>
            <p:ph idx="4294967295" type="body"/>
          </p:nvPr>
        </p:nvSpPr>
        <p:spPr>
          <a:xfrm>
            <a:off x="267000" y="729675"/>
            <a:ext cx="3999900" cy="502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Getting quantity of Accessories from warehouse</a:t>
            </a:r>
            <a:endParaRPr/>
          </a:p>
        </p:txBody>
      </p:sp>
      <p:sp>
        <p:nvSpPr>
          <p:cNvPr id="167" name="Google Shape;167;p26"/>
          <p:cNvSpPr txBox="1"/>
          <p:nvPr>
            <p:ph idx="4294967295" type="body"/>
          </p:nvPr>
        </p:nvSpPr>
        <p:spPr>
          <a:xfrm>
            <a:off x="4820000" y="686100"/>
            <a:ext cx="3999900" cy="502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Join to find repair types for Fox, SantaCruz bikes</a:t>
            </a:r>
            <a:endParaRPr/>
          </a:p>
        </p:txBody>
      </p:sp>
      <p:pic>
        <p:nvPicPr>
          <p:cNvPr id="168" name="Google Shape;168;p26"/>
          <p:cNvPicPr preferRelativeResize="0"/>
          <p:nvPr/>
        </p:nvPicPr>
        <p:blipFill>
          <a:blip r:embed="rId3">
            <a:alphaModFix/>
          </a:blip>
          <a:stretch>
            <a:fillRect/>
          </a:stretch>
        </p:blipFill>
        <p:spPr>
          <a:xfrm>
            <a:off x="54663" y="1080500"/>
            <a:ext cx="4424574" cy="4021801"/>
          </a:xfrm>
          <a:prstGeom prst="rect">
            <a:avLst/>
          </a:prstGeom>
          <a:noFill/>
          <a:ln>
            <a:noFill/>
          </a:ln>
        </p:spPr>
      </p:pic>
      <p:pic>
        <p:nvPicPr>
          <p:cNvPr id="169" name="Google Shape;169;p26"/>
          <p:cNvPicPr preferRelativeResize="0"/>
          <p:nvPr/>
        </p:nvPicPr>
        <p:blipFill>
          <a:blip r:embed="rId4">
            <a:alphaModFix/>
          </a:blip>
          <a:stretch>
            <a:fillRect/>
          </a:stretch>
        </p:blipFill>
        <p:spPr>
          <a:xfrm>
            <a:off x="4479225" y="1080500"/>
            <a:ext cx="4681443" cy="40218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281300" y="-479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JDBC</a:t>
            </a:r>
            <a:endParaRPr/>
          </a:p>
        </p:txBody>
      </p:sp>
      <p:sp>
        <p:nvSpPr>
          <p:cNvPr id="175" name="Google Shape;175;p27"/>
          <p:cNvSpPr txBox="1"/>
          <p:nvPr>
            <p:ph idx="2" type="body"/>
          </p:nvPr>
        </p:nvSpPr>
        <p:spPr>
          <a:xfrm>
            <a:off x="4773025" y="2916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Maven Web Application Using The Eclipse IDE</a:t>
            </a:r>
            <a:endParaRPr/>
          </a:p>
          <a:p>
            <a:pPr indent="0" lvl="0" marL="0" rtl="0" algn="l">
              <a:spcBef>
                <a:spcPts val="1200"/>
              </a:spcBef>
              <a:spcAft>
                <a:spcPts val="0"/>
              </a:spcAft>
              <a:buNone/>
            </a:pPr>
            <a:r>
              <a:rPr lang="en"/>
              <a:t>Connected Web Application to MySQL with JDBC</a:t>
            </a:r>
            <a:endParaRPr/>
          </a:p>
          <a:p>
            <a:pPr indent="0" lvl="0" marL="0" rtl="0" algn="l">
              <a:spcBef>
                <a:spcPts val="1200"/>
              </a:spcBef>
              <a:spcAft>
                <a:spcPts val="0"/>
              </a:spcAft>
              <a:buNone/>
            </a:pPr>
            <a:r>
              <a:rPr lang="en"/>
              <a:t>We can see all of the Shipments and When we type in a Shipment ID, a shipment invoice will display</a:t>
            </a:r>
            <a:endParaRPr/>
          </a:p>
          <a:p>
            <a:pPr indent="0" lvl="0" marL="0" rtl="0" algn="l">
              <a:spcBef>
                <a:spcPts val="1200"/>
              </a:spcBef>
              <a:spcAft>
                <a:spcPts val="1200"/>
              </a:spcAft>
              <a:buNone/>
            </a:pPr>
            <a:r>
              <a:rPr lang="en"/>
              <a:t>This is done using a java servlet to communicate with the user input</a:t>
            </a:r>
            <a:endParaRPr/>
          </a:p>
        </p:txBody>
      </p:sp>
      <p:pic>
        <p:nvPicPr>
          <p:cNvPr id="176" name="Google Shape;176;p27"/>
          <p:cNvPicPr preferRelativeResize="0"/>
          <p:nvPr/>
        </p:nvPicPr>
        <p:blipFill>
          <a:blip r:embed="rId3">
            <a:alphaModFix/>
          </a:blip>
          <a:stretch>
            <a:fillRect/>
          </a:stretch>
        </p:blipFill>
        <p:spPr>
          <a:xfrm>
            <a:off x="125800" y="548455"/>
            <a:ext cx="4647224" cy="2990746"/>
          </a:xfrm>
          <a:prstGeom prst="rect">
            <a:avLst/>
          </a:prstGeom>
          <a:noFill/>
          <a:ln>
            <a:noFill/>
          </a:ln>
        </p:spPr>
      </p:pic>
      <p:pic>
        <p:nvPicPr>
          <p:cNvPr id="177" name="Google Shape;177;p27"/>
          <p:cNvPicPr preferRelativeResize="0"/>
          <p:nvPr/>
        </p:nvPicPr>
        <p:blipFill>
          <a:blip r:embed="rId4">
            <a:alphaModFix/>
          </a:blip>
          <a:stretch>
            <a:fillRect/>
          </a:stretch>
        </p:blipFill>
        <p:spPr>
          <a:xfrm>
            <a:off x="949109" y="3773723"/>
            <a:ext cx="7032591" cy="1164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Brief Description Of The Shop</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database system records the inventory of the products from the warehouse while also storing the details of the products. As well as storing data on repairs,  shipments and current employees.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Business Rules</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our bike shop we have a storefront with a repair shop and warehouse. In each of these facilities we have designated </a:t>
            </a:r>
            <a:r>
              <a:rPr lang="en"/>
              <a:t>employees for each role. </a:t>
            </a:r>
            <a:r>
              <a:rPr lang="en"/>
              <a:t>The </a:t>
            </a:r>
            <a:r>
              <a:rPr lang="en"/>
              <a:t>storefront</a:t>
            </a:r>
            <a:r>
              <a:rPr lang="en"/>
              <a:t> contains different types of bikes and </a:t>
            </a:r>
            <a:r>
              <a:rPr lang="en"/>
              <a:t>accessories</a:t>
            </a:r>
            <a:r>
              <a:rPr lang="en"/>
              <a:t> (quantities, item types and prices) which are provided by the warehouse through shipments (with date of shipment is </a:t>
            </a:r>
            <a:r>
              <a:rPr lang="en"/>
              <a:t>received, shipping cost, quantity of boxes shipped)</a:t>
            </a:r>
            <a:r>
              <a:rPr lang="en"/>
              <a:t> and the </a:t>
            </a:r>
            <a:r>
              <a:rPr lang="en"/>
              <a:t>storefront</a:t>
            </a:r>
            <a:r>
              <a:rPr lang="en"/>
              <a:t> creates repair orders to send to the repair shop which detail the repair type and the bikeID to be worked 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Entities And Their Relationships</a:t>
            </a:r>
            <a:endParaRPr/>
          </a:p>
        </p:txBody>
      </p:sp>
      <p:sp>
        <p:nvSpPr>
          <p:cNvPr id="83" name="Google Shape;83;p16"/>
          <p:cNvSpPr txBox="1"/>
          <p:nvPr>
            <p:ph idx="1" type="body"/>
          </p:nvPr>
        </p:nvSpPr>
        <p:spPr>
          <a:xfrm>
            <a:off x="387900" y="1489825"/>
            <a:ext cx="39999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Storefront - (M : 1) - Shipment (Many shipments to one storefront)</a:t>
            </a:r>
            <a:endParaRPr/>
          </a:p>
          <a:p>
            <a:pPr indent="0" lvl="0" marL="0" rtl="0" algn="l">
              <a:spcBef>
                <a:spcPts val="1200"/>
              </a:spcBef>
              <a:spcAft>
                <a:spcPts val="0"/>
              </a:spcAft>
              <a:buNone/>
            </a:pPr>
            <a:r>
              <a:rPr lang="en"/>
              <a:t>Storefront - (M : 1) - Employee (Many employees to one storefront)</a:t>
            </a:r>
            <a:endParaRPr/>
          </a:p>
          <a:p>
            <a:pPr indent="0" lvl="0" marL="0" rtl="0" algn="l">
              <a:spcBef>
                <a:spcPts val="1200"/>
              </a:spcBef>
              <a:spcAft>
                <a:spcPts val="0"/>
              </a:spcAft>
              <a:buNone/>
            </a:pPr>
            <a:r>
              <a:rPr lang="en"/>
              <a:t>Storefront - (M : 1) - Accessories (Many accessories to one storefront)</a:t>
            </a:r>
            <a:endParaRPr/>
          </a:p>
          <a:p>
            <a:pPr indent="0" lvl="0" marL="0" rtl="0" algn="l">
              <a:spcBef>
                <a:spcPts val="1200"/>
              </a:spcBef>
              <a:spcAft>
                <a:spcPts val="0"/>
              </a:spcAft>
              <a:buNone/>
            </a:pPr>
            <a:r>
              <a:rPr lang="en"/>
              <a:t>Storefront - (M : 1) - Bike (Many bikes to one storefront)</a:t>
            </a:r>
            <a:endParaRPr/>
          </a:p>
          <a:p>
            <a:pPr indent="0" lvl="0" marL="0" rtl="0" algn="l">
              <a:spcBef>
                <a:spcPts val="1200"/>
              </a:spcBef>
              <a:spcAft>
                <a:spcPts val="0"/>
              </a:spcAft>
              <a:buNone/>
            </a:pPr>
            <a:r>
              <a:rPr lang="en"/>
              <a:t>Storefront - (1: M) - Repair Shop (Many bikes sent to one repair shop)</a:t>
            </a:r>
            <a:endParaRPr/>
          </a:p>
          <a:p>
            <a:pPr indent="0" lvl="0" marL="0" rtl="0" algn="l">
              <a:spcBef>
                <a:spcPts val="1200"/>
              </a:spcBef>
              <a:spcAft>
                <a:spcPts val="1200"/>
              </a:spcAft>
              <a:buNone/>
            </a:pPr>
            <a:r>
              <a:t/>
            </a:r>
            <a:endParaRPr/>
          </a:p>
        </p:txBody>
      </p:sp>
      <p:sp>
        <p:nvSpPr>
          <p:cNvPr id="84" name="Google Shape;84;p16"/>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2013"/>
              <a:t>Shipment - (1 : M ) - Warehouse  (Many shipments to one warehouse)</a:t>
            </a:r>
            <a:endParaRPr sz="2013"/>
          </a:p>
          <a:p>
            <a:pPr indent="0" lvl="0" marL="0" rtl="0" algn="l">
              <a:spcBef>
                <a:spcPts val="1200"/>
              </a:spcBef>
              <a:spcAft>
                <a:spcPts val="0"/>
              </a:spcAft>
              <a:buNone/>
            </a:pPr>
            <a:r>
              <a:rPr lang="en" sz="2013"/>
              <a:t>Repair Shop - ( 1 : M ) - Bike (Many bikes to one repair shop)</a:t>
            </a:r>
            <a:endParaRPr sz="2013"/>
          </a:p>
          <a:p>
            <a:pPr indent="0" lvl="0" marL="0" rtl="0" algn="l">
              <a:spcBef>
                <a:spcPts val="1200"/>
              </a:spcBef>
              <a:spcAft>
                <a:spcPts val="0"/>
              </a:spcAft>
              <a:buNone/>
            </a:pPr>
            <a:r>
              <a:rPr lang="en" sz="2013"/>
              <a:t>Employee - ( 1 : M ) - Warehouse could contain multiple employees </a:t>
            </a:r>
            <a:endParaRPr sz="2013"/>
          </a:p>
          <a:p>
            <a:pPr indent="0" lvl="0" marL="0" rtl="0" algn="l">
              <a:spcBef>
                <a:spcPts val="1200"/>
              </a:spcBef>
              <a:spcAft>
                <a:spcPts val="0"/>
              </a:spcAft>
              <a:buNone/>
            </a:pPr>
            <a:r>
              <a:rPr lang="en" sz="2013"/>
              <a:t>Accessory - ( 1:M ) - Warehouse has many different accessories in one warehouse</a:t>
            </a:r>
            <a:endParaRPr sz="2013"/>
          </a:p>
          <a:p>
            <a:pPr indent="0" lvl="0" marL="0" rtl="0" algn="l">
              <a:spcBef>
                <a:spcPts val="1200"/>
              </a:spcBef>
              <a:spcAft>
                <a:spcPts val="0"/>
              </a:spcAft>
              <a:buNone/>
            </a:pPr>
            <a:r>
              <a:rPr lang="en" sz="2013"/>
              <a:t>Bike - (1:M ) - Warehouse as many bikes can be in the same warehouse </a:t>
            </a:r>
            <a:endParaRPr sz="2013"/>
          </a:p>
          <a:p>
            <a:pPr indent="0" lvl="0" marL="0" rtl="0" algn="l">
              <a:spcBef>
                <a:spcPts val="1200"/>
              </a:spcBef>
              <a:spcAft>
                <a:spcPts val="0"/>
              </a:spcAft>
              <a:buNone/>
            </a:pPr>
            <a:r>
              <a:rPr lang="en" sz="2013"/>
              <a:t>Repair Shop - ( 1:M ) - Employee (Many employees to one repair shop)</a:t>
            </a:r>
            <a:endParaRPr sz="2013"/>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ERD Model</a:t>
            </a:r>
            <a:endParaRPr/>
          </a:p>
        </p:txBody>
      </p:sp>
      <p:pic>
        <p:nvPicPr>
          <p:cNvPr id="90" name="Google Shape;90;p17"/>
          <p:cNvPicPr preferRelativeResize="0"/>
          <p:nvPr/>
        </p:nvPicPr>
        <p:blipFill>
          <a:blip r:embed="rId3">
            <a:alphaModFix/>
          </a:blip>
          <a:stretch>
            <a:fillRect/>
          </a:stretch>
        </p:blipFill>
        <p:spPr>
          <a:xfrm>
            <a:off x="3558400" y="0"/>
            <a:ext cx="4911982"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1398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Tables</a:t>
            </a:r>
            <a:endParaRPr/>
          </a:p>
        </p:txBody>
      </p:sp>
      <p:sp>
        <p:nvSpPr>
          <p:cNvPr id="96" name="Google Shape;96;p18"/>
          <p:cNvSpPr txBox="1"/>
          <p:nvPr>
            <p:ph idx="1" type="body"/>
          </p:nvPr>
        </p:nvSpPr>
        <p:spPr>
          <a:xfrm>
            <a:off x="84650" y="771950"/>
            <a:ext cx="3999900" cy="42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Accessory</a:t>
            </a:r>
            <a:endParaRPr/>
          </a:p>
        </p:txBody>
      </p:sp>
      <p:sp>
        <p:nvSpPr>
          <p:cNvPr id="97" name="Google Shape;97;p18"/>
          <p:cNvSpPr txBox="1"/>
          <p:nvPr>
            <p:ph idx="2" type="body"/>
          </p:nvPr>
        </p:nvSpPr>
        <p:spPr>
          <a:xfrm>
            <a:off x="4756200" y="755150"/>
            <a:ext cx="3999900" cy="46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Bike</a:t>
            </a:r>
            <a:endParaRPr/>
          </a:p>
        </p:txBody>
      </p:sp>
      <p:pic>
        <p:nvPicPr>
          <p:cNvPr id="98" name="Google Shape;98;p18"/>
          <p:cNvPicPr preferRelativeResize="0"/>
          <p:nvPr/>
        </p:nvPicPr>
        <p:blipFill>
          <a:blip r:embed="rId3">
            <a:alphaModFix/>
          </a:blip>
          <a:stretch>
            <a:fillRect/>
          </a:stretch>
        </p:blipFill>
        <p:spPr>
          <a:xfrm>
            <a:off x="165900" y="1318875"/>
            <a:ext cx="4059900" cy="3778849"/>
          </a:xfrm>
          <a:prstGeom prst="rect">
            <a:avLst/>
          </a:prstGeom>
          <a:noFill/>
          <a:ln>
            <a:noFill/>
          </a:ln>
        </p:spPr>
      </p:pic>
      <p:pic>
        <p:nvPicPr>
          <p:cNvPr id="99" name="Google Shape;99;p18"/>
          <p:cNvPicPr preferRelativeResize="0"/>
          <p:nvPr/>
        </p:nvPicPr>
        <p:blipFill>
          <a:blip r:embed="rId4">
            <a:alphaModFix/>
          </a:blip>
          <a:stretch>
            <a:fillRect/>
          </a:stretch>
        </p:blipFill>
        <p:spPr>
          <a:xfrm>
            <a:off x="5343599" y="139800"/>
            <a:ext cx="3412501" cy="495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84300" y="361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Tables (cont.)</a:t>
            </a:r>
            <a:endParaRPr/>
          </a:p>
        </p:txBody>
      </p:sp>
      <p:sp>
        <p:nvSpPr>
          <p:cNvPr id="105" name="Google Shape;105;p19"/>
          <p:cNvSpPr txBox="1"/>
          <p:nvPr>
            <p:ph idx="4294967295" type="body"/>
          </p:nvPr>
        </p:nvSpPr>
        <p:spPr>
          <a:xfrm>
            <a:off x="284300" y="722275"/>
            <a:ext cx="3999900" cy="410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Warehouse</a:t>
            </a:r>
            <a:endParaRPr/>
          </a:p>
        </p:txBody>
      </p:sp>
      <p:sp>
        <p:nvSpPr>
          <p:cNvPr id="106" name="Google Shape;106;p19"/>
          <p:cNvSpPr txBox="1"/>
          <p:nvPr>
            <p:ph idx="4294967295" type="body"/>
          </p:nvPr>
        </p:nvSpPr>
        <p:spPr>
          <a:xfrm>
            <a:off x="4131800" y="425650"/>
            <a:ext cx="1442400" cy="65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Store Front</a:t>
            </a:r>
            <a:endParaRPr/>
          </a:p>
        </p:txBody>
      </p:sp>
      <p:pic>
        <p:nvPicPr>
          <p:cNvPr id="107" name="Google Shape;107;p19"/>
          <p:cNvPicPr preferRelativeResize="0"/>
          <p:nvPr/>
        </p:nvPicPr>
        <p:blipFill>
          <a:blip r:embed="rId3">
            <a:alphaModFix/>
          </a:blip>
          <a:stretch>
            <a:fillRect/>
          </a:stretch>
        </p:blipFill>
        <p:spPr>
          <a:xfrm>
            <a:off x="136300" y="1079350"/>
            <a:ext cx="3839351" cy="4027975"/>
          </a:xfrm>
          <a:prstGeom prst="rect">
            <a:avLst/>
          </a:prstGeom>
          <a:noFill/>
          <a:ln>
            <a:noFill/>
          </a:ln>
        </p:spPr>
      </p:pic>
      <p:pic>
        <p:nvPicPr>
          <p:cNvPr id="108" name="Google Shape;108;p19"/>
          <p:cNvPicPr preferRelativeResize="0"/>
          <p:nvPr/>
        </p:nvPicPr>
        <p:blipFill>
          <a:blip r:embed="rId4">
            <a:alphaModFix/>
          </a:blip>
          <a:stretch>
            <a:fillRect/>
          </a:stretch>
        </p:blipFill>
        <p:spPr>
          <a:xfrm>
            <a:off x="5423625" y="247625"/>
            <a:ext cx="3546050" cy="485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7900" y="657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Tables (cont.)</a:t>
            </a:r>
            <a:endParaRPr/>
          </a:p>
        </p:txBody>
      </p:sp>
      <p:sp>
        <p:nvSpPr>
          <p:cNvPr id="114" name="Google Shape;114;p20"/>
          <p:cNvSpPr txBox="1"/>
          <p:nvPr>
            <p:ph idx="1" type="body"/>
          </p:nvPr>
        </p:nvSpPr>
        <p:spPr>
          <a:xfrm>
            <a:off x="350900" y="683150"/>
            <a:ext cx="3999900" cy="46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Repair Shop</a:t>
            </a:r>
            <a:endParaRPr/>
          </a:p>
        </p:txBody>
      </p:sp>
      <p:sp>
        <p:nvSpPr>
          <p:cNvPr id="115" name="Google Shape;115;p20"/>
          <p:cNvSpPr txBox="1"/>
          <p:nvPr>
            <p:ph idx="2" type="body"/>
          </p:nvPr>
        </p:nvSpPr>
        <p:spPr>
          <a:xfrm>
            <a:off x="5067025" y="683150"/>
            <a:ext cx="3999900" cy="46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Shipment</a:t>
            </a:r>
            <a:endParaRPr/>
          </a:p>
        </p:txBody>
      </p:sp>
      <p:pic>
        <p:nvPicPr>
          <p:cNvPr id="116" name="Google Shape;116;p20"/>
          <p:cNvPicPr preferRelativeResize="0"/>
          <p:nvPr/>
        </p:nvPicPr>
        <p:blipFill>
          <a:blip r:embed="rId3">
            <a:alphaModFix/>
          </a:blip>
          <a:stretch>
            <a:fillRect/>
          </a:stretch>
        </p:blipFill>
        <p:spPr>
          <a:xfrm>
            <a:off x="116248" y="1143650"/>
            <a:ext cx="4352227" cy="3866624"/>
          </a:xfrm>
          <a:prstGeom prst="rect">
            <a:avLst/>
          </a:prstGeom>
          <a:noFill/>
          <a:ln>
            <a:noFill/>
          </a:ln>
        </p:spPr>
      </p:pic>
      <p:pic>
        <p:nvPicPr>
          <p:cNvPr id="117" name="Google Shape;117;p20"/>
          <p:cNvPicPr preferRelativeResize="0"/>
          <p:nvPr/>
        </p:nvPicPr>
        <p:blipFill>
          <a:blip r:embed="rId4">
            <a:alphaModFix/>
          </a:blip>
          <a:stretch>
            <a:fillRect/>
          </a:stretch>
        </p:blipFill>
        <p:spPr>
          <a:xfrm>
            <a:off x="4571988" y="1143650"/>
            <a:ext cx="4518287" cy="3866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Tables (cont.)</a:t>
            </a:r>
            <a:endParaRPr/>
          </a:p>
        </p:txBody>
      </p:sp>
      <p:sp>
        <p:nvSpPr>
          <p:cNvPr id="123" name="Google Shape;123;p21"/>
          <p:cNvSpPr txBox="1"/>
          <p:nvPr>
            <p:ph idx="1" type="body"/>
          </p:nvPr>
        </p:nvSpPr>
        <p:spPr>
          <a:xfrm>
            <a:off x="387900" y="1489825"/>
            <a:ext cx="3999900" cy="48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Employee</a:t>
            </a:r>
            <a:endParaRPr/>
          </a:p>
        </p:txBody>
      </p:sp>
      <p:pic>
        <p:nvPicPr>
          <p:cNvPr id="124" name="Google Shape;124;p21"/>
          <p:cNvPicPr preferRelativeResize="0"/>
          <p:nvPr/>
        </p:nvPicPr>
        <p:blipFill>
          <a:blip r:embed="rId3">
            <a:alphaModFix/>
          </a:blip>
          <a:stretch>
            <a:fillRect/>
          </a:stretch>
        </p:blipFill>
        <p:spPr>
          <a:xfrm>
            <a:off x="3252800" y="116150"/>
            <a:ext cx="5583974" cy="492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