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3"/>
  </p:sldMasterIdLst>
  <p:notesMasterIdLst>
    <p:notesMasterId r:id="rId5"/>
  </p:notesMasterIdLst>
  <p:handoutMasterIdLst>
    <p:handoutMasterId r:id="rId26"/>
  </p:handoutMasterIdLst>
  <p:sldIdLst>
    <p:sldId id="256" r:id="rId4"/>
    <p:sldId id="257" r:id="rId6"/>
    <p:sldId id="258" r:id="rId7"/>
    <p:sldId id="259" r:id="rId8"/>
    <p:sldId id="280" r:id="rId9"/>
    <p:sldId id="260" r:id="rId10"/>
    <p:sldId id="281" r:id="rId11"/>
    <p:sldId id="261" r:id="rId12"/>
    <p:sldId id="262" r:id="rId13"/>
    <p:sldId id="263" r:id="rId14"/>
    <p:sldId id="265" r:id="rId15"/>
    <p:sldId id="299" r:id="rId16"/>
    <p:sldId id="273" r:id="rId17"/>
    <p:sldId id="274" r:id="rId18"/>
    <p:sldId id="275" r:id="rId19"/>
    <p:sldId id="300" r:id="rId20"/>
    <p:sldId id="276" r:id="rId21"/>
    <p:sldId id="295" r:id="rId22"/>
    <p:sldId id="277" r:id="rId23"/>
    <p:sldId id="278" r:id="rId24"/>
    <p:sldId id="279" r:id="rId25"/>
  </p:sldIdLst>
  <p:sldSz cx="9144000" cy="6858000" type="screen4x3"/>
  <p:notesSz cx="6858000" cy="9144000"/>
  <p:embeddedFontLst>
    <p:embeddedFont>
      <p:font typeface="Calibri" panose="020F0502020204030204"/>
      <p:regular r:id="rId30"/>
    </p:embeddedFont>
    <p:embeddedFont>
      <p:font typeface="Constantia" panose="02030602050306030303"/>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72"/>
      </p:cViewPr>
      <p:guideLst>
        <p:guide orient="horz" pos="2150"/>
        <p:guide pos="29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2" name="Google Shape;19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6"/>
        <p:cNvGrpSpPr/>
        <p:nvPr/>
      </p:nvGrpSpPr>
      <p:grpSpPr>
        <a:xfrm>
          <a:off x="0" y="0"/>
          <a:ext cx="0" cy="0"/>
          <a:chOff x="0" y="0"/>
          <a:chExt cx="0" cy="0"/>
        </a:xfrm>
      </p:grpSpPr>
      <p:sp>
        <p:nvSpPr>
          <p:cNvPr id="197" name="Google Shape;19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8" name="Google Shape;19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2"/>
        <p:cNvGrpSpPr/>
        <p:nvPr/>
      </p:nvGrpSpPr>
      <p:grpSpPr>
        <a:xfrm>
          <a:off x="0" y="0"/>
          <a:ext cx="0" cy="0"/>
          <a:chOff x="0" y="0"/>
          <a:chExt cx="0" cy="0"/>
        </a:xfrm>
      </p:grpSpPr>
      <p:sp>
        <p:nvSpPr>
          <p:cNvPr id="203" name="Google Shape;20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4" name="Google Shape;20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8"/>
        <p:cNvGrpSpPr/>
        <p:nvPr/>
      </p:nvGrpSpPr>
      <p:grpSpPr>
        <a:xfrm>
          <a:off x="0" y="0"/>
          <a:ext cx="0" cy="0"/>
          <a:chOff x="0" y="0"/>
          <a:chExt cx="0" cy="0"/>
        </a:xfrm>
      </p:grpSpPr>
      <p:sp>
        <p:nvSpPr>
          <p:cNvPr id="209" name="Google Shape;209;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0" name="Google Shape;21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
        <p:cNvGrpSpPr/>
        <p:nvPr/>
      </p:nvGrpSpPr>
      <p:grpSpPr>
        <a:xfrm>
          <a:off x="0" y="0"/>
          <a:ext cx="0" cy="0"/>
          <a:chOff x="0" y="0"/>
          <a:chExt cx="0" cy="0"/>
        </a:xfrm>
      </p:grpSpPr>
      <p:sp>
        <p:nvSpPr>
          <p:cNvPr id="215" name="Google Shape;21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6" name="Google Shape;21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0"/>
        <p:cNvGrpSpPr/>
        <p:nvPr/>
      </p:nvGrpSpPr>
      <p:grpSpPr>
        <a:xfrm>
          <a:off x="0" y="0"/>
          <a:ext cx="0" cy="0"/>
          <a:chOff x="0" y="0"/>
          <a:chExt cx="0" cy="0"/>
        </a:xfrm>
      </p:grpSpPr>
      <p:sp>
        <p:nvSpPr>
          <p:cNvPr id="221" name="Google Shape;22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2" name="Google Shape;22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8" name="Google Shape;11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4" name="Google Shape;12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1" name="Google Shape;13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g7cef1afdae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4" name="Google Shape;144;g7cef1afda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Autofit/>
          </a:bodyPr>
          <a:lstStyle>
            <a:lvl1pPr lvl="0" algn="r">
              <a:lnSpc>
                <a:spcPct val="100000"/>
              </a:lnSpc>
              <a:spcBef>
                <a:spcPts val="0"/>
              </a:spcBef>
              <a:spcAft>
                <a:spcPts val="0"/>
              </a:spcAft>
              <a:buClr>
                <a:srgbClr val="4CE0EA"/>
              </a:buClr>
              <a:buSzPts val="5600"/>
              <a:buFont typeface="Calibri" panose="020F0502020204030204"/>
              <a:buNone/>
              <a:defRPr sz="5600" b="1">
                <a:solidFill>
                  <a:srgbClr val="4CE0EA"/>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170"/>
              <a:buNone/>
              <a:defRPr/>
            </a:lvl6pPr>
            <a:lvl7pPr lvl="6" algn="ctr">
              <a:lnSpc>
                <a:spcPct val="100000"/>
              </a:lnSpc>
              <a:spcBef>
                <a:spcPts val="360"/>
              </a:spcBef>
              <a:spcAft>
                <a:spcPts val="0"/>
              </a:spcAft>
              <a:buSzPts val="1170"/>
              <a:buNone/>
              <a:defRPr/>
            </a:lvl7pPr>
            <a:lvl8pPr lvl="7" algn="ctr">
              <a:lnSpc>
                <a:spcPct val="100000"/>
              </a:lnSpc>
              <a:spcBef>
                <a:spcPts val="360"/>
              </a:spcBef>
              <a:spcAft>
                <a:spcPts val="0"/>
              </a:spcAft>
              <a:buSzPts val="1170"/>
              <a:buNone/>
              <a:defRPr/>
            </a:lvl8pPr>
            <a:lvl9pPr lvl="8" algn="ctr">
              <a:lnSpc>
                <a:spcPct val="100000"/>
              </a:lnSpc>
              <a:spcBef>
                <a:spcPts val="360"/>
              </a:spcBef>
              <a:spcAft>
                <a:spcPts val="0"/>
              </a:spcAft>
              <a:buSzPts val="1170"/>
              <a:buNone/>
              <a:defRPr/>
            </a:lvl9pPr>
          </a:lstStyle>
          <a:p/>
        </p:txBody>
      </p:sp>
      <p:sp>
        <p:nvSpPr>
          <p:cNvPr id="21" name="Google Shape;21;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36" name="Google Shape;36;p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5"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42" name="Google Shape;42;p5"/>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5"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43" name="Google Shape;43;p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49" name="Google Shape;49;p6"/>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50" name="Google Shape;50;p6"/>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40" algn="l">
              <a:spcBef>
                <a:spcPts val="320"/>
              </a:spcBef>
              <a:spcAft>
                <a:spcPts val="0"/>
              </a:spcAft>
              <a:buSzPts val="1040"/>
              <a:buChar char="⚫"/>
              <a:defRPr sz="1600"/>
            </a:lvl4pPr>
            <a:lvl5pPr marL="2286000" lvl="4" indent="-294640" algn="l">
              <a:spcBef>
                <a:spcPts val="320"/>
              </a:spcBef>
              <a:spcAft>
                <a:spcPts val="0"/>
              </a:spcAft>
              <a:buSzPts val="1040"/>
              <a:buChar char="⚫"/>
              <a:defRPr sz="16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51" name="Google Shape;51;p6"/>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40" algn="l">
              <a:spcBef>
                <a:spcPts val="320"/>
              </a:spcBef>
              <a:spcAft>
                <a:spcPts val="0"/>
              </a:spcAft>
              <a:buSzPts val="1040"/>
              <a:buChar char="⚫"/>
              <a:defRPr sz="1600"/>
            </a:lvl4pPr>
            <a:lvl5pPr marL="2286000" lvl="4" indent="-294640" algn="l">
              <a:spcBef>
                <a:spcPts val="320"/>
              </a:spcBef>
              <a:spcAft>
                <a:spcPts val="0"/>
              </a:spcAft>
              <a:buSzPts val="1040"/>
              <a:buChar char="⚫"/>
              <a:defRPr sz="16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52" name="Google Shape;52;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5000"/>
              <a:buFont typeface="Calibri" panose="020F0502020204030204"/>
              <a:buNone/>
              <a:defRPr sz="5000" b="0">
                <a:solidFill>
                  <a:schemeClr val="dk2"/>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0"/>
        <p:cNvGrpSpPr/>
        <p:nvPr/>
      </p:nvGrpSpPr>
      <p:grpSpPr>
        <a:xfrm>
          <a:off x="0" y="0"/>
          <a:ext cx="0" cy="0"/>
          <a:chOff x="0" y="0"/>
          <a:chExt cx="0" cy="0"/>
        </a:xfrm>
      </p:grpSpPr>
      <p:sp>
        <p:nvSpPr>
          <p:cNvPr id="61" name="Google Shape;61;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panose="020F0502020204030204"/>
              <a:buNone/>
              <a:defRPr sz="2600" b="0">
                <a:solidFill>
                  <a:schemeClr val="dk2"/>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67" name="Google Shape;67;p9"/>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68" name="Google Shape;68;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a:spLocks noGrp="1"/>
          </p:cNvSpPr>
          <p:nvPr>
            <p:ph type="body" idx="1"/>
          </p:nvPr>
        </p:nvSpPr>
        <p:spPr>
          <a:xfrm rot="5400000">
            <a:off x="2377281" y="15080"/>
            <a:ext cx="4389437" cy="82296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74" name="Google Shape;74;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rot="5400000">
            <a:off x="5052218" y="2491583"/>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80" name="Google Shape;80;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image" Target="../media/image2.png"/><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Shape 9"/>
        <p:cNvGrpSpPr/>
        <p:nvPr/>
      </p:nvGrpSpPr>
      <p:grpSpPr>
        <a:xfrm>
          <a:off x="0" y="0"/>
          <a:ext cx="0" cy="0"/>
          <a:chOff x="0" y="0"/>
          <a:chExt cx="0" cy="0"/>
        </a:xfrm>
      </p:grpSpPr>
      <p:sp>
        <p:nvSpPr>
          <p:cNvPr id="10" name="Google Shape;10;p1"/>
          <p:cNvSpPr/>
          <p:nvPr/>
        </p:nvSpPr>
        <p:spPr>
          <a:xfrm>
            <a:off x="-9525" y="-7937"/>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panose="020B0604020202020204"/>
              <a:ea typeface="Arial" panose="020B0604020202020204"/>
              <a:cs typeface="Arial" panose="020B0604020202020204"/>
              <a:sym typeface="Arial" panose="020B0604020202020204"/>
            </a:endParaRPr>
          </a:p>
        </p:txBody>
      </p:sp>
      <p:sp>
        <p:nvSpPr>
          <p:cNvPr id="11" name="Google Shape;11;p1"/>
          <p:cNvSpPr/>
          <p:nvPr/>
        </p:nvSpPr>
        <p:spPr>
          <a:xfrm>
            <a:off x="4381500" y="-7937"/>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alpha val="29803"/>
                </a:srgbClr>
              </a:gs>
              <a:gs pos="100000">
                <a:srgbClr val="009BE5">
                  <a:alpha val="44705"/>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2" name="Google Shape;12;p1"/>
          <p:cNvPicPr preferRelativeResize="0"/>
          <p:nvPr/>
        </p:nvPicPr>
        <p:blipFill rotWithShape="1">
          <a:blip r:embed="rId3"/>
          <a:srcRect/>
          <a:stretch>
            <a:fillRect/>
          </a:stretch>
        </p:blipFill>
        <p:spPr>
          <a:xfrm>
            <a:off x="-28575" y="-20637"/>
            <a:ext cx="9172575" cy="1039812"/>
          </a:xfrm>
          <a:prstGeom prst="rect">
            <a:avLst/>
          </a:prstGeom>
          <a:noFill/>
          <a:ln>
            <a:noFill/>
          </a:ln>
        </p:spPr>
      </p:pic>
      <p:sp>
        <p:nvSpPr>
          <p:cNvPr id="13" name="Google Shape;13;p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SzPts val="1400"/>
              <a:buNone/>
              <a:defRPr sz="50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50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1400"/>
              <a:buNone/>
              <a:defRPr sz="50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1400"/>
              <a:buNone/>
              <a:defRPr sz="50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1400"/>
              <a:buNone/>
              <a:defRPr sz="50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1400"/>
              <a:buNone/>
              <a:defRPr sz="50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1400"/>
              <a:buNone/>
              <a:defRPr sz="50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1400"/>
              <a:buNone/>
              <a:defRPr sz="50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1400"/>
              <a:buNone/>
              <a:defRPr sz="50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lvl1pPr marL="457200" marR="0" lvl="0" indent="-385445" algn="l" rtl="0">
              <a:lnSpc>
                <a:spcPct val="100000"/>
              </a:lnSpc>
              <a:spcBef>
                <a:spcPts val="520"/>
              </a:spcBef>
              <a:spcAft>
                <a:spcPts val="0"/>
              </a:spcAft>
              <a:buClr>
                <a:srgbClr val="0BD0D9"/>
              </a:buClr>
              <a:buSzPts val="2470"/>
              <a:buFont typeface="Noto Sans Symbols"/>
              <a:buChar char="⚫"/>
              <a:defRPr sz="2600" b="0" i="0" u="none" strike="noStrike" cap="none">
                <a:solidFill>
                  <a:schemeClr val="lt1"/>
                </a:solidFill>
                <a:latin typeface="Constantia" panose="02030602050306030303"/>
                <a:ea typeface="Constantia" panose="02030602050306030303"/>
                <a:cs typeface="Constantia" panose="02030602050306030303"/>
                <a:sym typeface="Constantia" panose="02030602050306030303"/>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lt1"/>
                </a:solidFill>
                <a:latin typeface="Constantia" panose="02030602050306030303"/>
                <a:ea typeface="Constantia" panose="02030602050306030303"/>
                <a:cs typeface="Constantia" panose="02030602050306030303"/>
                <a:sym typeface="Constantia" panose="02030602050306030303"/>
              </a:defRPr>
            </a:lvl2pPr>
            <a:lvl3pPr marL="1371600" marR="0" lvl="2" indent="-321945" algn="l" rtl="0">
              <a:lnSpc>
                <a:spcPct val="100000"/>
              </a:lnSpc>
              <a:spcBef>
                <a:spcPts val="420"/>
              </a:spcBef>
              <a:spcAft>
                <a:spcPts val="0"/>
              </a:spcAft>
              <a:buClr>
                <a:schemeClr val="accent2"/>
              </a:buClr>
              <a:buSzPts val="1470"/>
              <a:buFont typeface="Noto Sans Symbols"/>
              <a:buChar char="⚫"/>
              <a:defRPr sz="2100" b="0" i="0" u="none" strike="noStrike" cap="none">
                <a:solidFill>
                  <a:schemeClr val="lt1"/>
                </a:solidFill>
                <a:latin typeface="Constantia" panose="02030602050306030303"/>
                <a:ea typeface="Constantia" panose="02030602050306030303"/>
                <a:cs typeface="Constantia" panose="02030602050306030303"/>
                <a:sym typeface="Constantia" panose="02030602050306030303"/>
              </a:defRPr>
            </a:lvl3pPr>
            <a:lvl4pPr marL="1828800" marR="0" lvl="3" indent="-311150" algn="l" rtl="0">
              <a:lnSpc>
                <a:spcPct val="100000"/>
              </a:lnSpc>
              <a:spcBef>
                <a:spcPts val="400"/>
              </a:spcBef>
              <a:spcAft>
                <a:spcPts val="0"/>
              </a:spcAft>
              <a:buClr>
                <a:srgbClr val="0BD0D9"/>
              </a:buClr>
              <a:buSzPts val="1300"/>
              <a:buFont typeface="Noto Sans Symbols"/>
              <a:buChar char="⚫"/>
              <a:defRPr sz="2000" b="0" i="0" u="none" strike="noStrike" cap="none">
                <a:solidFill>
                  <a:schemeClr val="lt1"/>
                </a:solidFill>
                <a:latin typeface="Constantia" panose="02030602050306030303"/>
                <a:ea typeface="Constantia" panose="02030602050306030303"/>
                <a:cs typeface="Constantia" panose="02030602050306030303"/>
                <a:sym typeface="Constantia" panose="02030602050306030303"/>
              </a:defRPr>
            </a:lvl4pPr>
            <a:lvl5pPr marL="2286000" marR="0" lvl="4" indent="-311150" algn="l" rtl="0">
              <a:lnSpc>
                <a:spcPct val="100000"/>
              </a:lnSpc>
              <a:spcBef>
                <a:spcPts val="400"/>
              </a:spcBef>
              <a:spcAft>
                <a:spcPts val="0"/>
              </a:spcAft>
              <a:buClr>
                <a:srgbClr val="10CF9B"/>
              </a:buClr>
              <a:buSzPts val="1300"/>
              <a:buFont typeface="Noto Sans Symbols"/>
              <a:buChar char="⚫"/>
              <a:defRPr sz="2000" b="0" i="0" u="none" strike="noStrike" cap="none">
                <a:solidFill>
                  <a:schemeClr val="lt1"/>
                </a:solidFill>
                <a:latin typeface="Constantia" panose="02030602050306030303"/>
                <a:ea typeface="Constantia" panose="02030602050306030303"/>
                <a:cs typeface="Constantia" panose="02030602050306030303"/>
                <a:sym typeface="Constantia" panose="02030602050306030303"/>
              </a:defRPr>
            </a:lvl5pPr>
            <a:lvl6pPr marL="2743200" marR="0" lvl="5" indent="-311150" algn="l" rtl="0">
              <a:lnSpc>
                <a:spcPct val="100000"/>
              </a:lnSpc>
              <a:spcBef>
                <a:spcPts val="400"/>
              </a:spcBef>
              <a:spcAft>
                <a:spcPts val="0"/>
              </a:spcAft>
              <a:buClr>
                <a:srgbClr val="10CF9B"/>
              </a:buClr>
              <a:buSzPts val="1300"/>
              <a:buFont typeface="Noto Sans Symbols"/>
              <a:buChar char="⚫"/>
              <a:defRPr sz="2000" b="0" i="0" u="none" strike="noStrike" cap="none">
                <a:solidFill>
                  <a:schemeClr val="lt1"/>
                </a:solidFill>
                <a:latin typeface="Constantia" panose="02030602050306030303"/>
                <a:ea typeface="Constantia" panose="02030602050306030303"/>
                <a:cs typeface="Constantia" panose="02030602050306030303"/>
                <a:sym typeface="Constantia" panose="02030602050306030303"/>
              </a:defRPr>
            </a:lvl6pPr>
            <a:lvl7pPr marL="3200400" marR="0" lvl="6" indent="-311150" algn="l" rtl="0">
              <a:lnSpc>
                <a:spcPct val="100000"/>
              </a:lnSpc>
              <a:spcBef>
                <a:spcPts val="400"/>
              </a:spcBef>
              <a:spcAft>
                <a:spcPts val="0"/>
              </a:spcAft>
              <a:buClr>
                <a:srgbClr val="10CF9B"/>
              </a:buClr>
              <a:buSzPts val="1300"/>
              <a:buFont typeface="Noto Sans Symbols"/>
              <a:buChar char="⚫"/>
              <a:defRPr sz="2000" b="0" i="0" u="none" strike="noStrike" cap="none">
                <a:solidFill>
                  <a:schemeClr val="lt1"/>
                </a:solidFill>
                <a:latin typeface="Constantia" panose="02030602050306030303"/>
                <a:ea typeface="Constantia" panose="02030602050306030303"/>
                <a:cs typeface="Constantia" panose="02030602050306030303"/>
                <a:sym typeface="Constantia" panose="02030602050306030303"/>
              </a:defRPr>
            </a:lvl7pPr>
            <a:lvl8pPr marL="3657600" marR="0" lvl="7" indent="-311150" algn="l" rtl="0">
              <a:lnSpc>
                <a:spcPct val="100000"/>
              </a:lnSpc>
              <a:spcBef>
                <a:spcPts val="400"/>
              </a:spcBef>
              <a:spcAft>
                <a:spcPts val="0"/>
              </a:spcAft>
              <a:buClr>
                <a:srgbClr val="10CF9B"/>
              </a:buClr>
              <a:buSzPts val="1300"/>
              <a:buFont typeface="Noto Sans Symbols"/>
              <a:buChar char="⚫"/>
              <a:defRPr sz="2000" b="0" i="0" u="none" strike="noStrike" cap="none">
                <a:solidFill>
                  <a:schemeClr val="lt1"/>
                </a:solidFill>
                <a:latin typeface="Constantia" panose="02030602050306030303"/>
                <a:ea typeface="Constantia" panose="02030602050306030303"/>
                <a:cs typeface="Constantia" panose="02030602050306030303"/>
                <a:sym typeface="Constantia" panose="02030602050306030303"/>
              </a:defRPr>
            </a:lvl8pPr>
            <a:lvl9pPr marL="4114800" marR="0" lvl="8" indent="-311150" algn="l" rtl="0">
              <a:lnSpc>
                <a:spcPct val="100000"/>
              </a:lnSpc>
              <a:spcBef>
                <a:spcPts val="400"/>
              </a:spcBef>
              <a:spcAft>
                <a:spcPts val="0"/>
              </a:spcAft>
              <a:buClr>
                <a:srgbClr val="10CF9B"/>
              </a:buClr>
              <a:buSzPts val="1300"/>
              <a:buFont typeface="Noto Sans Symbols"/>
              <a:buChar char="⚫"/>
              <a:defRPr sz="2000" b="0" i="0" u="none" strike="noStrike" cap="none">
                <a:solidFill>
                  <a:schemeClr val="lt1"/>
                </a:solidFill>
                <a:latin typeface="Constantia" panose="02030602050306030303"/>
                <a:ea typeface="Constantia" panose="02030602050306030303"/>
                <a:cs typeface="Constantia" panose="02030602050306030303"/>
                <a:sym typeface="Constantia" panose="02030602050306030303"/>
              </a:defRPr>
            </a:lvl9pPr>
          </a:lstStyle>
          <a:p/>
        </p:txBody>
      </p:sp>
      <p:sp>
        <p:nvSpPr>
          <p:cNvPr id="15" name="Google Shape;15;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6" name="Google Shape;16;p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7" name="Google Shape;17;p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9"/>
          <a:stretch>
            <a:fillRect/>
          </a:stretch>
        </a:blipFill>
        <a:effectLst/>
      </p:bgPr>
    </p:bg>
    <p:spTree>
      <p:nvGrpSpPr>
        <p:cNvPr id="1" name="Shape 24"/>
        <p:cNvGrpSpPr/>
        <p:nvPr/>
      </p:nvGrpSpPr>
      <p:grpSpPr>
        <a:xfrm>
          <a:off x="0" y="0"/>
          <a:ext cx="0" cy="0"/>
          <a:chOff x="0" y="0"/>
          <a:chExt cx="0" cy="0"/>
        </a:xfrm>
      </p:grpSpPr>
      <p:sp>
        <p:nvSpPr>
          <p:cNvPr id="25" name="Google Shape;25;p3"/>
          <p:cNvSpPr/>
          <p:nvPr/>
        </p:nvSpPr>
        <p:spPr>
          <a:xfrm>
            <a:off x="-9525" y="-7937"/>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6" name="Google Shape;26;p3"/>
          <p:cNvSpPr/>
          <p:nvPr/>
        </p:nvSpPr>
        <p:spPr>
          <a:xfrm>
            <a:off x="4381500" y="-7937"/>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alpha val="29803"/>
                </a:srgbClr>
              </a:gs>
              <a:gs pos="100000">
                <a:srgbClr val="009BE5">
                  <a:alpha val="44705"/>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7" name="Google Shape;27;p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28" name="Google Shape;28;p3"/>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2pPr>
            <a:lvl3pPr marL="1371600" marR="0" lvl="2" indent="-321945"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4pPr>
            <a:lvl5pPr marL="2286000" marR="0" lvl="4" indent="-311150" algn="l" rtl="0">
              <a:spcBef>
                <a:spcPts val="400"/>
              </a:spcBef>
              <a:spcAft>
                <a:spcPts val="0"/>
              </a:spcAft>
              <a:buClr>
                <a:srgbClr val="10CF9B"/>
              </a:buClr>
              <a:buSzPts val="1300"/>
              <a:buFont typeface="Noto Sans Symbols"/>
              <a:buChar char="⚫"/>
              <a:defRPr sz="20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5pPr>
            <a:lvl6pPr marL="2743200" marR="0" lvl="5" indent="-320040"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6pPr>
            <a:lvl7pPr marL="3200400" marR="0" lvl="6" indent="-309880"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7pPr>
            <a:lvl8pPr marL="3657600" marR="0" lvl="7" indent="-330200" algn="l" rtl="0">
              <a:spcBef>
                <a:spcPts val="320"/>
              </a:spcBef>
              <a:spcAft>
                <a:spcPts val="0"/>
              </a:spcAft>
              <a:buClr>
                <a:schemeClr val="dk2"/>
              </a:buClr>
              <a:buSzPts val="1600"/>
              <a:buFont typeface="Constantia" panose="02030602050306030303"/>
              <a:buChar char="•"/>
              <a:defRPr sz="1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8pPr>
            <a:lvl9pPr marL="4114800" marR="0" lvl="8" indent="-317500" algn="l" rtl="0">
              <a:spcBef>
                <a:spcPts val="280"/>
              </a:spcBef>
              <a:spcAft>
                <a:spcPts val="0"/>
              </a:spcAft>
              <a:buClr>
                <a:schemeClr val="dk2"/>
              </a:buClr>
              <a:buSzPts val="1400"/>
              <a:buFont typeface="Constantia" panose="02030602050306030303"/>
              <a:buChar char="•"/>
              <a:defRPr sz="14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9pPr>
          </a:lstStyle>
          <a:p/>
        </p:txBody>
      </p:sp>
      <p:sp>
        <p:nvSpPr>
          <p:cNvPr id="29" name="Google Shape;29;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0" name="Google Shape;30;p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1" name="Google Shape;31;p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sz="1400">
              <a:solidFill>
                <a:srgbClr val="000000"/>
              </a:solidFill>
            </a:endParaRPr>
          </a:p>
        </p:txBody>
      </p:sp>
      <p:pic>
        <p:nvPicPr>
          <p:cNvPr id="32" name="Google Shape;32;p3"/>
          <p:cNvPicPr preferRelativeResize="0"/>
          <p:nvPr/>
        </p:nvPicPr>
        <p:blipFill rotWithShape="1">
          <a:blip r:embed="rId10"/>
          <a:srcRect/>
          <a:stretch>
            <a:fillRect/>
          </a:stretch>
        </p:blipFill>
        <p:spPr>
          <a:xfrm>
            <a:off x="-28575" y="-20637"/>
            <a:ext cx="9172575" cy="103981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ctrTitle"/>
          </p:nvPr>
        </p:nvSpPr>
        <p:spPr>
          <a:xfrm>
            <a:off x="533400" y="1066800"/>
            <a:ext cx="7851648" cy="762000"/>
          </a:xfrm>
          <a:prstGeom prst="rect">
            <a:avLst/>
          </a:prstGeom>
          <a:noFill/>
          <a:ln>
            <a:noFill/>
          </a:ln>
        </p:spPr>
        <p:txBody>
          <a:bodyPr spcFirstLastPara="1" wrap="square" lIns="0" tIns="0" rIns="18275" bIns="0" anchor="b" anchorCtr="0">
            <a:noAutofit/>
          </a:bodyPr>
          <a:lstStyle/>
          <a:p>
            <a:pPr marL="0" marR="0" lvl="0" indent="0" algn="ctr" rtl="0">
              <a:lnSpc>
                <a:spcPct val="100000"/>
              </a:lnSpc>
              <a:spcBef>
                <a:spcPts val="0"/>
              </a:spcBef>
              <a:spcAft>
                <a:spcPts val="0"/>
              </a:spcAft>
              <a:buClr>
                <a:srgbClr val="FFFF00"/>
              </a:buClr>
              <a:buSzPts val="3240"/>
              <a:buFont typeface="Calibri" panose="020F0502020204030204"/>
              <a:buNone/>
            </a:pPr>
            <a:r>
              <a:rPr lang="en-US" sz="3240" i="0" u="none" strike="noStrike" cap="none">
                <a:solidFill>
                  <a:srgbClr val="FFFF00"/>
                </a:solidFill>
                <a:latin typeface="Times New Roman" panose="02020603050405020304"/>
                <a:ea typeface="Times New Roman" panose="02020603050405020304"/>
                <a:cs typeface="Times New Roman" panose="02020603050405020304"/>
                <a:sym typeface="Times New Roman" panose="02020603050405020304"/>
              </a:rPr>
              <a:t> A Lane Detection, Tracking and Recognition System for Smart Vehicles (LTRSV)</a:t>
            </a:r>
            <a:endParaRPr sz="3240" i="0" u="none" strike="noStrike" cap="none">
              <a:solidFill>
                <a:srgbClr val="FFFF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8" name="Google Shape;88;p12"/>
          <p:cNvSpPr txBox="1">
            <a:spLocks noGrp="1"/>
          </p:cNvSpPr>
          <p:nvPr>
            <p:ph type="subTitle" idx="1"/>
          </p:nvPr>
        </p:nvSpPr>
        <p:spPr>
          <a:xfrm>
            <a:off x="184150" y="3962400"/>
            <a:ext cx="4268787" cy="1905000"/>
          </a:xfrm>
          <a:prstGeom prst="rect">
            <a:avLst/>
          </a:prstGeom>
          <a:noFill/>
          <a:ln>
            <a:noFill/>
          </a:ln>
        </p:spPr>
        <p:txBody>
          <a:bodyPr spcFirstLastPara="1" wrap="square" lIns="0" tIns="45700" rIns="18275" bIns="45700" anchor="t" anchorCtr="0">
            <a:noAutofit/>
          </a:bodyPr>
          <a:lstStyle/>
          <a:p>
            <a:pPr marL="0" lvl="0" indent="0" algn="l" rtl="0">
              <a:lnSpc>
                <a:spcPct val="80000"/>
              </a:lnSpc>
              <a:spcBef>
                <a:spcPts val="0"/>
              </a:spcBef>
              <a:spcAft>
                <a:spcPts val="0"/>
              </a:spcAft>
              <a:buSzPts val="1900"/>
              <a:buNone/>
            </a:pPr>
            <a:r>
              <a:rPr lang="en-US" sz="2000" b="1">
                <a:solidFill>
                  <a:srgbClr val="FFFF00"/>
                </a:solidFill>
                <a:latin typeface="Times New Roman" panose="02020603050405020304"/>
                <a:ea typeface="Times New Roman" panose="02020603050405020304"/>
                <a:cs typeface="Times New Roman" panose="02020603050405020304"/>
                <a:sym typeface="Times New Roman" panose="02020603050405020304"/>
              </a:rPr>
              <a:t>Team Members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80000"/>
              </a:lnSpc>
              <a:spcBef>
                <a:spcPts val="400"/>
              </a:spcBef>
              <a:spcAft>
                <a:spcPts val="0"/>
              </a:spcAft>
              <a:buSzPts val="1900"/>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A.Bharathi Devi(16K61A0501)</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80000"/>
              </a:lnSpc>
              <a:spcBef>
                <a:spcPts val="400"/>
              </a:spcBef>
              <a:spcAft>
                <a:spcPts val="0"/>
              </a:spcAft>
              <a:buSzPts val="1900"/>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G.Siva Jyothi (16K61A0541)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80000"/>
              </a:lnSpc>
              <a:spcBef>
                <a:spcPts val="400"/>
              </a:spcBef>
              <a:spcAft>
                <a:spcPts val="0"/>
              </a:spcAft>
              <a:buSzPts val="1900"/>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K.Ethish Kumar (17K65A0501)</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80000"/>
              </a:lnSpc>
              <a:spcBef>
                <a:spcPts val="400"/>
              </a:spcBef>
              <a:spcAft>
                <a:spcPts val="0"/>
              </a:spcAft>
              <a:buSzPts val="1900"/>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Ch.Manoj Sai(16K61A0517)			                             </a:t>
            </a:r>
            <a:endParaRPr>
              <a:latin typeface="Times New Roman" panose="02020603050405020304"/>
              <a:ea typeface="Times New Roman" panose="02020603050405020304"/>
              <a:cs typeface="Times New Roman" panose="02020603050405020304"/>
              <a:sym typeface="Times New Roman" panose="02020603050405020304"/>
            </a:endParaRPr>
          </a:p>
          <a:p>
            <a:pPr marL="0" marR="45720" lvl="0" indent="0" algn="r" rtl="0">
              <a:lnSpc>
                <a:spcPct val="100000"/>
              </a:lnSpc>
              <a:spcBef>
                <a:spcPts val="400"/>
              </a:spcBef>
              <a:spcAft>
                <a:spcPts val="0"/>
              </a:spcAft>
              <a:buSzPts val="1900"/>
              <a:buNone/>
            </a:pP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9" name="Google Shape;89;p12"/>
          <p:cNvSpPr txBox="1"/>
          <p:nvPr/>
        </p:nvSpPr>
        <p:spPr>
          <a:xfrm>
            <a:off x="3581400" y="2438400"/>
            <a:ext cx="2819400"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Times New Roman" panose="02020603050405020304"/>
              <a:buNone/>
            </a:pPr>
            <a:r>
              <a:rPr lang="en-US" sz="2000"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Batch No: 19CSEA010</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90" name="Google Shape;90;p12"/>
          <p:cNvSpPr txBox="1"/>
          <p:nvPr/>
        </p:nvSpPr>
        <p:spPr>
          <a:xfrm>
            <a:off x="6080125" y="3962400"/>
            <a:ext cx="2478087" cy="3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00"/>
              </a:buClr>
              <a:buSzPts val="1800"/>
              <a:buFont typeface="Times New Roman" panose="02020603050405020304"/>
              <a:buNone/>
            </a:pPr>
            <a:r>
              <a:rPr lang="en-US" sz="1800" b="1" i="0" u="none">
                <a:solidFill>
                  <a:srgbClr val="FFFF00"/>
                </a:solidFill>
                <a:latin typeface="Times New Roman" panose="02020603050405020304"/>
                <a:ea typeface="Times New Roman" panose="02020603050405020304"/>
                <a:cs typeface="Times New Roman" panose="02020603050405020304"/>
                <a:sym typeface="Times New Roman" panose="02020603050405020304"/>
              </a:rPr>
              <a:t>Supervisor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91" name="Google Shape;91;p12"/>
          <p:cNvSpPr txBox="1"/>
          <p:nvPr/>
        </p:nvSpPr>
        <p:spPr>
          <a:xfrm>
            <a:off x="5648325" y="4424362"/>
            <a:ext cx="2909887" cy="6445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Times New Roman" panose="02020603050405020304"/>
              <a:buNone/>
            </a:pPr>
            <a:r>
              <a:rPr lang="en-US" sz="1800"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Dr.N.Krishna</a:t>
            </a:r>
            <a:r>
              <a:rPr lang="en-US" sz="1800" i="0" u="none" dirty="0" smtClean="0">
                <a:solidFill>
                  <a:schemeClr val="lt1"/>
                </a:solidFill>
                <a:latin typeface="Times New Roman" panose="02020603050405020304"/>
                <a:ea typeface="Times New Roman" panose="02020603050405020304"/>
                <a:cs typeface="Times New Roman" panose="02020603050405020304"/>
                <a:sym typeface="Times New Roman" panose="02020603050405020304"/>
              </a:rPr>
              <a:t>raj   </a:t>
            </a:r>
            <a:r>
              <a:rPr lang="en-US" sz="1800"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Ph.D</a:t>
            </a:r>
            <a:endParaRPr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lt1"/>
              </a:buClr>
              <a:buSzPts val="1800"/>
              <a:buFont typeface="Times New Roman" panose="02020603050405020304"/>
              <a:buNone/>
            </a:pPr>
            <a:r>
              <a:rPr lang="en-US" sz="1800"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Professor</a:t>
            </a:r>
            <a:endParaRPr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228600" y="126125"/>
            <a:ext cx="3363000" cy="6867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panose="020F0502020204030204"/>
              <a:buNone/>
            </a:pPr>
            <a:r>
              <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Detailed design</a:t>
            </a:r>
            <a:endParaRPr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p19"/>
          <p:cNvSpPr txBox="1"/>
          <p:nvPr/>
        </p:nvSpPr>
        <p:spPr>
          <a:xfrm>
            <a:off x="33300" y="707475"/>
            <a:ext cx="8772600" cy="36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7030A0"/>
              </a:buClr>
              <a:buSzPts val="1800"/>
              <a:buFont typeface="Arial" panose="020B0604020202020204"/>
              <a:buNone/>
            </a:pPr>
            <a:r>
              <a:rPr lang="en-US" sz="2400" b="1" i="0" u="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Data flow diagram</a:t>
            </a:r>
            <a:endParaRPr sz="2400" b="1" dirty="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descr="draw"/>
          <p:cNvPicPr>
            <a:picLocks noChangeAspect="1"/>
          </p:cNvPicPr>
          <p:nvPr/>
        </p:nvPicPr>
        <p:blipFill>
          <a:blip r:embed="rId1"/>
          <a:stretch>
            <a:fillRect/>
          </a:stretch>
        </p:blipFill>
        <p:spPr>
          <a:xfrm>
            <a:off x="1566545" y="1371600"/>
            <a:ext cx="6010910" cy="53562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1"/>
          <p:cNvSpPr txBox="1"/>
          <p:nvPr/>
        </p:nvSpPr>
        <p:spPr>
          <a:xfrm>
            <a:off x="573150" y="382141"/>
            <a:ext cx="7998000" cy="580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7030A0"/>
              </a:buClr>
              <a:buSzPts val="2400"/>
              <a:buFont typeface="Arial" panose="020B0604020202020204"/>
              <a:buNone/>
            </a:pPr>
            <a:r>
              <a:rPr lang="en-US" sz="2400" b="1" i="0" u="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Use case diagram</a:t>
            </a:r>
            <a:endParaRPr b="1" dirty="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Placeholder 1"/>
          <p:cNvSpPr/>
          <p:nvPr>
            <p:ph type="body" idx="1"/>
          </p:nvPr>
        </p:nvSpPr>
        <p:spPr/>
        <p:txBody>
          <a:bodyPr/>
          <a:p>
            <a:endParaRPr lang="en-US"/>
          </a:p>
        </p:txBody>
      </p:sp>
      <p:pic>
        <p:nvPicPr>
          <p:cNvPr id="4" name="Picture 3" descr="useCase"/>
          <p:cNvPicPr>
            <a:picLocks noChangeAspect="1"/>
          </p:cNvPicPr>
          <p:nvPr/>
        </p:nvPicPr>
        <p:blipFill>
          <a:blip r:embed="rId1"/>
          <a:stretch>
            <a:fillRect/>
          </a:stretch>
        </p:blipFill>
        <p:spPr>
          <a:xfrm>
            <a:off x="222885" y="890270"/>
            <a:ext cx="8698865" cy="57696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 name="Google Shape;147;p21"/>
          <p:cNvSpPr txBox="1"/>
          <p:nvPr/>
        </p:nvSpPr>
        <p:spPr>
          <a:xfrm>
            <a:off x="629030" y="845056"/>
            <a:ext cx="7998000" cy="580800"/>
          </a:xfrm>
          <a:prstGeom prst="rect">
            <a:avLst/>
          </a:prstGeom>
          <a:noFill/>
          <a:ln>
            <a:noFill/>
          </a:ln>
        </p:spPr>
        <p:txBody>
          <a:bodyPr spcFirstLastPara="1" wrap="square" lIns="91425" tIns="45700" rIns="91425" bIns="45700" anchor="t" anchorCtr="0">
            <a:noAutofit/>
          </a:bodyPr>
          <a:p>
            <a:pPr marL="0" marR="0" lvl="0" indent="0" algn="ctr" rtl="0">
              <a:lnSpc>
                <a:spcPct val="100000"/>
              </a:lnSpc>
              <a:spcBef>
                <a:spcPts val="0"/>
              </a:spcBef>
              <a:spcAft>
                <a:spcPts val="0"/>
              </a:spcAft>
              <a:buClr>
                <a:srgbClr val="7030A0"/>
              </a:buClr>
              <a:buSzPts val="2400"/>
              <a:buFont typeface="Arial" panose="020B0604020202020204"/>
              <a:buNone/>
            </a:pPr>
            <a:r>
              <a:rPr lang="en-US" sz="2400" b="1" i="0" u="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Sequence diagram</a:t>
            </a:r>
            <a:endParaRPr b="1" dirty="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 name="Text Placeholder 4"/>
          <p:cNvSpPr/>
          <p:nvPr>
            <p:ph type="body" idx="1"/>
          </p:nvPr>
        </p:nvSpPr>
        <p:spPr/>
        <p:txBody>
          <a:bodyPr/>
          <a:p>
            <a:endParaRPr lang="en-US"/>
          </a:p>
        </p:txBody>
      </p:sp>
      <p:pic>
        <p:nvPicPr>
          <p:cNvPr id="7" name="Picture 6" descr="sequence"/>
          <p:cNvPicPr>
            <a:picLocks noChangeAspect="1"/>
          </p:cNvPicPr>
          <p:nvPr/>
        </p:nvPicPr>
        <p:blipFill>
          <a:blip r:embed="rId1"/>
          <a:stretch>
            <a:fillRect/>
          </a:stretch>
        </p:blipFill>
        <p:spPr>
          <a:xfrm>
            <a:off x="313690" y="1596390"/>
            <a:ext cx="8515985" cy="41833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p:nvPr/>
        </p:nvSpPr>
        <p:spPr>
          <a:xfrm>
            <a:off x="308472" y="605928"/>
            <a:ext cx="8016378" cy="4406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9DEFE"/>
              </a:buClr>
              <a:buSzPts val="3200"/>
              <a:buFont typeface="Calibri" panose="020F0502020204030204"/>
              <a:buNone/>
            </a:pPr>
            <a:r>
              <a:rPr lang="en-US" sz="3200" b="1" i="0" u="none" strike="noStrike"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Work progress towards proposed system</a:t>
            </a:r>
            <a:endParaRPr sz="3200" b="1" i="0" u="none" strike="noStrike"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5" name="Google Shape;195;p29"/>
          <p:cNvSpPr txBox="1"/>
          <p:nvPr/>
        </p:nvSpPr>
        <p:spPr>
          <a:xfrm>
            <a:off x="311050" y="1545980"/>
            <a:ext cx="8487300" cy="4932300"/>
          </a:xfrm>
          <a:prstGeom prst="rect">
            <a:avLst/>
          </a:prstGeom>
          <a:noFill/>
          <a:ln>
            <a:noFill/>
          </a:ln>
        </p:spPr>
        <p:txBody>
          <a:bodyPr spcFirstLastPara="1" wrap="square" lIns="91425" tIns="91425" rIns="91425" bIns="91425" anchor="t" anchorCtr="0">
            <a:noAutofit/>
          </a:bodyPr>
          <a:lstStyle/>
          <a:p>
            <a:pPr marL="457200" lvl="0" indent="-381000" algn="l" rtl="0">
              <a:lnSpc>
                <a:spcPct val="140000"/>
              </a:lnSpc>
              <a:spcBef>
                <a:spcPts val="0"/>
              </a:spcBef>
              <a:spcAft>
                <a:spcPts val="0"/>
              </a:spcAft>
              <a:buSzPts val="2400"/>
              <a:buFont typeface="Arial" panose="020B0604020202020204" pitchFamily="34" charset="0"/>
              <a:buChar char="•"/>
            </a:pPr>
            <a:r>
              <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Completed required software’s installation.</a:t>
            </a:r>
            <a:endParaRPr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lvl="0" indent="-381000" algn="l" rtl="0">
              <a:lnSpc>
                <a:spcPct val="140000"/>
              </a:lnSpc>
              <a:spcBef>
                <a:spcPts val="0"/>
              </a:spcBef>
              <a:spcAft>
                <a:spcPts val="0"/>
              </a:spcAft>
              <a:buSzPts val="2400"/>
              <a:buFont typeface="Arial" panose="020B0604020202020204" pitchFamily="34" charset="0"/>
              <a:buChar char="•"/>
            </a:pPr>
            <a:r>
              <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Code implementation of Module “Driver Facial Expression Analyzer” is completed.</a:t>
            </a:r>
            <a:endParaRPr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lvl="0" indent="-381000" algn="l" rtl="0">
              <a:lnSpc>
                <a:spcPct val="140000"/>
              </a:lnSpc>
              <a:spcBef>
                <a:spcPts val="0"/>
              </a:spcBef>
              <a:spcAft>
                <a:spcPts val="0"/>
              </a:spcAft>
              <a:buSzPts val="2400"/>
              <a:buFont typeface="Arial" panose="020B0604020202020204" pitchFamily="34" charset="0"/>
              <a:buChar char="•"/>
            </a:pPr>
            <a:r>
              <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Implemented code for “Road Lane Detection” using “Canny Edge” method.</a:t>
            </a:r>
            <a:endParaRPr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lvl="0" indent="-381000" algn="l" rtl="0">
              <a:lnSpc>
                <a:spcPct val="140000"/>
              </a:lnSpc>
              <a:spcBef>
                <a:spcPts val="0"/>
              </a:spcBef>
              <a:spcAft>
                <a:spcPts val="0"/>
              </a:spcAft>
              <a:buSzPts val="2400"/>
              <a:buFont typeface="Arial" panose="020B0604020202020204" pitchFamily="34" charset="0"/>
              <a:buChar char="•"/>
            </a:pPr>
            <a:r>
              <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Present we were working on “Lane  Detection using Hough Transform” And Vehicle Detection.</a:t>
            </a:r>
            <a:endParaRPr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484742" y="185451"/>
            <a:ext cx="7962442"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Times New Roman" panose="02020603050405020304"/>
              <a:buNone/>
            </a:pPr>
            <a:r>
              <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Software requirements </a:t>
            </a:r>
            <a:endPar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1" name="Google Shape;201;p30"/>
          <p:cNvSpPr txBox="1">
            <a:spLocks noGrp="1"/>
          </p:cNvSpPr>
          <p:nvPr>
            <p:ph type="body" idx="1"/>
          </p:nvPr>
        </p:nvSpPr>
        <p:spPr>
          <a:xfrm>
            <a:off x="381000" y="1524000"/>
            <a:ext cx="8229600" cy="4876800"/>
          </a:xfrm>
          <a:prstGeom prst="rect">
            <a:avLst/>
          </a:prstGeom>
          <a:noFill/>
          <a:ln>
            <a:noFill/>
          </a:ln>
        </p:spPr>
        <p:txBody>
          <a:bodyPr spcFirstLastPara="1" wrap="square" lIns="91425" tIns="45700" rIns="91425" bIns="45700" anchor="t" anchorCtr="0">
            <a:noAutofit/>
          </a:bodyPr>
          <a:lstStyle/>
          <a:p>
            <a:pPr marL="639445" marR="0" lvl="1" indent="-245745" algn="l" rtl="0">
              <a:lnSpc>
                <a:spcPct val="140000"/>
              </a:lnSpc>
              <a:spcBef>
                <a:spcPts val="0"/>
              </a:spcBef>
              <a:spcAft>
                <a:spcPts val="0"/>
              </a:spcAft>
              <a:buClr>
                <a:schemeClr val="tx1"/>
              </a:buClr>
              <a:buSzPts val="2040"/>
              <a:buFont typeface="Arial" panose="020B0604020202020204" pitchFamily="34" charset="0"/>
              <a:buChar char="•"/>
            </a:pPr>
            <a:r>
              <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Python3</a:t>
            </a:r>
            <a:endPar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639445" marR="0" lvl="1" indent="-245745" algn="l" rtl="0">
              <a:lnSpc>
                <a:spcPct val="140000"/>
              </a:lnSpc>
              <a:spcBef>
                <a:spcPts val="480"/>
              </a:spcBef>
              <a:spcAft>
                <a:spcPts val="0"/>
              </a:spcAft>
              <a:buClr>
                <a:schemeClr val="tx1"/>
              </a:buClr>
              <a:buSzPts val="2040"/>
              <a:buFont typeface="Arial" panose="020B0604020202020204" pitchFamily="34" charset="0"/>
              <a:buChar char="•"/>
            </a:pPr>
            <a:r>
              <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Opencv4</a:t>
            </a:r>
            <a:endPar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639445" marR="0" lvl="1" indent="-245745" algn="l" rtl="0">
              <a:lnSpc>
                <a:spcPct val="140000"/>
              </a:lnSpc>
              <a:spcBef>
                <a:spcPts val="480"/>
              </a:spcBef>
              <a:spcAft>
                <a:spcPts val="0"/>
              </a:spcAft>
              <a:buClr>
                <a:schemeClr val="tx1"/>
              </a:buClr>
              <a:buSzPts val="2040"/>
              <a:buFont typeface="Arial" panose="020B0604020202020204" pitchFamily="34" charset="0"/>
              <a:buChar char="•"/>
            </a:pPr>
            <a:r>
              <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Numpy</a:t>
            </a:r>
            <a:endPar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639445" marR="0" lvl="1" indent="-245745" algn="l" rtl="0">
              <a:lnSpc>
                <a:spcPct val="140000"/>
              </a:lnSpc>
              <a:spcBef>
                <a:spcPts val="480"/>
              </a:spcBef>
              <a:spcAft>
                <a:spcPts val="0"/>
              </a:spcAft>
              <a:buClr>
                <a:schemeClr val="tx1"/>
              </a:buClr>
              <a:buSzPts val="2040"/>
              <a:buFont typeface="Arial" panose="020B0604020202020204" pitchFamily="34" charset="0"/>
              <a:buChar char="•"/>
            </a:pPr>
            <a:r>
              <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Matplotlib</a:t>
            </a:r>
            <a:endPar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639445" marR="0" lvl="1" indent="-245745" algn="l" rtl="0">
              <a:lnSpc>
                <a:spcPct val="140000"/>
              </a:lnSpc>
              <a:spcBef>
                <a:spcPts val="480"/>
              </a:spcBef>
              <a:spcAft>
                <a:spcPts val="0"/>
              </a:spcAft>
              <a:buClr>
                <a:schemeClr val="tx1"/>
              </a:buClr>
              <a:buSzPts val="2040"/>
              <a:buFont typeface="Arial" panose="020B0604020202020204" pitchFamily="34" charset="0"/>
              <a:buChar char="•"/>
            </a:pPr>
            <a:r>
              <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Dlib</a:t>
            </a:r>
            <a:endPar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93700" marR="0" lvl="1" indent="0" algn="l" rtl="0">
              <a:lnSpc>
                <a:spcPct val="100000"/>
              </a:lnSpc>
              <a:spcBef>
                <a:spcPts val="480"/>
              </a:spcBef>
              <a:spcAft>
                <a:spcPts val="0"/>
              </a:spcAft>
              <a:buClr>
                <a:schemeClr val="accent1"/>
              </a:buClr>
              <a:buSzPts val="2040"/>
              <a:buFont typeface="Arial" panose="020B0604020202020204"/>
              <a:buNone/>
            </a:pPr>
            <a:endPar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9445" marR="0" lvl="1" indent="-245745" algn="l" rtl="0">
              <a:lnSpc>
                <a:spcPct val="100000"/>
              </a:lnSpc>
              <a:spcBef>
                <a:spcPts val="400"/>
              </a:spcBef>
              <a:spcAft>
                <a:spcPts val="0"/>
              </a:spcAft>
              <a:buClr>
                <a:schemeClr val="dk1"/>
              </a:buClr>
              <a:buSzPts val="2000"/>
              <a:buFont typeface="Arial" panose="020B0604020202020204"/>
              <a:buNone/>
            </a:pPr>
            <a:endParaRPr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213827" y="599729"/>
            <a:ext cx="8106578" cy="512618"/>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panose="020F0502020204030204"/>
              <a:buNone/>
            </a:pPr>
            <a:r>
              <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Algorithms</a:t>
            </a:r>
            <a:endParaRPr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7" name="Google Shape;207;p31"/>
          <p:cNvSpPr txBox="1">
            <a:spLocks noGrp="1"/>
          </p:cNvSpPr>
          <p:nvPr>
            <p:ph type="body" idx="1"/>
          </p:nvPr>
        </p:nvSpPr>
        <p:spPr>
          <a:xfrm>
            <a:off x="106045" y="963930"/>
            <a:ext cx="8737600" cy="537146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tx1"/>
              </a:buClr>
              <a:buSzPts val="2280"/>
              <a:buFont typeface="Arial" panose="020B0604020202020204" pitchFamily="34" charset="0"/>
              <a:buNone/>
            </a:pPr>
            <a:endParaRPr lang="en-US" sz="2400" i="0" u="none" dirty="0" smtClean="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74320" marR="0" lvl="0" indent="-274320" algn="just" rtl="0">
              <a:spcBef>
                <a:spcPts val="480"/>
              </a:spcBef>
              <a:spcAft>
                <a:spcPts val="0"/>
              </a:spcAft>
              <a:buClr>
                <a:schemeClr val="tx1"/>
              </a:buClr>
              <a:buSzPts val="2280"/>
              <a:buFont typeface="Arial" panose="020B0604020202020204" pitchFamily="34" charset="0"/>
              <a:buChar char="•"/>
            </a:pPr>
            <a:r>
              <a:rPr lang="en-US" sz="2400" b="1" i="0" u="none" dirty="0" smtClean="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SVM </a:t>
            </a:r>
            <a:r>
              <a:rPr lang="en-US" sz="2400" b="1"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algorithm: </a:t>
            </a:r>
            <a:r>
              <a:rPr lang="en-US" sz="2400" b="1" i="0" u="none" dirty="0" smtClean="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400" i="0" u="none" dirty="0" smtClean="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Support </a:t>
            </a:r>
            <a:r>
              <a:rPr lang="en-US" sz="240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Vector Machine” (SVM) is a supervised machine learning algorithm which can be used for both classification or regression challenges</a:t>
            </a:r>
            <a:endParaRPr lang="en-US" sz="240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just" rtl="0">
              <a:spcBef>
                <a:spcPts val="480"/>
              </a:spcBef>
              <a:spcAft>
                <a:spcPts val="0"/>
              </a:spcAft>
              <a:buClr>
                <a:schemeClr val="tx1"/>
              </a:buClr>
              <a:buSzPts val="2280"/>
              <a:buFont typeface="Arial" panose="020B0604020202020204" pitchFamily="34" charset="0"/>
              <a:buNone/>
            </a:pPr>
            <a:endParaRPr sz="240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74320" marR="0" lvl="0" indent="-274320" algn="just" rtl="0">
              <a:spcBef>
                <a:spcPts val="480"/>
              </a:spcBef>
              <a:spcAft>
                <a:spcPts val="0"/>
              </a:spcAft>
              <a:buClr>
                <a:schemeClr val="tx1"/>
              </a:buClr>
              <a:buSzPts val="2280"/>
              <a:buFont typeface="Arial" panose="020B0604020202020204" pitchFamily="34" charset="0"/>
              <a:buChar char="•"/>
            </a:pPr>
            <a:r>
              <a:rPr lang="en-US" sz="2400" b="1"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Hough Transform:</a:t>
            </a:r>
            <a:r>
              <a:rPr lang="en-US" sz="240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400" i="0" u="none" dirty="0" smtClean="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a:t>
            </a:r>
            <a:r>
              <a:rPr lang="en-US" sz="240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IN" altLang="en-US" sz="240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r>
              <a:rPr lang="en-US" sz="240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Hough transform</a:t>
            </a:r>
            <a:r>
              <a:rPr lang="en-IN" altLang="en-US" sz="240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r>
              <a:rPr lang="en-US" sz="240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is a feature abstraction technique used in computer vision. The purpose of the technique is to find imperfect instances of objects within a certain class of shapes by a voting </a:t>
            </a:r>
            <a:r>
              <a:rPr lang="en-US" sz="2400" i="0" u="none" dirty="0" smtClean="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procedure</a:t>
            </a:r>
            <a:r>
              <a:rPr lang="en-IN" altLang="en-US" sz="2400" i="0" u="none" dirty="0" smtClean="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Using the gradient direction to reduce the number of votes</a:t>
            </a:r>
            <a:r>
              <a:rPr lang="en-US" sz="2400" i="0" u="none" dirty="0" smtClean="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endParaRPr lang="en-US" sz="2400" i="0" u="none" dirty="0" smtClean="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74320" marR="0" lvl="0" indent="-274320" algn="just" rtl="0">
              <a:spcBef>
                <a:spcPts val="480"/>
              </a:spcBef>
              <a:spcAft>
                <a:spcPts val="0"/>
              </a:spcAft>
              <a:buClr>
                <a:schemeClr val="tx1"/>
              </a:buClr>
              <a:buSzPts val="2280"/>
              <a:buFont typeface="Arial" panose="020B0604020202020204" pitchFamily="34" charset="0"/>
              <a:buChar char="•"/>
            </a:pPr>
            <a:endParaRPr lang="en-IN"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457200" y="1920240"/>
            <a:ext cx="8526145" cy="4434840"/>
          </a:xfrm>
        </p:spPr>
        <p:txBody>
          <a:bodyPr/>
          <a:p>
            <a:r>
              <a:rPr lang="en-IN"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Canny Algorithm:</a:t>
            </a:r>
            <a:r>
              <a:rPr lang="en-IN"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Canny edge detection is a technique to extract useful structural information from different vision objects and dramatically reduce the amount of data to be processed. It has been widely applied in various computer vision systems. Canny has found that the requirements for the application of edge detection on diverse vision systems are relatively similar. Thus, an edge detection solution to address these requirements can be implemented in a wide range of situations.</a:t>
            </a:r>
            <a:endParaRPr lang="en-US"/>
          </a:p>
        </p:txBody>
      </p:sp>
      <p:sp>
        <p:nvSpPr>
          <p:cNvPr id="206" name="Google Shape;206;p31"/>
          <p:cNvSpPr txBox="1">
            <a:spLocks noGrp="1"/>
          </p:cNvSpPr>
          <p:nvPr>
            <p:ph type="title"/>
          </p:nvPr>
        </p:nvSpPr>
        <p:spPr>
          <a:xfrm>
            <a:off x="602447" y="923579"/>
            <a:ext cx="8106578" cy="512618"/>
          </a:xfrm>
          <a:prstGeom prst="rect">
            <a:avLst/>
          </a:prstGeom>
          <a:noFill/>
          <a:ln>
            <a:noFill/>
          </a:ln>
        </p:spPr>
        <p:txBody>
          <a:bodyPr spcFirstLastPara="1" wrap="square" lIns="0" tIns="45700" rIns="0" bIns="0" anchor="b" anchorCtr="0">
            <a:noAutofit/>
          </a:bodyPr>
          <a:p>
            <a:pPr marL="0" lvl="0" indent="0" algn="l" rtl="0">
              <a:lnSpc>
                <a:spcPct val="100000"/>
              </a:lnSpc>
              <a:spcBef>
                <a:spcPts val="0"/>
              </a:spcBef>
              <a:spcAft>
                <a:spcPts val="0"/>
              </a:spcAft>
              <a:buClr>
                <a:schemeClr val="dk2"/>
              </a:buClr>
              <a:buSzPts val="3200"/>
              <a:buFont typeface="Calibri" panose="020F0502020204030204"/>
              <a:buNone/>
            </a:pPr>
            <a:r>
              <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Algorithms</a:t>
            </a:r>
            <a:r>
              <a:rPr lang="en-IN" alt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(contd..)</a:t>
            </a:r>
            <a:endParaRPr lang="en-IN" alt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title"/>
          </p:nvPr>
        </p:nvSpPr>
        <p:spPr>
          <a:xfrm>
            <a:off x="341522" y="0"/>
            <a:ext cx="8040477"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Times New Roman" panose="02020603050405020304"/>
              <a:buNone/>
            </a:pPr>
            <a:r>
              <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Expected outcome</a:t>
            </a:r>
            <a:endPar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3" name="Google Shape;213;p32"/>
          <p:cNvSpPr txBox="1">
            <a:spLocks noGrp="1"/>
          </p:cNvSpPr>
          <p:nvPr>
            <p:ph type="body" idx="1"/>
          </p:nvPr>
        </p:nvSpPr>
        <p:spPr>
          <a:xfrm>
            <a:off x="381000" y="1295400"/>
            <a:ext cx="8229600" cy="525081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40000"/>
              </a:lnSpc>
              <a:spcBef>
                <a:spcPts val="0"/>
              </a:spcBef>
              <a:spcAft>
                <a:spcPts val="0"/>
              </a:spcAft>
              <a:buClr>
                <a:schemeClr val="tx1"/>
              </a:buClr>
              <a:buSzPts val="228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To provide safety and avoid accidents by detecting road lanes</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l" rtl="0">
              <a:lnSpc>
                <a:spcPct val="140000"/>
              </a:lnSpc>
              <a:spcBef>
                <a:spcPts val="0"/>
              </a:spcBef>
              <a:spcAft>
                <a:spcPts val="0"/>
              </a:spcAft>
              <a:buClr>
                <a:schemeClr val="tx1"/>
              </a:buClr>
              <a:buSzPts val="228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Monitor Driver facial expression and alerts driver</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l" rtl="0">
              <a:lnSpc>
                <a:spcPct val="140000"/>
              </a:lnSpc>
              <a:spcBef>
                <a:spcPts val="480"/>
              </a:spcBef>
              <a:spcAft>
                <a:spcPts val="0"/>
              </a:spcAft>
              <a:buClr>
                <a:schemeClr val="tx1"/>
              </a:buClr>
              <a:buSzPts val="228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Detect lanes using above discussed techniques and algorithms</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l" rtl="0">
              <a:lnSpc>
                <a:spcPct val="140000"/>
              </a:lnSpc>
              <a:spcBef>
                <a:spcPts val="480"/>
              </a:spcBef>
              <a:spcAft>
                <a:spcPts val="0"/>
              </a:spcAft>
              <a:buClr>
                <a:schemeClr val="tx1"/>
              </a:buClr>
              <a:buSzPts val="228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Detect vehicles which are passing nearby our vehicle</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descr="binary_test2"/>
          <p:cNvPicPr>
            <a:picLocks noChangeAspect="1"/>
          </p:cNvPicPr>
          <p:nvPr/>
        </p:nvPicPr>
        <p:blipFill>
          <a:blip r:embed="rId1"/>
          <a:stretch>
            <a:fillRect/>
          </a:stretch>
        </p:blipFill>
        <p:spPr>
          <a:xfrm>
            <a:off x="4824095" y="3504565"/>
            <a:ext cx="3557905" cy="2757805"/>
          </a:xfrm>
          <a:prstGeom prst="rect">
            <a:avLst/>
          </a:prstGeom>
        </p:spPr>
      </p:pic>
      <p:pic>
        <p:nvPicPr>
          <p:cNvPr id="7" name="Picture 6" descr="eye3"/>
          <p:cNvPicPr>
            <a:picLocks noChangeAspect="1"/>
          </p:cNvPicPr>
          <p:nvPr/>
        </p:nvPicPr>
        <p:blipFill>
          <a:blip r:embed="rId2"/>
          <a:stretch>
            <a:fillRect/>
          </a:stretch>
        </p:blipFill>
        <p:spPr>
          <a:xfrm>
            <a:off x="582930" y="3797935"/>
            <a:ext cx="3543300" cy="2171065"/>
          </a:xfrm>
          <a:prstGeom prst="rect">
            <a:avLst/>
          </a:prstGeom>
        </p:spPr>
      </p:pic>
      <p:sp>
        <p:nvSpPr>
          <p:cNvPr id="8" name="Text Box 7"/>
          <p:cNvSpPr txBox="1"/>
          <p:nvPr/>
        </p:nvSpPr>
        <p:spPr>
          <a:xfrm>
            <a:off x="1248410" y="5996305"/>
            <a:ext cx="1843405" cy="306705"/>
          </a:xfrm>
          <a:prstGeom prst="rect">
            <a:avLst/>
          </a:prstGeom>
          <a:noFill/>
        </p:spPr>
        <p:txBody>
          <a:bodyPr wrap="none" rtlCol="0">
            <a:spAutoFit/>
          </a:bodyPr>
          <a:p>
            <a:r>
              <a:rPr lang="en-US"/>
              <a:t>Driver Face Analyzer</a:t>
            </a:r>
            <a:endParaRPr lang="en-US"/>
          </a:p>
        </p:txBody>
      </p:sp>
      <p:sp>
        <p:nvSpPr>
          <p:cNvPr id="9" name="Text Box 8"/>
          <p:cNvSpPr txBox="1"/>
          <p:nvPr/>
        </p:nvSpPr>
        <p:spPr>
          <a:xfrm>
            <a:off x="5623560" y="5996305"/>
            <a:ext cx="2499995" cy="306705"/>
          </a:xfrm>
          <a:prstGeom prst="rect">
            <a:avLst/>
          </a:prstGeom>
          <a:noFill/>
        </p:spPr>
        <p:txBody>
          <a:bodyPr wrap="square" rtlCol="0">
            <a:spAutoFit/>
          </a:bodyPr>
          <a:p>
            <a:r>
              <a:rPr lang="en-US"/>
              <a:t>Canny Edge Detection</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 name="Google Shape;212;p32"/>
          <p:cNvSpPr txBox="1">
            <a:spLocks noGrp="1"/>
          </p:cNvSpPr>
          <p:nvPr/>
        </p:nvSpPr>
        <p:spPr>
          <a:xfrm>
            <a:off x="341522" y="0"/>
            <a:ext cx="8040477" cy="1143000"/>
          </a:xfrm>
          <a:prstGeom prst="rect">
            <a:avLst/>
          </a:prstGeom>
          <a:noFill/>
          <a:ln>
            <a:noFill/>
          </a:ln>
        </p:spPr>
        <p:txBody>
          <a:bodyPr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pPr marL="0" lvl="0" indent="0" algn="l" rtl="0">
              <a:lnSpc>
                <a:spcPct val="100000"/>
              </a:lnSpc>
              <a:spcBef>
                <a:spcPts val="0"/>
              </a:spcBef>
              <a:spcAft>
                <a:spcPts val="0"/>
              </a:spcAft>
              <a:buClr>
                <a:schemeClr val="dk2"/>
              </a:buClr>
              <a:buSzPts val="3200"/>
              <a:buFont typeface="Times New Roman" panose="02020603050405020304"/>
              <a:buNone/>
            </a:pPr>
            <a:r>
              <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Expected outcome(contd..)</a:t>
            </a:r>
            <a:endPar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Picture 4" descr="annotated_test6"/>
          <p:cNvPicPr>
            <a:picLocks noChangeAspect="1"/>
          </p:cNvPicPr>
          <p:nvPr/>
        </p:nvPicPr>
        <p:blipFill>
          <a:blip r:embed="rId1"/>
          <a:srcRect l="6290" t="16690" r="8842" b="14070"/>
          <a:stretch>
            <a:fillRect/>
          </a:stretch>
        </p:blipFill>
        <p:spPr>
          <a:xfrm>
            <a:off x="424815" y="1452880"/>
            <a:ext cx="3568700" cy="2371725"/>
          </a:xfrm>
          <a:prstGeom prst="rect">
            <a:avLst/>
          </a:prstGeom>
        </p:spPr>
      </p:pic>
      <p:pic>
        <p:nvPicPr>
          <p:cNvPr id="6" name="Picture 5" descr="hough"/>
          <p:cNvPicPr>
            <a:picLocks noChangeAspect="1"/>
          </p:cNvPicPr>
          <p:nvPr/>
        </p:nvPicPr>
        <p:blipFill>
          <a:blip r:embed="rId2"/>
          <a:stretch>
            <a:fillRect/>
          </a:stretch>
        </p:blipFill>
        <p:spPr>
          <a:xfrm>
            <a:off x="5299075" y="1600200"/>
            <a:ext cx="3082925" cy="2023110"/>
          </a:xfrm>
          <a:prstGeom prst="rect">
            <a:avLst/>
          </a:prstGeom>
        </p:spPr>
      </p:pic>
      <p:sp>
        <p:nvSpPr>
          <p:cNvPr id="8" name="Text Box 7"/>
          <p:cNvSpPr txBox="1"/>
          <p:nvPr/>
        </p:nvSpPr>
        <p:spPr>
          <a:xfrm>
            <a:off x="1174115" y="3983990"/>
            <a:ext cx="1587500" cy="306705"/>
          </a:xfrm>
          <a:prstGeom prst="rect">
            <a:avLst/>
          </a:prstGeom>
          <a:noFill/>
        </p:spPr>
        <p:txBody>
          <a:bodyPr wrap="square" rtlCol="0">
            <a:spAutoFit/>
          </a:bodyPr>
          <a:p>
            <a:r>
              <a:rPr lang="en-US"/>
              <a:t>Ransac Detection</a:t>
            </a:r>
            <a:endParaRPr lang="en-US"/>
          </a:p>
        </p:txBody>
      </p:sp>
      <p:sp>
        <p:nvSpPr>
          <p:cNvPr id="7" name="Text Box 6"/>
          <p:cNvSpPr txBox="1"/>
          <p:nvPr/>
        </p:nvSpPr>
        <p:spPr>
          <a:xfrm>
            <a:off x="5656580" y="3983990"/>
            <a:ext cx="2368550" cy="306705"/>
          </a:xfrm>
          <a:prstGeom prst="rect">
            <a:avLst/>
          </a:prstGeom>
          <a:noFill/>
        </p:spPr>
        <p:txBody>
          <a:bodyPr wrap="square" rtlCol="0">
            <a:spAutoFit/>
          </a:bodyPr>
          <a:p>
            <a:r>
              <a:rPr lang="en-US"/>
              <a:t>Hough Transform Detection</a:t>
            </a:r>
            <a:endParaRPr lang="en-US"/>
          </a:p>
        </p:txBody>
      </p:sp>
      <p:pic>
        <p:nvPicPr>
          <p:cNvPr id="9" name="Picture 8" descr="detection"/>
          <p:cNvPicPr>
            <a:picLocks noChangeAspect="1"/>
          </p:cNvPicPr>
          <p:nvPr/>
        </p:nvPicPr>
        <p:blipFill>
          <a:blip r:embed="rId3"/>
          <a:srcRect l="23283" t="30346" r="24586" b="11889"/>
          <a:stretch>
            <a:fillRect/>
          </a:stretch>
        </p:blipFill>
        <p:spPr>
          <a:xfrm>
            <a:off x="3156585" y="4540250"/>
            <a:ext cx="2831465" cy="1763395"/>
          </a:xfrm>
          <a:prstGeom prst="rect">
            <a:avLst/>
          </a:prstGeom>
        </p:spPr>
      </p:pic>
      <p:sp>
        <p:nvSpPr>
          <p:cNvPr id="11" name="Text Box 10"/>
          <p:cNvSpPr txBox="1"/>
          <p:nvPr/>
        </p:nvSpPr>
        <p:spPr>
          <a:xfrm>
            <a:off x="3651885" y="6387465"/>
            <a:ext cx="1587500" cy="306705"/>
          </a:xfrm>
          <a:prstGeom prst="rect">
            <a:avLst/>
          </a:prstGeom>
          <a:noFill/>
        </p:spPr>
        <p:txBody>
          <a:bodyPr wrap="square" rtlCol="0">
            <a:spAutoFit/>
          </a:bodyPr>
          <a:p>
            <a:r>
              <a:rPr lang="en-US"/>
              <a:t>Vehicle Detection</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540942" y="215228"/>
            <a:ext cx="8061593" cy="418594"/>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panose="020F0502020204030204"/>
              <a:buNone/>
            </a:pPr>
            <a:r>
              <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Plan of action</a:t>
            </a:r>
            <a:endParaRPr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9" name="Google Shape;219;p33"/>
          <p:cNvSpPr txBox="1">
            <a:spLocks noGrp="1"/>
          </p:cNvSpPr>
          <p:nvPr>
            <p:ph type="body" idx="1"/>
          </p:nvPr>
        </p:nvSpPr>
        <p:spPr>
          <a:xfrm>
            <a:off x="457200" y="1377108"/>
            <a:ext cx="8229600" cy="4947492"/>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tx1"/>
              </a:buClr>
              <a:buSzPts val="2280"/>
              <a:buNone/>
            </a:pPr>
            <a:r>
              <a:rPr lang="en-US" sz="24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4" name="Table 3"/>
          <p:cNvGraphicFramePr>
            <a:graphicFrameLocks noGrp="1"/>
          </p:cNvGraphicFramePr>
          <p:nvPr/>
        </p:nvGraphicFramePr>
        <p:xfrm>
          <a:off x="541655" y="724535"/>
          <a:ext cx="8204200" cy="5797550"/>
        </p:xfrm>
        <a:graphic>
          <a:graphicData uri="http://schemas.openxmlformats.org/drawingml/2006/table">
            <a:tbl>
              <a:tblPr firstRow="1" bandRow="1">
                <a:tableStyleId>{5C22544A-7EE6-4342-B048-85BDC9FD1C3A}</a:tableStyleId>
              </a:tblPr>
              <a:tblGrid>
                <a:gridCol w="2807970"/>
                <a:gridCol w="2698750"/>
                <a:gridCol w="2697480"/>
              </a:tblGrid>
              <a:tr h="457200">
                <a:tc>
                  <a:txBody>
                    <a:bodyPr/>
                    <a:lstStyle/>
                    <a:p>
                      <a:r>
                        <a:rPr lang="en-US" sz="2400" dirty="0" smtClean="0">
                          <a:latin typeface="Times New Roman" panose="02020603050405020304" pitchFamily="18" charset="0"/>
                          <a:cs typeface="Times New Roman" panose="02020603050405020304" pitchFamily="18" charset="0"/>
                        </a:rPr>
                        <a:t>Task</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Starting Date</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Ending Date</a:t>
                      </a:r>
                      <a:endParaRPr lang="en-US" sz="2400" dirty="0">
                        <a:latin typeface="Times New Roman" panose="02020603050405020304" pitchFamily="18" charset="0"/>
                        <a:cs typeface="Times New Roman" panose="02020603050405020304" pitchFamily="18" charset="0"/>
                      </a:endParaRPr>
                    </a:p>
                  </a:txBody>
                  <a:tcPr/>
                </a:tc>
              </a:tr>
              <a:tr h="611505">
                <a:tc>
                  <a:txBody>
                    <a:bodyPr/>
                    <a:lstStyle/>
                    <a:p>
                      <a:r>
                        <a:rPr lang="en-US" sz="2400" dirty="0" smtClean="0">
                          <a:latin typeface="Times New Roman" panose="02020603050405020304" pitchFamily="18" charset="0"/>
                          <a:cs typeface="Times New Roman" panose="02020603050405020304" pitchFamily="18" charset="0"/>
                        </a:rPr>
                        <a:t>Problem statement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19/11/19</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29/11/19</a:t>
                      </a:r>
                      <a:endParaRPr lang="en-US" sz="2400" dirty="0">
                        <a:latin typeface="Times New Roman" panose="02020603050405020304" pitchFamily="18" charset="0"/>
                        <a:cs typeface="Times New Roman" panose="02020603050405020304" pitchFamily="18" charset="0"/>
                      </a:endParaRPr>
                    </a:p>
                  </a:txBody>
                  <a:tcPr/>
                </a:tc>
              </a:tr>
              <a:tr h="822960">
                <a:tc>
                  <a:txBody>
                    <a:bodyPr/>
                    <a:lstStyle/>
                    <a:p>
                      <a:r>
                        <a:rPr lang="en-US" sz="2400" dirty="0" smtClean="0">
                          <a:latin typeface="Times New Roman" panose="02020603050405020304" pitchFamily="18" charset="0"/>
                          <a:cs typeface="Times New Roman" panose="02020603050405020304" pitchFamily="18" charset="0"/>
                        </a:rPr>
                        <a:t>Requirements identification</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23/11/19</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27/11/19</a:t>
                      </a:r>
                      <a:endParaRPr lang="en-US" sz="2400" dirty="0">
                        <a:latin typeface="Times New Roman" panose="02020603050405020304" pitchFamily="18" charset="0"/>
                        <a:cs typeface="Times New Roman" panose="02020603050405020304" pitchFamily="18" charset="0"/>
                      </a:endParaRPr>
                    </a:p>
                  </a:txBody>
                  <a:tcPr/>
                </a:tc>
              </a:tr>
              <a:tr h="704215">
                <a:tc>
                  <a:txBody>
                    <a:bodyPr/>
                    <a:p>
                      <a:r>
                        <a:rPr lang="en-US" sz="2400" dirty="0" smtClean="0">
                          <a:latin typeface="Times New Roman" panose="02020603050405020304" pitchFamily="18" charset="0"/>
                          <a:cs typeface="Times New Roman" panose="02020603050405020304" pitchFamily="18" charset="0"/>
                        </a:rPr>
                        <a:t>Literature</a:t>
                      </a:r>
                      <a:r>
                        <a:rPr lang="en-US" sz="2400" baseline="0" dirty="0" smtClean="0">
                          <a:latin typeface="Times New Roman" panose="02020603050405020304" pitchFamily="18" charset="0"/>
                          <a:cs typeface="Times New Roman" panose="02020603050405020304" pitchFamily="18" charset="0"/>
                        </a:rPr>
                        <a:t> Survey</a:t>
                      </a:r>
                      <a:endParaRPr lang="en-US" sz="2400" dirty="0">
                        <a:latin typeface="Times New Roman" panose="02020603050405020304" pitchFamily="18" charset="0"/>
                        <a:cs typeface="Times New Roman" panose="02020603050405020304" pitchFamily="18" charset="0"/>
                      </a:endParaRPr>
                    </a:p>
                  </a:txBody>
                  <a:tcPr/>
                </a:tc>
                <a:tc>
                  <a:txBody>
                    <a:bodyPr/>
                    <a:p>
                      <a:r>
                        <a:rPr lang="en-US" sz="2400" dirty="0" smtClean="0">
                          <a:latin typeface="Times New Roman" panose="02020603050405020304" pitchFamily="18" charset="0"/>
                          <a:cs typeface="Times New Roman" panose="02020603050405020304" pitchFamily="18" charset="0"/>
                        </a:rPr>
                        <a:t>28/11/19</a:t>
                      </a:r>
                      <a:endParaRPr lang="en-US" sz="2400" dirty="0">
                        <a:latin typeface="Times New Roman" panose="02020603050405020304" pitchFamily="18" charset="0"/>
                        <a:cs typeface="Times New Roman" panose="02020603050405020304" pitchFamily="18" charset="0"/>
                      </a:endParaRPr>
                    </a:p>
                  </a:txBody>
                  <a:tcPr/>
                </a:tc>
                <a:tc>
                  <a:txBody>
                    <a:bodyPr/>
                    <a:p>
                      <a:r>
                        <a:rPr lang="en-US" sz="2400" dirty="0" smtClean="0">
                          <a:latin typeface="Times New Roman" panose="02020603050405020304" pitchFamily="18" charset="0"/>
                          <a:cs typeface="Times New Roman" panose="02020603050405020304" pitchFamily="18" charset="0"/>
                        </a:rPr>
                        <a:t>03/12/19</a:t>
                      </a:r>
                      <a:endParaRPr lang="en-US" sz="2400" dirty="0">
                        <a:latin typeface="Times New Roman" panose="02020603050405020304" pitchFamily="18" charset="0"/>
                        <a:cs typeface="Times New Roman" panose="02020603050405020304" pitchFamily="18" charset="0"/>
                      </a:endParaRPr>
                    </a:p>
                  </a:txBody>
                  <a:tcPr/>
                </a:tc>
              </a:tr>
              <a:tr h="701675">
                <a:tc>
                  <a:txBody>
                    <a:bodyPr/>
                    <a:lstStyle/>
                    <a:p>
                      <a:r>
                        <a:rPr lang="en-US" sz="2400" dirty="0" smtClean="0">
                          <a:latin typeface="Times New Roman" panose="02020603050405020304" pitchFamily="18" charset="0"/>
                          <a:cs typeface="Times New Roman" panose="02020603050405020304" pitchFamily="18" charset="0"/>
                          <a:sym typeface="+mn-ea"/>
                        </a:rPr>
                        <a:t>Design</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5/12/19</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13/12/19</a:t>
                      </a:r>
                      <a:endParaRPr lang="en-US" sz="2400" dirty="0">
                        <a:latin typeface="Times New Roman" panose="02020603050405020304" pitchFamily="18" charset="0"/>
                        <a:cs typeface="Times New Roman" panose="02020603050405020304" pitchFamily="18" charset="0"/>
                      </a:endParaRPr>
                    </a:p>
                  </a:txBody>
                  <a:tcPr/>
                </a:tc>
              </a:tr>
              <a:tr h="822960">
                <a:tc>
                  <a:txBody>
                    <a:bodyPr/>
                    <a:lstStyle/>
                    <a:p>
                      <a:r>
                        <a:rPr lang="en-US" sz="2400" dirty="0">
                          <a:latin typeface="Times New Roman" panose="02020603050405020304" pitchFamily="18" charset="0"/>
                          <a:cs typeface="Times New Roman" panose="02020603050405020304" pitchFamily="18" charset="0"/>
                          <a:sym typeface="+mn-ea"/>
                        </a:rPr>
                        <a:t>Software Installation</a:t>
                      </a:r>
                      <a:endParaRPr lang="en-US" sz="2400" dirty="0">
                        <a:latin typeface="Times New Roman" panose="02020603050405020304" pitchFamily="18" charset="0"/>
                        <a:cs typeface="Times New Roman" panose="02020603050405020304" pitchFamily="18" charset="0"/>
                        <a:sym typeface="+mn-ea"/>
                      </a:endParaRPr>
                    </a:p>
                    <a:p>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14/12/19</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21/12/19</a:t>
                      </a:r>
                      <a:endParaRPr lang="en-US" sz="2400" dirty="0">
                        <a:latin typeface="Times New Roman" panose="02020603050405020304" pitchFamily="18" charset="0"/>
                        <a:cs typeface="Times New Roman" panose="02020603050405020304" pitchFamily="18" charset="0"/>
                      </a:endParaRPr>
                    </a:p>
                  </a:txBody>
                  <a:tcPr/>
                </a:tc>
              </a:tr>
              <a:tr h="609600">
                <a:tc>
                  <a:txBody>
                    <a:bodyPr/>
                    <a:lstStyle/>
                    <a:p>
                      <a:r>
                        <a:rPr lang="en-US" sz="2400" dirty="0" smtClean="0">
                          <a:latin typeface="Times New Roman" panose="02020603050405020304" pitchFamily="18" charset="0"/>
                          <a:cs typeface="Times New Roman" panose="02020603050405020304" pitchFamily="18" charset="0"/>
                        </a:rPr>
                        <a:t>Implementation</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24/12/19</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14/02/20</a:t>
                      </a:r>
                      <a:endParaRPr lang="en-US" sz="2400" dirty="0">
                        <a:latin typeface="Times New Roman" panose="02020603050405020304" pitchFamily="18" charset="0"/>
                        <a:cs typeface="Times New Roman" panose="02020603050405020304" pitchFamily="18" charset="0"/>
                      </a:endParaRPr>
                    </a:p>
                  </a:txBody>
                  <a:tcPr/>
                </a:tc>
              </a:tr>
              <a:tr h="457200">
                <a:tc>
                  <a:txBody>
                    <a:bodyPr/>
                    <a:lstStyle/>
                    <a:p>
                      <a:r>
                        <a:rPr lang="en-US" sz="2400" dirty="0" smtClean="0">
                          <a:latin typeface="Times New Roman" panose="02020603050405020304" pitchFamily="18" charset="0"/>
                          <a:cs typeface="Times New Roman" panose="02020603050405020304" pitchFamily="18" charset="0"/>
                        </a:rPr>
                        <a:t>Testing</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15/02/20</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29/02/20</a:t>
                      </a:r>
                      <a:endParaRPr lang="en-US" sz="2400" dirty="0">
                        <a:latin typeface="Times New Roman" panose="02020603050405020304" pitchFamily="18" charset="0"/>
                        <a:cs typeface="Times New Roman" panose="02020603050405020304" pitchFamily="18" charset="0"/>
                      </a:endParaRPr>
                    </a:p>
                  </a:txBody>
                  <a:tcPr/>
                </a:tc>
              </a:tr>
              <a:tr h="610235">
                <a:tc>
                  <a:txBody>
                    <a:bodyPr/>
                    <a:lstStyle/>
                    <a:p>
                      <a:r>
                        <a:rPr lang="en-US" sz="2400" dirty="0" smtClean="0">
                          <a:latin typeface="Times New Roman" panose="02020603050405020304" pitchFamily="18" charset="0"/>
                          <a:cs typeface="Times New Roman" panose="02020603050405020304" pitchFamily="18" charset="0"/>
                        </a:rPr>
                        <a:t>Documentation</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01/03/20</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07/03/20</a:t>
                      </a:r>
                      <a:endParaRPr lang="en-US" sz="24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457200" y="228600"/>
            <a:ext cx="8229600" cy="76200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3600"/>
              <a:buFont typeface="Times New Roman" panose="02020603050405020304"/>
              <a:buNone/>
            </a:pPr>
            <a:r>
              <a:rPr lang="en-US" sz="3600" b="1" dirty="0">
                <a:solidFill>
                  <a:schemeClr val="dk2"/>
                </a:solidFill>
                <a:latin typeface="Times New Roman" panose="02020603050405020304"/>
                <a:ea typeface="Times New Roman" panose="02020603050405020304"/>
                <a:cs typeface="Times New Roman" panose="02020603050405020304"/>
                <a:sym typeface="Times New Roman" panose="02020603050405020304"/>
              </a:rPr>
              <a:t>List of Contents</a:t>
            </a:r>
            <a:endParaRPr lang="en-US" sz="3600" b="1" dirty="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7" name="Google Shape;97;p13"/>
          <p:cNvSpPr txBox="1">
            <a:spLocks noGrp="1"/>
          </p:cNvSpPr>
          <p:nvPr>
            <p:ph type="body" idx="1"/>
          </p:nvPr>
        </p:nvSpPr>
        <p:spPr>
          <a:xfrm>
            <a:off x="304800" y="1066800"/>
            <a:ext cx="8458200" cy="5464175"/>
          </a:xfrm>
          <a:prstGeom prst="rect">
            <a:avLst/>
          </a:prstGeom>
          <a:noFill/>
          <a:ln>
            <a:noFill/>
          </a:ln>
        </p:spPr>
        <p:txBody>
          <a:bodyPr spcFirstLastPara="1" wrap="square" lIns="91425" tIns="45700" rIns="91425" bIns="45700" anchor="t" anchorCtr="0">
            <a:noAutofit/>
          </a:bodyPr>
          <a:lstStyle/>
          <a:p>
            <a:pPr marL="273050" marR="0" lvl="0" indent="-273050" algn="just" rtl="0">
              <a:lnSpc>
                <a:spcPct val="114000"/>
              </a:lnSpc>
              <a:spcBef>
                <a:spcPts val="0"/>
              </a:spcBef>
              <a:spcAft>
                <a:spcPts val="0"/>
              </a:spcAft>
              <a:buClr>
                <a:schemeClr val="tx1"/>
              </a:buClr>
              <a:buSzPts val="300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Abstract</a:t>
            </a:r>
            <a:endParaRPr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Techniques</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Modules split up </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Gantt chart</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Detailed design </a:t>
            </a:r>
            <a:endParaRPr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Work progress towards proposed system</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IN" alt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a:t>
            </a: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oftware </a:t>
            </a:r>
            <a:r>
              <a:rPr lang="en-IN" alt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requirements</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Algorithms</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Expected outcome</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Plan of action</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References/Bibliography</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152400" y="381000"/>
            <a:ext cx="8229600" cy="70485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Times New Roman" panose="02020603050405020304"/>
              <a:buNone/>
            </a:pPr>
            <a:r>
              <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References/Bibliography</a:t>
            </a:r>
            <a:endPar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5" name="Google Shape;225;p34"/>
          <p:cNvSpPr txBox="1">
            <a:spLocks noGrp="1"/>
          </p:cNvSpPr>
          <p:nvPr>
            <p:ph type="body" idx="1"/>
          </p:nvPr>
        </p:nvSpPr>
        <p:spPr>
          <a:xfrm>
            <a:off x="93662" y="1090612"/>
            <a:ext cx="4605337" cy="5091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[1] C. Y. Lin et al., “Real-time mark-on-windshield</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32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warning system for intelligent vehicles,” Transactions of the Canadian Society for Mechanical Engineering, vol.36, no. 1, 2012, pp. 97-112.</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32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[2] A. M.A. Soliman et al., “Fuzzy-skyhook control for active suspension systems applied to a full vehicle</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32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model,” International Journal of Engineering and</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32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Technology Innovation, vol. 2, no. 2, 2012, pp. 85-96.</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32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[3] Y. He et al., “Color-based road detection in urban</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32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traffic scenes,” IEEE Transaction on Intelligent</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32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Transportation System, vol. 5, no. 4, 2004, pp. 309-318.</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32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[4] D. J. Kang and M. H. Jung, “Road lane segmentation using dynamic programming for active safety vehicles,” Pattern Recognition Letters, vol. ,no. 16, 2003, pp.3177-3185.</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320"/>
              </a:spcBef>
              <a:spcAft>
                <a:spcPts val="0"/>
              </a:spcAft>
              <a:buClr>
                <a:schemeClr val="dk1"/>
              </a:buClr>
              <a:buSzPts val="1600"/>
              <a:buFont typeface="Arial" panose="020B0604020202020204"/>
              <a:buNone/>
            </a:pPr>
            <a:endParaRPr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6" name="Google Shape;226;p34"/>
          <p:cNvSpPr txBox="1"/>
          <p:nvPr/>
        </p:nvSpPr>
        <p:spPr>
          <a:xfrm>
            <a:off x="4552950" y="1090612"/>
            <a:ext cx="4737100" cy="5508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[5] N. Benmansour et al., “Stereovision-based 3D lane</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detection system: a model driven approach,” 11th</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International IEEE Conference on Intelligent</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Transportation System, Beijing, China, 2008, pp. 182-188.</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[6] A. Assidiq et al., “Real time lane detection for</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autonomous vehicles,” International Conference on</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Computer and Communication Engineering, Kuala</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Lumpur, Malaysia, 2008, pp. 82-88.</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[7] M. Bahgat, “A simple implementation for unmarked road tracking,” The 14th IEEE Mediterranean Electrotechnical Conference, Ajaccio, France, 2008, pp.929-934.</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[8] A. Borkar et al., “A layered approach to robust lane</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detection at night,” IEEE Workshop on Computational</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Intelligence in Vehicles and Vehicular Systems, Nashville ,TN, U.S., 2009, pp. 51-57.</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[9] B. F. Wu et al., “A new vehicle detection with</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distance estimation for lane change warning systems,”</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Intelligent Vehicles Symposium, Istanbul, Turkey, 2007,pp. 698-703.</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193" y="1013553"/>
            <a:ext cx="6422833" cy="2897436"/>
          </a:xfrm>
        </p:spPr>
        <p:txBody>
          <a:bodyPr/>
          <a:lstStyle/>
          <a:p>
            <a:r>
              <a:rPr lang="en-US" dirty="0" smtClean="0"/>
              <a:t>     </a:t>
            </a:r>
            <a:r>
              <a:rPr lang="en-US" sz="6000" b="1" dirty="0" smtClean="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US" sz="6000" b="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304800" y="623455"/>
            <a:ext cx="8229600" cy="415635"/>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rgbClr val="0076A3"/>
              </a:buClr>
              <a:buSzPts val="3200"/>
              <a:buFont typeface="Times New Roman" panose="02020603050405020304"/>
              <a:buNone/>
            </a:pPr>
            <a:r>
              <a:rPr lang="en-US" sz="3200" b="1" u="none"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Abstract</a:t>
            </a:r>
            <a:endParaRPr lang="en-US" sz="3200" b="1" u="none"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3" name="Google Shape;103;p14"/>
          <p:cNvSpPr txBox="1">
            <a:spLocks noGrp="1"/>
          </p:cNvSpPr>
          <p:nvPr>
            <p:ph type="body" idx="1"/>
          </p:nvPr>
        </p:nvSpPr>
        <p:spPr>
          <a:xfrm>
            <a:off x="165253" y="1440873"/>
            <a:ext cx="8607272" cy="5298063"/>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tx1"/>
              </a:buClr>
              <a:buSzPts val="2280"/>
              <a:buFont typeface="Arial" panose="020B0604020202020204" pitchFamily="34" charset="0"/>
              <a:buChar char="•"/>
            </a:pPr>
            <a:r>
              <a:rPr lang="en-US" sz="2400" dirty="0" smtClean="0">
                <a:latin typeface="Times New Roman" panose="02020603050405020304"/>
                <a:ea typeface="Times New Roman" panose="02020603050405020304"/>
                <a:cs typeface="Times New Roman" panose="02020603050405020304"/>
                <a:sym typeface="Times New Roman" panose="02020603050405020304"/>
              </a:rPr>
              <a:t>I</a:t>
            </a:r>
            <a:r>
              <a:rPr lang="en-US" sz="24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ntroduce </a:t>
            </a: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an approach to detect information about lane and vehicle for the driver assistance system, or the lane tracking and </a:t>
            </a:r>
            <a:r>
              <a:rPr lang="en-IN" alt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a:t>
            </a: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ehicle detection system. Most previous research works could only detect the lanes or vehicles separately. </a:t>
            </a:r>
            <a:r>
              <a:rPr lang="en-US" sz="24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However</a:t>
            </a: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the combination of lane information and vehicle information is able to support the driver assistance system and to improve the reliability of results. </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indent="-342900" algn="just">
              <a:spcBef>
                <a:spcPts val="480"/>
              </a:spcBef>
              <a:buClr>
                <a:schemeClr val="tx1"/>
              </a:buClr>
              <a:buSzPts val="2280"/>
              <a:buFont typeface="Arial" panose="020B0604020202020204" pitchFamily="34" charset="0"/>
              <a:buChar char="•"/>
            </a:pPr>
            <a:r>
              <a:rPr lang="en-US" sz="24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For </a:t>
            </a: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Lane detection,tracking and recognition system for smart vehicles (LTRSV), it must detect </a:t>
            </a:r>
            <a:r>
              <a:rPr lang="en-US" sz="24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the </a:t>
            </a: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frontal lanes and discover the vehicles around a test vehicle. Therefore</a:t>
            </a:r>
            <a:r>
              <a:rPr lang="en-US" sz="24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vision system is utilized including two cameras, one is fixed in front side top and another one is fixed in inside the vehicle to analyze driver facial expression</a:t>
            </a:r>
            <a:r>
              <a:rPr lang="en-US" sz="24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5"/>
          <p:cNvSpPr txBox="1">
            <a:spLocks noGrp="1"/>
          </p:cNvSpPr>
          <p:nvPr>
            <p:ph type="body" idx="1"/>
          </p:nvPr>
        </p:nvSpPr>
        <p:spPr>
          <a:xfrm>
            <a:off x="457200" y="1219200"/>
            <a:ext cx="8229600" cy="438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tx1"/>
              </a:buClr>
              <a:buSzPts val="2280"/>
              <a:buFont typeface="Arial" panose="020B0604020202020204" pitchFamily="34" charset="0"/>
              <a:buNone/>
            </a:pPr>
            <a:r>
              <a:rPr 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To Detect lanes,vehicles and driver facial expression for LTRSV we should use these techniques</a:t>
            </a:r>
            <a:endParaRPr 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tx1"/>
              </a:buClr>
              <a:buSzPts val="2280"/>
              <a:buFont typeface="Arial" panose="020B0604020202020204" pitchFamily="34" charset="0"/>
              <a:buNone/>
            </a:pPr>
            <a:endParaRPr 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tx1"/>
              </a:buClr>
              <a:buSzPts val="2280"/>
              <a:buFont typeface="Arial" panose="020B0604020202020204" pitchFamily="34" charset="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FACE DETECTION</a:t>
            </a: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chemeClr val="tx1"/>
              </a:buClr>
              <a:buSzPts val="2280"/>
              <a:buFont typeface="Arial" panose="020B0604020202020204" pitchFamily="34" charset="0"/>
              <a:buChar char="•"/>
            </a:pPr>
            <a:r>
              <a:rPr 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Support Vector Machine(SVM)</a:t>
            </a:r>
            <a:endParaRPr 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tx1"/>
              </a:buClr>
              <a:buSzPts val="2280"/>
              <a:buFont typeface="Arial" panose="020B0604020202020204" pitchFamily="34" charset="0"/>
              <a:buNone/>
            </a:pPr>
            <a:endParaRPr 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tx1"/>
              </a:buClr>
              <a:buSzPts val="2280"/>
              <a:buFont typeface="Arial" panose="020B0604020202020204" pitchFamily="34" charset="0"/>
              <a:buNone/>
            </a:pPr>
            <a:r>
              <a:rPr lang="en-US" sz="2000" b="1"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LANE DETECTION</a:t>
            </a:r>
            <a:endParaRPr lang="en-US" sz="2400" b="1"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l" rtl="0">
              <a:lnSpc>
                <a:spcPct val="100000"/>
              </a:lnSpc>
              <a:spcBef>
                <a:spcPts val="480"/>
              </a:spcBef>
              <a:spcAft>
                <a:spcPts val="0"/>
              </a:spcAft>
              <a:buClr>
                <a:schemeClr val="tx1"/>
              </a:buClr>
              <a:buSzPts val="2280"/>
              <a:buFont typeface="Arial" panose="020B0604020202020204" pitchFamily="34" charset="0"/>
              <a:buChar char="•"/>
            </a:pPr>
            <a:r>
              <a:rPr 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Canny Edge Dete</a:t>
            </a:r>
            <a:r>
              <a:rPr lang="en-IN" alt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ction</a:t>
            </a:r>
            <a:endParaRPr 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l" rtl="0">
              <a:lnSpc>
                <a:spcPct val="100000"/>
              </a:lnSpc>
              <a:spcBef>
                <a:spcPts val="480"/>
              </a:spcBef>
              <a:spcAft>
                <a:spcPts val="0"/>
              </a:spcAft>
              <a:buClr>
                <a:schemeClr val="tx1"/>
              </a:buClr>
              <a:buSzPts val="2280"/>
              <a:buFont typeface="Arial" panose="020B0604020202020204" pitchFamily="34" charset="0"/>
              <a:buChar char="•"/>
            </a:pPr>
            <a:r>
              <a:rPr 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Hough Transform</a:t>
            </a:r>
            <a:endParaRPr 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480"/>
              </a:spcBef>
              <a:spcAft>
                <a:spcPts val="0"/>
              </a:spcAft>
              <a:buClr>
                <a:schemeClr val="tx1"/>
              </a:buClr>
              <a:buSzPts val="2280"/>
              <a:buFont typeface="Arial" panose="020B0604020202020204" pitchFamily="34" charset="0"/>
              <a:buNone/>
            </a:pPr>
            <a:endParaRPr 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480"/>
              </a:spcBef>
              <a:spcAft>
                <a:spcPts val="0"/>
              </a:spcAft>
              <a:buClr>
                <a:schemeClr val="tx1"/>
              </a:buClr>
              <a:buSzPts val="2280"/>
              <a:buFont typeface="Arial" panose="020B0604020202020204" pitchFamily="34" charset="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VEHICLE DETECTION</a:t>
            </a: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80"/>
              </a:spcBef>
              <a:spcAft>
                <a:spcPts val="0"/>
              </a:spcAft>
              <a:buClr>
                <a:schemeClr val="tx1"/>
              </a:buClr>
              <a:buSzPts val="2280"/>
              <a:buFont typeface="Arial" panose="020B0604020202020204" pitchFamily="34" charset="0"/>
              <a:buChar char="•"/>
            </a:pPr>
            <a:r>
              <a:rPr 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Ha</a:t>
            </a:r>
            <a:r>
              <a:rPr lang="en-IN" alt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a:t>
            </a:r>
            <a:r>
              <a:rPr 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 Like C</a:t>
            </a:r>
            <a:r>
              <a:rPr lang="en-IN" alt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asca</a:t>
            </a:r>
            <a:r>
              <a:rPr 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t>
            </a:r>
            <a:r>
              <a:rPr lang="en-IN" alt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a:t>
            </a:r>
            <a:r>
              <a:rPr 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Classifier</a:t>
            </a:r>
            <a:endParaRPr lang="en-US" sz="200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Google Shape;108;p15"/>
          <p:cNvSpPr txBox="1">
            <a:spLocks noGrp="1"/>
          </p:cNvSpPr>
          <p:nvPr/>
        </p:nvSpPr>
        <p:spPr>
          <a:xfrm>
            <a:off x="604933" y="444470"/>
            <a:ext cx="8229600" cy="552450"/>
          </a:xfrm>
          <a:prstGeom prst="rect">
            <a:avLst/>
          </a:prstGeom>
          <a:noFill/>
          <a:ln>
            <a:noFill/>
          </a:ln>
        </p:spPr>
        <p:txBody>
          <a:bodyPr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100000"/>
              </a:lnSpc>
              <a:spcBef>
                <a:spcPts val="0"/>
              </a:spcBef>
              <a:spcAft>
                <a:spcPts val="0"/>
              </a:spcAft>
              <a:buClr>
                <a:schemeClr val="accent1"/>
              </a:buClr>
              <a:buSzPts val="3200"/>
              <a:buFont typeface="Times New Roman" panose="02020603050405020304"/>
              <a:buNone/>
            </a:pPr>
            <a:r>
              <a:rPr lang="en-US" sz="3200" b="1" i="0" u="none" strike="noStrike" cap="none"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Techniques</a:t>
            </a:r>
            <a:endParaRPr lang="en-US" sz="3200" b="1" i="0" u="none" strike="noStrike" cap="none"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514350"/>
          </a:xfrm>
        </p:spPr>
        <p:txBody>
          <a:bodyPr/>
          <a:lstStyle/>
          <a:p>
            <a:r>
              <a:rPr lang="en-US" sz="3200" b="1" dirty="0">
                <a:solidFill>
                  <a:schemeClr val="tx2">
                    <a:lumMod val="25000"/>
                  </a:schemeClr>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Module split-up </a:t>
            </a:r>
            <a:endParaRPr lang="en-IN" sz="3200" dirty="0"/>
          </a:p>
        </p:txBody>
      </p:sp>
      <p:sp>
        <p:nvSpPr>
          <p:cNvPr id="3" name="Text Placeholder 2"/>
          <p:cNvSpPr>
            <a:spLocks noGrp="1"/>
          </p:cNvSpPr>
          <p:nvPr>
            <p:ph type="body" idx="1"/>
          </p:nvPr>
        </p:nvSpPr>
        <p:spPr>
          <a:xfrm>
            <a:off x="290945" y="1717964"/>
            <a:ext cx="8395855" cy="4606635"/>
          </a:xfrm>
        </p:spPr>
        <p:txBody>
          <a:bodyPr/>
          <a:lstStyle/>
          <a:p>
            <a:pPr lvl="0">
              <a:lnSpc>
                <a:spcPct val="190000"/>
              </a:lnSpc>
              <a:buClr>
                <a:schemeClr val="tx1"/>
              </a:buClr>
              <a:buFont typeface="Arial" panose="020B0604020202020204" pitchFamily="34" charset="0"/>
              <a:buChar char="•"/>
            </a:pPr>
            <a:r>
              <a:rPr lang="en-US" sz="2400" b="1"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Facial </a:t>
            </a:r>
            <a:r>
              <a:rPr lang="en-US" sz="2400" b="1" dirty="0" smtClean="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recognition</a:t>
            </a:r>
            <a:endParaRPr lang="en-IN" sz="2400" dirty="0" smtClean="0">
              <a:latin typeface="Times New Roman" panose="02020603050405020304" pitchFamily="18" charset="0"/>
              <a:ea typeface="Times New Roman" panose="02020603050405020304"/>
              <a:cs typeface="Times New Roman" panose="02020603050405020304" pitchFamily="18" charset="0"/>
            </a:endParaRPr>
          </a:p>
          <a:p>
            <a:pPr lvl="0">
              <a:lnSpc>
                <a:spcPct val="190000"/>
              </a:lnSpc>
              <a:buClr>
                <a:schemeClr val="tx1"/>
              </a:buClr>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Lane </a:t>
            </a:r>
            <a:r>
              <a:rPr lang="en-US" sz="2400" b="1" dirty="0" smtClean="0">
                <a:solidFill>
                  <a:schemeClr val="tx1"/>
                </a:solidFill>
                <a:latin typeface="Times New Roman" panose="02020603050405020304" pitchFamily="18" charset="0"/>
                <a:cs typeface="Times New Roman" panose="02020603050405020304" pitchFamily="18" charset="0"/>
              </a:rPr>
              <a:t>detection</a:t>
            </a:r>
            <a:endParaRPr lang="en-US" sz="2400" b="1" dirty="0" smtClean="0">
              <a:solidFill>
                <a:schemeClr val="tx1"/>
              </a:solidFill>
              <a:latin typeface="Times New Roman" panose="02020603050405020304" pitchFamily="18" charset="0"/>
              <a:cs typeface="Times New Roman" panose="02020603050405020304" pitchFamily="18" charset="0"/>
            </a:endParaRPr>
          </a:p>
          <a:p>
            <a:pPr lvl="0">
              <a:lnSpc>
                <a:spcPct val="190000"/>
              </a:lnSpc>
              <a:buClr>
                <a:schemeClr val="tx1"/>
              </a:buClr>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Vehicle detection </a:t>
            </a:r>
            <a:endParaRPr lang="en-US" sz="2400" b="1"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b="1" dirty="0">
              <a:solidFill>
                <a:schemeClr val="tx1"/>
              </a:solidFill>
              <a:latin typeface="Times New Roman" panose="02020603050405020304" pitchFamily="18" charset="0"/>
              <a:cs typeface="Times New Roman" panose="02020603050405020304" pitchFamily="18" charset="0"/>
            </a:endParaRPr>
          </a:p>
          <a:p>
            <a:pPr lvl="0">
              <a:buClr>
                <a:schemeClr val="tx1"/>
              </a:buClr>
              <a:buFont typeface="Arial" panose="020B0604020202020204" pitchFamily="34" charset="0"/>
              <a:buChar char="•"/>
            </a:pPr>
            <a:endParaRPr lang="en-US" sz="2800" b="1"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flipH="1">
            <a:off x="748144" y="665018"/>
            <a:ext cx="5195452" cy="512618"/>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accent1"/>
              </a:buClr>
              <a:buSzPts val="3200"/>
              <a:buFont typeface="Times New Roman" panose="02020603050405020304"/>
              <a:buNone/>
            </a:pPr>
            <a:r>
              <a:rPr lang="en-US" sz="3200" b="1" u="none" dirty="0" smtClean="0">
                <a:solidFill>
                  <a:schemeClr val="tx2">
                    <a:lumMod val="25000"/>
                  </a:schemeClr>
                </a:solidFill>
                <a:latin typeface="Times New Roman" panose="02020603050405020304" pitchFamily="18" charset="0"/>
                <a:cs typeface="Times New Roman" panose="02020603050405020304" pitchFamily="18" charset="0"/>
                <a:sym typeface="Calibri" panose="020F0502020204030204"/>
              </a:rPr>
              <a:t>Facial recognition</a:t>
            </a:r>
            <a:endParaRPr lang="en-US" sz="3200" b="1" u="none" dirty="0">
              <a:solidFill>
                <a:schemeClr val="tx2">
                  <a:lumMod val="25000"/>
                </a:schemeClr>
              </a:solidFill>
              <a:latin typeface="Times New Roman" panose="02020603050405020304" pitchFamily="18" charset="0"/>
              <a:cs typeface="Times New Roman" panose="02020603050405020304" pitchFamily="18" charset="0"/>
              <a:sym typeface="Calibri" panose="020F0502020204030204"/>
            </a:endParaRPr>
          </a:p>
        </p:txBody>
      </p:sp>
      <p:sp>
        <p:nvSpPr>
          <p:cNvPr id="115" name="Google Shape;115;p16"/>
          <p:cNvSpPr txBox="1">
            <a:spLocks noGrp="1"/>
          </p:cNvSpPr>
          <p:nvPr>
            <p:ph type="body" idx="1"/>
          </p:nvPr>
        </p:nvSpPr>
        <p:spPr>
          <a:xfrm>
            <a:off x="479234" y="1177636"/>
            <a:ext cx="8305800" cy="5680364"/>
          </a:xfrm>
          <a:prstGeom prst="rect">
            <a:avLst/>
          </a:prstGeom>
          <a:noFill/>
          <a:ln>
            <a:noFill/>
          </a:ln>
        </p:spPr>
        <p:txBody>
          <a:bodyPr spcFirstLastPara="1" wrap="square" lIns="91425" tIns="45700" rIns="91425" bIns="45700" anchor="t" anchorCtr="0">
            <a:noAutofit/>
          </a:bodyPr>
          <a:lstStyle/>
          <a:p>
            <a:pPr marL="0" lvl="0" indent="0">
              <a:spcBef>
                <a:spcPts val="0"/>
              </a:spcBef>
              <a:buClr>
                <a:schemeClr val="tx2">
                  <a:lumMod val="25000"/>
                </a:schemeClr>
              </a:buClr>
              <a:buSzPts val="2280"/>
              <a:buNone/>
            </a:pPr>
            <a:endParaRPr lang="en-US" sz="2400" b="1" dirty="0" smtClean="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a:p>
            <a:pPr marL="273050" lvl="0" indent="-273050" algn="just">
              <a:spcBef>
                <a:spcPts val="400"/>
              </a:spcBef>
              <a:buClr>
                <a:schemeClr val="dk1"/>
              </a:buClr>
              <a:buSzPts val="2000"/>
              <a:buNone/>
            </a:pPr>
            <a:r>
              <a:rPr lang="en-US" sz="2000" dirty="0" smtClean="0">
                <a:latin typeface="Times New Roman" panose="02020603050405020304"/>
                <a:ea typeface="Times New Roman" panose="02020603050405020304"/>
                <a:cs typeface="Times New Roman" panose="02020603050405020304"/>
                <a:sym typeface="Times New Roman" panose="02020603050405020304"/>
              </a:rPr>
              <a:t>    </a:t>
            </a:r>
            <a:r>
              <a:rPr lang="en-US" sz="2400" dirty="0" smtClean="0">
                <a:latin typeface="Times New Roman" panose="02020603050405020304"/>
                <a:ea typeface="Times New Roman" panose="02020603050405020304"/>
                <a:cs typeface="Times New Roman" panose="02020603050405020304"/>
                <a:sym typeface="Times New Roman" panose="02020603050405020304"/>
              </a:rPr>
              <a:t>To detect the driver facial expression because if the driver may be feel sleepy at that time our facial expression will detect and alert the driver with voice assistant otherwise there is a chance to occur accidents, And these always keep analyze the facial expressions of the driver until he reaches the destination for facial expression detection we can use Facial Expression Recognition Using Support Vector Machine</a:t>
            </a:r>
            <a:r>
              <a:rPr lang="en-US" sz="2400" b="1" dirty="0" smtClean="0">
                <a:solidFill>
                  <a:schemeClr val="tx2">
                    <a:lumMod val="25000"/>
                  </a:schemeClr>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endParaRPr lang="en-US" sz="2400" b="1" i="0" u="none" dirty="0" smtClean="0">
              <a:solidFill>
                <a:schemeClr val="tx2">
                  <a:lumMod val="25000"/>
                </a:schemeClr>
              </a:solidFill>
              <a:latin typeface="Times New Roman" panose="02020603050405020304" pitchFamily="18" charset="0"/>
              <a:cs typeface="Times New Roman" panose="02020603050405020304" pitchFamily="18" charset="0"/>
              <a:sym typeface="Constantia" panose="02030602050306030303"/>
            </a:endParaRPr>
          </a:p>
          <a:p>
            <a:pPr marL="0" marR="0" lvl="0" indent="0" algn="l" rtl="0">
              <a:lnSpc>
                <a:spcPct val="90000"/>
              </a:lnSpc>
              <a:spcBef>
                <a:spcPts val="0"/>
              </a:spcBef>
              <a:spcAft>
                <a:spcPts val="0"/>
              </a:spcAft>
              <a:buClr>
                <a:schemeClr val="tx2">
                  <a:lumMod val="25000"/>
                </a:schemeClr>
              </a:buClr>
              <a:buSzPts val="2090"/>
              <a:buNone/>
            </a:pPr>
            <a:endParaRPr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74320" marR="0" lvl="0" indent="-274320" algn="l" rtl="0">
              <a:lnSpc>
                <a:spcPct val="90000"/>
              </a:lnSpc>
              <a:spcBef>
                <a:spcPts val="440"/>
              </a:spcBef>
              <a:spcAft>
                <a:spcPts val="0"/>
              </a:spcAft>
              <a:buClr>
                <a:schemeClr val="dk1"/>
              </a:buClr>
              <a:buSzPts val="2200"/>
              <a:buFont typeface="Constantia" panose="02030602050306030303"/>
              <a:buNone/>
            </a:pPr>
            <a:r>
              <a:rPr lang="en-US" sz="2400" b="0" i="0" u="none" dirty="0" smtClean="0">
                <a:solidFill>
                  <a:schemeClr val="dk1"/>
                </a:solidFill>
                <a:latin typeface="Times New Roman" panose="02020603050405020304" pitchFamily="18" charset="0"/>
                <a:cs typeface="Times New Roman" panose="02020603050405020304" pitchFamily="18" charset="0"/>
                <a:sym typeface="Constantia" panose="02030602050306030303"/>
              </a:rPr>
              <a:t>              </a:t>
            </a:r>
            <a:endParaRPr sz="2400" b="0" i="0" u="none" dirty="0">
              <a:solidFill>
                <a:schemeClr val="dk1"/>
              </a:solidFill>
              <a:latin typeface="Times New Roman" panose="02020603050405020304" pitchFamily="18" charset="0"/>
              <a:cs typeface="Times New Roman" panose="02020603050405020304" pitchFamily="18" charset="0"/>
              <a:sym typeface="Constantia" panose="02030602050306030303"/>
            </a:endParaRPr>
          </a:p>
          <a:p>
            <a:pPr marL="274320" marR="0" lvl="0" indent="-274320" algn="l" rtl="0">
              <a:lnSpc>
                <a:spcPct val="90000"/>
              </a:lnSpc>
              <a:spcBef>
                <a:spcPts val="440"/>
              </a:spcBef>
              <a:spcAft>
                <a:spcPts val="0"/>
              </a:spcAft>
              <a:buClr>
                <a:schemeClr val="dk1"/>
              </a:buClr>
              <a:buSzPts val="2200"/>
              <a:buFont typeface="Constantia" panose="02030602050306030303"/>
              <a:buNone/>
            </a:pPr>
            <a:r>
              <a:rPr lang="en-US" sz="2200" b="0" i="0" u="none" dirty="0">
                <a:solidFill>
                  <a:schemeClr val="dk1"/>
                </a:solidFill>
                <a:latin typeface="Constantia" panose="02030602050306030303"/>
                <a:ea typeface="Constantia" panose="02030602050306030303"/>
                <a:cs typeface="Constantia" panose="02030602050306030303"/>
                <a:sym typeface="Constantia" panose="02030602050306030303"/>
              </a:rPr>
              <a:t>  </a:t>
            </a:r>
            <a:endParaRPr lang="en-US" sz="2200" b="0" i="0" u="none" dirty="0">
              <a:solidFill>
                <a:schemeClr val="dk1"/>
              </a:solidFill>
              <a:latin typeface="Constantia" panose="02030602050306030303"/>
              <a:ea typeface="Constantia" panose="02030602050306030303"/>
              <a:cs typeface="Constantia" panose="02030602050306030303"/>
              <a:sym typeface="Constantia" panose="020306020503060303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830" y="464185"/>
            <a:ext cx="8077200" cy="1143000"/>
          </a:xfrm>
        </p:spPr>
        <p:txBody>
          <a:bodyPr/>
          <a:lstStyle/>
          <a:p>
            <a:pPr lvl="0"/>
            <a:r>
              <a:rPr lang="en-US" sz="3200" b="1" dirty="0">
                <a:solidFill>
                  <a:schemeClr val="tx2">
                    <a:lumMod val="25000"/>
                  </a:schemeClr>
                </a:solidFill>
                <a:latin typeface="Times New Roman" panose="02020603050405020304" pitchFamily="18" charset="0"/>
                <a:cs typeface="Times New Roman" panose="02020603050405020304" pitchFamily="18" charset="0"/>
                <a:sym typeface="Constantia" panose="02030602050306030303"/>
              </a:rPr>
              <a:t>Lane detection</a:t>
            </a:r>
            <a:br>
              <a:rPr lang="en-US" sz="3200" b="1" dirty="0">
                <a:solidFill>
                  <a:schemeClr val="tx2">
                    <a:lumMod val="25000"/>
                  </a:schemeClr>
                </a:solidFill>
                <a:latin typeface="Times New Roman" panose="02020603050405020304" pitchFamily="18" charset="0"/>
                <a:cs typeface="Times New Roman" panose="02020603050405020304" pitchFamily="18" charset="0"/>
                <a:sym typeface="Constantia" panose="02030602050306030303"/>
              </a:rPr>
            </a:br>
            <a:endParaRPr lang="en-IN" sz="3200" dirty="0"/>
          </a:p>
        </p:txBody>
      </p:sp>
      <p:sp>
        <p:nvSpPr>
          <p:cNvPr id="3" name="Text Placeholder 2"/>
          <p:cNvSpPr>
            <a:spLocks noGrp="1"/>
          </p:cNvSpPr>
          <p:nvPr>
            <p:ph type="body" idx="1"/>
          </p:nvPr>
        </p:nvSpPr>
        <p:spPr>
          <a:xfrm>
            <a:off x="392430" y="1222375"/>
            <a:ext cx="8229600" cy="5221605"/>
          </a:xfrm>
        </p:spPr>
        <p:txBody>
          <a:bodyPr/>
          <a:lstStyle/>
          <a:p>
            <a:pPr marL="120015" lvl="0" indent="0" algn="just">
              <a:buNone/>
            </a:pPr>
            <a:r>
              <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The results of lane edge detection play an important role in feature-based lane detection. The complicated conditions of road make the correct edge detection of lane markings become very challenging. In order to get an ideal edge of lane markings in road image, a method of lane edge detection based on Canny algorithm is proposed. Firstly according to the importance in lane markings recognition, the road image is divided into three regions. Only the regions with useful information are processed. Then by the features of gray distribution and lane markings width, some noises are removed from the image. Using the shape features of lane markings, the lane edges are detected based on Canny algorithm. Finally by use of the Hough transform technique</a:t>
            </a:r>
            <a:r>
              <a:rPr lang="en-IN" alt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lane detection is achieved.</a:t>
            </a:r>
            <a:endPar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120015" indent="0">
              <a:buNone/>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353522" y="595976"/>
            <a:ext cx="8132618" cy="577719"/>
          </a:xfrm>
          <a:prstGeom prst="rect">
            <a:avLst/>
          </a:prstGeom>
          <a:noFill/>
          <a:ln>
            <a:noFill/>
          </a:ln>
        </p:spPr>
        <p:txBody>
          <a:bodyPr spcFirstLastPara="1" wrap="square" lIns="0" tIns="45700" rIns="0" bIns="0" anchor="b" anchorCtr="0">
            <a:noAutofit/>
          </a:bodyPr>
          <a:lstStyle/>
          <a:p>
            <a:pPr>
              <a:buClr>
                <a:schemeClr val="accent1"/>
              </a:buClr>
              <a:buSzPts val="3200"/>
            </a:pPr>
            <a:br>
              <a:rPr lang="en-US" sz="3200" b="1" dirty="0">
                <a:solidFill>
                  <a:schemeClr val="tx2">
                    <a:lumMod val="25000"/>
                  </a:schemeClr>
                </a:solidFill>
              </a:rPr>
            </a:br>
            <a:r>
              <a:rPr lang="en-US" sz="3200" b="1" dirty="0">
                <a:solidFill>
                  <a:schemeClr val="tx2">
                    <a:lumMod val="25000"/>
                  </a:schemeClr>
                </a:solidFill>
                <a:latin typeface="Times New Roman" panose="02020603050405020304" pitchFamily="18" charset="0"/>
                <a:cs typeface="Times New Roman" panose="02020603050405020304" pitchFamily="18" charset="0"/>
              </a:rPr>
              <a:t>Vehicle </a:t>
            </a:r>
            <a:r>
              <a:rPr lang="en-US" sz="3200" b="1" dirty="0" smtClean="0">
                <a:solidFill>
                  <a:schemeClr val="tx2">
                    <a:lumMod val="25000"/>
                  </a:schemeClr>
                </a:solidFill>
                <a:latin typeface="Times New Roman" panose="02020603050405020304" pitchFamily="18" charset="0"/>
                <a:cs typeface="Times New Roman" panose="02020603050405020304" pitchFamily="18" charset="0"/>
              </a:rPr>
              <a:t>detection</a:t>
            </a:r>
            <a:endParaRPr lang="en-US" sz="3200" b="1" u="none" dirty="0">
              <a:solidFill>
                <a:schemeClr val="tx2">
                  <a:lumMod val="25000"/>
                </a:schemeClr>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21" name="Google Shape;121;p17"/>
          <p:cNvSpPr txBox="1">
            <a:spLocks noGrp="1"/>
          </p:cNvSpPr>
          <p:nvPr>
            <p:ph type="body" idx="1"/>
          </p:nvPr>
        </p:nvSpPr>
        <p:spPr>
          <a:xfrm>
            <a:off x="304800" y="1333040"/>
            <a:ext cx="8229600" cy="552496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400"/>
              </a:spcBef>
              <a:spcAft>
                <a:spcPts val="0"/>
              </a:spcAft>
              <a:buClr>
                <a:schemeClr val="dk1"/>
              </a:buClr>
              <a:buSzPts val="2000"/>
              <a:buFont typeface="Times New Roman" panose="02020603050405020304"/>
              <a:buNone/>
            </a:pPr>
            <a:r>
              <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Vehicle detection is a technology which its aim is to locate and</a:t>
            </a:r>
            <a:endPar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73050" marR="0" lvl="0" indent="-273050" algn="l" rtl="0">
              <a:lnSpc>
                <a:spcPct val="100000"/>
              </a:lnSpc>
              <a:spcBef>
                <a:spcPts val="400"/>
              </a:spcBef>
              <a:spcAft>
                <a:spcPts val="0"/>
              </a:spcAft>
              <a:buClr>
                <a:schemeClr val="dk1"/>
              </a:buClr>
              <a:buSzPts val="2000"/>
              <a:buFont typeface="Times New Roman" panose="02020603050405020304"/>
              <a:buNone/>
            </a:pPr>
            <a:r>
              <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show the vehicle size in digital images. In this technology,</a:t>
            </a:r>
            <a:endPar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73050" marR="0" lvl="0" indent="-273050" algn="l" rtl="0">
              <a:lnSpc>
                <a:spcPct val="100000"/>
              </a:lnSpc>
              <a:spcBef>
                <a:spcPts val="400"/>
              </a:spcBef>
              <a:spcAft>
                <a:spcPts val="0"/>
              </a:spcAft>
              <a:buClr>
                <a:schemeClr val="dk1"/>
              </a:buClr>
              <a:buSzPts val="2000"/>
              <a:buFont typeface="Times New Roman" panose="02020603050405020304"/>
              <a:buNone/>
            </a:pPr>
            <a:r>
              <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vehicles are detected in presence of other things like trees and</a:t>
            </a:r>
            <a:endPar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73050" marR="0" lvl="0" indent="-273050" algn="l" rtl="0">
              <a:lnSpc>
                <a:spcPct val="100000"/>
              </a:lnSpc>
              <a:spcBef>
                <a:spcPts val="400"/>
              </a:spcBef>
              <a:spcAft>
                <a:spcPts val="0"/>
              </a:spcAft>
              <a:buClr>
                <a:schemeClr val="dk1"/>
              </a:buClr>
              <a:buSzPts val="2000"/>
              <a:buFont typeface="Times New Roman" panose="02020603050405020304"/>
              <a:buNone/>
            </a:pPr>
            <a:r>
              <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buildings.It has an important role in many computer vision</a:t>
            </a:r>
            <a:endPar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73050" marR="0" lvl="0" indent="-273050" algn="l" rtl="0">
              <a:lnSpc>
                <a:spcPct val="100000"/>
              </a:lnSpc>
              <a:spcBef>
                <a:spcPts val="400"/>
              </a:spcBef>
              <a:spcAft>
                <a:spcPts val="0"/>
              </a:spcAft>
              <a:buClr>
                <a:schemeClr val="dk1"/>
              </a:buClr>
              <a:buSzPts val="2000"/>
              <a:buFont typeface="Times New Roman" panose="02020603050405020304"/>
              <a:buNone/>
            </a:pPr>
            <a:r>
              <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applications such as vehicle tracking, analyzing the traffic scene</a:t>
            </a:r>
            <a:endPar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73050" marR="0" lvl="0" indent="-273050" algn="l" rtl="0">
              <a:lnSpc>
                <a:spcPct val="100000"/>
              </a:lnSpc>
              <a:spcBef>
                <a:spcPts val="400"/>
              </a:spcBef>
              <a:spcAft>
                <a:spcPts val="0"/>
              </a:spcAft>
              <a:buClr>
                <a:schemeClr val="dk1"/>
              </a:buClr>
              <a:buSzPts val="2000"/>
              <a:buFont typeface="Times New Roman" panose="02020603050405020304"/>
              <a:buNone/>
            </a:pPr>
            <a:r>
              <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and efficient traffic management.These Vehicle detection is</a:t>
            </a:r>
            <a:endPar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73050" marR="0" lvl="0" indent="-273050" algn="l" rtl="0">
              <a:lnSpc>
                <a:spcPct val="100000"/>
              </a:lnSpc>
              <a:spcBef>
                <a:spcPts val="400"/>
              </a:spcBef>
              <a:spcAft>
                <a:spcPts val="0"/>
              </a:spcAft>
              <a:buClr>
                <a:schemeClr val="dk1"/>
              </a:buClr>
              <a:buSzPts val="2000"/>
              <a:buFont typeface="Times New Roman" panose="02020603050405020304"/>
              <a:buNone/>
            </a:pPr>
            <a:r>
              <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implemeted based on “Haar like cascade classifier”.</a:t>
            </a:r>
            <a:endPar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381000" y="228600"/>
            <a:ext cx="8229600" cy="829019"/>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panose="020F0502020204030204"/>
              <a:buNone/>
            </a:pPr>
            <a:r>
              <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Gantt chart</a:t>
            </a:r>
            <a:endParaRPr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27" name="Google Shape;127;p18" descr="Ganttchart.PNG"/>
          <p:cNvPicPr preferRelativeResize="0">
            <a:picLocks noGrp="1"/>
          </p:cNvPicPr>
          <p:nvPr>
            <p:ph type="body" idx="1"/>
          </p:nvPr>
        </p:nvPicPr>
        <p:blipFill rotWithShape="1">
          <a:blip r:embed="rId1"/>
          <a:srcRect/>
          <a:stretch>
            <a:fillRect/>
          </a:stretch>
        </p:blipFill>
        <p:spPr>
          <a:xfrm>
            <a:off x="304800" y="1447800"/>
            <a:ext cx="8229600" cy="3200400"/>
          </a:xfrm>
          <a:prstGeom prst="rect">
            <a:avLst/>
          </a:prstGeom>
          <a:noFill/>
          <a:ln>
            <a:noFill/>
          </a:ln>
        </p:spPr>
      </p:pic>
      <p:sp>
        <p:nvSpPr>
          <p:cNvPr id="128" name="Google Shape;128;p18"/>
          <p:cNvSpPr txBox="1"/>
          <p:nvPr/>
        </p:nvSpPr>
        <p:spPr>
          <a:xfrm>
            <a:off x="0" y="4800600"/>
            <a:ext cx="9144000"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B050"/>
              </a:buClr>
              <a:buSzPts val="1200"/>
              <a:buFont typeface="Arial" panose="020B0604020202020204"/>
              <a:buNone/>
            </a:pPr>
            <a:r>
              <a:rPr lang="en-US" sz="1200" b="0" i="0" u="none">
                <a:solidFill>
                  <a:srgbClr val="00B050"/>
                </a:solidFill>
                <a:latin typeface="Arial" panose="020B0604020202020204"/>
                <a:ea typeface="Arial" panose="020B0604020202020204"/>
                <a:cs typeface="Arial" panose="020B0604020202020204"/>
                <a:sym typeface="Arial" panose="020B0604020202020204"/>
              </a:rPr>
              <a:t>For full Gantt chart</a:t>
            </a:r>
            <a:r>
              <a:rPr lang="en-US" sz="1200" b="0" i="0" u="none">
                <a:solidFill>
                  <a:schemeClr val="dk1"/>
                </a:solidFill>
                <a:latin typeface="Arial" panose="020B0604020202020204"/>
                <a:ea typeface="Arial" panose="020B0604020202020204"/>
                <a:cs typeface="Arial" panose="020B0604020202020204"/>
                <a:sym typeface="Arial" panose="020B0604020202020204"/>
              </a:rPr>
              <a:t>:https://drive.google.com/open?id=0B5CCyMjZT9O0MVc3bjBJVUxHWmI0WnotRkR6bzlobExsaDlZ</a:t>
            </a:r>
            <a:endParaRPr lang="en-US" sz="12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1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7198</Words>
  <Application>WPS Presentation</Application>
  <PresentationFormat>On-screen Show (4:3)</PresentationFormat>
  <Paragraphs>231</Paragraphs>
  <Slides>21</Slides>
  <Notes>16</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21</vt:i4>
      </vt:variant>
    </vt:vector>
  </HeadingPairs>
  <TitlesOfParts>
    <vt:vector size="35" baseType="lpstr">
      <vt:lpstr>Arial</vt:lpstr>
      <vt:lpstr>SimSun</vt:lpstr>
      <vt:lpstr>Wingdings</vt:lpstr>
      <vt:lpstr>Arial</vt:lpstr>
      <vt:lpstr>Calibri</vt:lpstr>
      <vt:lpstr>Noto Sans Symbols</vt:lpstr>
      <vt:lpstr>Constantia</vt:lpstr>
      <vt:lpstr>Times New Roman</vt:lpstr>
      <vt:lpstr>Times New Roman</vt:lpstr>
      <vt:lpstr>Microsoft YaHei</vt:lpstr>
      <vt:lpstr>Arial Unicode MS</vt:lpstr>
      <vt:lpstr>Segoe Print</vt:lpstr>
      <vt:lpstr>1_Flow</vt:lpstr>
      <vt:lpstr>Flow</vt:lpstr>
      <vt:lpstr> A Lane Detection, Tracking and Recognition System for Smart Vehicles (LTRSV)</vt:lpstr>
      <vt:lpstr>List of Contents</vt:lpstr>
      <vt:lpstr>Abstract</vt:lpstr>
      <vt:lpstr>PowerPoint 演示文稿</vt:lpstr>
      <vt:lpstr>Module split-up </vt:lpstr>
      <vt:lpstr>Facial recognition</vt:lpstr>
      <vt:lpstr>Lane detection </vt:lpstr>
      <vt:lpstr> Vehicle detection</vt:lpstr>
      <vt:lpstr>Gantt chart</vt:lpstr>
      <vt:lpstr>Detailed design</vt:lpstr>
      <vt:lpstr>PowerPoint 演示文稿</vt:lpstr>
      <vt:lpstr>PowerPoint 演示文稿</vt:lpstr>
      <vt:lpstr>PowerPoint 演示文稿</vt:lpstr>
      <vt:lpstr>Software requirements </vt:lpstr>
      <vt:lpstr>Algorithms</vt:lpstr>
      <vt:lpstr>Algorithms</vt:lpstr>
      <vt:lpstr>Expected outcome</vt:lpstr>
      <vt:lpstr>PowerPoint 演示文稿</vt:lpstr>
      <vt:lpstr>Plan of action</vt:lpstr>
      <vt:lpstr>References/Bibliography</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Lane Detection, Tracking and Recognition System for Smart Vehicles (LTRSV)</dc:title>
  <dc:creator>cse</dc:creator>
  <cp:lastModifiedBy>eitish</cp:lastModifiedBy>
  <cp:revision>79</cp:revision>
  <dcterms:created xsi:type="dcterms:W3CDTF">2020-01-27T18:14:00Z</dcterms:created>
  <dcterms:modified xsi:type="dcterms:W3CDTF">2020-01-31T06:08:30Z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