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3"/>
  </p:sldMasterIdLst>
  <p:notesMasterIdLst>
    <p:notesMasterId r:id="rId5"/>
  </p:notesMasterIdLst>
  <p:handoutMasterIdLst>
    <p:handoutMasterId r:id="rId32"/>
  </p:handoutMasterIdLst>
  <p:sldIdLst>
    <p:sldId id="256" r:id="rId4"/>
    <p:sldId id="257" r:id="rId6"/>
    <p:sldId id="258" r:id="rId7"/>
    <p:sldId id="309" r:id="rId8"/>
    <p:sldId id="331" r:id="rId9"/>
    <p:sldId id="332" r:id="rId10"/>
    <p:sldId id="335" r:id="rId11"/>
    <p:sldId id="333" r:id="rId12"/>
    <p:sldId id="337" r:id="rId13"/>
    <p:sldId id="334" r:id="rId14"/>
    <p:sldId id="336" r:id="rId15"/>
    <p:sldId id="262" r:id="rId16"/>
    <p:sldId id="263" r:id="rId17"/>
    <p:sldId id="329" r:id="rId18"/>
    <p:sldId id="274" r:id="rId19"/>
    <p:sldId id="310" r:id="rId20"/>
    <p:sldId id="311" r:id="rId21"/>
    <p:sldId id="313" r:id="rId22"/>
    <p:sldId id="312" r:id="rId23"/>
    <p:sldId id="314" r:id="rId24"/>
    <p:sldId id="315" r:id="rId25"/>
    <p:sldId id="276" r:id="rId26"/>
    <p:sldId id="295" r:id="rId27"/>
    <p:sldId id="325" r:id="rId28"/>
    <p:sldId id="277" r:id="rId29"/>
    <p:sldId id="278" r:id="rId30"/>
    <p:sldId id="279" r:id="rId31"/>
  </p:sldIdLst>
  <p:sldSz cx="9144000" cy="6858000" type="screen4x3"/>
  <p:notesSz cx="6858000" cy="9144000"/>
  <p:embeddedFontLst>
    <p:embeddedFont>
      <p:font typeface="Calibri" panose="020F0502020204030204"/>
      <p:regular r:id="rId36"/>
    </p:embeddedFont>
    <p:embeddedFont>
      <p:font typeface="Constantia" panose="02030602050306030303"/>
      <p:regular r:id="rId37"/>
      <p:bold r:id="rId38"/>
      <p:italic r:id="rId39"/>
      <p:boldItalic r:id="rId40"/>
    </p:embeddedFont>
    <p:embeddedFont>
      <p:font typeface="Wingdings 2" panose="05020102010507070707" charset="0"/>
      <p:regular r:id="rId41"/>
    </p:embeddedFont>
    <p:embeddedFont>
      <p:font typeface="Verdana" panose="020B060403050404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6" d="100"/>
          <a:sy n="86" d="100"/>
        </p:scale>
        <p:origin x="-1092" y="-90"/>
      </p:cViewPr>
      <p:guideLst>
        <p:guide orient="horz" pos="2128"/>
        <p:guide pos="292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5" Type="http://schemas.openxmlformats.org/officeDocument/2006/relationships/font" Target="fonts/font10.fntdata"/><Relationship Id="rId44" Type="http://schemas.openxmlformats.org/officeDocument/2006/relationships/font" Target="fonts/font9.fntdata"/><Relationship Id="rId43" Type="http://schemas.openxmlformats.org/officeDocument/2006/relationships/font" Target="fonts/font8.fntdata"/><Relationship Id="rId42" Type="http://schemas.openxmlformats.org/officeDocument/2006/relationships/font" Target="fonts/font7.fntdata"/><Relationship Id="rId41" Type="http://schemas.openxmlformats.org/officeDocument/2006/relationships/font" Target="fonts/font6.fntdata"/><Relationship Id="rId40" Type="http://schemas.openxmlformats.org/officeDocument/2006/relationships/font" Target="fonts/font5.fntdata"/><Relationship Id="rId4" Type="http://schemas.openxmlformats.org/officeDocument/2006/relationships/slide" Target="slides/slide1.xml"/><Relationship Id="rId39" Type="http://schemas.openxmlformats.org/officeDocument/2006/relationships/font" Target="fonts/font4.fntdata"/><Relationship Id="rId38" Type="http://schemas.openxmlformats.org/officeDocument/2006/relationships/font" Target="fonts/font3.fntdata"/><Relationship Id="rId37" Type="http://schemas.openxmlformats.org/officeDocument/2006/relationships/font" Target="fonts/font2.fntdata"/><Relationship Id="rId36" Type="http://schemas.openxmlformats.org/officeDocument/2006/relationships/font" Target="fonts/font1.fntdata"/><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4"/>
        <p:cNvGrpSpPr/>
        <p:nvPr/>
      </p:nvGrpSpPr>
      <p:grpSpPr>
        <a:xfrm>
          <a:off x="0" y="0"/>
          <a:ext cx="0" cy="0"/>
          <a:chOff x="0" y="0"/>
          <a:chExt cx="0" cy="0"/>
        </a:xfrm>
      </p:grpSpPr>
      <p:sp>
        <p:nvSpPr>
          <p:cNvPr id="215" name="Google Shape;215;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6" name="Google Shape;21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0"/>
        <p:cNvGrpSpPr/>
        <p:nvPr/>
      </p:nvGrpSpPr>
      <p:grpSpPr>
        <a:xfrm>
          <a:off x="0" y="0"/>
          <a:ext cx="0" cy="0"/>
          <a:chOff x="0" y="0"/>
          <a:chExt cx="0" cy="0"/>
        </a:xfrm>
      </p:grpSpPr>
      <p:sp>
        <p:nvSpPr>
          <p:cNvPr id="221" name="Google Shape;221;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2" name="Google Shape;22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0" name="Google Shape;10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8" name="Google Shape;11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4" name="Google Shape;12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1" name="Google Shape;13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6"/>
        <p:cNvGrpSpPr/>
        <p:nvPr/>
      </p:nvGrpSpPr>
      <p:grpSpPr>
        <a:xfrm>
          <a:off x="0" y="0"/>
          <a:ext cx="0" cy="0"/>
          <a:chOff x="0" y="0"/>
          <a:chExt cx="0" cy="0"/>
        </a:xfrm>
      </p:grpSpPr>
      <p:sp>
        <p:nvSpPr>
          <p:cNvPr id="197" name="Google Shape;197;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8" name="Google Shape;19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8"/>
        <p:cNvGrpSpPr/>
        <p:nvPr/>
      </p:nvGrpSpPr>
      <p:grpSpPr>
        <a:xfrm>
          <a:off x="0" y="0"/>
          <a:ext cx="0" cy="0"/>
          <a:chOff x="0" y="0"/>
          <a:chExt cx="0" cy="0"/>
        </a:xfrm>
      </p:grpSpPr>
      <p:sp>
        <p:nvSpPr>
          <p:cNvPr id="209" name="Google Shape;209;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0" name="Google Shape;21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Autofit/>
          </a:bodyPr>
          <a:lstStyle>
            <a:lvl1pPr lvl="0" algn="r">
              <a:lnSpc>
                <a:spcPct val="100000"/>
              </a:lnSpc>
              <a:spcBef>
                <a:spcPts val="0"/>
              </a:spcBef>
              <a:spcAft>
                <a:spcPts val="0"/>
              </a:spcAft>
              <a:buClr>
                <a:srgbClr val="4CE0EA"/>
              </a:buClr>
              <a:buSzPts val="5600"/>
              <a:buFont typeface="Calibri" panose="020F0502020204030204"/>
              <a:buNone/>
              <a:defRPr sz="5600" b="1">
                <a:solidFill>
                  <a:srgbClr val="4CE0EA"/>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Autofit/>
          </a:bodyPr>
          <a:lstStyle>
            <a:lvl1pPr marR="45720" lvl="0" algn="r">
              <a:lnSpc>
                <a:spcPct val="100000"/>
              </a:lnSpc>
              <a:spcBef>
                <a:spcPts val="520"/>
              </a:spcBef>
              <a:spcAft>
                <a:spcPts val="0"/>
              </a:spcAft>
              <a:buSzPts val="2470"/>
              <a:buNone/>
              <a:defRPr>
                <a:solidFill>
                  <a:schemeClr val="lt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170"/>
              <a:buNone/>
              <a:defRPr/>
            </a:lvl6pPr>
            <a:lvl7pPr lvl="6" algn="ctr">
              <a:lnSpc>
                <a:spcPct val="100000"/>
              </a:lnSpc>
              <a:spcBef>
                <a:spcPts val="360"/>
              </a:spcBef>
              <a:spcAft>
                <a:spcPts val="0"/>
              </a:spcAft>
              <a:buSzPts val="1170"/>
              <a:buNone/>
              <a:defRPr/>
            </a:lvl7pPr>
            <a:lvl8pPr lvl="7" algn="ctr">
              <a:lnSpc>
                <a:spcPct val="100000"/>
              </a:lnSpc>
              <a:spcBef>
                <a:spcPts val="360"/>
              </a:spcBef>
              <a:spcAft>
                <a:spcPts val="0"/>
              </a:spcAft>
              <a:buSzPts val="1170"/>
              <a:buNone/>
              <a:defRPr/>
            </a:lvl8pPr>
            <a:lvl9pPr lvl="8" algn="ctr">
              <a:lnSpc>
                <a:spcPct val="100000"/>
              </a:lnSpc>
              <a:spcBef>
                <a:spcPts val="360"/>
              </a:spcBef>
              <a:spcAft>
                <a:spcPts val="0"/>
              </a:spcAft>
              <a:buSzPts val="1170"/>
              <a:buNone/>
              <a:defRPr/>
            </a:lvl9pPr>
          </a:lstStyle>
          <a:p/>
        </p:txBody>
      </p:sp>
      <p:sp>
        <p:nvSpPr>
          <p:cNvPr id="21" name="Google Shape;21;p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5"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36" name="Google Shape;36;p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5"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42" name="Google Shape;42;p5"/>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5"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43" name="Google Shape;43;p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6"/>
        <p:cNvGrpSpPr/>
        <p:nvPr/>
      </p:nvGrpSpPr>
      <p:grpSpPr>
        <a:xfrm>
          <a:off x="0" y="0"/>
          <a:ext cx="0" cy="0"/>
          <a:chOff x="0" y="0"/>
          <a:chExt cx="0" cy="0"/>
        </a:xfrm>
      </p:grpSpPr>
      <p:sp>
        <p:nvSpPr>
          <p:cNvPr id="47" name="Google Shape;47;p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49" name="Google Shape;49;p6"/>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50" name="Google Shape;50;p6"/>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40" algn="l">
              <a:spcBef>
                <a:spcPts val="320"/>
              </a:spcBef>
              <a:spcAft>
                <a:spcPts val="0"/>
              </a:spcAft>
              <a:buSzPts val="1040"/>
              <a:buChar char="⚫"/>
              <a:defRPr sz="1600"/>
            </a:lvl4pPr>
            <a:lvl5pPr marL="2286000" lvl="4" indent="-294640" algn="l">
              <a:spcBef>
                <a:spcPts val="320"/>
              </a:spcBef>
              <a:spcAft>
                <a:spcPts val="0"/>
              </a:spcAft>
              <a:buSzPts val="1040"/>
              <a:buChar char="⚫"/>
              <a:defRPr sz="16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51" name="Google Shape;51;p6"/>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40" algn="l">
              <a:spcBef>
                <a:spcPts val="320"/>
              </a:spcBef>
              <a:spcAft>
                <a:spcPts val="0"/>
              </a:spcAft>
              <a:buSzPts val="1040"/>
              <a:buChar char="⚫"/>
              <a:defRPr sz="1600"/>
            </a:lvl4pPr>
            <a:lvl5pPr marL="2286000" lvl="4" indent="-294640" algn="l">
              <a:spcBef>
                <a:spcPts val="320"/>
              </a:spcBef>
              <a:spcAft>
                <a:spcPts val="0"/>
              </a:spcAft>
              <a:buSzPts val="1040"/>
              <a:buChar char="⚫"/>
              <a:defRPr sz="16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52" name="Google Shape;52;p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5000"/>
              <a:buFont typeface="Calibri" panose="020F0502020204030204"/>
              <a:buNone/>
              <a:defRPr sz="5000" b="0">
                <a:solidFill>
                  <a:schemeClr val="dk2"/>
                </a:solidFill>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60"/>
        <p:cNvGrpSpPr/>
        <p:nvPr/>
      </p:nvGrpSpPr>
      <p:grpSpPr>
        <a:xfrm>
          <a:off x="0" y="0"/>
          <a:ext cx="0" cy="0"/>
          <a:chOff x="0" y="0"/>
          <a:chExt cx="0" cy="0"/>
        </a:xfrm>
      </p:grpSpPr>
      <p:sp>
        <p:nvSpPr>
          <p:cNvPr id="61" name="Google Shape;61;p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Calibri" panose="020F0502020204030204"/>
              <a:buNone/>
              <a:defRPr sz="2600" b="0">
                <a:solidFill>
                  <a:schemeClr val="dk2"/>
                </a:solidFill>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Autofit/>
          </a:bodyPr>
          <a:lstStyle>
            <a:lvl1pPr marL="457200" lvl="0" indent="-228600" algn="l">
              <a:spcBef>
                <a:spcPts val="280"/>
              </a:spcBef>
              <a:spcAft>
                <a:spcPts val="0"/>
              </a:spcAft>
              <a:buSzPts val="133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585"/>
              <a:buNone/>
              <a:defRPr sz="9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67" name="Google Shape;67;p9"/>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Autofit/>
          </a:bodyPr>
          <a:lstStyle>
            <a:lvl1pPr marL="457200" lvl="0" indent="-397510" algn="l">
              <a:spcBef>
                <a:spcPts val="560"/>
              </a:spcBef>
              <a:spcAft>
                <a:spcPts val="0"/>
              </a:spcAft>
              <a:buSzPts val="2660"/>
              <a:buChar char="⚫"/>
              <a:defRPr sz="2800"/>
            </a:lvl1pPr>
            <a:lvl2pPr marL="914400" lvl="1" indent="-368935" algn="l">
              <a:spcBef>
                <a:spcPts val="520"/>
              </a:spcBef>
              <a:spcAft>
                <a:spcPts val="0"/>
              </a:spcAft>
              <a:buSzPts val="2210"/>
              <a:buChar char="⚫"/>
              <a:defRPr sz="2600"/>
            </a:lvl2pPr>
            <a:lvl3pPr marL="1371600" lvl="2" indent="-335280" algn="l">
              <a:spcBef>
                <a:spcPts val="480"/>
              </a:spcBef>
              <a:spcAft>
                <a:spcPts val="0"/>
              </a:spcAft>
              <a:buSzPts val="1680"/>
              <a:buChar char="⚫"/>
              <a:defRPr sz="2400"/>
            </a:lvl3pPr>
            <a:lvl4pPr marL="1828800" lvl="3" indent="-311150" algn="l">
              <a:spcBef>
                <a:spcPts val="400"/>
              </a:spcBef>
              <a:spcAft>
                <a:spcPts val="0"/>
              </a:spcAft>
              <a:buSzPts val="1300"/>
              <a:buChar char="⚫"/>
              <a:defRPr sz="2000"/>
            </a:lvl4pPr>
            <a:lvl5pPr marL="2286000" lvl="4" indent="-302895" algn="l">
              <a:spcBef>
                <a:spcPts val="360"/>
              </a:spcBef>
              <a:spcAft>
                <a:spcPts val="0"/>
              </a:spcAft>
              <a:buSzPts val="1170"/>
              <a:buChar char="⚫"/>
              <a:defRPr sz="1800"/>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68" name="Google Shape;68;p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a:spLocks noGrp="1"/>
          </p:cNvSpPr>
          <p:nvPr>
            <p:ph type="body" idx="1"/>
          </p:nvPr>
        </p:nvSpPr>
        <p:spPr>
          <a:xfrm rot="5400000">
            <a:off x="2377281" y="15080"/>
            <a:ext cx="4389437" cy="8229600"/>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5"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74" name="Google Shape;74;p1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rot="5400000">
            <a:off x="5052218" y="2491583"/>
            <a:ext cx="5211763" cy="20574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a:spLocks noGrp="1"/>
          </p:cNvSpPr>
          <p:nvPr>
            <p:ph type="body" idx="1"/>
          </p:nvPr>
        </p:nvSpPr>
        <p:spPr>
          <a:xfrm rot="5400000">
            <a:off x="861219" y="510383"/>
            <a:ext cx="5211763" cy="6019800"/>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5"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40" algn="l">
              <a:spcBef>
                <a:spcPts val="360"/>
              </a:spcBef>
              <a:spcAft>
                <a:spcPts val="0"/>
              </a:spcAft>
              <a:buSzPts val="1440"/>
              <a:buChar char="⚫"/>
              <a:defRPr/>
            </a:lvl6pPr>
            <a:lvl7pPr marL="3200400" lvl="6" indent="-320040"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80" name="Google Shape;80;p1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image" Target="../media/image3.jpeg"/><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image" Target="../media/image2.png"/><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Shape 9"/>
        <p:cNvGrpSpPr/>
        <p:nvPr/>
      </p:nvGrpSpPr>
      <p:grpSpPr>
        <a:xfrm>
          <a:off x="0" y="0"/>
          <a:ext cx="0" cy="0"/>
          <a:chOff x="0" y="0"/>
          <a:chExt cx="0" cy="0"/>
        </a:xfrm>
      </p:grpSpPr>
      <p:sp>
        <p:nvSpPr>
          <p:cNvPr id="10" name="Google Shape;10;p1"/>
          <p:cNvSpPr/>
          <p:nvPr/>
        </p:nvSpPr>
        <p:spPr>
          <a:xfrm>
            <a:off x="-9525" y="-7937"/>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panose="020B0604020202020204"/>
              <a:ea typeface="Arial" panose="020B0604020202020204"/>
              <a:cs typeface="Arial" panose="020B0604020202020204"/>
              <a:sym typeface="Arial" panose="020B0604020202020204"/>
            </a:endParaRPr>
          </a:p>
        </p:txBody>
      </p:sp>
      <p:sp>
        <p:nvSpPr>
          <p:cNvPr id="11" name="Google Shape;11;p1"/>
          <p:cNvSpPr/>
          <p:nvPr/>
        </p:nvSpPr>
        <p:spPr>
          <a:xfrm>
            <a:off x="4381500" y="-7937"/>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alpha val="29803"/>
                </a:srgbClr>
              </a:gs>
              <a:gs pos="100000">
                <a:srgbClr val="009BE5">
                  <a:alpha val="44705"/>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2" name="Google Shape;12;p1"/>
          <p:cNvPicPr preferRelativeResize="0"/>
          <p:nvPr/>
        </p:nvPicPr>
        <p:blipFill rotWithShape="1">
          <a:blip r:embed="rId3"/>
          <a:srcRect/>
          <a:stretch>
            <a:fillRect/>
          </a:stretch>
        </p:blipFill>
        <p:spPr>
          <a:xfrm>
            <a:off x="-28575" y="-20637"/>
            <a:ext cx="9172575" cy="1039812"/>
          </a:xfrm>
          <a:prstGeom prst="rect">
            <a:avLst/>
          </a:prstGeom>
          <a:noFill/>
          <a:ln>
            <a:noFill/>
          </a:ln>
        </p:spPr>
      </p:pic>
      <p:sp>
        <p:nvSpPr>
          <p:cNvPr id="13" name="Google Shape;13;p1"/>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SzPts val="1400"/>
              <a:buNone/>
              <a:defRPr sz="5000" b="0" i="0" u="none" strike="noStrike" cap="none">
                <a:solidFill>
                  <a:schemeClr val="lt2"/>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1400"/>
              <a:buNone/>
              <a:defRPr sz="5000" b="0" i="0" u="none" strike="noStrike" cap="none">
                <a:solidFill>
                  <a:schemeClr val="lt2"/>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SzPts val="1400"/>
              <a:buNone/>
              <a:defRPr sz="5000" b="0" i="0" u="none" strike="noStrike" cap="none">
                <a:solidFill>
                  <a:schemeClr val="lt2"/>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SzPts val="1400"/>
              <a:buNone/>
              <a:defRPr sz="5000" b="0" i="0" u="none" strike="noStrike" cap="none">
                <a:solidFill>
                  <a:schemeClr val="lt2"/>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SzPts val="1400"/>
              <a:buNone/>
              <a:defRPr sz="5000" b="0" i="0" u="none" strike="noStrike" cap="none">
                <a:solidFill>
                  <a:schemeClr val="lt2"/>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SzPts val="1400"/>
              <a:buNone/>
              <a:defRPr sz="5000" b="0" i="0" u="none" strike="noStrike" cap="none">
                <a:solidFill>
                  <a:schemeClr val="lt2"/>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SzPts val="1400"/>
              <a:buNone/>
              <a:defRPr sz="5000" b="0" i="0" u="none" strike="noStrike" cap="none">
                <a:solidFill>
                  <a:schemeClr val="lt2"/>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SzPts val="1400"/>
              <a:buNone/>
              <a:defRPr sz="5000" b="0" i="0" u="none" strike="noStrike" cap="none">
                <a:solidFill>
                  <a:schemeClr val="lt2"/>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SzPts val="1400"/>
              <a:buNone/>
              <a:defRPr sz="5000" b="0" i="0" u="none" strike="noStrike" cap="none">
                <a:solidFill>
                  <a:schemeClr val="lt2"/>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lvl1pPr marL="457200" marR="0" lvl="0" indent="-385445" algn="l" rtl="0">
              <a:lnSpc>
                <a:spcPct val="100000"/>
              </a:lnSpc>
              <a:spcBef>
                <a:spcPts val="520"/>
              </a:spcBef>
              <a:spcAft>
                <a:spcPts val="0"/>
              </a:spcAft>
              <a:buClr>
                <a:srgbClr val="0BD0D9"/>
              </a:buClr>
              <a:buSzPts val="2470"/>
              <a:buFont typeface="Noto Sans Symbols"/>
              <a:buChar char="⚫"/>
              <a:defRPr sz="2600" b="0" i="0" u="none" strike="noStrike" cap="none">
                <a:solidFill>
                  <a:schemeClr val="lt1"/>
                </a:solidFill>
                <a:latin typeface="Constantia" panose="02030602050306030303"/>
                <a:ea typeface="Constantia" panose="02030602050306030303"/>
                <a:cs typeface="Constantia" panose="02030602050306030303"/>
                <a:sym typeface="Constantia" panose="02030602050306030303"/>
              </a:defRPr>
            </a:lvl1pPr>
            <a:lvl2pPr marL="914400" marR="0" lvl="1" indent="-358140" algn="l" rtl="0">
              <a:lnSpc>
                <a:spcPct val="100000"/>
              </a:lnSpc>
              <a:spcBef>
                <a:spcPts val="480"/>
              </a:spcBef>
              <a:spcAft>
                <a:spcPts val="0"/>
              </a:spcAft>
              <a:buClr>
                <a:schemeClr val="accent1"/>
              </a:buClr>
              <a:buSzPts val="2040"/>
              <a:buFont typeface="Noto Sans Symbols"/>
              <a:buChar char="⚫"/>
              <a:defRPr sz="2400" b="0" i="0" u="none" strike="noStrike" cap="none">
                <a:solidFill>
                  <a:schemeClr val="lt1"/>
                </a:solidFill>
                <a:latin typeface="Constantia" panose="02030602050306030303"/>
                <a:ea typeface="Constantia" panose="02030602050306030303"/>
                <a:cs typeface="Constantia" panose="02030602050306030303"/>
                <a:sym typeface="Constantia" panose="02030602050306030303"/>
              </a:defRPr>
            </a:lvl2pPr>
            <a:lvl3pPr marL="1371600" marR="0" lvl="2" indent="-321945" algn="l" rtl="0">
              <a:lnSpc>
                <a:spcPct val="100000"/>
              </a:lnSpc>
              <a:spcBef>
                <a:spcPts val="420"/>
              </a:spcBef>
              <a:spcAft>
                <a:spcPts val="0"/>
              </a:spcAft>
              <a:buClr>
                <a:schemeClr val="accent2"/>
              </a:buClr>
              <a:buSzPts val="1470"/>
              <a:buFont typeface="Noto Sans Symbols"/>
              <a:buChar char="⚫"/>
              <a:defRPr sz="2100" b="0" i="0" u="none" strike="noStrike" cap="none">
                <a:solidFill>
                  <a:schemeClr val="lt1"/>
                </a:solidFill>
                <a:latin typeface="Constantia" panose="02030602050306030303"/>
                <a:ea typeface="Constantia" panose="02030602050306030303"/>
                <a:cs typeface="Constantia" panose="02030602050306030303"/>
                <a:sym typeface="Constantia" panose="02030602050306030303"/>
              </a:defRPr>
            </a:lvl3pPr>
            <a:lvl4pPr marL="1828800" marR="0" lvl="3" indent="-311150" algn="l" rtl="0">
              <a:lnSpc>
                <a:spcPct val="100000"/>
              </a:lnSpc>
              <a:spcBef>
                <a:spcPts val="400"/>
              </a:spcBef>
              <a:spcAft>
                <a:spcPts val="0"/>
              </a:spcAft>
              <a:buClr>
                <a:srgbClr val="0BD0D9"/>
              </a:buClr>
              <a:buSzPts val="1300"/>
              <a:buFont typeface="Noto Sans Symbols"/>
              <a:buChar char="⚫"/>
              <a:defRPr sz="2000" b="0" i="0" u="none" strike="noStrike" cap="none">
                <a:solidFill>
                  <a:schemeClr val="lt1"/>
                </a:solidFill>
                <a:latin typeface="Constantia" panose="02030602050306030303"/>
                <a:ea typeface="Constantia" panose="02030602050306030303"/>
                <a:cs typeface="Constantia" panose="02030602050306030303"/>
                <a:sym typeface="Constantia" panose="02030602050306030303"/>
              </a:defRPr>
            </a:lvl4pPr>
            <a:lvl5pPr marL="2286000" marR="0" lvl="4" indent="-311150" algn="l" rtl="0">
              <a:lnSpc>
                <a:spcPct val="100000"/>
              </a:lnSpc>
              <a:spcBef>
                <a:spcPts val="400"/>
              </a:spcBef>
              <a:spcAft>
                <a:spcPts val="0"/>
              </a:spcAft>
              <a:buClr>
                <a:srgbClr val="10CF9B"/>
              </a:buClr>
              <a:buSzPts val="1300"/>
              <a:buFont typeface="Noto Sans Symbols"/>
              <a:buChar char="⚫"/>
              <a:defRPr sz="2000" b="0" i="0" u="none" strike="noStrike" cap="none">
                <a:solidFill>
                  <a:schemeClr val="lt1"/>
                </a:solidFill>
                <a:latin typeface="Constantia" panose="02030602050306030303"/>
                <a:ea typeface="Constantia" panose="02030602050306030303"/>
                <a:cs typeface="Constantia" panose="02030602050306030303"/>
                <a:sym typeface="Constantia" panose="02030602050306030303"/>
              </a:defRPr>
            </a:lvl5pPr>
            <a:lvl6pPr marL="2743200" marR="0" lvl="5" indent="-311150" algn="l" rtl="0">
              <a:lnSpc>
                <a:spcPct val="100000"/>
              </a:lnSpc>
              <a:spcBef>
                <a:spcPts val="400"/>
              </a:spcBef>
              <a:spcAft>
                <a:spcPts val="0"/>
              </a:spcAft>
              <a:buClr>
                <a:srgbClr val="10CF9B"/>
              </a:buClr>
              <a:buSzPts val="1300"/>
              <a:buFont typeface="Noto Sans Symbols"/>
              <a:buChar char="⚫"/>
              <a:defRPr sz="2000" b="0" i="0" u="none" strike="noStrike" cap="none">
                <a:solidFill>
                  <a:schemeClr val="lt1"/>
                </a:solidFill>
                <a:latin typeface="Constantia" panose="02030602050306030303"/>
                <a:ea typeface="Constantia" panose="02030602050306030303"/>
                <a:cs typeface="Constantia" panose="02030602050306030303"/>
                <a:sym typeface="Constantia" panose="02030602050306030303"/>
              </a:defRPr>
            </a:lvl6pPr>
            <a:lvl7pPr marL="3200400" marR="0" lvl="6" indent="-311150" algn="l" rtl="0">
              <a:lnSpc>
                <a:spcPct val="100000"/>
              </a:lnSpc>
              <a:spcBef>
                <a:spcPts val="400"/>
              </a:spcBef>
              <a:spcAft>
                <a:spcPts val="0"/>
              </a:spcAft>
              <a:buClr>
                <a:srgbClr val="10CF9B"/>
              </a:buClr>
              <a:buSzPts val="1300"/>
              <a:buFont typeface="Noto Sans Symbols"/>
              <a:buChar char="⚫"/>
              <a:defRPr sz="2000" b="0" i="0" u="none" strike="noStrike" cap="none">
                <a:solidFill>
                  <a:schemeClr val="lt1"/>
                </a:solidFill>
                <a:latin typeface="Constantia" panose="02030602050306030303"/>
                <a:ea typeface="Constantia" panose="02030602050306030303"/>
                <a:cs typeface="Constantia" panose="02030602050306030303"/>
                <a:sym typeface="Constantia" panose="02030602050306030303"/>
              </a:defRPr>
            </a:lvl7pPr>
            <a:lvl8pPr marL="3657600" marR="0" lvl="7" indent="-311150" algn="l" rtl="0">
              <a:lnSpc>
                <a:spcPct val="100000"/>
              </a:lnSpc>
              <a:spcBef>
                <a:spcPts val="400"/>
              </a:spcBef>
              <a:spcAft>
                <a:spcPts val="0"/>
              </a:spcAft>
              <a:buClr>
                <a:srgbClr val="10CF9B"/>
              </a:buClr>
              <a:buSzPts val="1300"/>
              <a:buFont typeface="Noto Sans Symbols"/>
              <a:buChar char="⚫"/>
              <a:defRPr sz="2000" b="0" i="0" u="none" strike="noStrike" cap="none">
                <a:solidFill>
                  <a:schemeClr val="lt1"/>
                </a:solidFill>
                <a:latin typeface="Constantia" panose="02030602050306030303"/>
                <a:ea typeface="Constantia" panose="02030602050306030303"/>
                <a:cs typeface="Constantia" panose="02030602050306030303"/>
                <a:sym typeface="Constantia" panose="02030602050306030303"/>
              </a:defRPr>
            </a:lvl8pPr>
            <a:lvl9pPr marL="4114800" marR="0" lvl="8" indent="-311150" algn="l" rtl="0">
              <a:lnSpc>
                <a:spcPct val="100000"/>
              </a:lnSpc>
              <a:spcBef>
                <a:spcPts val="400"/>
              </a:spcBef>
              <a:spcAft>
                <a:spcPts val="0"/>
              </a:spcAft>
              <a:buClr>
                <a:srgbClr val="10CF9B"/>
              </a:buClr>
              <a:buSzPts val="1300"/>
              <a:buFont typeface="Noto Sans Symbols"/>
              <a:buChar char="⚫"/>
              <a:defRPr sz="2000" b="0" i="0" u="none" strike="noStrike" cap="none">
                <a:solidFill>
                  <a:schemeClr val="lt1"/>
                </a:solidFill>
                <a:latin typeface="Constantia" panose="02030602050306030303"/>
                <a:ea typeface="Constantia" panose="02030602050306030303"/>
                <a:cs typeface="Constantia" panose="02030602050306030303"/>
                <a:sym typeface="Constantia" panose="02030602050306030303"/>
              </a:defRPr>
            </a:lvl9pPr>
          </a:lstStyle>
          <a:p/>
        </p:txBody>
      </p:sp>
      <p:sp>
        <p:nvSpPr>
          <p:cNvPr id="15" name="Google Shape;15;p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6" name="Google Shape;16;p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7" name="Google Shape;17;p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D1EAEE"/>
              </a:buClr>
              <a:buSzPts val="1200"/>
              <a:buFont typeface="Arial" panose="020B0604020202020204"/>
              <a:buNone/>
              <a:defRPr sz="1200" b="0" i="0" u="none">
                <a:solidFill>
                  <a:srgbClr val="D1EAEE"/>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9"/>
          <a:stretch>
            <a:fillRect/>
          </a:stretch>
        </a:blipFill>
        <a:effectLst/>
      </p:bgPr>
    </p:bg>
    <p:spTree>
      <p:nvGrpSpPr>
        <p:cNvPr id="1" name="Shape 24"/>
        <p:cNvGrpSpPr/>
        <p:nvPr/>
      </p:nvGrpSpPr>
      <p:grpSpPr>
        <a:xfrm>
          <a:off x="0" y="0"/>
          <a:ext cx="0" cy="0"/>
          <a:chOff x="0" y="0"/>
          <a:chExt cx="0" cy="0"/>
        </a:xfrm>
      </p:grpSpPr>
      <p:sp>
        <p:nvSpPr>
          <p:cNvPr id="25" name="Google Shape;25;p3"/>
          <p:cNvSpPr/>
          <p:nvPr/>
        </p:nvSpPr>
        <p:spPr>
          <a:xfrm>
            <a:off x="-9525" y="-7937"/>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26" name="Google Shape;26;p3"/>
          <p:cNvSpPr/>
          <p:nvPr/>
        </p:nvSpPr>
        <p:spPr>
          <a:xfrm>
            <a:off x="4381500" y="-7937"/>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alpha val="29803"/>
                </a:srgbClr>
              </a:gs>
              <a:gs pos="100000">
                <a:srgbClr val="009BE5">
                  <a:alpha val="44705"/>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27" name="Google Shape;27;p3"/>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p:txBody>
      </p:sp>
      <p:sp>
        <p:nvSpPr>
          <p:cNvPr id="28" name="Google Shape;28;p3"/>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lvl1pPr marL="457200" marR="0" lvl="0" indent="-385445" algn="l" rtl="0">
              <a:spcBef>
                <a:spcPts val="520"/>
              </a:spcBef>
              <a:spcAft>
                <a:spcPts val="0"/>
              </a:spcAft>
              <a:buClr>
                <a:srgbClr val="0BD0D9"/>
              </a:buClr>
              <a:buSzPts val="2470"/>
              <a:buFont typeface="Noto Sans Symbols"/>
              <a:buChar char="⚫"/>
              <a:defRPr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2pPr>
            <a:lvl3pPr marL="1371600" marR="0" lvl="2" indent="-321945"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3pPr>
            <a:lvl4pPr marL="1828800" marR="0" lvl="3" indent="-311150" algn="l" rtl="0">
              <a:spcBef>
                <a:spcPts val="400"/>
              </a:spcBef>
              <a:spcAft>
                <a:spcPts val="0"/>
              </a:spcAft>
              <a:buClr>
                <a:srgbClr val="0BD0D9"/>
              </a:buClr>
              <a:buSzPts val="1300"/>
              <a:buFont typeface="Noto Sans Symbols"/>
              <a:buChar char="⚫"/>
              <a:defRPr sz="20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4pPr>
            <a:lvl5pPr marL="2286000" marR="0" lvl="4" indent="-311150" algn="l" rtl="0">
              <a:spcBef>
                <a:spcPts val="400"/>
              </a:spcBef>
              <a:spcAft>
                <a:spcPts val="0"/>
              </a:spcAft>
              <a:buClr>
                <a:srgbClr val="10CF9B"/>
              </a:buClr>
              <a:buSzPts val="1300"/>
              <a:buFont typeface="Noto Sans Symbols"/>
              <a:buChar char="⚫"/>
              <a:defRPr sz="20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5pPr>
            <a:lvl6pPr marL="2743200" marR="0" lvl="5" indent="-320040"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6pPr>
            <a:lvl7pPr marL="3200400" marR="0" lvl="6" indent="-309880"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7pPr>
            <a:lvl8pPr marL="3657600" marR="0" lvl="7" indent="-330200" algn="l" rtl="0">
              <a:spcBef>
                <a:spcPts val="320"/>
              </a:spcBef>
              <a:spcAft>
                <a:spcPts val="0"/>
              </a:spcAft>
              <a:buClr>
                <a:schemeClr val="dk2"/>
              </a:buClr>
              <a:buSzPts val="1600"/>
              <a:buFont typeface="Constantia" panose="02030602050306030303"/>
              <a:buChar char="•"/>
              <a:defRPr sz="1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8pPr>
            <a:lvl9pPr marL="4114800" marR="0" lvl="8" indent="-317500" algn="l" rtl="0">
              <a:spcBef>
                <a:spcPts val="280"/>
              </a:spcBef>
              <a:spcAft>
                <a:spcPts val="0"/>
              </a:spcAft>
              <a:buClr>
                <a:schemeClr val="dk2"/>
              </a:buClr>
              <a:buSzPts val="1400"/>
              <a:buFont typeface="Constantia" panose="02030602050306030303"/>
              <a:buChar char="•"/>
              <a:defRPr sz="14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defRPr>
            </a:lvl9pPr>
          </a:lstStyle>
          <a:p/>
        </p:txBody>
      </p:sp>
      <p:sp>
        <p:nvSpPr>
          <p:cNvPr id="29" name="Google Shape;29;p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30" name="Google Shape;30;p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31" name="Google Shape;31;p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45C75"/>
              </a:buClr>
              <a:buSzPts val="1200"/>
              <a:buFont typeface="Arial" panose="020B0604020202020204"/>
              <a:buNone/>
              <a:defRPr sz="1200" b="0" i="0" u="none">
                <a:solidFill>
                  <a:srgbClr val="045C75"/>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sz="1400">
              <a:solidFill>
                <a:srgbClr val="000000"/>
              </a:solidFill>
            </a:endParaRPr>
          </a:p>
        </p:txBody>
      </p:sp>
      <p:pic>
        <p:nvPicPr>
          <p:cNvPr id="32" name="Google Shape;32;p3"/>
          <p:cNvPicPr preferRelativeResize="0"/>
          <p:nvPr/>
        </p:nvPicPr>
        <p:blipFill rotWithShape="1">
          <a:blip r:embed="rId10"/>
          <a:srcRect/>
          <a:stretch>
            <a:fillRect/>
          </a:stretch>
        </p:blipFill>
        <p:spPr>
          <a:xfrm>
            <a:off x="-28575" y="-20637"/>
            <a:ext cx="9172575" cy="103981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2"/>
          <p:cNvSpPr txBox="1">
            <a:spLocks noGrp="1"/>
          </p:cNvSpPr>
          <p:nvPr>
            <p:ph type="ctrTitle"/>
          </p:nvPr>
        </p:nvSpPr>
        <p:spPr>
          <a:xfrm>
            <a:off x="533400" y="1066800"/>
            <a:ext cx="7851648" cy="762000"/>
          </a:xfrm>
          <a:prstGeom prst="rect">
            <a:avLst/>
          </a:prstGeom>
          <a:noFill/>
          <a:ln>
            <a:noFill/>
          </a:ln>
        </p:spPr>
        <p:txBody>
          <a:bodyPr spcFirstLastPara="1" wrap="square" lIns="0" tIns="0" rIns="18275" bIns="0" anchor="b" anchorCtr="0">
            <a:noAutofit/>
          </a:bodyPr>
          <a:lstStyle/>
          <a:p>
            <a:pPr marL="0" marR="0" lvl="0" indent="0" algn="ctr" rtl="0">
              <a:lnSpc>
                <a:spcPct val="100000"/>
              </a:lnSpc>
              <a:spcBef>
                <a:spcPts val="0"/>
              </a:spcBef>
              <a:spcAft>
                <a:spcPts val="0"/>
              </a:spcAft>
              <a:buClr>
                <a:srgbClr val="FFFF00"/>
              </a:buClr>
              <a:buSzPts val="3240"/>
              <a:buFont typeface="Calibri" panose="020F0502020204030204"/>
              <a:buNone/>
            </a:pPr>
            <a:r>
              <a:rPr lang="en-US" sz="3240" i="0" u="none" strike="noStrike" cap="none"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 A Lane Detection, Tracking and Recognition System for Smart Vehicles (LTRSV)</a:t>
            </a:r>
            <a:endParaRPr sz="3240" i="0" u="none" strike="noStrike" cap="none" dirty="0">
              <a:solidFill>
                <a:srgbClr val="FFFF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8" name="Google Shape;88;p12"/>
          <p:cNvSpPr txBox="1">
            <a:spLocks noGrp="1"/>
          </p:cNvSpPr>
          <p:nvPr>
            <p:ph type="subTitle" idx="1"/>
          </p:nvPr>
        </p:nvSpPr>
        <p:spPr>
          <a:xfrm>
            <a:off x="184150" y="3962400"/>
            <a:ext cx="4268787" cy="1905000"/>
          </a:xfrm>
          <a:prstGeom prst="rect">
            <a:avLst/>
          </a:prstGeom>
          <a:noFill/>
          <a:ln>
            <a:noFill/>
          </a:ln>
        </p:spPr>
        <p:txBody>
          <a:bodyPr spcFirstLastPara="1" wrap="square" lIns="0" tIns="45700" rIns="18275" bIns="45700" anchor="t" anchorCtr="0">
            <a:noAutofit/>
          </a:bodyPr>
          <a:lstStyle/>
          <a:p>
            <a:pPr marL="0" lvl="0" indent="0" algn="l" rtl="0">
              <a:lnSpc>
                <a:spcPct val="80000"/>
              </a:lnSpc>
              <a:spcBef>
                <a:spcPts val="0"/>
              </a:spcBef>
              <a:spcAft>
                <a:spcPts val="0"/>
              </a:spcAft>
              <a:buSzPts val="1900"/>
              <a:buNone/>
            </a:pPr>
            <a:r>
              <a:rPr lang="en-US" sz="2000" b="1" dirty="0">
                <a:solidFill>
                  <a:srgbClr val="FFFF00"/>
                </a:solidFill>
                <a:latin typeface="Times New Roman" panose="02020603050405020304"/>
                <a:ea typeface="Times New Roman" panose="02020603050405020304"/>
                <a:cs typeface="Times New Roman" panose="02020603050405020304"/>
                <a:sym typeface="Times New Roman" panose="02020603050405020304"/>
              </a:rPr>
              <a:t>Team Members                                                                </a:t>
            </a:r>
            <a:endParaRPr sz="2000"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80000"/>
              </a:lnSpc>
              <a:spcBef>
                <a:spcPts val="400"/>
              </a:spcBef>
              <a:spcAft>
                <a:spcPts val="0"/>
              </a:spcAft>
              <a:buSzPts val="1900"/>
              <a:buNone/>
            </a:pPr>
            <a:r>
              <a:rPr lang="en-US" sz="20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A</a:t>
            </a:r>
            <a:r>
              <a:rPr lang="en-US" sz="2000" dirty="0" smtClean="0">
                <a:solidFill>
                  <a:schemeClr val="lt1"/>
                </a:solidFill>
                <a:latin typeface="Times New Roman" panose="02020603050405020304"/>
                <a:ea typeface="Times New Roman" panose="02020603050405020304"/>
                <a:cs typeface="Times New Roman" panose="02020603050405020304"/>
                <a:sym typeface="Times New Roman" panose="02020603050405020304"/>
              </a:rPr>
              <a:t>. Bharathi </a:t>
            </a:r>
            <a:r>
              <a:rPr lang="en-US" sz="20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Devi(16K61A0501)</a:t>
            </a:r>
            <a:endParaRPr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80000"/>
              </a:lnSpc>
              <a:spcBef>
                <a:spcPts val="400"/>
              </a:spcBef>
              <a:spcAft>
                <a:spcPts val="0"/>
              </a:spcAft>
              <a:buSzPts val="1900"/>
              <a:buNone/>
            </a:pPr>
            <a:r>
              <a:rPr lang="en-US" sz="20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G</a:t>
            </a:r>
            <a:r>
              <a:rPr lang="en-US" sz="2000" dirty="0" smtClean="0">
                <a:solidFill>
                  <a:schemeClr val="lt1"/>
                </a:solidFill>
                <a:latin typeface="Times New Roman" panose="02020603050405020304"/>
                <a:ea typeface="Times New Roman" panose="02020603050405020304"/>
                <a:cs typeface="Times New Roman" panose="02020603050405020304"/>
                <a:sym typeface="Times New Roman" panose="02020603050405020304"/>
              </a:rPr>
              <a:t>. Siva </a:t>
            </a:r>
            <a:r>
              <a:rPr lang="en-US" sz="20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Jyothi (16K61A0541)                                                                        </a:t>
            </a:r>
            <a:endParaRPr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80000"/>
              </a:lnSpc>
              <a:spcBef>
                <a:spcPts val="400"/>
              </a:spcBef>
              <a:spcAft>
                <a:spcPts val="0"/>
              </a:spcAft>
              <a:buSzPts val="1900"/>
              <a:buNone/>
            </a:pPr>
            <a:r>
              <a:rPr lang="en-US" sz="20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K</a:t>
            </a:r>
            <a:r>
              <a:rPr lang="en-US" sz="2000" dirty="0" smtClean="0">
                <a:solidFill>
                  <a:schemeClr val="lt1"/>
                </a:solidFill>
                <a:latin typeface="Times New Roman" panose="02020603050405020304"/>
                <a:ea typeface="Times New Roman" panose="02020603050405020304"/>
                <a:cs typeface="Times New Roman" panose="02020603050405020304"/>
                <a:sym typeface="Times New Roman" panose="02020603050405020304"/>
              </a:rPr>
              <a:t>. Ethish </a:t>
            </a:r>
            <a:r>
              <a:rPr lang="en-US" sz="20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Kumar (17K65A0501)</a:t>
            </a:r>
            <a:endParaRPr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80000"/>
              </a:lnSpc>
              <a:spcBef>
                <a:spcPts val="400"/>
              </a:spcBef>
              <a:spcAft>
                <a:spcPts val="0"/>
              </a:spcAft>
              <a:buSzPts val="1900"/>
              <a:buNone/>
            </a:pPr>
            <a:r>
              <a:rPr lang="en-US" sz="20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Ch</a:t>
            </a:r>
            <a:r>
              <a:rPr lang="en-US" sz="2000" dirty="0" smtClean="0">
                <a:solidFill>
                  <a:schemeClr val="lt1"/>
                </a:solidFill>
                <a:latin typeface="Times New Roman" panose="02020603050405020304"/>
                <a:ea typeface="Times New Roman" panose="02020603050405020304"/>
                <a:cs typeface="Times New Roman" panose="02020603050405020304"/>
                <a:sym typeface="Times New Roman" panose="02020603050405020304"/>
              </a:rPr>
              <a:t>. Manoj </a:t>
            </a:r>
            <a:r>
              <a:rPr lang="en-US" sz="20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Sai(16K61A0517)			                             </a:t>
            </a:r>
            <a:endParaRPr dirty="0">
              <a:latin typeface="Times New Roman" panose="02020603050405020304"/>
              <a:ea typeface="Times New Roman" panose="02020603050405020304"/>
              <a:cs typeface="Times New Roman" panose="02020603050405020304"/>
              <a:sym typeface="Times New Roman" panose="02020603050405020304"/>
            </a:endParaRPr>
          </a:p>
          <a:p>
            <a:pPr marL="0" marR="45720" lvl="0" indent="0" algn="r" rtl="0">
              <a:lnSpc>
                <a:spcPct val="100000"/>
              </a:lnSpc>
              <a:spcBef>
                <a:spcPts val="400"/>
              </a:spcBef>
              <a:spcAft>
                <a:spcPts val="0"/>
              </a:spcAft>
              <a:buSzPts val="1900"/>
              <a:buNone/>
            </a:pPr>
            <a:endParaRPr sz="2000"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9" name="Google Shape;89;p12"/>
          <p:cNvSpPr txBox="1"/>
          <p:nvPr/>
        </p:nvSpPr>
        <p:spPr>
          <a:xfrm>
            <a:off x="3581400" y="2438400"/>
            <a:ext cx="2819400" cy="4000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000"/>
              <a:buFont typeface="Times New Roman" panose="02020603050405020304"/>
              <a:buNone/>
            </a:pPr>
            <a:r>
              <a:rPr lang="en-US" sz="2000"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Batch No: 19CSEA010</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90" name="Google Shape;90;p12"/>
          <p:cNvSpPr txBox="1"/>
          <p:nvPr/>
        </p:nvSpPr>
        <p:spPr>
          <a:xfrm>
            <a:off x="5057775" y="3962400"/>
            <a:ext cx="2478087" cy="36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00"/>
              </a:buClr>
              <a:buSzPts val="1800"/>
              <a:buFont typeface="Times New Roman" panose="02020603050405020304"/>
              <a:buNone/>
            </a:pPr>
            <a:r>
              <a:rPr lang="en-US" sz="1800" b="1" i="0" u="none">
                <a:solidFill>
                  <a:srgbClr val="FFFF00"/>
                </a:solidFill>
                <a:latin typeface="Times New Roman" panose="02020603050405020304"/>
                <a:ea typeface="Times New Roman" panose="02020603050405020304"/>
                <a:cs typeface="Times New Roman" panose="02020603050405020304"/>
                <a:sym typeface="Times New Roman" panose="02020603050405020304"/>
              </a:rPr>
              <a:t>Supervisor   </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91" name="Google Shape;91;p12"/>
          <p:cNvSpPr txBox="1"/>
          <p:nvPr/>
        </p:nvSpPr>
        <p:spPr>
          <a:xfrm>
            <a:off x="5057775" y="4330700"/>
            <a:ext cx="4219575" cy="12160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Times New Roman" panose="02020603050405020304"/>
              <a:buNone/>
            </a:pPr>
            <a:r>
              <a:rPr lang="en-US" sz="1800"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Dr.N.Krishna</a:t>
            </a:r>
            <a:r>
              <a:rPr lang="en-US" sz="1800" i="0" u="none" dirty="0" smtClean="0">
                <a:solidFill>
                  <a:schemeClr val="lt1"/>
                </a:solidFill>
                <a:latin typeface="Times New Roman" panose="02020603050405020304"/>
                <a:ea typeface="Times New Roman" panose="02020603050405020304"/>
                <a:cs typeface="Times New Roman" panose="02020603050405020304"/>
                <a:sym typeface="Times New Roman" panose="02020603050405020304"/>
              </a:rPr>
              <a:t>raj</a:t>
            </a:r>
            <a:r>
              <a:rPr lang="en-IN" altLang="en-US" sz="1800" i="0" u="none" dirty="0" smtClean="0">
                <a:solidFill>
                  <a:schemeClr val="lt1"/>
                </a:solidFill>
                <a:latin typeface="Times New Roman" panose="02020603050405020304"/>
                <a:ea typeface="Times New Roman" panose="02020603050405020304"/>
                <a:cs typeface="Times New Roman" panose="02020603050405020304"/>
                <a:sym typeface="Times New Roman" panose="02020603050405020304"/>
              </a:rPr>
              <a:t>,M.E,</a:t>
            </a:r>
            <a:r>
              <a:rPr lang="en-US" sz="1800"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Ph.D</a:t>
            </a:r>
            <a:endParaRPr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lt1"/>
              </a:buClr>
              <a:buSzPts val="1800"/>
              <a:buFont typeface="Times New Roman" panose="02020603050405020304"/>
              <a:buNone/>
            </a:pPr>
            <a:r>
              <a:rPr lang="en-US" sz="1800"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Professor</a:t>
            </a:r>
            <a:r>
              <a:rPr lang="en-IN" altLang="en-US" sz="1800"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,CSE Department,</a:t>
            </a:r>
            <a:endParaRPr lang="en-IN" altLang="en-US" sz="1800"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lt1"/>
              </a:buClr>
              <a:buSzPts val="1800"/>
              <a:buFont typeface="Times New Roman" panose="02020603050405020304"/>
              <a:buNone/>
            </a:pPr>
            <a:r>
              <a:rPr lang="en-IN" altLang="en-US" sz="1800"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Sasi Institute of Technology &amp;Engineering</a:t>
            </a:r>
            <a:endParaRPr lang="en-IN" altLang="en-US" sz="1800"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353522" y="595976"/>
            <a:ext cx="8132618" cy="577719"/>
          </a:xfrm>
          <a:prstGeom prst="rect">
            <a:avLst/>
          </a:prstGeom>
          <a:noFill/>
          <a:ln>
            <a:noFill/>
          </a:ln>
        </p:spPr>
        <p:txBody>
          <a:bodyPr spcFirstLastPara="1" wrap="square" lIns="0" tIns="45700" rIns="0" bIns="0" anchor="b" anchorCtr="0">
            <a:noAutofit/>
          </a:bodyPr>
          <a:lstStyle/>
          <a:p>
            <a:pPr>
              <a:buClr>
                <a:schemeClr val="accent1"/>
              </a:buClr>
              <a:buSzPts val="3200"/>
            </a:pPr>
            <a:br>
              <a:rPr lang="en-US" sz="3200" b="1" dirty="0">
                <a:solidFill>
                  <a:schemeClr val="tx2">
                    <a:lumMod val="25000"/>
                  </a:schemeClr>
                </a:solidFill>
              </a:rPr>
            </a:br>
            <a:r>
              <a:rPr lang="en-US" sz="3200" b="1" dirty="0">
                <a:solidFill>
                  <a:schemeClr val="tx2">
                    <a:lumMod val="25000"/>
                  </a:schemeClr>
                </a:solidFill>
                <a:latin typeface="Times New Roman" panose="02020603050405020304" pitchFamily="18" charset="0"/>
                <a:cs typeface="Times New Roman" panose="02020603050405020304" pitchFamily="18" charset="0"/>
              </a:rPr>
              <a:t>Vehicle </a:t>
            </a:r>
            <a:r>
              <a:rPr lang="en-US" sz="3200" b="1" dirty="0" smtClean="0">
                <a:solidFill>
                  <a:schemeClr val="tx2">
                    <a:lumMod val="25000"/>
                  </a:schemeClr>
                </a:solidFill>
                <a:latin typeface="Times New Roman" panose="02020603050405020304" pitchFamily="18" charset="0"/>
                <a:cs typeface="Times New Roman" panose="02020603050405020304" pitchFamily="18" charset="0"/>
              </a:rPr>
              <a:t>detection</a:t>
            </a:r>
            <a:endParaRPr lang="en-US" sz="3200" b="1" u="none" dirty="0">
              <a:solidFill>
                <a:schemeClr val="tx2">
                  <a:lumMod val="25000"/>
                </a:schemeClr>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21" name="Google Shape;121;p17"/>
          <p:cNvSpPr txBox="1">
            <a:spLocks noGrp="1"/>
          </p:cNvSpPr>
          <p:nvPr>
            <p:ph type="body" idx="1"/>
          </p:nvPr>
        </p:nvSpPr>
        <p:spPr>
          <a:xfrm>
            <a:off x="304800" y="1333040"/>
            <a:ext cx="8229600" cy="552496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400"/>
              </a:spcBef>
              <a:spcAft>
                <a:spcPts val="0"/>
              </a:spcAft>
              <a:buClr>
                <a:schemeClr val="dk1"/>
              </a:buClr>
              <a:buSzPts val="2000"/>
              <a:buFont typeface="Times New Roman" panose="02020603050405020304"/>
              <a:buNone/>
            </a:pPr>
            <a:r>
              <a:rPr lang="en-US" sz="2400" b="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Vehicle detection is a technology which its aim is to locate and</a:t>
            </a:r>
            <a:endParaRPr lang="en-US" sz="2400" b="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73050" marR="0" lvl="0" indent="-273050" algn="l" rtl="0">
              <a:lnSpc>
                <a:spcPct val="100000"/>
              </a:lnSpc>
              <a:spcBef>
                <a:spcPts val="400"/>
              </a:spcBef>
              <a:spcAft>
                <a:spcPts val="0"/>
              </a:spcAft>
              <a:buClr>
                <a:schemeClr val="dk1"/>
              </a:buClr>
              <a:buSzPts val="2000"/>
              <a:buFont typeface="Times New Roman" panose="02020603050405020304"/>
              <a:buNone/>
            </a:pPr>
            <a:r>
              <a:rPr lang="en-US" sz="2400" b="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show the vehicle size in digital images. In this technology,</a:t>
            </a:r>
            <a:endParaRPr lang="en-US" sz="2400" b="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73050" marR="0" lvl="0" indent="-273050" algn="l" rtl="0">
              <a:lnSpc>
                <a:spcPct val="100000"/>
              </a:lnSpc>
              <a:spcBef>
                <a:spcPts val="400"/>
              </a:spcBef>
              <a:spcAft>
                <a:spcPts val="0"/>
              </a:spcAft>
              <a:buClr>
                <a:schemeClr val="dk1"/>
              </a:buClr>
              <a:buSzPts val="2000"/>
              <a:buFont typeface="Times New Roman" panose="02020603050405020304"/>
              <a:buNone/>
            </a:pPr>
            <a:r>
              <a:rPr lang="en-US" sz="2400" b="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vehicles are detected in presence of other things like trees and</a:t>
            </a:r>
            <a:endParaRPr lang="en-US" sz="2400" b="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73050" marR="0" lvl="0" indent="-273050" algn="l" rtl="0">
              <a:lnSpc>
                <a:spcPct val="100000"/>
              </a:lnSpc>
              <a:spcBef>
                <a:spcPts val="400"/>
              </a:spcBef>
              <a:spcAft>
                <a:spcPts val="0"/>
              </a:spcAft>
              <a:buClr>
                <a:schemeClr val="dk1"/>
              </a:buClr>
              <a:buSzPts val="2000"/>
              <a:buFont typeface="Times New Roman" panose="02020603050405020304"/>
              <a:buNone/>
            </a:pPr>
            <a:r>
              <a:rPr lang="en-US" sz="2400" b="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buildings.It has an important role in many computer vision</a:t>
            </a:r>
            <a:endParaRPr lang="en-US" sz="2400" b="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73050" marR="0" lvl="0" indent="-273050" algn="l" rtl="0">
              <a:lnSpc>
                <a:spcPct val="100000"/>
              </a:lnSpc>
              <a:spcBef>
                <a:spcPts val="400"/>
              </a:spcBef>
              <a:spcAft>
                <a:spcPts val="0"/>
              </a:spcAft>
              <a:buClr>
                <a:schemeClr val="dk1"/>
              </a:buClr>
              <a:buSzPts val="2000"/>
              <a:buFont typeface="Times New Roman" panose="02020603050405020304"/>
              <a:buNone/>
            </a:pPr>
            <a:r>
              <a:rPr lang="en-US" sz="2400" b="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applications such as vehicle tracking, analyzing the traffic scene</a:t>
            </a:r>
            <a:endParaRPr lang="en-US" sz="2400" b="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73050" marR="0" lvl="0" indent="-273050" algn="l" rtl="0">
              <a:lnSpc>
                <a:spcPct val="100000"/>
              </a:lnSpc>
              <a:spcBef>
                <a:spcPts val="400"/>
              </a:spcBef>
              <a:spcAft>
                <a:spcPts val="0"/>
              </a:spcAft>
              <a:buClr>
                <a:schemeClr val="dk1"/>
              </a:buClr>
              <a:buSzPts val="2000"/>
              <a:buFont typeface="Times New Roman" panose="02020603050405020304"/>
              <a:buNone/>
            </a:pPr>
            <a:r>
              <a:rPr lang="en-US" sz="2400" b="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and efficient traffic management.These Vehicle detection is</a:t>
            </a:r>
            <a:endParaRPr lang="en-US" sz="2400" b="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73050" marR="0" lvl="0" indent="-273050" algn="l" rtl="0">
              <a:lnSpc>
                <a:spcPct val="100000"/>
              </a:lnSpc>
              <a:spcBef>
                <a:spcPts val="400"/>
              </a:spcBef>
              <a:spcAft>
                <a:spcPts val="0"/>
              </a:spcAft>
              <a:buClr>
                <a:schemeClr val="dk1"/>
              </a:buClr>
              <a:buSzPts val="2000"/>
              <a:buFont typeface="Times New Roman" panose="02020603050405020304"/>
              <a:buNone/>
            </a:pPr>
            <a:r>
              <a:rPr lang="en-US" sz="2400" b="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implemeted based on “Haar like cascade classifier”.</a:t>
            </a:r>
            <a:endParaRPr lang="en-US" sz="2400" b="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 name="Google Shape;114;p16"/>
          <p:cNvSpPr txBox="1">
            <a:spLocks noGrp="1"/>
          </p:cNvSpPr>
          <p:nvPr/>
        </p:nvSpPr>
        <p:spPr>
          <a:xfrm flipH="1">
            <a:off x="360794" y="231313"/>
            <a:ext cx="5195452" cy="512618"/>
          </a:xfrm>
          <a:prstGeom prst="rect">
            <a:avLst/>
          </a:prstGeom>
          <a:noFill/>
          <a:ln>
            <a:noFill/>
          </a:ln>
        </p:spPr>
        <p:txBody>
          <a:bodyPr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a:pPr marL="0" lvl="0" indent="0" algn="l" rtl="0">
              <a:lnSpc>
                <a:spcPct val="100000"/>
              </a:lnSpc>
              <a:spcBef>
                <a:spcPts val="0"/>
              </a:spcBef>
              <a:spcAft>
                <a:spcPts val="0"/>
              </a:spcAft>
              <a:buClr>
                <a:schemeClr val="accent1"/>
              </a:buClr>
              <a:buSzPts val="3200"/>
              <a:buFont typeface="Times New Roman" panose="02020603050405020304"/>
              <a:buNone/>
            </a:pPr>
            <a:r>
              <a:rPr lang="en-IN" altLang="en-US" sz="3200" b="1" u="none" dirty="0">
                <a:solidFill>
                  <a:schemeClr val="tx2">
                    <a:lumMod val="25000"/>
                  </a:schemeClr>
                </a:solidFill>
                <a:latin typeface="Times New Roman" panose="02020603050405020304" pitchFamily="18" charset="0"/>
                <a:cs typeface="Times New Roman" panose="02020603050405020304" pitchFamily="18" charset="0"/>
                <a:sym typeface="Calibri" panose="020F0502020204030204"/>
              </a:rPr>
              <a:t>Vehicle </a:t>
            </a:r>
            <a:r>
              <a:rPr lang="en-US" sz="3200" b="1" u="none" dirty="0">
                <a:solidFill>
                  <a:schemeClr val="tx2">
                    <a:lumMod val="25000"/>
                  </a:schemeClr>
                </a:solidFill>
                <a:latin typeface="Times New Roman" panose="02020603050405020304" pitchFamily="18" charset="0"/>
                <a:cs typeface="Times New Roman" panose="02020603050405020304" pitchFamily="18" charset="0"/>
                <a:sym typeface="Calibri" panose="020F0502020204030204"/>
              </a:rPr>
              <a:t>Detection</a:t>
            </a:r>
            <a:endParaRPr lang="en-US" sz="3200" b="1" u="none" dirty="0">
              <a:solidFill>
                <a:schemeClr val="tx2">
                  <a:lumMod val="25000"/>
                </a:schemeClr>
              </a:solidFill>
              <a:latin typeface="Times New Roman" panose="02020603050405020304" pitchFamily="18" charset="0"/>
              <a:cs typeface="Times New Roman" panose="02020603050405020304" pitchFamily="18" charset="0"/>
              <a:sym typeface="Calibri" panose="020F0502020204030204"/>
            </a:endParaRPr>
          </a:p>
        </p:txBody>
      </p:sp>
      <p:sp>
        <p:nvSpPr>
          <p:cNvPr id="6" name="Text Box 5"/>
          <p:cNvSpPr txBox="1"/>
          <p:nvPr/>
        </p:nvSpPr>
        <p:spPr>
          <a:xfrm>
            <a:off x="166370" y="6466840"/>
            <a:ext cx="9083675" cy="368300"/>
          </a:xfrm>
          <a:prstGeom prst="rect">
            <a:avLst/>
          </a:prstGeom>
          <a:noFill/>
        </p:spPr>
        <p:txBody>
          <a:bodyPr wrap="square" rtlCol="0">
            <a:spAutoFit/>
          </a:bodyPr>
          <a:p>
            <a:pPr algn="ctr"/>
            <a:r>
              <a:rPr lang="en-IN" altLang="en-US" sz="1800" b="1">
                <a:latin typeface="Times New Roman" panose="02020603050405020304" pitchFamily="18" charset="0"/>
                <a:cs typeface="Times New Roman" panose="02020603050405020304" pitchFamily="18" charset="0"/>
              </a:rPr>
              <a:t>Work Flow </a:t>
            </a:r>
            <a:r>
              <a:rPr lang="en-US" sz="1800" b="1">
                <a:latin typeface="Times New Roman" panose="02020603050405020304" pitchFamily="18" charset="0"/>
                <a:cs typeface="Times New Roman" panose="02020603050405020304" pitchFamily="18" charset="0"/>
              </a:rPr>
              <a:t>Diagram</a:t>
            </a:r>
            <a:endParaRPr lang="en-US" sz="1800" b="1">
              <a:latin typeface="Times New Roman" panose="02020603050405020304" pitchFamily="18" charset="0"/>
              <a:cs typeface="Times New Roman" panose="02020603050405020304" pitchFamily="18" charset="0"/>
            </a:endParaRPr>
          </a:p>
        </p:txBody>
      </p:sp>
      <p:pic>
        <p:nvPicPr>
          <p:cNvPr id="7" name="Picture 6" descr="workflowvehicle"/>
          <p:cNvPicPr>
            <a:picLocks noChangeAspect="1"/>
          </p:cNvPicPr>
          <p:nvPr/>
        </p:nvPicPr>
        <p:blipFill>
          <a:blip r:embed="rId1"/>
          <a:stretch>
            <a:fillRect/>
          </a:stretch>
        </p:blipFill>
        <p:spPr>
          <a:xfrm>
            <a:off x="1581150" y="883920"/>
            <a:ext cx="5539105" cy="55321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381000" y="228600"/>
            <a:ext cx="8229600" cy="829019"/>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Calibri" panose="020F0502020204030204"/>
              <a:buNone/>
            </a:pPr>
            <a:r>
              <a:rPr 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Gantt chart</a:t>
            </a:r>
            <a:endParaRPr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27" name="Google Shape;127;p18" descr="Ganttchart.PNG"/>
          <p:cNvPicPr preferRelativeResize="0">
            <a:picLocks noGrp="1"/>
          </p:cNvPicPr>
          <p:nvPr>
            <p:ph type="body" idx="1"/>
          </p:nvPr>
        </p:nvPicPr>
        <p:blipFill rotWithShape="1">
          <a:blip r:embed="rId1"/>
          <a:srcRect/>
          <a:stretch>
            <a:fillRect/>
          </a:stretch>
        </p:blipFill>
        <p:spPr>
          <a:xfrm>
            <a:off x="304800" y="1447800"/>
            <a:ext cx="8229600" cy="3200400"/>
          </a:xfrm>
          <a:prstGeom prst="rect">
            <a:avLst/>
          </a:prstGeom>
          <a:noFill/>
          <a:ln>
            <a:noFill/>
          </a:ln>
        </p:spPr>
      </p:pic>
      <p:sp>
        <p:nvSpPr>
          <p:cNvPr id="128" name="Google Shape;128;p18"/>
          <p:cNvSpPr txBox="1"/>
          <p:nvPr/>
        </p:nvSpPr>
        <p:spPr>
          <a:xfrm>
            <a:off x="0" y="4800600"/>
            <a:ext cx="9144000"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B050"/>
              </a:buClr>
              <a:buSzPts val="1200"/>
              <a:buFont typeface="Arial" panose="020B0604020202020204"/>
              <a:buNone/>
            </a:pPr>
            <a:r>
              <a:rPr lang="en-US" sz="1200" b="0" i="0" u="none">
                <a:solidFill>
                  <a:srgbClr val="00B050"/>
                </a:solidFill>
                <a:latin typeface="Arial" panose="020B0604020202020204"/>
                <a:ea typeface="Arial" panose="020B0604020202020204"/>
                <a:cs typeface="Arial" panose="020B0604020202020204"/>
                <a:sym typeface="Arial" panose="020B0604020202020204"/>
              </a:rPr>
              <a:t>For full Gantt chart</a:t>
            </a:r>
            <a:r>
              <a:rPr lang="en-US" sz="1200" b="0" i="0" u="none">
                <a:solidFill>
                  <a:schemeClr val="dk1"/>
                </a:solidFill>
                <a:latin typeface="Arial" panose="020B0604020202020204"/>
                <a:ea typeface="Arial" panose="020B0604020202020204"/>
                <a:cs typeface="Arial" panose="020B0604020202020204"/>
                <a:sym typeface="Arial" panose="020B0604020202020204"/>
              </a:rPr>
              <a:t>:https://drive.google.com/open?id=0B5CCyMjZT9O0MVc3bjBJVUxHWmI0WnotRkR6bzlobExsaDlZ</a:t>
            </a:r>
            <a:endParaRPr lang="en-US" sz="1200" b="0" i="0" u="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228600" y="126125"/>
            <a:ext cx="3363000" cy="6867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Calibri" panose="020F0502020204030204"/>
              <a:buNone/>
            </a:pPr>
            <a:r>
              <a:rPr 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Detailed design</a:t>
            </a:r>
            <a:endParaRPr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5" name="Google Shape;135;p19"/>
          <p:cNvSpPr txBox="1"/>
          <p:nvPr/>
        </p:nvSpPr>
        <p:spPr>
          <a:xfrm>
            <a:off x="52070" y="1141095"/>
            <a:ext cx="9066530" cy="37020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7030A0"/>
              </a:buClr>
              <a:buSzPts val="1800"/>
              <a:buFont typeface="Arial" panose="020B0604020202020204"/>
              <a:buNone/>
            </a:pPr>
            <a:r>
              <a:rPr lang="en-US" sz="24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System Architecture</a:t>
            </a:r>
            <a:endParaRPr lang="en-US" sz="2400" b="1" dirty="0">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Picture 1" descr="Architecture"/>
          <p:cNvPicPr>
            <a:picLocks noChangeAspect="1"/>
          </p:cNvPicPr>
          <p:nvPr/>
        </p:nvPicPr>
        <p:blipFill>
          <a:blip r:embed="rId1"/>
          <a:stretch>
            <a:fillRect/>
          </a:stretch>
        </p:blipFill>
        <p:spPr>
          <a:xfrm>
            <a:off x="359410" y="1934210"/>
            <a:ext cx="8425815" cy="38627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idx="2"/>
          </p:nvPr>
        </p:nvSpPr>
        <p:spPr/>
        <p:txBody>
          <a:bodyPr/>
          <a:p>
            <a:endParaRPr lang="en-US"/>
          </a:p>
        </p:txBody>
      </p:sp>
      <p:sp>
        <p:nvSpPr>
          <p:cNvPr id="133" name="Google Shape;133;p19"/>
          <p:cNvSpPr txBox="1">
            <a:spLocks noGrp="1"/>
          </p:cNvSpPr>
          <p:nvPr/>
        </p:nvSpPr>
        <p:spPr>
          <a:xfrm>
            <a:off x="228600" y="126125"/>
            <a:ext cx="3363000" cy="686700"/>
          </a:xfrm>
          <a:prstGeom prst="rect">
            <a:avLst/>
          </a:prstGeom>
          <a:noFill/>
          <a:ln>
            <a:noFill/>
          </a:ln>
        </p:spPr>
        <p:txBody>
          <a:bodyPr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a:pPr marL="0" lvl="0" indent="0" algn="l" rtl="0">
              <a:lnSpc>
                <a:spcPct val="100000"/>
              </a:lnSpc>
              <a:spcBef>
                <a:spcPts val="0"/>
              </a:spcBef>
              <a:spcAft>
                <a:spcPts val="0"/>
              </a:spcAft>
              <a:buClr>
                <a:schemeClr val="dk2"/>
              </a:buClr>
              <a:buSzPts val="3200"/>
              <a:buFont typeface="Calibri" panose="020F0502020204030204"/>
              <a:buNone/>
            </a:pPr>
            <a:r>
              <a:rPr 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Detailed design</a:t>
            </a:r>
            <a:endParaRPr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5" name="Google Shape;135;p19"/>
          <p:cNvSpPr txBox="1"/>
          <p:nvPr/>
        </p:nvSpPr>
        <p:spPr>
          <a:xfrm>
            <a:off x="33300" y="707475"/>
            <a:ext cx="8772600" cy="369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7030A0"/>
              </a:buClr>
              <a:buSzPts val="1800"/>
              <a:buFont typeface="Arial" panose="020B0604020202020204"/>
              <a:buNone/>
            </a:pPr>
            <a:r>
              <a:rPr lang="en-US" sz="2400" b="1" i="0" u="none"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Data flow diagram</a:t>
            </a:r>
            <a:endParaRPr sz="2400" b="1" dirty="0">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5" name="Picture 4" descr="draw"/>
          <p:cNvPicPr>
            <a:picLocks noChangeAspect="1"/>
          </p:cNvPicPr>
          <p:nvPr/>
        </p:nvPicPr>
        <p:blipFill>
          <a:blip r:embed="rId1"/>
          <a:stretch>
            <a:fillRect/>
          </a:stretch>
        </p:blipFill>
        <p:spPr>
          <a:xfrm>
            <a:off x="1566545" y="1371600"/>
            <a:ext cx="6010910" cy="53562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484505" y="1033780"/>
            <a:ext cx="7962265" cy="44196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Times New Roman" panose="02020603050405020304"/>
              <a:buNone/>
            </a:pPr>
            <a:r>
              <a:rPr 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Software requirements </a:t>
            </a:r>
            <a:endParaRPr 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1" name="Google Shape;201;p30"/>
          <p:cNvSpPr txBox="1">
            <a:spLocks noGrp="1"/>
          </p:cNvSpPr>
          <p:nvPr>
            <p:ph type="body" idx="1"/>
          </p:nvPr>
        </p:nvSpPr>
        <p:spPr>
          <a:xfrm>
            <a:off x="456565" y="1698625"/>
            <a:ext cx="8229600" cy="3741420"/>
          </a:xfrm>
          <a:prstGeom prst="rect">
            <a:avLst/>
          </a:prstGeom>
          <a:noFill/>
          <a:ln>
            <a:noFill/>
          </a:ln>
        </p:spPr>
        <p:txBody>
          <a:bodyPr spcFirstLastPara="1" wrap="square" lIns="91425" tIns="45700" rIns="91425" bIns="45700" anchor="t" anchorCtr="0">
            <a:noAutofit/>
          </a:bodyPr>
          <a:lstStyle/>
          <a:p>
            <a:pPr marL="639445" marR="0" lvl="1" indent="-245745" algn="l" rtl="0">
              <a:lnSpc>
                <a:spcPct val="140000"/>
              </a:lnSpc>
              <a:spcBef>
                <a:spcPts val="0"/>
              </a:spcBef>
              <a:spcAft>
                <a:spcPts val="0"/>
              </a:spcAft>
              <a:buClr>
                <a:schemeClr val="tx1"/>
              </a:buClr>
              <a:buSzPts val="2040"/>
              <a:buFont typeface="Arial" panose="020B0604020202020204" pitchFamily="34" charset="0"/>
              <a:buChar char="•"/>
            </a:pPr>
            <a:r>
              <a:rPr lang="en-US" sz="24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Python 3</a:t>
            </a:r>
            <a:r>
              <a:rPr lang="en-IN" altLang="en-US" sz="24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t>
            </a:r>
            <a:endParaRPr lang="en-US" sz="24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639445" marR="0" lvl="1" indent="-245745" algn="l" rtl="0">
              <a:lnSpc>
                <a:spcPct val="140000"/>
              </a:lnSpc>
              <a:spcBef>
                <a:spcPts val="480"/>
              </a:spcBef>
              <a:spcAft>
                <a:spcPts val="0"/>
              </a:spcAft>
              <a:buClr>
                <a:schemeClr val="tx1"/>
              </a:buClr>
              <a:buSzPts val="2040"/>
              <a:buFont typeface="Arial" panose="020B0604020202020204" pitchFamily="34" charset="0"/>
              <a:buChar char="•"/>
            </a:pPr>
            <a:r>
              <a:rPr lang="en-US" sz="24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Opencv 4</a:t>
            </a:r>
            <a:endParaRPr lang="en-US" sz="24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639445" marR="0" lvl="1" indent="-245745" algn="l" rtl="0">
              <a:lnSpc>
                <a:spcPct val="140000"/>
              </a:lnSpc>
              <a:spcBef>
                <a:spcPts val="480"/>
              </a:spcBef>
              <a:spcAft>
                <a:spcPts val="0"/>
              </a:spcAft>
              <a:buClr>
                <a:schemeClr val="tx1"/>
              </a:buClr>
              <a:buSzPts val="2040"/>
              <a:buFont typeface="Arial" panose="020B0604020202020204" pitchFamily="34" charset="0"/>
              <a:buChar char="•"/>
            </a:pPr>
            <a:r>
              <a:rPr lang="en-US" sz="24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Numpy </a:t>
            </a:r>
            <a:r>
              <a:rPr lang="en-IN" altLang="en-US" sz="24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or Scipy</a:t>
            </a:r>
            <a:endParaRPr lang="en-US" sz="24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639445" marR="0" lvl="1" indent="-245745" algn="l" rtl="0">
              <a:lnSpc>
                <a:spcPct val="140000"/>
              </a:lnSpc>
              <a:spcBef>
                <a:spcPts val="480"/>
              </a:spcBef>
              <a:spcAft>
                <a:spcPts val="0"/>
              </a:spcAft>
              <a:buClr>
                <a:schemeClr val="tx1"/>
              </a:buClr>
              <a:buSzPts val="2040"/>
              <a:buFont typeface="Arial" panose="020B0604020202020204" pitchFamily="34" charset="0"/>
              <a:buChar char="•"/>
            </a:pPr>
            <a:r>
              <a:rPr lang="en-US" sz="24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Matplotlib</a:t>
            </a:r>
            <a:endParaRPr lang="en-US" sz="24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639445" marR="0" lvl="1" indent="-245745" algn="l" rtl="0">
              <a:lnSpc>
                <a:spcPct val="140000"/>
              </a:lnSpc>
              <a:spcBef>
                <a:spcPts val="480"/>
              </a:spcBef>
              <a:spcAft>
                <a:spcPts val="0"/>
              </a:spcAft>
              <a:buClr>
                <a:schemeClr val="tx1"/>
              </a:buClr>
              <a:buSzPts val="2040"/>
              <a:buFont typeface="Arial" panose="020B0604020202020204" pitchFamily="34" charset="0"/>
              <a:buChar char="•"/>
            </a:pPr>
            <a:r>
              <a:rPr lang="en-US" sz="24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Dlib</a:t>
            </a:r>
            <a:endParaRPr lang="en-US" sz="24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93700" marR="0" lvl="1" indent="0" algn="l" rtl="0">
              <a:lnSpc>
                <a:spcPct val="140000"/>
              </a:lnSpc>
              <a:spcBef>
                <a:spcPts val="480"/>
              </a:spcBef>
              <a:spcAft>
                <a:spcPts val="0"/>
              </a:spcAft>
              <a:buClr>
                <a:schemeClr val="tx1"/>
              </a:buClr>
              <a:buSzPts val="2040"/>
              <a:buFont typeface="Arial" panose="020B0604020202020204" pitchFamily="34" charset="0"/>
              <a:buNone/>
            </a:pPr>
            <a:endParaRPr lang="en-US" sz="24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93700" marR="0" lvl="1" indent="0" algn="l" rtl="0">
              <a:lnSpc>
                <a:spcPct val="100000"/>
              </a:lnSpc>
              <a:spcBef>
                <a:spcPts val="480"/>
              </a:spcBef>
              <a:spcAft>
                <a:spcPts val="0"/>
              </a:spcAft>
              <a:buClr>
                <a:schemeClr val="accent1"/>
              </a:buClr>
              <a:buSzPts val="2040"/>
              <a:buFont typeface="Arial" panose="020B0604020202020204"/>
              <a:buNone/>
            </a:pPr>
            <a:endPar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39445" marR="0" lvl="1" indent="-245745" algn="l" rtl="0">
              <a:lnSpc>
                <a:spcPct val="100000"/>
              </a:lnSpc>
              <a:spcBef>
                <a:spcPts val="400"/>
              </a:spcBef>
              <a:spcAft>
                <a:spcPts val="0"/>
              </a:spcAft>
              <a:buClr>
                <a:schemeClr val="dk1"/>
              </a:buClr>
              <a:buSzPts val="2000"/>
              <a:buFont typeface="Arial" panose="020B0604020202020204"/>
              <a:buNone/>
            </a:pPr>
            <a:endParaRPr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45720" y="1752600"/>
            <a:ext cx="8547735" cy="3822065"/>
          </a:xfrm>
          <a:prstGeom prst="rect">
            <a:avLst/>
          </a:prstGeom>
          <a:noFill/>
        </p:spPr>
        <p:txBody>
          <a:bodyPr wrap="square" rtlCol="0" anchor="t">
            <a:spAutoFit/>
          </a:bodyPr>
          <a:lstStyle/>
          <a:p>
            <a:pPr marL="393700" marR="0" lvl="1" indent="0" algn="l" rtl="0">
              <a:lnSpc>
                <a:spcPct val="140000"/>
              </a:lnSpc>
              <a:spcBef>
                <a:spcPts val="0"/>
              </a:spcBef>
              <a:spcAft>
                <a:spcPts val="0"/>
              </a:spcAft>
              <a:buClr>
                <a:schemeClr val="tx1"/>
              </a:buClr>
              <a:buSzPts val="2040"/>
              <a:buFont typeface="Arial" panose="020B0604020202020204" pitchFamily="34" charset="0"/>
              <a:buNone/>
            </a:pPr>
            <a:r>
              <a:rPr lang="en-US" sz="2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Minimum System Requirements</a:t>
            </a:r>
            <a:endParaRPr lang="en-US" sz="24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679450" marR="0" lvl="1" indent="-285750" algn="l" rtl="0">
              <a:lnSpc>
                <a:spcPct val="140000"/>
              </a:lnSpc>
              <a:spcBef>
                <a:spcPts val="0"/>
              </a:spcBef>
              <a:spcAft>
                <a:spcPts val="0"/>
              </a:spcAft>
              <a:buClr>
                <a:schemeClr val="tx1"/>
              </a:buClr>
              <a:buSzPts val="2040"/>
              <a:buFont typeface="Arial" panose="020B0604020202020204" pitchFamily="34" charset="0"/>
              <a:buChar char="•"/>
            </a:pPr>
            <a:r>
              <a:rPr lang="en-US" sz="2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Processors: Intel Atom processor or Intel Core™ i3 processor.</a:t>
            </a:r>
            <a:endParaRPr lang="en-US" sz="24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679450" marR="0" lvl="1" indent="-285750" algn="l" rtl="0">
              <a:lnSpc>
                <a:spcPct val="140000"/>
              </a:lnSpc>
              <a:spcBef>
                <a:spcPts val="0"/>
              </a:spcBef>
              <a:spcAft>
                <a:spcPts val="0"/>
              </a:spcAft>
              <a:buClr>
                <a:schemeClr val="tx1"/>
              </a:buClr>
              <a:buSzPts val="2040"/>
              <a:buFont typeface="Arial" panose="020B0604020202020204" pitchFamily="34" charset="0"/>
              <a:buChar char="•"/>
            </a:pPr>
            <a:r>
              <a:rPr lang="en-US" sz="2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Disk space: 1 GB.</a:t>
            </a:r>
            <a:endParaRPr lang="en-US" sz="24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679450" marR="0" lvl="1" indent="-285750" algn="l" rtl="0">
              <a:lnSpc>
                <a:spcPct val="140000"/>
              </a:lnSpc>
              <a:spcBef>
                <a:spcPts val="0"/>
              </a:spcBef>
              <a:spcAft>
                <a:spcPts val="0"/>
              </a:spcAft>
              <a:buClr>
                <a:schemeClr val="tx1"/>
              </a:buClr>
              <a:buSzPts val="2040"/>
              <a:buFont typeface="Arial" panose="020B0604020202020204" pitchFamily="34" charset="0"/>
              <a:buChar char="•"/>
            </a:pPr>
            <a:r>
              <a:rPr lang="en-IN" altLang="en-US" sz="2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RAM: </a:t>
            </a:r>
            <a:r>
              <a:rPr lang="en-IN" altLang="en-US" sz="2400" dirty="0" smtClean="0">
                <a:solidFill>
                  <a:schemeClr val="tx1"/>
                </a:solidFill>
                <a:latin typeface="Times New Roman" panose="02020603050405020304"/>
                <a:ea typeface="Times New Roman" panose="02020603050405020304"/>
                <a:cs typeface="Times New Roman" panose="02020603050405020304"/>
                <a:sym typeface="Times New Roman" panose="02020603050405020304"/>
              </a:rPr>
              <a:t>512MB</a:t>
            </a:r>
            <a:endParaRPr lang="en-US" sz="24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679450" marR="0" lvl="1" indent="-285750" algn="l" rtl="0">
              <a:lnSpc>
                <a:spcPct val="140000"/>
              </a:lnSpc>
              <a:spcBef>
                <a:spcPts val="0"/>
              </a:spcBef>
              <a:spcAft>
                <a:spcPts val="0"/>
              </a:spcAft>
              <a:buClr>
                <a:schemeClr val="tx1"/>
              </a:buClr>
              <a:buSzPts val="2040"/>
              <a:buFont typeface="Arial" panose="020B0604020202020204" pitchFamily="34" charset="0"/>
              <a:buChar char="•"/>
            </a:pPr>
            <a:r>
              <a:rPr lang="en-US" sz="2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Operating systems: Windows* 7 or later, macOS, and Linux.</a:t>
            </a:r>
            <a:endParaRPr lang="en-US"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93700" marR="0" lvl="1" indent="0" algn="l" rtl="0">
              <a:lnSpc>
                <a:spcPct val="140000"/>
              </a:lnSpc>
              <a:spcBef>
                <a:spcPts val="0"/>
              </a:spcBef>
              <a:spcAft>
                <a:spcPts val="0"/>
              </a:spcAft>
              <a:buClr>
                <a:schemeClr val="tx1"/>
              </a:buClr>
              <a:buSzPts val="2040"/>
              <a:buFont typeface="Arial" panose="020B0604020202020204" pitchFamily="34" charset="0"/>
              <a:buNone/>
            </a:pPr>
            <a:endParaRPr lang="en-IN" altLang="en-US"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93700" marR="0" lvl="1" indent="0" algn="l" rtl="0">
              <a:lnSpc>
                <a:spcPct val="140000"/>
              </a:lnSpc>
              <a:spcBef>
                <a:spcPts val="0"/>
              </a:spcBef>
              <a:spcAft>
                <a:spcPts val="0"/>
              </a:spcAft>
              <a:buClr>
                <a:schemeClr val="tx1"/>
              </a:buClr>
              <a:buSzPts val="2040"/>
              <a:buFont typeface="Arial" panose="020B0604020202020204" pitchFamily="34" charset="0"/>
              <a:buNone/>
            </a:pPr>
            <a:r>
              <a:rPr lang="en-IN" altLang="en-US"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Note :- Depending on the operating system's required libraries are may changed.</a:t>
            </a:r>
            <a:endParaRPr lang="en-US"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93700" marR="0" lvl="1" indent="0" algn="l" rtl="0">
              <a:lnSpc>
                <a:spcPct val="100000"/>
              </a:lnSpc>
              <a:spcBef>
                <a:spcPts val="480"/>
              </a:spcBef>
              <a:spcAft>
                <a:spcPts val="0"/>
              </a:spcAft>
              <a:buClr>
                <a:schemeClr val="accent1"/>
              </a:buClr>
              <a:buSzPts val="2040"/>
              <a:buFont typeface="Arial" panose="020B0604020202020204"/>
              <a:buNone/>
            </a:pPr>
            <a:endParaRPr lang="en-US"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39445" marR="0" lvl="1" indent="-245745" algn="l" rtl="0">
              <a:lnSpc>
                <a:spcPct val="100000"/>
              </a:lnSpc>
              <a:spcBef>
                <a:spcPts val="400"/>
              </a:spcBef>
              <a:spcAft>
                <a:spcPts val="0"/>
              </a:spcAft>
              <a:buClr>
                <a:schemeClr val="dk1"/>
              </a:buClr>
              <a:buSzPts val="2000"/>
              <a:buFont typeface="Arial" panose="020B0604020202020204"/>
              <a:buNone/>
            </a:pPr>
            <a:endParaRPr lang="en-US" dirty="0"/>
          </a:p>
        </p:txBody>
      </p:sp>
      <p:sp>
        <p:nvSpPr>
          <p:cNvPr id="7" name="Google Shape;200;p30"/>
          <p:cNvSpPr txBox="1">
            <a:spLocks noGrp="1"/>
          </p:cNvSpPr>
          <p:nvPr/>
        </p:nvSpPr>
        <p:spPr>
          <a:xfrm>
            <a:off x="280670" y="996315"/>
            <a:ext cx="7962265" cy="442595"/>
          </a:xfrm>
          <a:prstGeom prst="rect">
            <a:avLst/>
          </a:prstGeom>
          <a:noFill/>
          <a:ln>
            <a:noFill/>
          </a:ln>
        </p:spPr>
        <p:txBody>
          <a:bodyPr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a:pPr marL="0" lvl="0" indent="0" algn="l" rtl="0">
              <a:lnSpc>
                <a:spcPct val="100000"/>
              </a:lnSpc>
              <a:spcBef>
                <a:spcPts val="0"/>
              </a:spcBef>
              <a:spcAft>
                <a:spcPts val="0"/>
              </a:spcAft>
              <a:buClr>
                <a:schemeClr val="dk2"/>
              </a:buClr>
              <a:buSzPts val="3200"/>
              <a:buFont typeface="Times New Roman" panose="02020603050405020304"/>
              <a:buNone/>
            </a:pPr>
            <a:r>
              <a:rPr lang="en-IN" alt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Hardware </a:t>
            </a:r>
            <a:r>
              <a:rPr 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requirements </a:t>
            </a:r>
            <a:endParaRPr 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Google Shape;212;p32"/>
          <p:cNvSpPr txBox="1">
            <a:spLocks noGrp="1"/>
          </p:cNvSpPr>
          <p:nvPr>
            <p:ph type="title"/>
          </p:nvPr>
        </p:nvSpPr>
        <p:spPr>
          <a:xfrm>
            <a:off x="323215" y="259080"/>
            <a:ext cx="8040370" cy="498475"/>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Times New Roman" panose="02020603050405020304"/>
              <a:buNone/>
            </a:pPr>
            <a:r>
              <a:rPr lang="en-IN" alt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Implementation</a:t>
            </a:r>
            <a:endParaRPr lang="en-IN" alt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 name="Text Box 5"/>
          <p:cNvSpPr txBox="1"/>
          <p:nvPr/>
        </p:nvSpPr>
        <p:spPr>
          <a:xfrm>
            <a:off x="87630" y="1263015"/>
            <a:ext cx="4384040" cy="6021070"/>
          </a:xfrm>
          <a:prstGeom prst="rect">
            <a:avLst/>
          </a:prstGeom>
          <a:noFill/>
        </p:spPr>
        <p:txBody>
          <a:bodyPr wrap="square" rtlCol="0" anchor="t">
            <a:spAutoFit/>
          </a:bodyPr>
          <a:lstStyle/>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scipy.spatial</a:t>
            </a:r>
            <a:r>
              <a:rPr lang="en-US" dirty="0">
                <a:latin typeface="Times New Roman" panose="02020603050405020304" pitchFamily="18" charset="0"/>
                <a:cs typeface="Times New Roman" panose="02020603050405020304" pitchFamily="18" charset="0"/>
              </a:rPr>
              <a:t> import distance</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playsound</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playsound</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imutils</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face_utils</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imutils</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dlib</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rPr>
              <a:t>import cv2</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eye_aspect_ratio</a:t>
            </a:r>
            <a:r>
              <a:rPr lang="en-US" dirty="0">
                <a:latin typeface="Times New Roman" panose="02020603050405020304" pitchFamily="18" charset="0"/>
                <a:cs typeface="Times New Roman" panose="02020603050405020304" pitchFamily="18" charset="0"/>
              </a:rPr>
              <a:t>(eye):</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rPr>
              <a:t>	A = </a:t>
            </a:r>
            <a:r>
              <a:rPr lang="en-US" dirty="0" err="1">
                <a:latin typeface="Times New Roman" panose="02020603050405020304" pitchFamily="18" charset="0"/>
                <a:cs typeface="Times New Roman" panose="02020603050405020304" pitchFamily="18" charset="0"/>
              </a:rPr>
              <a:t>distance.euclidean</a:t>
            </a:r>
            <a:r>
              <a:rPr lang="en-US" dirty="0">
                <a:latin typeface="Times New Roman" panose="02020603050405020304" pitchFamily="18" charset="0"/>
                <a:cs typeface="Times New Roman" panose="02020603050405020304" pitchFamily="18" charset="0"/>
              </a:rPr>
              <a:t>(eye[1], eye[5])</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rPr>
              <a:t>	B = </a:t>
            </a:r>
            <a:r>
              <a:rPr lang="en-US" dirty="0" err="1">
                <a:latin typeface="Times New Roman" panose="02020603050405020304" pitchFamily="18" charset="0"/>
                <a:cs typeface="Times New Roman" panose="02020603050405020304" pitchFamily="18" charset="0"/>
              </a:rPr>
              <a:t>distance.euclidean</a:t>
            </a:r>
            <a:r>
              <a:rPr lang="en-US" dirty="0">
                <a:latin typeface="Times New Roman" panose="02020603050405020304" pitchFamily="18" charset="0"/>
                <a:cs typeface="Times New Roman" panose="02020603050405020304" pitchFamily="18" charset="0"/>
              </a:rPr>
              <a:t>(eye[2], eye[4])</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rPr>
              <a:t>	C = </a:t>
            </a:r>
            <a:r>
              <a:rPr lang="en-US" dirty="0" err="1">
                <a:latin typeface="Times New Roman" panose="02020603050405020304" pitchFamily="18" charset="0"/>
                <a:cs typeface="Times New Roman" panose="02020603050405020304" pitchFamily="18" charset="0"/>
              </a:rPr>
              <a:t>distance.euclidean</a:t>
            </a:r>
            <a:r>
              <a:rPr lang="en-US" dirty="0">
                <a:latin typeface="Times New Roman" panose="02020603050405020304" pitchFamily="18" charset="0"/>
                <a:cs typeface="Times New Roman" panose="02020603050405020304" pitchFamily="18" charset="0"/>
              </a:rPr>
              <a:t>(eye[0], eye[3])</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rPr>
              <a:t>	ear = (A + B) / (2.0 * C)</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rPr>
              <a:t>	return ear</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rPr>
              <a:t>thresh = 0.25</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err="1">
                <a:latin typeface="Times New Roman" panose="02020603050405020304" pitchFamily="18" charset="0"/>
                <a:cs typeface="Times New Roman" panose="02020603050405020304" pitchFamily="18" charset="0"/>
              </a:rPr>
              <a:t>frame_check</a:t>
            </a:r>
            <a:r>
              <a:rPr lang="en-US" dirty="0">
                <a:latin typeface="Times New Roman" panose="02020603050405020304" pitchFamily="18" charset="0"/>
                <a:cs typeface="Times New Roman" panose="02020603050405020304" pitchFamily="18" charset="0"/>
              </a:rPr>
              <a:t> = 15</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rPr>
              <a:t>detect = </a:t>
            </a:r>
            <a:r>
              <a:rPr lang="en-US" dirty="0" err="1">
                <a:latin typeface="Times New Roman" panose="02020603050405020304" pitchFamily="18" charset="0"/>
                <a:cs typeface="Times New Roman" panose="02020603050405020304" pitchFamily="18" charset="0"/>
              </a:rPr>
              <a:t>dlib.get_frontal_face_detector</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rPr>
              <a:t>predict = dlib.shape_predictor("C:/Users/ethish/Desktop/project/shape_predictor_68_face_landmarks.dat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endParaRPr lang="en-US" dirty="0">
              <a:latin typeface="Times New Roman" panose="02020603050405020304" pitchFamily="18" charset="0"/>
              <a:cs typeface="Times New Roman" panose="02020603050405020304" pitchFamily="18" charset="0"/>
            </a:endParaRPr>
          </a:p>
        </p:txBody>
      </p:sp>
      <p:sp>
        <p:nvSpPr>
          <p:cNvPr id="5" name="Text Box 4"/>
          <p:cNvSpPr txBox="1"/>
          <p:nvPr/>
        </p:nvSpPr>
        <p:spPr>
          <a:xfrm>
            <a:off x="4472305" y="1002534"/>
            <a:ext cx="4615180" cy="5386090"/>
          </a:xfrm>
          <a:prstGeom prst="rect">
            <a:avLst/>
          </a:prstGeom>
          <a:noFill/>
        </p:spPr>
        <p:txBody>
          <a:bodyPr wrap="square" rtlCol="0" anchor="t">
            <a:spAutoFit/>
          </a:bodyPr>
          <a:lstStyle/>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sym typeface="+mn-ea"/>
              </a:rPr>
              <a:t>(</a:t>
            </a:r>
            <a:r>
              <a:rPr lang="en-US" dirty="0" err="1">
                <a:latin typeface="Times New Roman" panose="02020603050405020304" pitchFamily="18" charset="0"/>
                <a:cs typeface="Times New Roman" panose="02020603050405020304" pitchFamily="18" charset="0"/>
                <a:sym typeface="+mn-ea"/>
              </a:rPr>
              <a:t>lStart</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lEnd</a:t>
            </a:r>
            <a:r>
              <a:rPr lang="en-US" dirty="0">
                <a:latin typeface="Times New Roman" panose="02020603050405020304" pitchFamily="18" charset="0"/>
                <a:cs typeface="Times New Roman" panose="02020603050405020304" pitchFamily="18" charset="0"/>
                <a:sym typeface="+mn-ea"/>
              </a:rPr>
              <a:t>) = face_utils.FACIAL_LANDMARKS_68_IDXS["</a:t>
            </a:r>
            <a:r>
              <a:rPr lang="en-US" dirty="0" err="1">
                <a:latin typeface="Times New Roman" panose="02020603050405020304" pitchFamily="18" charset="0"/>
                <a:cs typeface="Times New Roman" panose="02020603050405020304" pitchFamily="18" charset="0"/>
                <a:sym typeface="+mn-ea"/>
              </a:rPr>
              <a:t>left_eye</a:t>
            </a:r>
            <a:r>
              <a:rPr lang="en-US" dirty="0">
                <a:latin typeface="Times New Roman" panose="02020603050405020304" pitchFamily="18" charset="0"/>
                <a:cs typeface="Times New Roman" panose="02020603050405020304" pitchFamily="18" charset="0"/>
                <a:sym typeface="+mn-ea"/>
              </a:rPr>
              <a:t>"]</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sym typeface="+mn-ea"/>
              </a:rPr>
              <a:t>(</a:t>
            </a:r>
            <a:r>
              <a:rPr lang="en-US" dirty="0" err="1">
                <a:latin typeface="Times New Roman" panose="02020603050405020304" pitchFamily="18" charset="0"/>
                <a:cs typeface="Times New Roman" panose="02020603050405020304" pitchFamily="18" charset="0"/>
                <a:sym typeface="+mn-ea"/>
              </a:rPr>
              <a:t>rStart</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rEnd</a:t>
            </a:r>
            <a:r>
              <a:rPr lang="en-US" dirty="0">
                <a:latin typeface="Times New Roman" panose="02020603050405020304" pitchFamily="18" charset="0"/>
                <a:cs typeface="Times New Roman" panose="02020603050405020304" pitchFamily="18" charset="0"/>
                <a:sym typeface="+mn-ea"/>
              </a:rPr>
              <a:t>) = face_utils.FACIAL_LANDMARKS_68_IDXS["</a:t>
            </a:r>
            <a:r>
              <a:rPr lang="en-US" dirty="0" err="1">
                <a:latin typeface="Times New Roman" panose="02020603050405020304" pitchFamily="18" charset="0"/>
                <a:cs typeface="Times New Roman" panose="02020603050405020304" pitchFamily="18" charset="0"/>
                <a:sym typeface="+mn-ea"/>
              </a:rPr>
              <a:t>right_eye</a:t>
            </a:r>
            <a:r>
              <a:rPr lang="en-US" dirty="0">
                <a:latin typeface="Times New Roman" panose="02020603050405020304" pitchFamily="18" charset="0"/>
                <a:cs typeface="Times New Roman" panose="02020603050405020304" pitchFamily="18" charset="0"/>
                <a:sym typeface="+mn-ea"/>
              </a:rPr>
              <a:t>"]</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sym typeface="+mn-ea"/>
              </a:rPr>
              <a:t>cap=cv2.VideoCapture(0)</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sym typeface="+mn-ea"/>
              </a:rPr>
              <a:t>flag=0</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sym typeface="+mn-ea"/>
              </a:rPr>
              <a:t>while True:</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sym typeface="+mn-ea"/>
              </a:rPr>
              <a:t>	ret, frame=</a:t>
            </a:r>
            <a:r>
              <a:rPr lang="en-US" dirty="0" err="1">
                <a:latin typeface="Times New Roman" panose="02020603050405020304" pitchFamily="18" charset="0"/>
                <a:cs typeface="Times New Roman" panose="02020603050405020304" pitchFamily="18" charset="0"/>
                <a:sym typeface="+mn-ea"/>
              </a:rPr>
              <a:t>cap.read</a:t>
            </a:r>
            <a:r>
              <a:rPr lang="en-US" dirty="0">
                <a:latin typeface="Times New Roman" panose="02020603050405020304" pitchFamily="18" charset="0"/>
                <a:cs typeface="Times New Roman" panose="02020603050405020304" pitchFamily="18" charset="0"/>
                <a:sym typeface="+mn-ea"/>
              </a:rPr>
              <a:t>()</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sym typeface="+mn-ea"/>
              </a:rPr>
              <a:t>	frame = </a:t>
            </a:r>
            <a:r>
              <a:rPr lang="en-US" dirty="0" err="1">
                <a:latin typeface="Times New Roman" panose="02020603050405020304" pitchFamily="18" charset="0"/>
                <a:cs typeface="Times New Roman" panose="02020603050405020304" pitchFamily="18" charset="0"/>
                <a:sym typeface="+mn-ea"/>
              </a:rPr>
              <a:t>imutils.resize</a:t>
            </a:r>
            <a:r>
              <a:rPr lang="en-US" dirty="0">
                <a:latin typeface="Times New Roman" panose="02020603050405020304" pitchFamily="18" charset="0"/>
                <a:cs typeface="Times New Roman" panose="02020603050405020304" pitchFamily="18" charset="0"/>
                <a:sym typeface="+mn-ea"/>
              </a:rPr>
              <a:t>(frame, width=450)</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sym typeface="+mn-ea"/>
              </a:rPr>
              <a:t>	gray = cv2.cvtColor(frame, cv2.COLOR_BGR2GRAY)</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sym typeface="+mn-ea"/>
              </a:rPr>
              <a:t>	subjects = detect(gray, 0)</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sym typeface="+mn-ea"/>
              </a:rPr>
              <a:t>	for subject in subjects:</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sym typeface="+mn-ea"/>
              </a:rPr>
              <a:t>		shape = predict(gray, subject)</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sym typeface="+mn-ea"/>
              </a:rPr>
              <a:t>		shape = </a:t>
            </a:r>
            <a:r>
              <a:rPr lang="en-US" dirty="0" smtClean="0">
                <a:latin typeface="Times New Roman" panose="02020603050405020304" pitchFamily="18" charset="0"/>
                <a:cs typeface="Times New Roman" panose="02020603050405020304" pitchFamily="18" charset="0"/>
                <a:sym typeface="+mn-ea"/>
              </a:rPr>
              <a:t>face_utils.shape_to_np(shape)</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leftEye</a:t>
            </a:r>
            <a:r>
              <a:rPr lang="en-US" dirty="0">
                <a:latin typeface="Times New Roman" panose="02020603050405020304" pitchFamily="18" charset="0"/>
                <a:cs typeface="Times New Roman" panose="02020603050405020304" pitchFamily="18" charset="0"/>
                <a:sym typeface="+mn-ea"/>
              </a:rPr>
              <a:t> = shape[</a:t>
            </a:r>
            <a:r>
              <a:rPr lang="en-US" dirty="0" err="1">
                <a:latin typeface="Times New Roman" panose="02020603050405020304" pitchFamily="18" charset="0"/>
                <a:cs typeface="Times New Roman" panose="02020603050405020304" pitchFamily="18" charset="0"/>
                <a:sym typeface="+mn-ea"/>
              </a:rPr>
              <a:t>lStart:lEnd</a:t>
            </a:r>
            <a:r>
              <a:rPr lang="en-US" dirty="0">
                <a:latin typeface="Times New Roman" panose="02020603050405020304" pitchFamily="18" charset="0"/>
                <a:cs typeface="Times New Roman" panose="02020603050405020304" pitchFamily="18" charset="0"/>
                <a:sym typeface="+mn-ea"/>
              </a:rPr>
              <a:t>]</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rightEye</a:t>
            </a:r>
            <a:r>
              <a:rPr lang="en-US" dirty="0">
                <a:latin typeface="Times New Roman" panose="02020603050405020304" pitchFamily="18" charset="0"/>
                <a:cs typeface="Times New Roman" panose="02020603050405020304" pitchFamily="18" charset="0"/>
                <a:sym typeface="+mn-ea"/>
              </a:rPr>
              <a:t> = shape[</a:t>
            </a:r>
            <a:r>
              <a:rPr lang="en-US" dirty="0" err="1">
                <a:latin typeface="Times New Roman" panose="02020603050405020304" pitchFamily="18" charset="0"/>
                <a:cs typeface="Times New Roman" panose="02020603050405020304" pitchFamily="18" charset="0"/>
                <a:sym typeface="+mn-ea"/>
              </a:rPr>
              <a:t>rStart:rEnd</a:t>
            </a:r>
            <a:r>
              <a:rPr lang="en-US" dirty="0">
                <a:latin typeface="Times New Roman" panose="02020603050405020304" pitchFamily="18" charset="0"/>
                <a:cs typeface="Times New Roman" panose="02020603050405020304" pitchFamily="18" charset="0"/>
                <a:sym typeface="+mn-ea"/>
              </a:rPr>
              <a:t>]</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leftEAR</a:t>
            </a:r>
            <a:r>
              <a:rPr lang="en-US" dirty="0">
                <a:latin typeface="Times New Roman" panose="02020603050405020304" pitchFamily="18" charset="0"/>
                <a:cs typeface="Times New Roman" panose="02020603050405020304" pitchFamily="18" charset="0"/>
                <a:sym typeface="+mn-ea"/>
              </a:rPr>
              <a:t> = </a:t>
            </a:r>
            <a:r>
              <a:rPr lang="en-US" dirty="0" err="1">
                <a:latin typeface="Times New Roman" panose="02020603050405020304" pitchFamily="18" charset="0"/>
                <a:cs typeface="Times New Roman" panose="02020603050405020304" pitchFamily="18" charset="0"/>
                <a:sym typeface="+mn-ea"/>
              </a:rPr>
              <a:t>eye_aspect_ratio</a:t>
            </a:r>
            <a:r>
              <a:rPr lang="en-US" dirty="0">
                <a:latin typeface="Times New Roman" panose="02020603050405020304" pitchFamily="18" charset="0"/>
                <a:cs typeface="Times New Roman" panose="02020603050405020304" pitchFamily="18" charset="0"/>
                <a:sym typeface="+mn-ea"/>
              </a:rPr>
              <a:t>(</a:t>
            </a:r>
            <a:r>
              <a:rPr lang="en-US" dirty="0" err="1">
                <a:latin typeface="Times New Roman" panose="02020603050405020304" pitchFamily="18" charset="0"/>
                <a:cs typeface="Times New Roman" panose="02020603050405020304" pitchFamily="18" charset="0"/>
                <a:sym typeface="+mn-ea"/>
              </a:rPr>
              <a:t>leftEye</a:t>
            </a:r>
            <a:r>
              <a:rPr lang="en-US" dirty="0">
                <a:latin typeface="Times New Roman" panose="02020603050405020304" pitchFamily="18" charset="0"/>
                <a:cs typeface="Times New Roman" panose="02020603050405020304" pitchFamily="18" charset="0"/>
                <a:sym typeface="+mn-ea"/>
              </a:rPr>
              <a:t>)</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sym typeface="+mn-ea"/>
              </a:rPr>
              <a:t>		</a:t>
            </a:r>
            <a:endParaRPr lang="en-US" dirty="0">
              <a:latin typeface="Times New Roman" panose="02020603050405020304" pitchFamily="18" charset="0"/>
              <a:cs typeface="Times New Roman" panose="02020603050405020304" pitchFamily="18" charset="0"/>
            </a:endParaRPr>
          </a:p>
        </p:txBody>
      </p:sp>
      <p:sp>
        <p:nvSpPr>
          <p:cNvPr id="7" name="Google Shape;212;p32"/>
          <p:cNvSpPr txBox="1">
            <a:spLocks noGrp="1"/>
          </p:cNvSpPr>
          <p:nvPr/>
        </p:nvSpPr>
        <p:spPr>
          <a:xfrm>
            <a:off x="450215" y="757555"/>
            <a:ext cx="8040370" cy="498475"/>
          </a:xfrm>
          <a:prstGeom prst="rect">
            <a:avLst/>
          </a:prstGeom>
          <a:noFill/>
          <a:ln>
            <a:noFill/>
          </a:ln>
        </p:spPr>
        <p:txBody>
          <a:bodyPr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a:pPr marL="0" lvl="0" indent="0" algn="l" rtl="0">
              <a:lnSpc>
                <a:spcPct val="100000"/>
              </a:lnSpc>
              <a:spcBef>
                <a:spcPts val="0"/>
              </a:spcBef>
              <a:spcAft>
                <a:spcPts val="0"/>
              </a:spcAft>
              <a:buClr>
                <a:schemeClr val="dk2"/>
              </a:buClr>
              <a:buSzPts val="3200"/>
              <a:buFont typeface="Times New Roman" panose="02020603050405020304"/>
              <a:buNone/>
            </a:pPr>
            <a:r>
              <a:rPr lang="en-IN" altLang="en-US" sz="24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Drowsiness Detection</a:t>
            </a:r>
            <a:endParaRPr lang="en-IN" altLang="en-US" sz="24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Google Shape;212;p32"/>
          <p:cNvSpPr txBox="1">
            <a:spLocks noGrp="1"/>
          </p:cNvSpPr>
          <p:nvPr>
            <p:ph type="title"/>
          </p:nvPr>
        </p:nvSpPr>
        <p:spPr>
          <a:xfrm>
            <a:off x="323215" y="418640"/>
            <a:ext cx="8040370" cy="517793"/>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Times New Roman" panose="02020603050405020304"/>
              <a:buNone/>
            </a:pPr>
            <a:r>
              <a:rPr lang="en-IN" alt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Cont...</a:t>
            </a:r>
            <a:endParaRPr lang="en-IN" alt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 name="Text Box 5"/>
          <p:cNvSpPr txBox="1"/>
          <p:nvPr/>
        </p:nvSpPr>
        <p:spPr>
          <a:xfrm>
            <a:off x="27940" y="1157620"/>
            <a:ext cx="4226560" cy="4370427"/>
          </a:xfrm>
          <a:prstGeom prst="rect">
            <a:avLst/>
          </a:prstGeom>
          <a:noFill/>
        </p:spPr>
        <p:txBody>
          <a:bodyPr wrap="square" rtlCol="0" anchor="t">
            <a:spAutoFit/>
          </a:bodyPr>
          <a:lstStyle/>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err="1">
                <a:latin typeface="Times New Roman" panose="02020603050405020304" pitchFamily="18" charset="0"/>
                <a:cs typeface="Times New Roman" panose="02020603050405020304" pitchFamily="18" charset="0"/>
              </a:rPr>
              <a:t>rightEAR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eye_aspect_ratio</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rightEye</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rPr>
              <a:t>		ear = (</a:t>
            </a:r>
            <a:r>
              <a:rPr lang="en-US" dirty="0" err="1">
                <a:latin typeface="Times New Roman" panose="02020603050405020304" pitchFamily="18" charset="0"/>
                <a:cs typeface="Times New Roman" panose="02020603050405020304" pitchFamily="18" charset="0"/>
              </a:rPr>
              <a:t>leftEAR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rightEAR</a:t>
            </a:r>
            <a:r>
              <a:rPr lang="en-US" dirty="0">
                <a:latin typeface="Times New Roman" panose="02020603050405020304" pitchFamily="18" charset="0"/>
                <a:cs typeface="Times New Roman" panose="02020603050405020304" pitchFamily="18" charset="0"/>
              </a:rPr>
              <a:t>) / 2.0</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leftEyeHull</a:t>
            </a:r>
            <a:r>
              <a:rPr lang="en-US" dirty="0">
                <a:latin typeface="Times New Roman" panose="02020603050405020304" pitchFamily="18" charset="0"/>
                <a:cs typeface="Times New Roman" panose="02020603050405020304" pitchFamily="18" charset="0"/>
              </a:rPr>
              <a:t> = cv2.convexHull(</a:t>
            </a:r>
            <a:r>
              <a:rPr lang="en-US" dirty="0" err="1">
                <a:latin typeface="Times New Roman" panose="02020603050405020304" pitchFamily="18" charset="0"/>
                <a:cs typeface="Times New Roman" panose="02020603050405020304" pitchFamily="18" charset="0"/>
              </a:rPr>
              <a:t>leftEye</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rightEyeHull</a:t>
            </a:r>
            <a:r>
              <a:rPr lang="en-US" dirty="0">
                <a:latin typeface="Times New Roman" panose="02020603050405020304" pitchFamily="18" charset="0"/>
                <a:cs typeface="Times New Roman" panose="02020603050405020304" pitchFamily="18" charset="0"/>
              </a:rPr>
              <a:t> = cv2.convexHull(</a:t>
            </a:r>
            <a:r>
              <a:rPr lang="en-US" dirty="0" err="1">
                <a:latin typeface="Times New Roman" panose="02020603050405020304" pitchFamily="18" charset="0"/>
                <a:cs typeface="Times New Roman" panose="02020603050405020304" pitchFamily="18" charset="0"/>
              </a:rPr>
              <a:t>rightEye</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rPr>
              <a:t>		cv2.drawContours(frame, [</a:t>
            </a:r>
            <a:r>
              <a:rPr lang="en-US" dirty="0" err="1">
                <a:latin typeface="Times New Roman" panose="02020603050405020304" pitchFamily="18" charset="0"/>
                <a:cs typeface="Times New Roman" panose="02020603050405020304" pitchFamily="18" charset="0"/>
              </a:rPr>
              <a:t>leftEyeHull</a:t>
            </a:r>
            <a:r>
              <a:rPr lang="en-US" dirty="0">
                <a:latin typeface="Times New Roman" panose="02020603050405020304" pitchFamily="18" charset="0"/>
                <a:cs typeface="Times New Roman" panose="02020603050405020304" pitchFamily="18" charset="0"/>
              </a:rPr>
              <a:t>], -1, (0, 255, 0), 1)</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rPr>
              <a:t>		cv2.drawContours(frame, [</a:t>
            </a:r>
            <a:r>
              <a:rPr lang="en-US" dirty="0" err="1">
                <a:latin typeface="Times New Roman" panose="02020603050405020304" pitchFamily="18" charset="0"/>
                <a:cs typeface="Times New Roman" panose="02020603050405020304" pitchFamily="18" charset="0"/>
              </a:rPr>
              <a:t>rightEyeHull</a:t>
            </a:r>
            <a:r>
              <a:rPr lang="en-US" dirty="0">
                <a:latin typeface="Times New Roman" panose="02020603050405020304" pitchFamily="18" charset="0"/>
                <a:cs typeface="Times New Roman" panose="02020603050405020304" pitchFamily="18" charset="0"/>
              </a:rPr>
              <a:t>], -1, (0, 255, 0), 1)</a:t>
            </a:r>
            <a:endParaRPr lang="en-US" dirty="0">
              <a:latin typeface="Times New Roman" panose="02020603050405020304" pitchFamily="18" charset="0"/>
              <a:cs typeface="Times New Roman" panose="02020603050405020304" pitchFamily="18" charset="0"/>
            </a:endParaRPr>
          </a:p>
          <a:p>
            <a:pPr marL="639445" marR="0" lvl="1" indent="-245745" algn="just"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rPr>
              <a:t>		if ear &lt; thresh:</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rPr>
              <a:t>			flag += 1</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rPr>
              <a:t>			print (flag)</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rPr>
              <a:t>			if flag &gt;= </a:t>
            </a:r>
            <a:r>
              <a:rPr lang="en-US" dirty="0" err="1">
                <a:latin typeface="Times New Roman" panose="02020603050405020304" pitchFamily="18" charset="0"/>
                <a:cs typeface="Times New Roman" panose="02020603050405020304" pitchFamily="18" charset="0"/>
              </a:rPr>
              <a:t>frame_check</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cv2.putText(frame</a:t>
            </a:r>
            <a:r>
              <a:rPr lang="en-US" dirty="0">
                <a:latin typeface="Times New Roman" panose="02020603050405020304" pitchFamily="18" charset="0"/>
                <a:cs typeface="Times New Roman" panose="02020603050405020304" pitchFamily="18" charset="0"/>
              </a:rPr>
              <a:t>, "****************ALERT!****************", (10, 30),</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4309745" y="993775"/>
            <a:ext cx="4580255" cy="4534575"/>
          </a:xfrm>
          <a:prstGeom prst="rect">
            <a:avLst/>
          </a:prstGeom>
          <a:noFill/>
        </p:spPr>
        <p:txBody>
          <a:bodyPr wrap="square" rtlCol="0" anchor="t">
            <a:spAutoFit/>
          </a:bodyPr>
          <a:lstStyle/>
          <a:p>
            <a:pPr marL="639445" marR="0" lvl="1" indent="-245745" algn="l" rtl="0">
              <a:lnSpc>
                <a:spcPct val="100000"/>
              </a:lnSpc>
              <a:spcBef>
                <a:spcPts val="400"/>
              </a:spcBef>
              <a:spcAft>
                <a:spcPts val="0"/>
              </a:spcAft>
              <a:buClr>
                <a:schemeClr val="dk1"/>
              </a:buClr>
              <a:buSzPts val="2000"/>
              <a:buFont typeface="Arial" panose="020B0604020202020204"/>
              <a:buNone/>
            </a:pPr>
            <a:r>
              <a:rPr lang="en-IN" altLang="en-US" dirty="0">
                <a:latin typeface="Times New Roman" panose="02020603050405020304" pitchFamily="18" charset="0"/>
                <a:cs typeface="Times New Roman" panose="02020603050405020304" pitchFamily="18" charset="0"/>
                <a:sym typeface="+mn-ea"/>
              </a:rPr>
              <a:t>		</a:t>
            </a:r>
            <a:r>
              <a:rPr lang="en-US" dirty="0">
                <a:latin typeface="Times New Roman" panose="02020603050405020304" pitchFamily="18" charset="0"/>
                <a:cs typeface="Times New Roman" panose="02020603050405020304" pitchFamily="18" charset="0"/>
                <a:sym typeface="+mn-ea"/>
              </a:rPr>
              <a:t>cv2.FONT_HERSHEY_SIMPLEX, 0.7, (0, 0, 255), 2)</a:t>
            </a:r>
            <a:endParaRPr lang="en-US" dirty="0">
              <a:latin typeface="Times New Roman" panose="02020603050405020304" pitchFamily="18" charset="0"/>
              <a:cs typeface="Times New Roman" panose="02020603050405020304" pitchFamily="18" charset="0"/>
              <a:sym typeface="+mn-ea"/>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sym typeface="+mn-ea"/>
              </a:rPr>
              <a:t>cv2.putText(frame, "****************ALERT!****************", (10,325),</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sym typeface="+mn-ea"/>
              </a:rPr>
              <a:t>					cv2.FONT_HERSHEY_SIMPLEX, 0.7, (0, 0, 255), 2)</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playsound</a:t>
            </a:r>
            <a:r>
              <a:rPr lang="en-US" dirty="0">
                <a:latin typeface="Times New Roman" panose="02020603050405020304" pitchFamily="18" charset="0"/>
                <a:cs typeface="Times New Roman" panose="02020603050405020304" pitchFamily="18" charset="0"/>
                <a:sym typeface="+mn-ea"/>
              </a:rPr>
              <a:t>("audio.mp3")</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sym typeface="+mn-ea"/>
              </a:rPr>
              <a:t>		else:</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sym typeface="+mn-ea"/>
              </a:rPr>
              <a:t>			flag = 0</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sym typeface="+mn-ea"/>
              </a:rPr>
              <a:t>	cv2.imshow("Frame", frame)</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sym typeface="+mn-ea"/>
              </a:rPr>
              <a:t>	key = cv2.waitKey(1) &amp; 0xFF</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sym typeface="+mn-ea"/>
              </a:rPr>
              <a:t>	if key == </a:t>
            </a:r>
            <a:r>
              <a:rPr lang="en-US" dirty="0" err="1">
                <a:latin typeface="Times New Roman" panose="02020603050405020304" pitchFamily="18" charset="0"/>
                <a:cs typeface="Times New Roman" panose="02020603050405020304" pitchFamily="18" charset="0"/>
                <a:sym typeface="+mn-ea"/>
              </a:rPr>
              <a:t>ord</a:t>
            </a:r>
            <a:r>
              <a:rPr lang="en-US" dirty="0">
                <a:latin typeface="Times New Roman" panose="02020603050405020304" pitchFamily="18" charset="0"/>
                <a:cs typeface="Times New Roman" panose="02020603050405020304" pitchFamily="18" charset="0"/>
                <a:sym typeface="+mn-ea"/>
              </a:rPr>
              <a:t>("q"):</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sym typeface="+mn-ea"/>
              </a:rPr>
              <a:t>		break</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a:latin typeface="Times New Roman" panose="02020603050405020304" pitchFamily="18" charset="0"/>
                <a:cs typeface="Times New Roman" panose="02020603050405020304" pitchFamily="18" charset="0"/>
                <a:sym typeface="+mn-ea"/>
              </a:rPr>
              <a:t>cv2.destroyAllWindows()</a:t>
            </a:r>
            <a:endParaRPr lang="en-US" dirty="0">
              <a:latin typeface="Times New Roman" panose="02020603050405020304" pitchFamily="18" charset="0"/>
              <a:cs typeface="Times New Roman" panose="02020603050405020304" pitchFamily="18" charset="0"/>
            </a:endParaRPr>
          </a:p>
          <a:p>
            <a:pPr marL="639445" marR="0" lvl="1" indent="-245745" algn="l" rtl="0">
              <a:lnSpc>
                <a:spcPct val="100000"/>
              </a:lnSpc>
              <a:spcBef>
                <a:spcPts val="400"/>
              </a:spcBef>
              <a:spcAft>
                <a:spcPts val="0"/>
              </a:spcAft>
              <a:buClr>
                <a:schemeClr val="dk1"/>
              </a:buClr>
              <a:buSzPts val="2000"/>
              <a:buFont typeface="Arial" panose="020B0604020202020204"/>
              <a:buNone/>
            </a:pPr>
            <a:r>
              <a:rPr lang="en-US" dirty="0" err="1">
                <a:latin typeface="Times New Roman" panose="02020603050405020304" pitchFamily="18" charset="0"/>
                <a:cs typeface="Times New Roman" panose="02020603050405020304" pitchFamily="18" charset="0"/>
                <a:sym typeface="+mn-ea"/>
              </a:rPr>
              <a:t>cap.stop</a:t>
            </a:r>
            <a:r>
              <a:rPr lang="en-US" dirty="0">
                <a:latin typeface="Times New Roman" panose="02020603050405020304" pitchFamily="18" charset="0"/>
                <a:cs typeface="Times New Roman" panose="02020603050405020304" pitchFamily="18" charset="0"/>
                <a:sym typeface="+mn-ea"/>
              </a:rPr>
              <a: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3071" y="1288973"/>
            <a:ext cx="4178929" cy="5646730"/>
          </a:xfrm>
        </p:spPr>
        <p:txBody>
          <a:bodyPr/>
          <a:lstStyle/>
          <a:p>
            <a:pPr marL="71755" indent="0">
              <a:buNone/>
            </a:pPr>
            <a:r>
              <a:rPr lang="en-IN" sz="1400" dirty="0">
                <a:latin typeface="Times New Roman" panose="02020603050405020304" pitchFamily="18" charset="0"/>
                <a:cs typeface="Times New Roman" panose="02020603050405020304" pitchFamily="18" charset="0"/>
              </a:rPr>
              <a:t>import cv2 as cv</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a:latin typeface="Times New Roman" panose="02020603050405020304" pitchFamily="18" charset="0"/>
                <a:cs typeface="Times New Roman" panose="02020603050405020304" pitchFamily="18" charset="0"/>
              </a:rPr>
              <a:t>import </a:t>
            </a:r>
            <a:r>
              <a:rPr lang="en-IN" sz="1400" dirty="0" err="1">
                <a:latin typeface="Times New Roman" panose="02020603050405020304" pitchFamily="18" charset="0"/>
                <a:cs typeface="Times New Roman" panose="02020603050405020304" pitchFamily="18" charset="0"/>
              </a:rPr>
              <a:t>numpy</a:t>
            </a:r>
            <a:r>
              <a:rPr lang="en-IN" sz="1400" dirty="0">
                <a:latin typeface="Times New Roman" panose="02020603050405020304" pitchFamily="18" charset="0"/>
                <a:cs typeface="Times New Roman" panose="02020603050405020304" pitchFamily="18" charset="0"/>
              </a:rPr>
              <a:t> as </a:t>
            </a:r>
            <a:r>
              <a:rPr lang="en-IN" sz="1400" dirty="0" err="1">
                <a:latin typeface="Times New Roman" panose="02020603050405020304" pitchFamily="18" charset="0"/>
                <a:cs typeface="Times New Roman" panose="02020603050405020304" pitchFamily="18" charset="0"/>
              </a:rPr>
              <a:t>np</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err="1" smtClean="0">
                <a:latin typeface="Times New Roman" panose="02020603050405020304" pitchFamily="18" charset="0"/>
                <a:cs typeface="Times New Roman" panose="02020603050405020304" pitchFamily="18" charset="0"/>
              </a:rPr>
              <a:t>def</a:t>
            </a:r>
            <a:r>
              <a:rPr lang="en-IN" sz="1400" dirty="0" smtClean="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do_canny</a:t>
            </a:r>
            <a:r>
              <a:rPr lang="en-IN" sz="1400" dirty="0">
                <a:latin typeface="Times New Roman" panose="02020603050405020304" pitchFamily="18" charset="0"/>
                <a:cs typeface="Times New Roman" panose="02020603050405020304" pitchFamily="18" charset="0"/>
              </a:rPr>
              <a:t>(frame):</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gray</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cv.cvtColor</a:t>
            </a:r>
            <a:r>
              <a:rPr lang="en-IN" sz="1400" dirty="0">
                <a:latin typeface="Times New Roman" panose="02020603050405020304" pitchFamily="18" charset="0"/>
                <a:cs typeface="Times New Roman" panose="02020603050405020304" pitchFamily="18" charset="0"/>
              </a:rPr>
              <a:t>(frame, cv.COLOR_RGB2GRAY)</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smtClean="0">
                <a:latin typeface="Times New Roman" panose="02020603050405020304" pitchFamily="18" charset="0"/>
                <a:cs typeface="Times New Roman" panose="02020603050405020304" pitchFamily="18" charset="0"/>
              </a:rPr>
              <a:t>blur </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cv.GaussianBlur</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gray</a:t>
            </a:r>
            <a:r>
              <a:rPr lang="en-IN" sz="1400" dirty="0">
                <a:latin typeface="Times New Roman" panose="02020603050405020304" pitchFamily="18" charset="0"/>
                <a:cs typeface="Times New Roman" panose="02020603050405020304" pitchFamily="18" charset="0"/>
              </a:rPr>
              <a:t>, (5, 5), 0)</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canny = </a:t>
            </a:r>
            <a:r>
              <a:rPr lang="en-IN" sz="1400" dirty="0" err="1">
                <a:latin typeface="Times New Roman" panose="02020603050405020304" pitchFamily="18" charset="0"/>
                <a:cs typeface="Times New Roman" panose="02020603050405020304" pitchFamily="18" charset="0"/>
              </a:rPr>
              <a:t>cv.Canny</a:t>
            </a:r>
            <a:r>
              <a:rPr lang="en-IN" sz="1400" dirty="0">
                <a:latin typeface="Times New Roman" panose="02020603050405020304" pitchFamily="18" charset="0"/>
                <a:cs typeface="Times New Roman" panose="02020603050405020304" pitchFamily="18" charset="0"/>
              </a:rPr>
              <a:t>(blur, 50, 150)</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a:latin typeface="Times New Roman" panose="02020603050405020304" pitchFamily="18" charset="0"/>
                <a:cs typeface="Times New Roman" panose="02020603050405020304" pitchFamily="18" charset="0"/>
              </a:rPr>
              <a:t>    return </a:t>
            </a:r>
            <a:r>
              <a:rPr lang="en-IN" sz="1400" dirty="0" smtClean="0">
                <a:latin typeface="Times New Roman" panose="02020603050405020304" pitchFamily="18" charset="0"/>
                <a:cs typeface="Times New Roman" panose="02020603050405020304" pitchFamily="18" charset="0"/>
              </a:rPr>
              <a:t>canny</a:t>
            </a:r>
            <a:endParaRPr lang="en-IN" sz="1400" dirty="0" smtClean="0">
              <a:latin typeface="Times New Roman" panose="02020603050405020304" pitchFamily="18" charset="0"/>
              <a:cs typeface="Times New Roman" panose="02020603050405020304" pitchFamily="18" charset="0"/>
            </a:endParaRPr>
          </a:p>
          <a:p>
            <a:pPr marL="71755" indent="0">
              <a:buNone/>
            </a:pPr>
            <a:r>
              <a:rPr lang="en-IN" sz="1400" dirty="0" err="1">
                <a:latin typeface="Times New Roman" panose="02020603050405020304" pitchFamily="18" charset="0"/>
                <a:cs typeface="Times New Roman" panose="02020603050405020304" pitchFamily="18" charset="0"/>
              </a:rPr>
              <a:t>def</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do_segment</a:t>
            </a:r>
            <a:r>
              <a:rPr lang="en-IN" sz="1400" dirty="0">
                <a:latin typeface="Times New Roman" panose="02020603050405020304" pitchFamily="18" charset="0"/>
                <a:cs typeface="Times New Roman" panose="02020603050405020304" pitchFamily="18" charset="0"/>
              </a:rPr>
              <a:t>(frame):</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a:latin typeface="Times New Roman" panose="02020603050405020304" pitchFamily="18" charset="0"/>
                <a:cs typeface="Times New Roman" panose="02020603050405020304" pitchFamily="18" charset="0"/>
              </a:rPr>
              <a:t>height = </a:t>
            </a:r>
            <a:r>
              <a:rPr lang="en-IN" sz="1400" dirty="0" err="1">
                <a:latin typeface="Times New Roman" panose="02020603050405020304" pitchFamily="18" charset="0"/>
                <a:cs typeface="Times New Roman" panose="02020603050405020304" pitchFamily="18" charset="0"/>
              </a:rPr>
              <a:t>frame.shape</a:t>
            </a:r>
            <a:r>
              <a:rPr lang="en-IN" sz="1400" dirty="0">
                <a:latin typeface="Times New Roman" panose="02020603050405020304" pitchFamily="18" charset="0"/>
                <a:cs typeface="Times New Roman" panose="02020603050405020304" pitchFamily="18" charset="0"/>
              </a:rPr>
              <a:t>[0]</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a:latin typeface="Times New Roman" panose="02020603050405020304" pitchFamily="18" charset="0"/>
                <a:cs typeface="Times New Roman" panose="02020603050405020304" pitchFamily="18" charset="0"/>
              </a:rPr>
              <a:t>polygons = </a:t>
            </a:r>
            <a:r>
              <a:rPr lang="en-IN" sz="1400" dirty="0" smtClean="0">
                <a:latin typeface="Times New Roman" panose="02020603050405020304" pitchFamily="18" charset="0"/>
                <a:cs typeface="Times New Roman" panose="02020603050405020304" pitchFamily="18" charset="0"/>
              </a:rPr>
              <a:t>np.array ([[(</a:t>
            </a:r>
            <a:r>
              <a:rPr lang="en-IN" sz="1400" dirty="0">
                <a:latin typeface="Times New Roman" panose="02020603050405020304" pitchFamily="18" charset="0"/>
                <a:cs typeface="Times New Roman" panose="02020603050405020304" pitchFamily="18" charset="0"/>
              </a:rPr>
              <a:t>0, height), (800, height), (380, 290</a:t>
            </a: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a:latin typeface="Times New Roman" panose="02020603050405020304" pitchFamily="18" charset="0"/>
                <a:cs typeface="Times New Roman" panose="02020603050405020304" pitchFamily="18" charset="0"/>
              </a:rPr>
              <a:t>mask = </a:t>
            </a:r>
            <a:r>
              <a:rPr lang="en-IN" sz="1400" dirty="0" err="1">
                <a:latin typeface="Times New Roman" panose="02020603050405020304" pitchFamily="18" charset="0"/>
                <a:cs typeface="Times New Roman" panose="02020603050405020304" pitchFamily="18" charset="0"/>
              </a:rPr>
              <a:t>np.zeros_like</a:t>
            </a:r>
            <a:r>
              <a:rPr lang="en-IN" sz="1400" dirty="0">
                <a:latin typeface="Times New Roman" panose="02020603050405020304" pitchFamily="18" charset="0"/>
                <a:cs typeface="Times New Roman" panose="02020603050405020304" pitchFamily="18" charset="0"/>
              </a:rPr>
              <a:t>(frame)</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err="1">
                <a:latin typeface="Times New Roman" panose="02020603050405020304" pitchFamily="18" charset="0"/>
                <a:cs typeface="Times New Roman" panose="02020603050405020304" pitchFamily="18" charset="0"/>
              </a:rPr>
              <a:t>cv.fillPoly</a:t>
            </a:r>
            <a:r>
              <a:rPr lang="en-IN" sz="1400" dirty="0">
                <a:latin typeface="Times New Roman" panose="02020603050405020304" pitchFamily="18" charset="0"/>
                <a:cs typeface="Times New Roman" panose="02020603050405020304" pitchFamily="18" charset="0"/>
              </a:rPr>
              <a:t>(mask, polygons, 255)</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a:latin typeface="Times New Roman" panose="02020603050405020304" pitchFamily="18" charset="0"/>
                <a:cs typeface="Times New Roman" panose="02020603050405020304" pitchFamily="18" charset="0"/>
              </a:rPr>
              <a:t>segment = </a:t>
            </a:r>
            <a:r>
              <a:rPr lang="en-IN" sz="1400" dirty="0" err="1">
                <a:latin typeface="Times New Roman" panose="02020603050405020304" pitchFamily="18" charset="0"/>
                <a:cs typeface="Times New Roman" panose="02020603050405020304" pitchFamily="18" charset="0"/>
              </a:rPr>
              <a:t>cv.bitwise_and</a:t>
            </a:r>
            <a:r>
              <a:rPr lang="en-IN" sz="1400" dirty="0">
                <a:latin typeface="Times New Roman" panose="02020603050405020304" pitchFamily="18" charset="0"/>
                <a:cs typeface="Times New Roman" panose="02020603050405020304" pitchFamily="18" charset="0"/>
              </a:rPr>
              <a:t>(frame, mask)</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a:latin typeface="Times New Roman" panose="02020603050405020304" pitchFamily="18" charset="0"/>
                <a:cs typeface="Times New Roman" panose="02020603050405020304" pitchFamily="18" charset="0"/>
              </a:rPr>
              <a:t>    return segment</a:t>
            </a:r>
            <a:endParaRPr lang="en-IN" sz="1400" dirty="0">
              <a:latin typeface="Times New Roman" panose="02020603050405020304" pitchFamily="18" charset="0"/>
              <a:cs typeface="Times New Roman" panose="02020603050405020304" pitchFamily="18" charset="0"/>
            </a:endParaRPr>
          </a:p>
          <a:p>
            <a:pPr marL="71755" indent="0">
              <a:buNone/>
            </a:pPr>
            <a:endParaRPr lang="en-IN" sz="14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2"/>
          </p:nvPr>
        </p:nvSpPr>
        <p:spPr>
          <a:xfrm>
            <a:off x="4702521" y="1134737"/>
            <a:ext cx="4038600" cy="5447131"/>
          </a:xfrm>
        </p:spPr>
        <p:txBody>
          <a:bodyPr/>
          <a:lstStyle/>
          <a:p>
            <a:pPr marL="71755" indent="0">
              <a:buNone/>
            </a:pPr>
            <a:r>
              <a:rPr lang="en-IN" sz="1400" dirty="0" err="1" smtClean="0">
                <a:latin typeface="Times New Roman" panose="02020603050405020304" pitchFamily="18" charset="0"/>
                <a:cs typeface="Times New Roman" panose="02020603050405020304" pitchFamily="18" charset="0"/>
              </a:rPr>
              <a:t>def</a:t>
            </a:r>
            <a:r>
              <a:rPr lang="en-IN" sz="1400" dirty="0" smtClean="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calculate_lines</a:t>
            </a:r>
            <a:r>
              <a:rPr lang="en-IN" sz="1400" dirty="0">
                <a:latin typeface="Times New Roman" panose="02020603050405020304" pitchFamily="18" charset="0"/>
                <a:cs typeface="Times New Roman" panose="02020603050405020304" pitchFamily="18" charset="0"/>
              </a:rPr>
              <a:t>(frame, lines):</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smtClean="0">
                <a:latin typeface="Times New Roman" panose="02020603050405020304" pitchFamily="18" charset="0"/>
                <a:cs typeface="Times New Roman" panose="02020603050405020304" pitchFamily="18" charset="0"/>
              </a:rPr>
              <a:t>left </a:t>
            </a:r>
            <a:r>
              <a:rPr lang="en-IN"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a:latin typeface="Times New Roman" panose="02020603050405020304" pitchFamily="18" charset="0"/>
                <a:cs typeface="Times New Roman" panose="02020603050405020304" pitchFamily="18" charset="0"/>
              </a:rPr>
              <a:t>    right = []</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smtClean="0">
                <a:latin typeface="Times New Roman" panose="02020603050405020304" pitchFamily="18" charset="0"/>
                <a:cs typeface="Times New Roman" panose="02020603050405020304" pitchFamily="18" charset="0"/>
              </a:rPr>
              <a:t>for </a:t>
            </a:r>
            <a:r>
              <a:rPr lang="en-IN" sz="1400" dirty="0">
                <a:latin typeface="Times New Roman" panose="02020603050405020304" pitchFamily="18" charset="0"/>
                <a:cs typeface="Times New Roman" panose="02020603050405020304" pitchFamily="18" charset="0"/>
              </a:rPr>
              <a:t>line in lines:</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smtClean="0">
                <a:latin typeface="Times New Roman" panose="02020603050405020304" pitchFamily="18" charset="0"/>
                <a:cs typeface="Times New Roman" panose="02020603050405020304" pitchFamily="18" charset="0"/>
              </a:rPr>
              <a:t>	x1</a:t>
            </a:r>
            <a:r>
              <a:rPr lang="en-IN" sz="1400" dirty="0">
                <a:latin typeface="Times New Roman" panose="02020603050405020304" pitchFamily="18" charset="0"/>
                <a:cs typeface="Times New Roman" panose="02020603050405020304" pitchFamily="18" charset="0"/>
              </a:rPr>
              <a:t>, y1, x2, y2 = </a:t>
            </a:r>
            <a:r>
              <a:rPr lang="en-IN" sz="1400" dirty="0" err="1">
                <a:latin typeface="Times New Roman" panose="02020603050405020304" pitchFamily="18" charset="0"/>
                <a:cs typeface="Times New Roman" panose="02020603050405020304" pitchFamily="18" charset="0"/>
              </a:rPr>
              <a:t>line.reshape</a:t>
            </a:r>
            <a:r>
              <a:rPr lang="en-IN" sz="1400" dirty="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smtClean="0">
                <a:latin typeface="Times New Roman" panose="02020603050405020304" pitchFamily="18" charset="0"/>
                <a:cs typeface="Times New Roman" panose="02020603050405020304" pitchFamily="18" charset="0"/>
              </a:rPr>
              <a:t>parameters </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np.polyfit</a:t>
            </a:r>
            <a:r>
              <a:rPr lang="en-IN" sz="1400" dirty="0">
                <a:latin typeface="Times New Roman" panose="02020603050405020304" pitchFamily="18" charset="0"/>
                <a:cs typeface="Times New Roman" panose="02020603050405020304" pitchFamily="18" charset="0"/>
              </a:rPr>
              <a:t>((x1, x2), (y1, y2), 1)</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a:latin typeface="Times New Roman" panose="02020603050405020304" pitchFamily="18" charset="0"/>
                <a:cs typeface="Times New Roman" panose="02020603050405020304" pitchFamily="18" charset="0"/>
              </a:rPr>
              <a:t>        slope = parameters[0]</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y_intercept</a:t>
            </a:r>
            <a:r>
              <a:rPr lang="en-IN" sz="1400" dirty="0">
                <a:latin typeface="Times New Roman" panose="02020603050405020304" pitchFamily="18" charset="0"/>
                <a:cs typeface="Times New Roman" panose="02020603050405020304" pitchFamily="18" charset="0"/>
              </a:rPr>
              <a:t> = parameters[1]</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smtClean="0">
                <a:latin typeface="Times New Roman" panose="02020603050405020304" pitchFamily="18" charset="0"/>
                <a:cs typeface="Times New Roman" panose="02020603050405020304" pitchFamily="18" charset="0"/>
              </a:rPr>
              <a:t>	if </a:t>
            </a:r>
            <a:r>
              <a:rPr lang="en-IN" sz="1400" dirty="0">
                <a:latin typeface="Times New Roman" panose="02020603050405020304" pitchFamily="18" charset="0"/>
                <a:cs typeface="Times New Roman" panose="02020603050405020304" pitchFamily="18" charset="0"/>
              </a:rPr>
              <a:t>slope &lt; 0:</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left.append</a:t>
            </a:r>
            <a:r>
              <a:rPr lang="en-IN" sz="1400" dirty="0">
                <a:latin typeface="Times New Roman" panose="02020603050405020304" pitchFamily="18" charset="0"/>
                <a:cs typeface="Times New Roman" panose="02020603050405020304" pitchFamily="18" charset="0"/>
              </a:rPr>
              <a:t>((slope, </a:t>
            </a:r>
            <a:r>
              <a:rPr lang="en-IN" sz="1400" dirty="0" err="1">
                <a:latin typeface="Times New Roman" panose="02020603050405020304" pitchFamily="18" charset="0"/>
                <a:cs typeface="Times New Roman" panose="02020603050405020304" pitchFamily="18" charset="0"/>
              </a:rPr>
              <a:t>y_intercept</a:t>
            </a:r>
            <a:r>
              <a:rPr lang="en-IN"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a:latin typeface="Times New Roman" panose="02020603050405020304" pitchFamily="18" charset="0"/>
                <a:cs typeface="Times New Roman" panose="02020603050405020304" pitchFamily="18" charset="0"/>
              </a:rPr>
              <a:t>        else:</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right.append</a:t>
            </a:r>
            <a:r>
              <a:rPr lang="en-IN" sz="1400" dirty="0">
                <a:latin typeface="Times New Roman" panose="02020603050405020304" pitchFamily="18" charset="0"/>
                <a:cs typeface="Times New Roman" panose="02020603050405020304" pitchFamily="18" charset="0"/>
              </a:rPr>
              <a:t>((slope, </a:t>
            </a:r>
            <a:r>
              <a:rPr lang="en-IN" sz="1400" dirty="0" err="1">
                <a:latin typeface="Times New Roman" panose="02020603050405020304" pitchFamily="18" charset="0"/>
                <a:cs typeface="Times New Roman" panose="02020603050405020304" pitchFamily="18" charset="0"/>
              </a:rPr>
              <a:t>y_intercept</a:t>
            </a:r>
            <a:r>
              <a:rPr lang="en-IN" sz="1400" dirty="0" smtClean="0">
                <a:latin typeface="Times New Roman" panose="02020603050405020304" pitchFamily="18" charset="0"/>
                <a:cs typeface="Times New Roman" panose="02020603050405020304" pitchFamily="18" charset="0"/>
              </a:rPr>
              <a:t>))</a:t>
            </a:r>
            <a:endParaRPr lang="en-IN" sz="1400" dirty="0" smtClean="0">
              <a:latin typeface="Times New Roman" panose="02020603050405020304" pitchFamily="18" charset="0"/>
              <a:cs typeface="Times New Roman" panose="02020603050405020304" pitchFamily="18" charset="0"/>
            </a:endParaRPr>
          </a:p>
          <a:p>
            <a:pPr marL="71755" indent="0">
              <a:buNone/>
            </a:pP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a:t>
            </a:r>
            <a:r>
              <a:rPr lang="en-IN" sz="1400" dirty="0" err="1" smtClean="0">
                <a:latin typeface="Times New Roman" panose="02020603050405020304" pitchFamily="18" charset="0"/>
                <a:cs typeface="Times New Roman" panose="02020603050405020304" pitchFamily="18" charset="0"/>
              </a:rPr>
              <a:t>left_avg</a:t>
            </a:r>
            <a:r>
              <a:rPr lang="en-IN" sz="1400" dirty="0" smtClean="0">
                <a:latin typeface="Times New Roman" panose="02020603050405020304" pitchFamily="18" charset="0"/>
                <a:cs typeface="Times New Roman" panose="02020603050405020304" pitchFamily="18" charset="0"/>
              </a:rPr>
              <a:t> = </a:t>
            </a:r>
            <a:r>
              <a:rPr lang="en-IN" sz="1400" dirty="0" err="1" smtClean="0">
                <a:latin typeface="Times New Roman" panose="02020603050405020304" pitchFamily="18" charset="0"/>
                <a:cs typeface="Times New Roman" panose="02020603050405020304" pitchFamily="18" charset="0"/>
              </a:rPr>
              <a:t>np.average</a:t>
            </a:r>
            <a:r>
              <a:rPr lang="en-IN" sz="1400" dirty="0" smtClean="0">
                <a:latin typeface="Times New Roman" panose="02020603050405020304" pitchFamily="18" charset="0"/>
                <a:cs typeface="Times New Roman" panose="02020603050405020304" pitchFamily="18" charset="0"/>
              </a:rPr>
              <a:t>(left, axis = 0)</a:t>
            </a:r>
            <a:endParaRPr lang="en-IN" sz="1400" dirty="0" smtClean="0">
              <a:latin typeface="Times New Roman" panose="02020603050405020304" pitchFamily="18" charset="0"/>
              <a:cs typeface="Times New Roman" panose="02020603050405020304" pitchFamily="18" charset="0"/>
            </a:endParaRPr>
          </a:p>
          <a:p>
            <a:pPr marL="71755" indent="0">
              <a:buNone/>
            </a:pPr>
            <a:r>
              <a:rPr lang="en-IN" sz="1400" dirty="0" smtClean="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right_avg</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np.average</a:t>
            </a:r>
            <a:r>
              <a:rPr lang="en-IN" sz="1400" dirty="0">
                <a:latin typeface="Times New Roman" panose="02020603050405020304" pitchFamily="18" charset="0"/>
                <a:cs typeface="Times New Roman" panose="02020603050405020304" pitchFamily="18" charset="0"/>
              </a:rPr>
              <a:t>(right, axis = 0)</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smtClean="0">
                <a:latin typeface="Times New Roman" panose="02020603050405020304" pitchFamily="18" charset="0"/>
                <a:cs typeface="Times New Roman" panose="02020603050405020304" pitchFamily="18" charset="0"/>
              </a:rPr>
              <a:t>   </a:t>
            </a:r>
            <a:r>
              <a:rPr lang="en-IN" sz="1400" dirty="0" err="1" smtClean="0">
                <a:latin typeface="Times New Roman" panose="02020603050405020304" pitchFamily="18" charset="0"/>
                <a:cs typeface="Times New Roman" panose="02020603050405020304" pitchFamily="18" charset="0"/>
              </a:rPr>
              <a:t>left_line</a:t>
            </a: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calculate_coordinates</a:t>
            </a:r>
            <a:r>
              <a:rPr lang="en-IN" sz="1400" dirty="0">
                <a:latin typeface="Times New Roman" panose="02020603050405020304" pitchFamily="18" charset="0"/>
                <a:cs typeface="Times New Roman" panose="02020603050405020304" pitchFamily="18" charset="0"/>
              </a:rPr>
              <a:t>(frame, </a:t>
            </a:r>
            <a:r>
              <a:rPr lang="en-IN" sz="1400" dirty="0" err="1">
                <a:latin typeface="Times New Roman" panose="02020603050405020304" pitchFamily="18" charset="0"/>
                <a:cs typeface="Times New Roman" panose="02020603050405020304" pitchFamily="18" charset="0"/>
              </a:rPr>
              <a:t>left_avg</a:t>
            </a:r>
            <a:r>
              <a:rPr lang="en-IN"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right_line</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calculate_coordinates</a:t>
            </a:r>
            <a:r>
              <a:rPr lang="en-IN" sz="1400" dirty="0">
                <a:latin typeface="Times New Roman" panose="02020603050405020304" pitchFamily="18" charset="0"/>
                <a:cs typeface="Times New Roman" panose="02020603050405020304" pitchFamily="18" charset="0"/>
              </a:rPr>
              <a:t>(frame, </a:t>
            </a:r>
            <a:r>
              <a:rPr lang="en-IN" sz="1400" dirty="0" err="1">
                <a:latin typeface="Times New Roman" panose="02020603050405020304" pitchFamily="18" charset="0"/>
                <a:cs typeface="Times New Roman" panose="02020603050405020304" pitchFamily="18" charset="0"/>
              </a:rPr>
              <a:t>right_avg</a:t>
            </a:r>
            <a:r>
              <a:rPr lang="en-IN"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a:latin typeface="Times New Roman" panose="02020603050405020304" pitchFamily="18" charset="0"/>
                <a:cs typeface="Times New Roman" panose="02020603050405020304" pitchFamily="18" charset="0"/>
              </a:rPr>
              <a:t>    return </a:t>
            </a:r>
            <a:r>
              <a:rPr lang="en-IN" sz="1400" dirty="0" err="1">
                <a:latin typeface="Times New Roman" panose="02020603050405020304" pitchFamily="18" charset="0"/>
                <a:cs typeface="Times New Roman" panose="02020603050405020304" pitchFamily="18" charset="0"/>
              </a:rPr>
              <a:t>np.array</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left_line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right_line</a:t>
            </a:r>
            <a:r>
              <a:rPr lang="en-IN"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marL="71755" indent="0">
              <a:buNone/>
            </a:pPr>
            <a:endParaRPr lang="en-IN" sz="1400" dirty="0">
              <a:latin typeface="Times New Roman" panose="02020603050405020304" pitchFamily="18" charset="0"/>
              <a:cs typeface="Times New Roman" panose="02020603050405020304" pitchFamily="18" charset="0"/>
            </a:endParaRPr>
          </a:p>
          <a:p>
            <a:pPr marL="71755" indent="0">
              <a:buNone/>
            </a:pPr>
            <a:endParaRPr lang="en-US" sz="1400" dirty="0">
              <a:latin typeface="Times New Roman" panose="02020603050405020304" pitchFamily="18" charset="0"/>
              <a:cs typeface="Times New Roman" panose="02020603050405020304" pitchFamily="18" charset="0"/>
            </a:endParaRPr>
          </a:p>
          <a:p>
            <a:pPr marL="71755" indent="0">
              <a:buNone/>
            </a:pPr>
            <a:endParaRPr lang="en-US" sz="1400" dirty="0"/>
          </a:p>
        </p:txBody>
      </p:sp>
      <p:sp>
        <p:nvSpPr>
          <p:cNvPr id="5" name="Google Shape;212;p32"/>
          <p:cNvSpPr txBox="1">
            <a:spLocks noGrp="1"/>
          </p:cNvSpPr>
          <p:nvPr/>
        </p:nvSpPr>
        <p:spPr>
          <a:xfrm>
            <a:off x="325925" y="727113"/>
            <a:ext cx="8040370" cy="484742"/>
          </a:xfrm>
          <a:prstGeom prst="rect">
            <a:avLst/>
          </a:prstGeom>
          <a:noFill/>
          <a:ln>
            <a:noFill/>
          </a:ln>
        </p:spPr>
        <p:txBody>
          <a:bodyPr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a:pPr marL="0" lvl="0" indent="0" algn="l" rtl="0">
              <a:lnSpc>
                <a:spcPct val="100000"/>
              </a:lnSpc>
              <a:spcBef>
                <a:spcPts val="0"/>
              </a:spcBef>
              <a:spcAft>
                <a:spcPts val="0"/>
              </a:spcAft>
              <a:buClr>
                <a:schemeClr val="dk2"/>
              </a:buClr>
              <a:buSzPts val="3200"/>
              <a:buFont typeface="Times New Roman" panose="02020603050405020304"/>
              <a:buNone/>
            </a:pPr>
            <a:r>
              <a:rPr lang="en-IN" altLang="en-US" sz="2400" b="1" dirty="0" smtClean="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Lane </a:t>
            </a:r>
            <a:r>
              <a:rPr lang="en-IN" altLang="en-US" sz="24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Detection</a:t>
            </a:r>
            <a:endParaRPr lang="en-IN" altLang="en-US" sz="24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 name="Google Shape;212;p32"/>
          <p:cNvSpPr txBox="1">
            <a:spLocks noGrp="1"/>
          </p:cNvSpPr>
          <p:nvPr>
            <p:ph type="title"/>
          </p:nvPr>
        </p:nvSpPr>
        <p:spPr>
          <a:xfrm>
            <a:off x="281104" y="246788"/>
            <a:ext cx="8040370" cy="498475"/>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Times New Roman" panose="02020603050405020304"/>
              <a:buNone/>
            </a:pPr>
            <a:r>
              <a:rPr lang="en-IN" alt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Implementation</a:t>
            </a:r>
            <a:endParaRPr lang="en-IN" alt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457200" y="228600"/>
            <a:ext cx="8229600" cy="76200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3600"/>
              <a:buFont typeface="Times New Roman" panose="02020603050405020304"/>
              <a:buNone/>
            </a:pPr>
            <a:r>
              <a:rPr lang="en-US" sz="3600" b="1" dirty="0">
                <a:solidFill>
                  <a:schemeClr val="dk2"/>
                </a:solidFill>
                <a:latin typeface="Times New Roman" panose="02020603050405020304"/>
                <a:ea typeface="Times New Roman" panose="02020603050405020304"/>
                <a:cs typeface="Times New Roman" panose="02020603050405020304"/>
                <a:sym typeface="Times New Roman" panose="02020603050405020304"/>
              </a:rPr>
              <a:t>List of Contents</a:t>
            </a:r>
            <a:endParaRPr lang="en-US" sz="3600" b="1" dirty="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7" name="Google Shape;97;p13"/>
          <p:cNvSpPr txBox="1">
            <a:spLocks noGrp="1"/>
          </p:cNvSpPr>
          <p:nvPr>
            <p:ph type="body" idx="1"/>
          </p:nvPr>
        </p:nvSpPr>
        <p:spPr>
          <a:xfrm>
            <a:off x="304800" y="1066800"/>
            <a:ext cx="8458200" cy="5464175"/>
          </a:xfrm>
          <a:prstGeom prst="rect">
            <a:avLst/>
          </a:prstGeom>
          <a:noFill/>
          <a:ln>
            <a:noFill/>
          </a:ln>
        </p:spPr>
        <p:txBody>
          <a:bodyPr spcFirstLastPara="1" wrap="square" lIns="91425" tIns="45700" rIns="91425" bIns="45700" anchor="t" anchorCtr="0">
            <a:noAutofit/>
          </a:bodyPr>
          <a:lstStyle/>
          <a:p>
            <a:pPr marL="273050" marR="0" lvl="0" indent="-273050" algn="just" rtl="0">
              <a:lnSpc>
                <a:spcPct val="114000"/>
              </a:lnSpc>
              <a:spcBef>
                <a:spcPts val="0"/>
              </a:spcBef>
              <a:spcAft>
                <a:spcPts val="0"/>
              </a:spcAft>
              <a:buClr>
                <a:schemeClr val="tx1"/>
              </a:buClr>
              <a:buSzPts val="3000"/>
              <a:buFont typeface="Arial" panose="020B0604020202020204" pitchFamily="34" charset="0"/>
              <a:buChar char="•"/>
            </a:pP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Abstract</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just" rtl="0">
              <a:lnSpc>
                <a:spcPct val="114000"/>
              </a:lnSpc>
              <a:spcBef>
                <a:spcPts val="400"/>
              </a:spcBef>
              <a:spcAft>
                <a:spcPts val="0"/>
              </a:spcAft>
              <a:buClr>
                <a:schemeClr val="tx1"/>
              </a:buClr>
              <a:buSzPts val="3000"/>
              <a:buFont typeface="Arial" panose="020B0604020202020204" pitchFamily="34" charset="0"/>
              <a:buChar char="•"/>
            </a:pPr>
            <a:r>
              <a:rPr lang="en-IN" alt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Contributions</a:t>
            </a:r>
            <a:endParaRPr lang="en-IN" alt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just" rtl="0">
              <a:lnSpc>
                <a:spcPct val="114000"/>
              </a:lnSpc>
              <a:spcBef>
                <a:spcPts val="400"/>
              </a:spcBef>
              <a:spcAft>
                <a:spcPts val="0"/>
              </a:spcAft>
              <a:buClr>
                <a:schemeClr val="tx1"/>
              </a:buClr>
              <a:buSzPts val="3000"/>
              <a:buFont typeface="Arial" panose="020B0604020202020204" pitchFamily="34" charset="0"/>
              <a:buChar char="•"/>
            </a:pPr>
            <a:r>
              <a:rPr lang="en-US" altLang="en-IN"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Module split up</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just" rtl="0">
              <a:lnSpc>
                <a:spcPct val="114000"/>
              </a:lnSpc>
              <a:spcBef>
                <a:spcPts val="400"/>
              </a:spcBef>
              <a:spcAft>
                <a:spcPts val="0"/>
              </a:spcAft>
              <a:buClr>
                <a:schemeClr val="tx1"/>
              </a:buClr>
              <a:buSzPts val="3000"/>
              <a:buFont typeface="Arial" panose="020B0604020202020204" pitchFamily="34" charset="0"/>
              <a:buChar char="•"/>
            </a:pP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Gantt chart</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just" rtl="0">
              <a:lnSpc>
                <a:spcPct val="114000"/>
              </a:lnSpc>
              <a:spcBef>
                <a:spcPts val="400"/>
              </a:spcBef>
              <a:spcAft>
                <a:spcPts val="0"/>
              </a:spcAft>
              <a:buClr>
                <a:schemeClr val="tx1"/>
              </a:buClr>
              <a:buSzPts val="3000"/>
              <a:buFont typeface="Arial" panose="020B0604020202020204" pitchFamily="34" charset="0"/>
              <a:buChar char="•"/>
            </a:pP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Detailed design </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just" rtl="0">
              <a:lnSpc>
                <a:spcPct val="114000"/>
              </a:lnSpc>
              <a:spcBef>
                <a:spcPts val="400"/>
              </a:spcBef>
              <a:spcAft>
                <a:spcPts val="0"/>
              </a:spcAft>
              <a:buClr>
                <a:schemeClr val="tx1"/>
              </a:buClr>
              <a:buSzPts val="3000"/>
              <a:buFont typeface="Arial" panose="020B0604020202020204" pitchFamily="34" charset="0"/>
              <a:buChar char="•"/>
            </a:pPr>
            <a:r>
              <a:rPr lang="en-IN" alt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Hardware/Software requirements</a:t>
            </a:r>
            <a:endParaRPr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just" rtl="0">
              <a:lnSpc>
                <a:spcPct val="114000"/>
              </a:lnSpc>
              <a:spcBef>
                <a:spcPts val="400"/>
              </a:spcBef>
              <a:spcAft>
                <a:spcPts val="0"/>
              </a:spcAft>
              <a:buClr>
                <a:schemeClr val="tx1"/>
              </a:buClr>
              <a:buSzPts val="3000"/>
              <a:buFont typeface="Arial" panose="020B0604020202020204" pitchFamily="34" charset="0"/>
              <a:buChar char="•"/>
            </a:pPr>
            <a:r>
              <a:rPr lang="en-IN" alt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Software Implementation</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just" rtl="0">
              <a:lnSpc>
                <a:spcPct val="114000"/>
              </a:lnSpc>
              <a:spcBef>
                <a:spcPts val="400"/>
              </a:spcBef>
              <a:spcAft>
                <a:spcPts val="0"/>
              </a:spcAft>
              <a:buClr>
                <a:schemeClr val="tx1"/>
              </a:buClr>
              <a:buSzPts val="3000"/>
              <a:buFont typeface="Arial" panose="020B0604020202020204" pitchFamily="34" charset="0"/>
              <a:buChar char="•"/>
            </a:pPr>
            <a:r>
              <a:rPr lang="en-IN" alt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Experimental result</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just" rtl="0">
              <a:lnSpc>
                <a:spcPct val="114000"/>
              </a:lnSpc>
              <a:spcBef>
                <a:spcPts val="400"/>
              </a:spcBef>
              <a:spcAft>
                <a:spcPts val="0"/>
              </a:spcAft>
              <a:buClr>
                <a:schemeClr val="tx1"/>
              </a:buClr>
              <a:buSzPts val="3000"/>
              <a:buFont typeface="Arial" panose="020B0604020202020204" pitchFamily="34" charset="0"/>
              <a:buChar char="•"/>
            </a:pPr>
            <a:r>
              <a:rPr lang="en-IN" alt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Comparison</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just" rtl="0">
              <a:lnSpc>
                <a:spcPct val="114000"/>
              </a:lnSpc>
              <a:spcBef>
                <a:spcPts val="400"/>
              </a:spcBef>
              <a:spcAft>
                <a:spcPts val="0"/>
              </a:spcAft>
              <a:buClr>
                <a:schemeClr val="tx1"/>
              </a:buClr>
              <a:buSzPts val="3000"/>
              <a:buFont typeface="Arial" panose="020B0604020202020204" pitchFamily="34" charset="0"/>
              <a:buChar char="•"/>
            </a:pPr>
            <a:r>
              <a:rPr lang="en-IN" alt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just" rtl="0">
              <a:lnSpc>
                <a:spcPct val="114000"/>
              </a:lnSpc>
              <a:spcBef>
                <a:spcPts val="400"/>
              </a:spcBef>
              <a:spcAft>
                <a:spcPts val="0"/>
              </a:spcAft>
              <a:buClr>
                <a:schemeClr val="tx1"/>
              </a:buClr>
              <a:buSzPts val="3000"/>
              <a:buFont typeface="Arial" panose="020B0604020202020204" pitchFamily="34" charset="0"/>
              <a:buChar char="•"/>
            </a:pP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References/Bibliography</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3215" y="879080"/>
            <a:ext cx="4038600" cy="5404168"/>
          </a:xfrm>
        </p:spPr>
        <p:txBody>
          <a:bodyPr/>
          <a:lstStyle/>
          <a:p>
            <a:pPr marL="71755" indent="0">
              <a:buNone/>
            </a:pPr>
            <a:r>
              <a:rPr lang="en-IN" sz="1400" dirty="0" err="1">
                <a:latin typeface="Times New Roman" panose="02020603050405020304" pitchFamily="18" charset="0"/>
                <a:cs typeface="Times New Roman" panose="02020603050405020304" pitchFamily="18" charset="0"/>
              </a:rPr>
              <a:t>def</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calculate_coordinates</a:t>
            </a:r>
            <a:r>
              <a:rPr lang="en-IN" sz="1400" dirty="0">
                <a:latin typeface="Times New Roman" panose="02020603050405020304" pitchFamily="18" charset="0"/>
                <a:cs typeface="Times New Roman" panose="02020603050405020304" pitchFamily="18" charset="0"/>
              </a:rPr>
              <a:t>(frame, parameters):</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a:latin typeface="Times New Roman" panose="02020603050405020304" pitchFamily="18" charset="0"/>
                <a:cs typeface="Times New Roman" panose="02020603050405020304" pitchFamily="18" charset="0"/>
              </a:rPr>
              <a:t>    slope, intercept = parameters</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smtClean="0">
                <a:latin typeface="Times New Roman" panose="02020603050405020304" pitchFamily="18" charset="0"/>
                <a:cs typeface="Times New Roman" panose="02020603050405020304" pitchFamily="18" charset="0"/>
              </a:rPr>
              <a:t>    y1 </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frame.shape</a:t>
            </a:r>
            <a:r>
              <a:rPr lang="en-IN" sz="1400" dirty="0">
                <a:latin typeface="Times New Roman" panose="02020603050405020304" pitchFamily="18" charset="0"/>
                <a:cs typeface="Times New Roman" panose="02020603050405020304" pitchFamily="18" charset="0"/>
              </a:rPr>
              <a:t>[0]</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smtClean="0">
                <a:latin typeface="Times New Roman" panose="02020603050405020304" pitchFamily="18" charset="0"/>
                <a:cs typeface="Times New Roman" panose="02020603050405020304" pitchFamily="18" charset="0"/>
              </a:rPr>
              <a:t>   y2 </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int</a:t>
            </a:r>
            <a:r>
              <a:rPr lang="en-IN" sz="1400" dirty="0">
                <a:latin typeface="Times New Roman" panose="02020603050405020304" pitchFamily="18" charset="0"/>
                <a:cs typeface="Times New Roman" panose="02020603050405020304" pitchFamily="18" charset="0"/>
              </a:rPr>
              <a:t>(y1 - 150)</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smtClean="0">
                <a:latin typeface="Times New Roman" panose="02020603050405020304" pitchFamily="18" charset="0"/>
                <a:cs typeface="Times New Roman" panose="02020603050405020304" pitchFamily="18" charset="0"/>
              </a:rPr>
              <a:t>   x1 </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int</a:t>
            </a:r>
            <a:r>
              <a:rPr lang="en-IN" sz="1400" dirty="0">
                <a:latin typeface="Times New Roman" panose="02020603050405020304" pitchFamily="18" charset="0"/>
                <a:cs typeface="Times New Roman" panose="02020603050405020304" pitchFamily="18" charset="0"/>
              </a:rPr>
              <a:t>((y1 - intercept) / slope)</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smtClean="0">
                <a:latin typeface="Times New Roman" panose="02020603050405020304" pitchFamily="18" charset="0"/>
                <a:cs typeface="Times New Roman" panose="02020603050405020304" pitchFamily="18" charset="0"/>
              </a:rPr>
              <a:t>  x2 </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int</a:t>
            </a:r>
            <a:r>
              <a:rPr lang="en-IN" sz="1400" dirty="0">
                <a:latin typeface="Times New Roman" panose="02020603050405020304" pitchFamily="18" charset="0"/>
                <a:cs typeface="Times New Roman" panose="02020603050405020304" pitchFamily="18" charset="0"/>
              </a:rPr>
              <a:t>((y2 - intercept) / slope)</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a:latin typeface="Times New Roman" panose="02020603050405020304" pitchFamily="18" charset="0"/>
                <a:cs typeface="Times New Roman" panose="02020603050405020304" pitchFamily="18" charset="0"/>
              </a:rPr>
              <a:t>    return </a:t>
            </a:r>
            <a:r>
              <a:rPr lang="en-IN" sz="1400" dirty="0" err="1">
                <a:latin typeface="Times New Roman" panose="02020603050405020304" pitchFamily="18" charset="0"/>
                <a:cs typeface="Times New Roman" panose="02020603050405020304" pitchFamily="18" charset="0"/>
              </a:rPr>
              <a:t>np.array</a:t>
            </a:r>
            <a:r>
              <a:rPr lang="en-IN" sz="1400" dirty="0">
                <a:latin typeface="Times New Roman" panose="02020603050405020304" pitchFamily="18" charset="0"/>
                <a:cs typeface="Times New Roman" panose="02020603050405020304" pitchFamily="18" charset="0"/>
              </a:rPr>
              <a:t>([x1, y1, x2, y2])</a:t>
            </a:r>
            <a:endParaRPr lang="en-IN" sz="1400" dirty="0">
              <a:latin typeface="Times New Roman" panose="02020603050405020304" pitchFamily="18" charset="0"/>
              <a:cs typeface="Times New Roman" panose="02020603050405020304" pitchFamily="18" charset="0"/>
            </a:endParaRPr>
          </a:p>
          <a:p>
            <a:pPr marL="71755" indent="0">
              <a:buNone/>
            </a:pP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err="1">
                <a:latin typeface="Times New Roman" panose="02020603050405020304" pitchFamily="18" charset="0"/>
                <a:cs typeface="Times New Roman" panose="02020603050405020304" pitchFamily="18" charset="0"/>
              </a:rPr>
              <a:t>def</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visualize_lines</a:t>
            </a:r>
            <a:r>
              <a:rPr lang="en-IN" sz="1400" dirty="0">
                <a:latin typeface="Times New Roman" panose="02020603050405020304" pitchFamily="18" charset="0"/>
                <a:cs typeface="Times New Roman" panose="02020603050405020304" pitchFamily="18" charset="0"/>
              </a:rPr>
              <a:t>(frame, lines):</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a:latin typeface="Times New Roman" panose="02020603050405020304" pitchFamily="18" charset="0"/>
                <a:cs typeface="Times New Roman" panose="02020603050405020304" pitchFamily="18" charset="0"/>
              </a:rPr>
              <a:t>    </a:t>
            </a:r>
            <a:r>
              <a:rPr lang="en-IN" sz="1400" dirty="0" err="1" smtClean="0">
                <a:latin typeface="Times New Roman" panose="02020603050405020304" pitchFamily="18" charset="0"/>
                <a:cs typeface="Times New Roman" panose="02020603050405020304" pitchFamily="18" charset="0"/>
              </a:rPr>
              <a:t>lines_visualize</a:t>
            </a: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np.zeros_like</a:t>
            </a:r>
            <a:r>
              <a:rPr lang="en-IN" sz="1400" dirty="0">
                <a:latin typeface="Times New Roman" panose="02020603050405020304" pitchFamily="18" charset="0"/>
                <a:cs typeface="Times New Roman" panose="02020603050405020304" pitchFamily="18" charset="0"/>
              </a:rPr>
              <a:t>(frame)</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smtClean="0">
                <a:latin typeface="Times New Roman" panose="02020603050405020304" pitchFamily="18" charset="0"/>
                <a:cs typeface="Times New Roman" panose="02020603050405020304" pitchFamily="18" charset="0"/>
              </a:rPr>
              <a:t>    for </a:t>
            </a:r>
            <a:r>
              <a:rPr lang="en-IN" sz="1400" dirty="0">
                <a:latin typeface="Times New Roman" panose="02020603050405020304" pitchFamily="18" charset="0"/>
                <a:cs typeface="Times New Roman" panose="02020603050405020304" pitchFamily="18" charset="0"/>
              </a:rPr>
              <a:t>x1, y1, x2, y2 in lines:</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smtClean="0">
                <a:latin typeface="Times New Roman" panose="02020603050405020304" pitchFamily="18" charset="0"/>
                <a:cs typeface="Times New Roman" panose="02020603050405020304" pitchFamily="18" charset="0"/>
              </a:rPr>
              <a:t>    cv.line(lines_visualize</a:t>
            </a:r>
            <a:r>
              <a:rPr lang="en-IN" sz="1400" dirty="0" smtClean="0">
                <a:latin typeface="Times New Roman" panose="02020603050405020304" pitchFamily="18" charset="0"/>
                <a:cs typeface="Times New Roman" panose="02020603050405020304" pitchFamily="18" charset="0"/>
              </a:rPr>
              <a:t>,(</a:t>
            </a:r>
            <a:r>
              <a:rPr lang="en-IN" sz="1400" dirty="0">
                <a:latin typeface="Times New Roman" panose="02020603050405020304" pitchFamily="18" charset="0"/>
                <a:cs typeface="Times New Roman" panose="02020603050405020304" pitchFamily="18" charset="0"/>
              </a:rPr>
              <a:t>x1, y1), (x2, y2), (0, 255, 0), 5)</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a:latin typeface="Times New Roman" panose="02020603050405020304" pitchFamily="18" charset="0"/>
                <a:cs typeface="Times New Roman" panose="02020603050405020304" pitchFamily="18" charset="0"/>
              </a:rPr>
              <a:t>    return </a:t>
            </a:r>
            <a:r>
              <a:rPr lang="en-IN" sz="1400" dirty="0" err="1">
                <a:latin typeface="Times New Roman" panose="02020603050405020304" pitchFamily="18" charset="0"/>
                <a:cs typeface="Times New Roman" panose="02020603050405020304" pitchFamily="18" charset="0"/>
              </a:rPr>
              <a:t>lines_visualize</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smtClean="0">
                <a:latin typeface="Times New Roman" panose="02020603050405020304" pitchFamily="18" charset="0"/>
                <a:cs typeface="Times New Roman" panose="02020603050405020304" pitchFamily="18" charset="0"/>
              </a:rPr>
              <a:t>cap </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cv.VideoCapture</a:t>
            </a:r>
            <a:r>
              <a:rPr lang="en-IN" sz="1400" dirty="0">
                <a:latin typeface="Times New Roman" panose="02020603050405020304" pitchFamily="18" charset="0"/>
                <a:cs typeface="Times New Roman" panose="02020603050405020304" pitchFamily="18" charset="0"/>
              </a:rPr>
              <a:t>("input.mp4")</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a:latin typeface="Times New Roman" panose="02020603050405020304" pitchFamily="18" charset="0"/>
                <a:cs typeface="Times New Roman" panose="02020603050405020304" pitchFamily="18" charset="0"/>
              </a:rPr>
              <a:t>while (</a:t>
            </a:r>
            <a:r>
              <a:rPr lang="en-IN" sz="1400" dirty="0" err="1">
                <a:latin typeface="Times New Roman" panose="02020603050405020304" pitchFamily="18" charset="0"/>
                <a:cs typeface="Times New Roman" panose="02020603050405020304" pitchFamily="18" charset="0"/>
              </a:rPr>
              <a:t>cap.isOpened</a:t>
            </a:r>
            <a:r>
              <a:rPr lang="en-IN"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smtClean="0">
                <a:latin typeface="Times New Roman" panose="02020603050405020304" pitchFamily="18" charset="0"/>
                <a:cs typeface="Times New Roman" panose="02020603050405020304" pitchFamily="18" charset="0"/>
              </a:rPr>
              <a:t>ret</a:t>
            </a:r>
            <a:r>
              <a:rPr lang="en-IN" sz="1400" dirty="0">
                <a:latin typeface="Times New Roman" panose="02020603050405020304" pitchFamily="18" charset="0"/>
                <a:cs typeface="Times New Roman" panose="02020603050405020304" pitchFamily="18" charset="0"/>
              </a:rPr>
              <a:t>, frame = </a:t>
            </a:r>
            <a:r>
              <a:rPr lang="en-IN" sz="1400" dirty="0" err="1">
                <a:latin typeface="Times New Roman" panose="02020603050405020304" pitchFamily="18" charset="0"/>
                <a:cs typeface="Times New Roman" panose="02020603050405020304" pitchFamily="18" charset="0"/>
              </a:rPr>
              <a:t>cap.read</a:t>
            </a:r>
            <a:r>
              <a:rPr lang="en-IN"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a:latin typeface="Times New Roman" panose="02020603050405020304" pitchFamily="18" charset="0"/>
                <a:cs typeface="Times New Roman" panose="02020603050405020304" pitchFamily="18" charset="0"/>
              </a:rPr>
              <a:t>    canny = </a:t>
            </a:r>
            <a:r>
              <a:rPr lang="en-IN" sz="1400" dirty="0" err="1">
                <a:latin typeface="Times New Roman" panose="02020603050405020304" pitchFamily="18" charset="0"/>
                <a:cs typeface="Times New Roman" panose="02020603050405020304" pitchFamily="18" charset="0"/>
              </a:rPr>
              <a:t>do_canny</a:t>
            </a:r>
            <a:r>
              <a:rPr lang="en-IN" sz="1400" dirty="0">
                <a:latin typeface="Times New Roman" panose="02020603050405020304" pitchFamily="18" charset="0"/>
                <a:cs typeface="Times New Roman" panose="02020603050405020304" pitchFamily="18" charset="0"/>
              </a:rPr>
              <a:t>(frame)</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cv.imshow</a:t>
            </a:r>
            <a:r>
              <a:rPr lang="en-IN" sz="1400" dirty="0">
                <a:latin typeface="Times New Roman" panose="02020603050405020304" pitchFamily="18" charset="0"/>
                <a:cs typeface="Times New Roman" panose="02020603050405020304" pitchFamily="18" charset="0"/>
              </a:rPr>
              <a:t>("canny", canny)</a:t>
            </a:r>
            <a:endParaRPr lang="en-IN" sz="1400" dirty="0">
              <a:latin typeface="Times New Roman" panose="02020603050405020304" pitchFamily="18" charset="0"/>
              <a:cs typeface="Times New Roman" panose="02020603050405020304" pitchFamily="18" charset="0"/>
            </a:endParaRPr>
          </a:p>
          <a:p>
            <a:endParaRPr lang="en-IN" sz="1400" dirty="0"/>
          </a:p>
        </p:txBody>
      </p:sp>
      <p:sp>
        <p:nvSpPr>
          <p:cNvPr id="4" name="Text Placeholder 3"/>
          <p:cNvSpPr>
            <a:spLocks noGrp="1"/>
          </p:cNvSpPr>
          <p:nvPr>
            <p:ph type="body" idx="2"/>
          </p:nvPr>
        </p:nvSpPr>
        <p:spPr>
          <a:xfrm>
            <a:off x="4599161" y="829214"/>
            <a:ext cx="4060479" cy="5503899"/>
          </a:xfrm>
        </p:spPr>
        <p:txBody>
          <a:bodyPr/>
          <a:lstStyle/>
          <a:p>
            <a:pPr marL="71755" indent="0">
              <a:buNone/>
            </a:pPr>
            <a:r>
              <a:rPr lang="en-IN" sz="1400" dirty="0">
                <a:latin typeface="Times New Roman" panose="02020603050405020304" pitchFamily="18" charset="0"/>
                <a:cs typeface="Times New Roman" panose="02020603050405020304" pitchFamily="18" charset="0"/>
              </a:rPr>
              <a:t>segment = </a:t>
            </a:r>
            <a:r>
              <a:rPr lang="en-IN" sz="1400" dirty="0" err="1">
                <a:latin typeface="Times New Roman" panose="02020603050405020304" pitchFamily="18" charset="0"/>
                <a:cs typeface="Times New Roman" panose="02020603050405020304" pitchFamily="18" charset="0"/>
              </a:rPr>
              <a:t>do_segment</a:t>
            </a:r>
            <a:r>
              <a:rPr lang="en-IN" sz="1400" dirty="0">
                <a:latin typeface="Times New Roman" panose="02020603050405020304" pitchFamily="18" charset="0"/>
                <a:cs typeface="Times New Roman" panose="02020603050405020304" pitchFamily="18" charset="0"/>
              </a:rPr>
              <a:t>(canny)</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hough</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cv.HoughLinesP</a:t>
            </a:r>
            <a:r>
              <a:rPr lang="en-IN" sz="1400" dirty="0">
                <a:latin typeface="Times New Roman" panose="02020603050405020304" pitchFamily="18" charset="0"/>
                <a:cs typeface="Times New Roman" panose="02020603050405020304" pitchFamily="18" charset="0"/>
              </a:rPr>
              <a:t>(segment, 2, </a:t>
            </a:r>
            <a:r>
              <a:rPr lang="en-IN" sz="1400" dirty="0" err="1">
                <a:latin typeface="Times New Roman" panose="02020603050405020304" pitchFamily="18" charset="0"/>
                <a:cs typeface="Times New Roman" panose="02020603050405020304" pitchFamily="18" charset="0"/>
              </a:rPr>
              <a:t>np.pi</a:t>
            </a:r>
            <a:r>
              <a:rPr lang="en-IN" sz="1400" dirty="0">
                <a:latin typeface="Times New Roman" panose="02020603050405020304" pitchFamily="18" charset="0"/>
                <a:cs typeface="Times New Roman" panose="02020603050405020304" pitchFamily="18" charset="0"/>
              </a:rPr>
              <a:t> / 180, 100, </a:t>
            </a:r>
            <a:r>
              <a:rPr lang="en-IN" sz="1400" dirty="0" err="1">
                <a:latin typeface="Times New Roman" panose="02020603050405020304" pitchFamily="18" charset="0"/>
                <a:cs typeface="Times New Roman" panose="02020603050405020304" pitchFamily="18" charset="0"/>
              </a:rPr>
              <a:t>np.array</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minLineLength</a:t>
            </a:r>
            <a:r>
              <a:rPr lang="en-IN" sz="1400" dirty="0">
                <a:latin typeface="Times New Roman" panose="02020603050405020304" pitchFamily="18" charset="0"/>
                <a:cs typeface="Times New Roman" panose="02020603050405020304" pitchFamily="18" charset="0"/>
              </a:rPr>
              <a:t> = 100, </a:t>
            </a:r>
            <a:r>
              <a:rPr lang="en-IN" sz="1400" dirty="0" err="1">
                <a:latin typeface="Times New Roman" panose="02020603050405020304" pitchFamily="18" charset="0"/>
                <a:cs typeface="Times New Roman" panose="02020603050405020304" pitchFamily="18" charset="0"/>
              </a:rPr>
              <a:t>maxLineGap</a:t>
            </a:r>
            <a:r>
              <a:rPr lang="en-IN" sz="1400" dirty="0">
                <a:latin typeface="Times New Roman" panose="02020603050405020304" pitchFamily="18" charset="0"/>
                <a:cs typeface="Times New Roman" panose="02020603050405020304" pitchFamily="18" charset="0"/>
              </a:rPr>
              <a:t> = 50)</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lines </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calculate_lines</a:t>
            </a:r>
            <a:r>
              <a:rPr lang="en-IN" sz="1400" dirty="0">
                <a:latin typeface="Times New Roman" panose="02020603050405020304" pitchFamily="18" charset="0"/>
                <a:cs typeface="Times New Roman" panose="02020603050405020304" pitchFamily="18" charset="0"/>
              </a:rPr>
              <a:t>(frame, </a:t>
            </a:r>
            <a:r>
              <a:rPr lang="en-IN" sz="1400" dirty="0" err="1">
                <a:latin typeface="Times New Roman" panose="02020603050405020304" pitchFamily="18" charset="0"/>
                <a:cs typeface="Times New Roman" panose="02020603050405020304" pitchFamily="18" charset="0"/>
              </a:rPr>
              <a:t>hough</a:t>
            </a:r>
            <a:r>
              <a:rPr lang="en-IN"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smtClean="0">
                <a:latin typeface="Times New Roman" panose="02020603050405020304" pitchFamily="18" charset="0"/>
                <a:cs typeface="Times New Roman" panose="02020603050405020304" pitchFamily="18" charset="0"/>
              </a:rPr>
              <a:t>    </a:t>
            </a:r>
            <a:r>
              <a:rPr lang="en-IN" sz="1400" dirty="0" err="1" smtClean="0">
                <a:latin typeface="Times New Roman" panose="02020603050405020304" pitchFamily="18" charset="0"/>
                <a:cs typeface="Times New Roman" panose="02020603050405020304" pitchFamily="18" charset="0"/>
              </a:rPr>
              <a:t>lines_visualize</a:t>
            </a: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visualize_lines</a:t>
            </a:r>
            <a:r>
              <a:rPr lang="en-IN" sz="1400" dirty="0">
                <a:latin typeface="Times New Roman" panose="02020603050405020304" pitchFamily="18" charset="0"/>
                <a:cs typeface="Times New Roman" panose="02020603050405020304" pitchFamily="18" charset="0"/>
              </a:rPr>
              <a:t>(frame, lines)</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cv.imshow</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hough</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lines_visualize</a:t>
            </a:r>
            <a:r>
              <a:rPr lang="en-IN"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smtClean="0">
                <a:latin typeface="Times New Roman" panose="02020603050405020304" pitchFamily="18" charset="0"/>
                <a:cs typeface="Times New Roman" panose="02020603050405020304" pitchFamily="18" charset="0"/>
              </a:rPr>
              <a:t>    output </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cv.addWeighted</a:t>
            </a:r>
            <a:r>
              <a:rPr lang="en-IN" sz="1400" dirty="0">
                <a:latin typeface="Times New Roman" panose="02020603050405020304" pitchFamily="18" charset="0"/>
                <a:cs typeface="Times New Roman" panose="02020603050405020304" pitchFamily="18" charset="0"/>
              </a:rPr>
              <a:t>(frame, 0.9, </a:t>
            </a:r>
            <a:r>
              <a:rPr lang="en-IN" sz="1400" dirty="0" err="1">
                <a:latin typeface="Times New Roman" panose="02020603050405020304" pitchFamily="18" charset="0"/>
                <a:cs typeface="Times New Roman" panose="02020603050405020304" pitchFamily="18" charset="0"/>
              </a:rPr>
              <a:t>lines_visualize</a:t>
            </a:r>
            <a:r>
              <a:rPr lang="en-IN" sz="1400" dirty="0">
                <a:latin typeface="Times New Roman" panose="02020603050405020304" pitchFamily="18" charset="0"/>
                <a:cs typeface="Times New Roman" panose="02020603050405020304" pitchFamily="18" charset="0"/>
              </a:rPr>
              <a:t>, 1, 1)</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err="1" smtClean="0">
                <a:latin typeface="Times New Roman" panose="02020603050405020304" pitchFamily="18" charset="0"/>
                <a:cs typeface="Times New Roman" panose="02020603050405020304" pitchFamily="18" charset="0"/>
              </a:rPr>
              <a:t>cv.imshow</a:t>
            </a:r>
            <a:r>
              <a:rPr lang="en-IN" sz="1400" dirty="0">
                <a:latin typeface="Times New Roman" panose="02020603050405020304" pitchFamily="18" charset="0"/>
                <a:cs typeface="Times New Roman" panose="02020603050405020304" pitchFamily="18" charset="0"/>
              </a:rPr>
              <a:t>("output", output)</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if </a:t>
            </a:r>
            <a:r>
              <a:rPr lang="en-IN" sz="1400" dirty="0" err="1">
                <a:latin typeface="Times New Roman" panose="02020603050405020304" pitchFamily="18" charset="0"/>
                <a:cs typeface="Times New Roman" panose="02020603050405020304" pitchFamily="18" charset="0"/>
              </a:rPr>
              <a:t>cv.waitKey</a:t>
            </a:r>
            <a:r>
              <a:rPr lang="en-IN" sz="1400" dirty="0">
                <a:latin typeface="Times New Roman" panose="02020603050405020304" pitchFamily="18" charset="0"/>
                <a:cs typeface="Times New Roman" panose="02020603050405020304" pitchFamily="18" charset="0"/>
              </a:rPr>
              <a:t>(10) &amp; 0xFF == </a:t>
            </a:r>
            <a:r>
              <a:rPr lang="en-IN" sz="1400" dirty="0" err="1">
                <a:latin typeface="Times New Roman" panose="02020603050405020304" pitchFamily="18" charset="0"/>
                <a:cs typeface="Times New Roman" panose="02020603050405020304" pitchFamily="18" charset="0"/>
              </a:rPr>
              <a:t>ord</a:t>
            </a:r>
            <a:r>
              <a:rPr lang="en-IN" sz="1400" dirty="0">
                <a:latin typeface="Times New Roman" panose="02020603050405020304" pitchFamily="18" charset="0"/>
                <a:cs typeface="Times New Roman" panose="02020603050405020304" pitchFamily="18" charset="0"/>
              </a:rPr>
              <a:t>('q'):</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a:latin typeface="Times New Roman" panose="02020603050405020304" pitchFamily="18" charset="0"/>
                <a:cs typeface="Times New Roman" panose="02020603050405020304" pitchFamily="18" charset="0"/>
              </a:rPr>
              <a:t>        break</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smtClean="0">
                <a:latin typeface="Times New Roman" panose="02020603050405020304" pitchFamily="18" charset="0"/>
                <a:cs typeface="Times New Roman" panose="02020603050405020304" pitchFamily="18" charset="0"/>
              </a:rPr>
              <a:t> </a:t>
            </a:r>
            <a:r>
              <a:rPr lang="en-IN" sz="1400" dirty="0" err="1" smtClean="0">
                <a:latin typeface="Times New Roman" panose="02020603050405020304" pitchFamily="18" charset="0"/>
                <a:cs typeface="Times New Roman" panose="02020603050405020304" pitchFamily="18" charset="0"/>
              </a:rPr>
              <a:t>cap.release</a:t>
            </a:r>
            <a:r>
              <a:rPr lang="en-IN"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marL="71755" indent="0">
              <a:buNone/>
            </a:pPr>
            <a:r>
              <a:rPr lang="en-IN" sz="1400" dirty="0" err="1">
                <a:latin typeface="Times New Roman" panose="02020603050405020304" pitchFamily="18" charset="0"/>
                <a:cs typeface="Times New Roman" panose="02020603050405020304" pitchFamily="18" charset="0"/>
              </a:rPr>
              <a:t>cv.destroyAllWindows</a:t>
            </a:r>
            <a:r>
              <a:rPr lang="en-IN"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marL="71755" indent="0">
              <a:buNone/>
            </a:pPr>
            <a:endParaRPr lang="en-IN" sz="1400" dirty="0"/>
          </a:p>
        </p:txBody>
      </p:sp>
      <p:sp>
        <p:nvSpPr>
          <p:cNvPr id="5" name="Google Shape;212;p32"/>
          <p:cNvSpPr txBox="1">
            <a:spLocks noGrp="1"/>
          </p:cNvSpPr>
          <p:nvPr>
            <p:ph type="title"/>
          </p:nvPr>
        </p:nvSpPr>
        <p:spPr>
          <a:xfrm>
            <a:off x="323215" y="259080"/>
            <a:ext cx="8040370" cy="498475"/>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Times New Roman" panose="02020603050405020304"/>
              <a:buNone/>
            </a:pPr>
            <a:r>
              <a:rPr lang="en-IN" alt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Cont...</a:t>
            </a:r>
            <a:endParaRPr lang="en-IN" alt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12;p32"/>
          <p:cNvSpPr txBox="1">
            <a:spLocks noGrp="1"/>
          </p:cNvSpPr>
          <p:nvPr>
            <p:ph type="title"/>
          </p:nvPr>
        </p:nvSpPr>
        <p:spPr>
          <a:xfrm>
            <a:off x="323215" y="259080"/>
            <a:ext cx="8040370" cy="498475"/>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Times New Roman" panose="02020603050405020304"/>
              <a:buNone/>
            </a:pPr>
            <a:r>
              <a:rPr lang="en-IN" alt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Implementation</a:t>
            </a:r>
            <a:endParaRPr lang="en-IN" alt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 name="Rectangle 5"/>
          <p:cNvSpPr/>
          <p:nvPr/>
        </p:nvSpPr>
        <p:spPr>
          <a:xfrm>
            <a:off x="1045675" y="1379577"/>
            <a:ext cx="7129604" cy="5478423"/>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import cv2</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cascade_src</a:t>
            </a:r>
            <a:r>
              <a:rPr lang="en-IN" dirty="0">
                <a:latin typeface="Times New Roman" panose="02020603050405020304" pitchFamily="18" charset="0"/>
                <a:cs typeface="Times New Roman" panose="02020603050405020304" pitchFamily="18" charset="0"/>
              </a:rPr>
              <a:t> = 'cars.xml'</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video_src</a:t>
            </a:r>
            <a:r>
              <a:rPr lang="en-IN" dirty="0">
                <a:latin typeface="Times New Roman" panose="02020603050405020304" pitchFamily="18" charset="0"/>
                <a:cs typeface="Times New Roman" panose="02020603050405020304" pitchFamily="18" charset="0"/>
              </a:rPr>
              <a:t> = 'input.mp4'</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cap = cv2.VideoCapture(</a:t>
            </a:r>
            <a:r>
              <a:rPr lang="en-IN" dirty="0" err="1">
                <a:latin typeface="Times New Roman" panose="02020603050405020304" pitchFamily="18" charset="0"/>
                <a:cs typeface="Times New Roman" panose="02020603050405020304" pitchFamily="18" charset="0"/>
              </a:rPr>
              <a:t>video_src</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car_cascade</a:t>
            </a:r>
            <a:r>
              <a:rPr lang="en-IN" dirty="0">
                <a:latin typeface="Times New Roman" panose="02020603050405020304" pitchFamily="18" charset="0"/>
                <a:cs typeface="Times New Roman" panose="02020603050405020304" pitchFamily="18" charset="0"/>
              </a:rPr>
              <a:t> = cv2.CascadeClassifier(</a:t>
            </a:r>
            <a:r>
              <a:rPr lang="en-IN" dirty="0" err="1">
                <a:latin typeface="Times New Roman" panose="02020603050405020304" pitchFamily="18" charset="0"/>
                <a:cs typeface="Times New Roman" panose="02020603050405020304" pitchFamily="18" charset="0"/>
              </a:rPr>
              <a:t>cascade_src</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while True: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ret, </a:t>
            </a:r>
            <a:r>
              <a:rPr lang="en-IN" dirty="0" err="1">
                <a:latin typeface="Times New Roman" panose="02020603050405020304" pitchFamily="18" charset="0"/>
                <a:cs typeface="Times New Roman" panose="02020603050405020304" pitchFamily="18" charset="0"/>
              </a:rPr>
              <a:t>img</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cap.read</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if (type(</a:t>
            </a:r>
            <a:r>
              <a:rPr lang="en-IN" dirty="0" err="1">
                <a:latin typeface="Times New Roman" panose="02020603050405020304" pitchFamily="18" charset="0"/>
                <a:cs typeface="Times New Roman" panose="02020603050405020304" pitchFamily="18" charset="0"/>
              </a:rPr>
              <a:t>img</a:t>
            </a:r>
            <a:r>
              <a:rPr lang="en-IN" dirty="0">
                <a:latin typeface="Times New Roman" panose="02020603050405020304" pitchFamily="18" charset="0"/>
                <a:cs typeface="Times New Roman" panose="02020603050405020304" pitchFamily="18" charset="0"/>
              </a:rPr>
              <a:t>) == type(None)):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break</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gray</a:t>
            </a:r>
            <a:r>
              <a:rPr lang="en-IN" dirty="0">
                <a:latin typeface="Times New Roman" panose="02020603050405020304" pitchFamily="18" charset="0"/>
                <a:cs typeface="Times New Roman" panose="02020603050405020304" pitchFamily="18" charset="0"/>
              </a:rPr>
              <a:t> = cv2.cvtColor(</a:t>
            </a:r>
            <a:r>
              <a:rPr lang="en-IN" dirty="0" err="1">
                <a:latin typeface="Times New Roman" panose="02020603050405020304" pitchFamily="18" charset="0"/>
                <a:cs typeface="Times New Roman" panose="02020603050405020304" pitchFamily="18" charset="0"/>
              </a:rPr>
              <a:t>img</a:t>
            </a:r>
            <a:r>
              <a:rPr lang="en-IN" dirty="0">
                <a:latin typeface="Times New Roman" panose="02020603050405020304" pitchFamily="18" charset="0"/>
                <a:cs typeface="Times New Roman" panose="02020603050405020304" pitchFamily="18" charset="0"/>
              </a:rPr>
              <a:t>, cv2.COLOR_BGR2GRAY)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cars = </a:t>
            </a:r>
            <a:r>
              <a:rPr lang="en-IN" dirty="0" err="1">
                <a:latin typeface="Times New Roman" panose="02020603050405020304" pitchFamily="18" charset="0"/>
                <a:cs typeface="Times New Roman" panose="02020603050405020304" pitchFamily="18" charset="0"/>
              </a:rPr>
              <a:t>car_cascade.detectMultiScale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gray</a:t>
            </a:r>
            <a:r>
              <a:rPr lang="en-IN" dirty="0">
                <a:latin typeface="Times New Roman" panose="02020603050405020304" pitchFamily="18" charset="0"/>
                <a:cs typeface="Times New Roman" panose="02020603050405020304" pitchFamily="18" charset="0"/>
              </a:rPr>
              <a:t>, 1.1, 1)</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for (</a:t>
            </a:r>
            <a:r>
              <a:rPr lang="en-IN" dirty="0" err="1">
                <a:latin typeface="Times New Roman" panose="02020603050405020304" pitchFamily="18" charset="0"/>
                <a:cs typeface="Times New Roman" panose="02020603050405020304" pitchFamily="18" charset="0"/>
              </a:rPr>
              <a:t>x,y,w,h</a:t>
            </a:r>
            <a:r>
              <a:rPr lang="en-IN" dirty="0">
                <a:latin typeface="Times New Roman" panose="02020603050405020304" pitchFamily="18" charset="0"/>
                <a:cs typeface="Times New Roman" panose="02020603050405020304" pitchFamily="18" charset="0"/>
              </a:rPr>
              <a:t>) in cars: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cv2.rectangle(</a:t>
            </a:r>
            <a:r>
              <a:rPr lang="en-IN" dirty="0" err="1">
                <a:latin typeface="Times New Roman" panose="02020603050405020304" pitchFamily="18" charset="0"/>
                <a:cs typeface="Times New Roman" panose="02020603050405020304" pitchFamily="18" charset="0"/>
              </a:rPr>
              <a:t>img</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x,y</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x+w,y+h</a:t>
            </a:r>
            <a:r>
              <a:rPr lang="en-IN" dirty="0">
                <a:latin typeface="Times New Roman" panose="02020603050405020304" pitchFamily="18" charset="0"/>
                <a:cs typeface="Times New Roman" panose="02020603050405020304" pitchFamily="18" charset="0"/>
              </a:rPr>
              <a:t>),(255,0,0),3)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cv2.imshow('video', </a:t>
            </a:r>
            <a:r>
              <a:rPr lang="en-IN" dirty="0" err="1">
                <a:latin typeface="Times New Roman" panose="02020603050405020304" pitchFamily="18" charset="0"/>
                <a:cs typeface="Times New Roman" panose="02020603050405020304" pitchFamily="18" charset="0"/>
              </a:rPr>
              <a:t>img</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if cv2.waitKey(33) ==27:</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break</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cv2.destroyAllWindows()</a:t>
            </a:r>
            <a:endParaRPr lang="en-IN" dirty="0">
              <a:latin typeface="Times New Roman" panose="02020603050405020304" pitchFamily="18" charset="0"/>
              <a:cs typeface="Times New Roman" panose="02020603050405020304" pitchFamily="18" charset="0"/>
            </a:endParaRPr>
          </a:p>
        </p:txBody>
      </p:sp>
      <p:sp>
        <p:nvSpPr>
          <p:cNvPr id="7" name="Google Shape;212;p32"/>
          <p:cNvSpPr txBox="1">
            <a:spLocks noGrp="1"/>
          </p:cNvSpPr>
          <p:nvPr/>
        </p:nvSpPr>
        <p:spPr>
          <a:xfrm>
            <a:off x="323215" y="757555"/>
            <a:ext cx="8040370" cy="498475"/>
          </a:xfrm>
          <a:prstGeom prst="rect">
            <a:avLst/>
          </a:prstGeom>
          <a:noFill/>
          <a:ln>
            <a:noFill/>
          </a:ln>
        </p:spPr>
        <p:txBody>
          <a:bodyPr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a:pPr marL="0" lvl="0" indent="0" algn="l" rtl="0">
              <a:lnSpc>
                <a:spcPct val="100000"/>
              </a:lnSpc>
              <a:spcBef>
                <a:spcPts val="0"/>
              </a:spcBef>
              <a:spcAft>
                <a:spcPts val="0"/>
              </a:spcAft>
              <a:buClr>
                <a:schemeClr val="dk2"/>
              </a:buClr>
              <a:buSzPts val="3200"/>
              <a:buFont typeface="Times New Roman" panose="02020603050405020304"/>
              <a:buNone/>
            </a:pPr>
            <a:r>
              <a:rPr lang="en-IN" altLang="en-US" sz="2400" b="1" dirty="0" smtClean="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Vehicle Detection</a:t>
            </a:r>
            <a:endParaRPr lang="en-IN" altLang="en-US" sz="24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txBox="1">
            <a:spLocks noGrp="1"/>
          </p:cNvSpPr>
          <p:nvPr>
            <p:ph type="title"/>
          </p:nvPr>
        </p:nvSpPr>
        <p:spPr>
          <a:xfrm>
            <a:off x="341522" y="0"/>
            <a:ext cx="8040477"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Times New Roman" panose="02020603050405020304"/>
              <a:buNone/>
            </a:pPr>
            <a:r>
              <a:rPr 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Expected outcome</a:t>
            </a:r>
            <a:endParaRPr 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3" name="Google Shape;213;p32"/>
          <p:cNvSpPr txBox="1">
            <a:spLocks noGrp="1"/>
          </p:cNvSpPr>
          <p:nvPr>
            <p:ph type="body" idx="1"/>
          </p:nvPr>
        </p:nvSpPr>
        <p:spPr>
          <a:xfrm>
            <a:off x="381000" y="1295400"/>
            <a:ext cx="8229600" cy="525081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40000"/>
              </a:lnSpc>
              <a:spcBef>
                <a:spcPts val="0"/>
              </a:spcBef>
              <a:spcAft>
                <a:spcPts val="0"/>
              </a:spcAft>
              <a:buClr>
                <a:schemeClr val="tx1"/>
              </a:buClr>
              <a:buSzPts val="2280"/>
              <a:buFont typeface="Arial" panose="020B0604020202020204" pitchFamily="34" charset="0"/>
              <a:buChar char="•"/>
            </a:pP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To provide safety and avoid accidents by detecting road lanes</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l" rtl="0">
              <a:lnSpc>
                <a:spcPct val="140000"/>
              </a:lnSpc>
              <a:spcBef>
                <a:spcPts val="0"/>
              </a:spcBef>
              <a:spcAft>
                <a:spcPts val="0"/>
              </a:spcAft>
              <a:buClr>
                <a:schemeClr val="tx1"/>
              </a:buClr>
              <a:buSzPts val="2280"/>
              <a:buFont typeface="Arial" panose="020B0604020202020204" pitchFamily="34" charset="0"/>
              <a:buChar char="•"/>
            </a:pP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Monitor Driver facial expression and alerts driver</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l" rtl="0">
              <a:lnSpc>
                <a:spcPct val="140000"/>
              </a:lnSpc>
              <a:spcBef>
                <a:spcPts val="480"/>
              </a:spcBef>
              <a:spcAft>
                <a:spcPts val="0"/>
              </a:spcAft>
              <a:buClr>
                <a:schemeClr val="tx1"/>
              </a:buClr>
              <a:buSzPts val="2280"/>
              <a:buFont typeface="Arial" panose="020B0604020202020204" pitchFamily="34" charset="0"/>
              <a:buChar char="•"/>
            </a:pP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Detect lanes using above discussed techniques and algorithms</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l" rtl="0">
              <a:lnSpc>
                <a:spcPct val="140000"/>
              </a:lnSpc>
              <a:spcBef>
                <a:spcPts val="480"/>
              </a:spcBef>
              <a:spcAft>
                <a:spcPts val="0"/>
              </a:spcAft>
              <a:buClr>
                <a:schemeClr val="tx1"/>
              </a:buClr>
              <a:buSzPts val="2280"/>
              <a:buFont typeface="Arial" panose="020B0604020202020204" pitchFamily="34" charset="0"/>
              <a:buChar char="•"/>
            </a:pP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Detect vehicles which are passing </a:t>
            </a:r>
            <a:r>
              <a:rPr lang="en-US" sz="24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near by </a:t>
            </a: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our vehicle</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descr="binary_test2"/>
          <p:cNvPicPr>
            <a:picLocks noChangeAspect="1"/>
          </p:cNvPicPr>
          <p:nvPr/>
        </p:nvPicPr>
        <p:blipFill>
          <a:blip r:embed="rId1"/>
          <a:stretch>
            <a:fillRect/>
          </a:stretch>
        </p:blipFill>
        <p:spPr>
          <a:xfrm>
            <a:off x="4824095" y="3504565"/>
            <a:ext cx="3557905" cy="2757805"/>
          </a:xfrm>
          <a:prstGeom prst="rect">
            <a:avLst/>
          </a:prstGeom>
        </p:spPr>
      </p:pic>
      <p:pic>
        <p:nvPicPr>
          <p:cNvPr id="7" name="Picture 6" descr="eye3"/>
          <p:cNvPicPr>
            <a:picLocks noChangeAspect="1"/>
          </p:cNvPicPr>
          <p:nvPr/>
        </p:nvPicPr>
        <p:blipFill>
          <a:blip r:embed="rId2"/>
          <a:stretch>
            <a:fillRect/>
          </a:stretch>
        </p:blipFill>
        <p:spPr>
          <a:xfrm>
            <a:off x="582930" y="3797935"/>
            <a:ext cx="3543300" cy="2171065"/>
          </a:xfrm>
          <a:prstGeom prst="rect">
            <a:avLst/>
          </a:prstGeom>
        </p:spPr>
      </p:pic>
      <p:sp>
        <p:nvSpPr>
          <p:cNvPr id="8" name="Text Box 7"/>
          <p:cNvSpPr txBox="1"/>
          <p:nvPr/>
        </p:nvSpPr>
        <p:spPr>
          <a:xfrm>
            <a:off x="1248410" y="5996305"/>
            <a:ext cx="1843405" cy="306705"/>
          </a:xfrm>
          <a:prstGeom prst="rect">
            <a:avLst/>
          </a:prstGeom>
          <a:noFill/>
        </p:spPr>
        <p:txBody>
          <a:bodyPr wrap="none" rtlCol="0">
            <a:spAutoFit/>
          </a:bodyPr>
          <a:lstStyle/>
          <a:p>
            <a:r>
              <a:rPr lang="en-US"/>
              <a:t>Driver Face Analyzer</a:t>
            </a:r>
            <a:endParaRPr lang="en-US"/>
          </a:p>
        </p:txBody>
      </p:sp>
      <p:sp>
        <p:nvSpPr>
          <p:cNvPr id="9" name="Text Box 8"/>
          <p:cNvSpPr txBox="1"/>
          <p:nvPr/>
        </p:nvSpPr>
        <p:spPr>
          <a:xfrm>
            <a:off x="5623560" y="5996305"/>
            <a:ext cx="2499995" cy="306705"/>
          </a:xfrm>
          <a:prstGeom prst="rect">
            <a:avLst/>
          </a:prstGeom>
          <a:noFill/>
        </p:spPr>
        <p:txBody>
          <a:bodyPr wrap="square" rtlCol="0">
            <a:spAutoFit/>
          </a:bodyPr>
          <a:lstStyle/>
          <a:p>
            <a:r>
              <a:rPr lang="en-US"/>
              <a:t>Canny Edge Detection</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Google Shape;212;p32"/>
          <p:cNvSpPr txBox="1">
            <a:spLocks noGrp="1"/>
          </p:cNvSpPr>
          <p:nvPr/>
        </p:nvSpPr>
        <p:spPr>
          <a:xfrm>
            <a:off x="341522" y="0"/>
            <a:ext cx="8040477" cy="1143000"/>
          </a:xfrm>
          <a:prstGeom prst="rect">
            <a:avLst/>
          </a:prstGeom>
          <a:noFill/>
          <a:ln>
            <a:noFill/>
          </a:ln>
        </p:spPr>
        <p:txBody>
          <a:bodyPr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a:pPr marL="0" lvl="0" indent="0" algn="l" rtl="0">
              <a:lnSpc>
                <a:spcPct val="100000"/>
              </a:lnSpc>
              <a:spcBef>
                <a:spcPts val="0"/>
              </a:spcBef>
              <a:spcAft>
                <a:spcPts val="0"/>
              </a:spcAft>
              <a:buClr>
                <a:schemeClr val="dk2"/>
              </a:buClr>
              <a:buSzPts val="3200"/>
              <a:buFont typeface="Times New Roman" panose="02020603050405020304"/>
              <a:buNone/>
            </a:pPr>
            <a:r>
              <a:rPr 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Expected outcome(contd..)</a:t>
            </a:r>
            <a:endParaRPr 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6" name="Picture 5" descr="hough"/>
          <p:cNvPicPr>
            <a:picLocks noChangeAspect="1"/>
          </p:cNvPicPr>
          <p:nvPr/>
        </p:nvPicPr>
        <p:blipFill>
          <a:blip r:embed="rId1"/>
          <a:stretch>
            <a:fillRect/>
          </a:stretch>
        </p:blipFill>
        <p:spPr>
          <a:xfrm>
            <a:off x="628650" y="1729740"/>
            <a:ext cx="3687445" cy="2419985"/>
          </a:xfrm>
          <a:prstGeom prst="rect">
            <a:avLst/>
          </a:prstGeom>
        </p:spPr>
      </p:pic>
      <p:sp>
        <p:nvSpPr>
          <p:cNvPr id="7" name="Text Box 6"/>
          <p:cNvSpPr txBox="1"/>
          <p:nvPr/>
        </p:nvSpPr>
        <p:spPr>
          <a:xfrm>
            <a:off x="628650" y="4454525"/>
            <a:ext cx="3538220" cy="33718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Hough Transform Detection</a:t>
            </a:r>
            <a:endParaRPr lang="en-US" sz="1600" dirty="0">
              <a:latin typeface="Times New Roman" panose="02020603050405020304" pitchFamily="18" charset="0"/>
              <a:cs typeface="Times New Roman" panose="02020603050405020304" pitchFamily="18" charset="0"/>
            </a:endParaRPr>
          </a:p>
        </p:txBody>
      </p:sp>
      <p:pic>
        <p:nvPicPr>
          <p:cNvPr id="9" name="Picture 8" descr="detection"/>
          <p:cNvPicPr>
            <a:picLocks noChangeAspect="1"/>
          </p:cNvPicPr>
          <p:nvPr/>
        </p:nvPicPr>
        <p:blipFill>
          <a:blip r:embed="rId2"/>
          <a:srcRect l="23283" t="30346" r="24586" b="11889"/>
          <a:stretch>
            <a:fillRect/>
          </a:stretch>
        </p:blipFill>
        <p:spPr>
          <a:xfrm>
            <a:off x="4822190" y="1729740"/>
            <a:ext cx="3884930" cy="2419985"/>
          </a:xfrm>
          <a:prstGeom prst="rect">
            <a:avLst/>
          </a:prstGeom>
        </p:spPr>
      </p:pic>
      <p:sp>
        <p:nvSpPr>
          <p:cNvPr id="11" name="Text Box 10"/>
          <p:cNvSpPr txBox="1"/>
          <p:nvPr/>
        </p:nvSpPr>
        <p:spPr>
          <a:xfrm>
            <a:off x="4983480" y="4454525"/>
            <a:ext cx="3723640" cy="33718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Vehicle Detection</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2" name="Google Shape;212;p32"/>
          <p:cNvSpPr txBox="1">
            <a:spLocks noGrp="1"/>
          </p:cNvSpPr>
          <p:nvPr/>
        </p:nvSpPr>
        <p:spPr>
          <a:xfrm>
            <a:off x="229870" y="452120"/>
            <a:ext cx="8142605" cy="534035"/>
          </a:xfrm>
          <a:prstGeom prst="rect">
            <a:avLst/>
          </a:prstGeom>
          <a:noFill/>
          <a:ln>
            <a:noFill/>
          </a:ln>
        </p:spPr>
        <p:txBody>
          <a:bodyPr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a:pPr marL="0" lvl="0" indent="0" algn="l" rtl="0">
              <a:lnSpc>
                <a:spcPct val="100000"/>
              </a:lnSpc>
              <a:spcBef>
                <a:spcPts val="0"/>
              </a:spcBef>
              <a:spcAft>
                <a:spcPts val="0"/>
              </a:spcAft>
              <a:buClr>
                <a:schemeClr val="dk2"/>
              </a:buClr>
              <a:buSzPts val="3200"/>
              <a:buFont typeface="Times New Roman" panose="02020603050405020304"/>
              <a:buNone/>
            </a:pPr>
            <a:r>
              <a:rPr lang="en-IN" alt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Comparison</a:t>
            </a:r>
            <a:endParaRPr lang="en-IN" alt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6" name="Table 5"/>
          <p:cNvGraphicFramePr/>
          <p:nvPr/>
        </p:nvGraphicFramePr>
        <p:xfrm>
          <a:off x="229235" y="1288415"/>
          <a:ext cx="8773160" cy="5125720"/>
        </p:xfrm>
        <a:graphic>
          <a:graphicData uri="http://schemas.openxmlformats.org/drawingml/2006/table">
            <a:tbl>
              <a:tblPr firstRow="1" bandRow="1">
                <a:tableStyleId>{5C22544A-7EE6-4342-B048-85BDC9FD1C3A}</a:tableStyleId>
              </a:tblPr>
              <a:tblGrid>
                <a:gridCol w="2741930"/>
                <a:gridCol w="2741295"/>
                <a:gridCol w="3289935"/>
              </a:tblGrid>
              <a:tr h="1517015">
                <a:tc>
                  <a:txBody>
                    <a:bodyPr/>
                    <a:p>
                      <a:pPr algn="ctr">
                        <a:buNone/>
                      </a:pPr>
                      <a:endParaRPr lang="en-IN" altLang="en-US" sz="2200" b="1">
                        <a:latin typeface="Times New Roman" panose="02020603050405020304" pitchFamily="18" charset="0"/>
                        <a:cs typeface="Times New Roman" panose="02020603050405020304" pitchFamily="18" charset="0"/>
                      </a:endParaRPr>
                    </a:p>
                    <a:p>
                      <a:pPr algn="ctr">
                        <a:buNone/>
                      </a:pPr>
                      <a:endParaRPr lang="en-IN" altLang="en-US" sz="2200" b="1">
                        <a:latin typeface="Times New Roman" panose="02020603050405020304" pitchFamily="18" charset="0"/>
                        <a:cs typeface="Times New Roman" panose="02020603050405020304" pitchFamily="18" charset="0"/>
                      </a:endParaRPr>
                    </a:p>
                    <a:p>
                      <a:pPr algn="ctr">
                        <a:buNone/>
                      </a:pPr>
                      <a:r>
                        <a:rPr lang="en-IN" altLang="en-US" sz="2200" b="1">
                          <a:latin typeface="Times New Roman" panose="02020603050405020304" pitchFamily="18" charset="0"/>
                          <a:cs typeface="Times New Roman" panose="02020603050405020304" pitchFamily="18" charset="0"/>
                        </a:rPr>
                        <a:t>Features</a:t>
                      </a:r>
                      <a:endParaRPr lang="en-IN" altLang="en-US" sz="2200" b="1">
                        <a:latin typeface="Times New Roman" panose="02020603050405020304" pitchFamily="18" charset="0"/>
                        <a:cs typeface="Times New Roman" panose="02020603050405020304" pitchFamily="18" charset="0"/>
                      </a:endParaRPr>
                    </a:p>
                  </a:txBody>
                  <a:tcPr/>
                </a:tc>
                <a:tc>
                  <a:txBody>
                    <a:bodyPr/>
                    <a:p>
                      <a:pPr algn="ctr">
                        <a:buNone/>
                      </a:pPr>
                      <a:endParaRPr lang="en-IN" altLang="en-US" sz="2200">
                        <a:latin typeface="Times New Roman" panose="02020603050405020304" pitchFamily="18" charset="0"/>
                        <a:cs typeface="Times New Roman" panose="02020603050405020304" pitchFamily="18" charset="0"/>
                      </a:endParaRPr>
                    </a:p>
                    <a:p>
                      <a:pPr algn="ctr">
                        <a:buNone/>
                      </a:pPr>
                      <a:endParaRPr lang="en-IN" altLang="en-US" sz="2200">
                        <a:latin typeface="Times New Roman" panose="02020603050405020304" pitchFamily="18" charset="0"/>
                        <a:cs typeface="Times New Roman" panose="02020603050405020304" pitchFamily="18" charset="0"/>
                      </a:endParaRPr>
                    </a:p>
                    <a:p>
                      <a:pPr algn="ctr">
                        <a:buNone/>
                      </a:pPr>
                      <a:r>
                        <a:rPr lang="en-IN" altLang="en-US" sz="2200">
                          <a:latin typeface="Times New Roman" panose="02020603050405020304" pitchFamily="18" charset="0"/>
                          <a:cs typeface="Times New Roman" panose="02020603050405020304" pitchFamily="18" charset="0"/>
                        </a:rPr>
                        <a:t>Existed Project</a:t>
                      </a:r>
                      <a:endParaRPr lang="en-IN" altLang="en-US" sz="2200">
                        <a:latin typeface="Times New Roman" panose="02020603050405020304" pitchFamily="18" charset="0"/>
                        <a:cs typeface="Times New Roman" panose="02020603050405020304" pitchFamily="18" charset="0"/>
                      </a:endParaRPr>
                    </a:p>
                  </a:txBody>
                  <a:tcPr/>
                </a:tc>
                <a:tc>
                  <a:txBody>
                    <a:bodyPr/>
                    <a:p>
                      <a:pPr algn="ctr">
                        <a:buNone/>
                      </a:pPr>
                      <a:r>
                        <a:rPr lang="en-IN" altLang="en-US" sz="2200">
                          <a:latin typeface="Times New Roman" panose="02020603050405020304" pitchFamily="18" charset="0"/>
                          <a:cs typeface="Times New Roman" panose="02020603050405020304" pitchFamily="18" charset="0"/>
                        </a:rPr>
                        <a:t>A Lane Detection,Tracking and Recognition System for Smart Vehicles (LTRSV)</a:t>
                      </a:r>
                      <a:endParaRPr lang="en-IN" altLang="en-US" sz="2200">
                        <a:latin typeface="Times New Roman" panose="02020603050405020304" pitchFamily="18" charset="0"/>
                        <a:cs typeface="Times New Roman" panose="02020603050405020304" pitchFamily="18" charset="0"/>
                      </a:endParaRPr>
                    </a:p>
                  </a:txBody>
                  <a:tcPr/>
                </a:tc>
              </a:tr>
              <a:tr h="1259205">
                <a:tc>
                  <a:txBody>
                    <a:bodyPr/>
                    <a:p>
                      <a:pPr algn="ctr">
                        <a:buNone/>
                      </a:pPr>
                      <a:endParaRPr lang="en-IN" altLang="en-US" sz="1800" b="1">
                        <a:latin typeface="Times New Roman" panose="02020603050405020304" pitchFamily="18" charset="0"/>
                        <a:cs typeface="Times New Roman" panose="02020603050405020304" pitchFamily="18" charset="0"/>
                      </a:endParaRPr>
                    </a:p>
                    <a:p>
                      <a:pPr algn="ctr">
                        <a:buNone/>
                      </a:pPr>
                      <a:r>
                        <a:rPr lang="en-IN" altLang="en-US" sz="1800" b="1">
                          <a:latin typeface="Times New Roman" panose="02020603050405020304" pitchFamily="18" charset="0"/>
                          <a:cs typeface="Times New Roman" panose="02020603050405020304" pitchFamily="18" charset="0"/>
                        </a:rPr>
                        <a:t>SPEED &amp; DISTANCE COVERED</a:t>
                      </a:r>
                      <a:endParaRPr lang="en-IN" altLang="en-US" sz="1800" b="1">
                        <a:latin typeface="Times New Roman" panose="02020603050405020304" pitchFamily="18" charset="0"/>
                        <a:cs typeface="Times New Roman" panose="02020603050405020304" pitchFamily="18" charset="0"/>
                      </a:endParaRPr>
                    </a:p>
                  </a:txBody>
                  <a:tcPr>
                    <a:solidFill>
                      <a:schemeClr val="accent5">
                        <a:lumMod val="20000"/>
                        <a:lumOff val="80000"/>
                      </a:schemeClr>
                    </a:solidFill>
                  </a:tcPr>
                </a:tc>
                <a:tc>
                  <a:txBody>
                    <a:bodyPr/>
                    <a:p>
                      <a:pPr algn="ctr">
                        <a:buNone/>
                      </a:pPr>
                      <a:r>
                        <a:rPr lang="en-IN" altLang="en-US" sz="1800">
                          <a:latin typeface="Times New Roman" panose="02020603050405020304" pitchFamily="18" charset="0"/>
                          <a:cs typeface="Times New Roman" panose="02020603050405020304" pitchFamily="18" charset="0"/>
                        </a:rPr>
                        <a:t>It covers only upto 5 to 30 meters distance</a:t>
                      </a:r>
                      <a:endParaRPr lang="en-IN" altLang="en-US" sz="1800">
                        <a:latin typeface="Times New Roman" panose="02020603050405020304" pitchFamily="18" charset="0"/>
                        <a:cs typeface="Times New Roman" panose="02020603050405020304" pitchFamily="18" charset="0"/>
                      </a:endParaRPr>
                    </a:p>
                    <a:p>
                      <a:pPr algn="ctr">
                        <a:buNone/>
                      </a:pPr>
                      <a:r>
                        <a:rPr lang="en-IN" altLang="en-US" sz="1800">
                          <a:latin typeface="Times New Roman" panose="02020603050405020304" pitchFamily="18" charset="0"/>
                          <a:cs typeface="Times New Roman" panose="02020603050405020304" pitchFamily="18" charset="0"/>
                        </a:rPr>
                        <a:t>in 30KMPH or 70KMPH </a:t>
                      </a:r>
                      <a:endParaRPr lang="en-IN" altLang="en-US" sz="1800">
                        <a:latin typeface="Times New Roman" panose="02020603050405020304" pitchFamily="18" charset="0"/>
                        <a:cs typeface="Times New Roman" panose="02020603050405020304" pitchFamily="18" charset="0"/>
                      </a:endParaRPr>
                    </a:p>
                  </a:txBody>
                  <a:tcPr/>
                </a:tc>
                <a:tc>
                  <a:txBody>
                    <a:bodyPr/>
                    <a:p>
                      <a:pPr algn="ctr">
                        <a:buNone/>
                      </a:pPr>
                      <a:r>
                        <a:rPr lang="en-IN" altLang="en-US" sz="1800">
                          <a:latin typeface="Times New Roman" panose="02020603050405020304" pitchFamily="18" charset="0"/>
                          <a:cs typeface="Times New Roman" panose="02020603050405020304" pitchFamily="18" charset="0"/>
                          <a:sym typeface="+mn-ea"/>
                        </a:rPr>
                        <a:t>It covers upto 5 to 50 meters distance</a:t>
                      </a:r>
                      <a:endParaRPr lang="en-IN" altLang="en-US" sz="1800">
                        <a:latin typeface="Times New Roman" panose="02020603050405020304" pitchFamily="18" charset="0"/>
                        <a:cs typeface="Times New Roman" panose="02020603050405020304" pitchFamily="18" charset="0"/>
                        <a:sym typeface="+mn-ea"/>
                      </a:endParaRPr>
                    </a:p>
                    <a:p>
                      <a:pPr algn="ctr">
                        <a:buNone/>
                      </a:pPr>
                      <a:r>
                        <a:rPr lang="en-IN" altLang="en-US" sz="1800">
                          <a:latin typeface="Times New Roman" panose="02020603050405020304" pitchFamily="18" charset="0"/>
                          <a:cs typeface="Times New Roman" panose="02020603050405020304" pitchFamily="18" charset="0"/>
                          <a:sym typeface="+mn-ea"/>
                        </a:rPr>
                        <a:t>in 30KMPH or 70KMPH </a:t>
                      </a:r>
                      <a:endParaRPr lang="en-IN" altLang="en-US" sz="1800">
                        <a:latin typeface="Times New Roman" panose="02020603050405020304" pitchFamily="18" charset="0"/>
                        <a:cs typeface="Times New Roman" panose="02020603050405020304" pitchFamily="18" charset="0"/>
                        <a:sym typeface="+mn-ea"/>
                      </a:endParaRPr>
                    </a:p>
                    <a:p>
                      <a:pPr algn="ctr">
                        <a:buNone/>
                      </a:pPr>
                      <a:endParaRPr lang="en-IN" altLang="en-US" sz="1800">
                        <a:latin typeface="Times New Roman" panose="02020603050405020304" pitchFamily="18" charset="0"/>
                        <a:cs typeface="Times New Roman" panose="02020603050405020304" pitchFamily="18" charset="0"/>
                        <a:sym typeface="+mn-ea"/>
                      </a:endParaRPr>
                    </a:p>
                  </a:txBody>
                  <a:tcPr/>
                </a:tc>
              </a:tr>
              <a:tr h="1174115">
                <a:tc>
                  <a:txBody>
                    <a:bodyPr/>
                    <a:p>
                      <a:pPr algn="ctr">
                        <a:buNone/>
                      </a:pPr>
                      <a:endParaRPr lang="en-IN" altLang="en-US" sz="1800" b="1">
                        <a:latin typeface="Times New Roman" panose="02020603050405020304" pitchFamily="18" charset="0"/>
                        <a:cs typeface="Times New Roman" panose="02020603050405020304" pitchFamily="18" charset="0"/>
                      </a:endParaRPr>
                    </a:p>
                    <a:p>
                      <a:pPr algn="ctr">
                        <a:buNone/>
                      </a:pPr>
                      <a:r>
                        <a:rPr lang="en-IN" altLang="en-US" sz="1800" b="1">
                          <a:latin typeface="Times New Roman" panose="02020603050405020304" pitchFamily="18" charset="0"/>
                          <a:cs typeface="Times New Roman" panose="02020603050405020304" pitchFamily="18" charset="0"/>
                        </a:rPr>
                        <a:t>DROWSINESS &amp; VEHICLE DETECTION</a:t>
                      </a:r>
                      <a:endParaRPr lang="en-IN" altLang="en-US" sz="1800" b="1">
                        <a:latin typeface="Times New Roman" panose="02020603050405020304" pitchFamily="18" charset="0"/>
                        <a:cs typeface="Times New Roman" panose="02020603050405020304" pitchFamily="18" charset="0"/>
                      </a:endParaRPr>
                    </a:p>
                  </a:txBody>
                  <a:tcPr>
                    <a:solidFill>
                      <a:schemeClr val="accent5">
                        <a:lumMod val="20000"/>
                        <a:lumOff val="80000"/>
                      </a:schemeClr>
                    </a:solidFill>
                  </a:tcPr>
                </a:tc>
                <a:tc>
                  <a:txBody>
                    <a:bodyPr/>
                    <a:p>
                      <a:pPr algn="ctr">
                        <a:buNone/>
                      </a:pPr>
                      <a:r>
                        <a:rPr lang="en-IN" altLang="en-US" sz="1800">
                          <a:latin typeface="Times New Roman" panose="02020603050405020304" pitchFamily="18" charset="0"/>
                          <a:cs typeface="Times New Roman" panose="02020603050405020304" pitchFamily="18" charset="0"/>
                        </a:rPr>
                        <a:t>Its doesn't have Drowsiness detetction but it have vehicles detection                           </a:t>
                      </a:r>
                      <a:endParaRPr lang="en-IN" altLang="en-US" sz="1800">
                        <a:latin typeface="Times New Roman" panose="02020603050405020304" pitchFamily="18" charset="0"/>
                        <a:cs typeface="Times New Roman" panose="02020603050405020304" pitchFamily="18" charset="0"/>
                      </a:endParaRPr>
                    </a:p>
                  </a:txBody>
                  <a:tcPr/>
                </a:tc>
                <a:tc>
                  <a:txBody>
                    <a:bodyPr/>
                    <a:p>
                      <a:pPr algn="ctr">
                        <a:buNone/>
                      </a:pPr>
                      <a:r>
                        <a:rPr lang="en-IN" altLang="en-US" sz="1800">
                          <a:latin typeface="Times New Roman" panose="02020603050405020304" pitchFamily="18" charset="0"/>
                          <a:cs typeface="Times New Roman" panose="02020603050405020304" pitchFamily="18" charset="0"/>
                        </a:rPr>
                        <a:t>It have both  Drowsiness &amp; Vehicle Detection techniques</a:t>
                      </a:r>
                      <a:endParaRPr lang="en-IN" altLang="en-US" sz="1800">
                        <a:latin typeface="Times New Roman" panose="02020603050405020304" pitchFamily="18" charset="0"/>
                        <a:cs typeface="Times New Roman" panose="02020603050405020304" pitchFamily="18" charset="0"/>
                      </a:endParaRPr>
                    </a:p>
                  </a:txBody>
                  <a:tcPr/>
                </a:tc>
              </a:tr>
              <a:tr h="1175385">
                <a:tc>
                  <a:txBody>
                    <a:bodyPr/>
                    <a:p>
                      <a:pPr algn="ctr">
                        <a:buNone/>
                      </a:pPr>
                      <a:endParaRPr lang="en-IN" altLang="en-US" sz="1800" b="1">
                        <a:latin typeface="Times New Roman" panose="02020603050405020304" pitchFamily="18" charset="0"/>
                        <a:cs typeface="Times New Roman" panose="02020603050405020304" pitchFamily="18" charset="0"/>
                      </a:endParaRPr>
                    </a:p>
                    <a:p>
                      <a:pPr algn="ctr">
                        <a:buNone/>
                      </a:pPr>
                      <a:r>
                        <a:rPr lang="en-IN" altLang="en-US" sz="1800" b="1">
                          <a:latin typeface="Times New Roman" panose="02020603050405020304" pitchFamily="18" charset="0"/>
                          <a:cs typeface="Times New Roman" panose="02020603050405020304" pitchFamily="18" charset="0"/>
                        </a:rPr>
                        <a:t>VOICE ALERT</a:t>
                      </a:r>
                      <a:endParaRPr lang="en-IN" altLang="en-US" sz="1800" b="1">
                        <a:latin typeface="Times New Roman" panose="02020603050405020304" pitchFamily="18" charset="0"/>
                        <a:cs typeface="Times New Roman" panose="02020603050405020304" pitchFamily="18" charset="0"/>
                      </a:endParaRPr>
                    </a:p>
                  </a:txBody>
                  <a:tcPr>
                    <a:solidFill>
                      <a:schemeClr val="accent5">
                        <a:lumMod val="20000"/>
                        <a:lumOff val="80000"/>
                      </a:schemeClr>
                    </a:solidFill>
                  </a:tcPr>
                </a:tc>
                <a:tc>
                  <a:txBody>
                    <a:bodyPr/>
                    <a:p>
                      <a:pPr algn="ctr">
                        <a:buNone/>
                      </a:pPr>
                      <a:r>
                        <a:rPr lang="en-IN" altLang="en-US" sz="1800">
                          <a:latin typeface="Times New Roman" panose="02020603050405020304" pitchFamily="18" charset="0"/>
                          <a:cs typeface="Times New Roman" panose="02020603050405020304" pitchFamily="18" charset="0"/>
                        </a:rPr>
                        <a:t>It doesn't have voice alert for the driver</a:t>
                      </a:r>
                      <a:endParaRPr lang="en-IN" altLang="en-US" sz="1800">
                        <a:latin typeface="Times New Roman" panose="02020603050405020304" pitchFamily="18" charset="0"/>
                        <a:cs typeface="Times New Roman" panose="02020603050405020304" pitchFamily="18" charset="0"/>
                      </a:endParaRPr>
                    </a:p>
                  </a:txBody>
                  <a:tcPr/>
                </a:tc>
                <a:tc>
                  <a:txBody>
                    <a:bodyPr/>
                    <a:p>
                      <a:pPr algn="ctr">
                        <a:buNone/>
                      </a:pPr>
                      <a:r>
                        <a:rPr lang="en-IN" altLang="en-US" sz="1800">
                          <a:latin typeface="Times New Roman" panose="02020603050405020304" pitchFamily="18" charset="0"/>
                          <a:cs typeface="Times New Roman" panose="02020603050405020304" pitchFamily="18" charset="0"/>
                        </a:rPr>
                        <a:t>It introduced the voice alert system </a:t>
                      </a:r>
                      <a:endParaRPr lang="en-IN" altLang="en-US" sz="180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title"/>
          </p:nvPr>
        </p:nvSpPr>
        <p:spPr>
          <a:xfrm>
            <a:off x="540942" y="215228"/>
            <a:ext cx="8061593" cy="418594"/>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Calibri" panose="020F0502020204030204"/>
              <a:buNone/>
            </a:pPr>
            <a:r>
              <a:rPr 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Plan of action</a:t>
            </a:r>
            <a:endParaRPr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9" name="Google Shape;219;p33"/>
          <p:cNvSpPr txBox="1">
            <a:spLocks noGrp="1"/>
          </p:cNvSpPr>
          <p:nvPr>
            <p:ph type="body" idx="1"/>
          </p:nvPr>
        </p:nvSpPr>
        <p:spPr>
          <a:xfrm>
            <a:off x="457200" y="1377108"/>
            <a:ext cx="8229600" cy="4947492"/>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tx1"/>
              </a:buClr>
              <a:buSzPts val="2280"/>
              <a:buNone/>
            </a:pPr>
            <a:r>
              <a:rPr lang="en-US" sz="24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4" name="Table 3"/>
          <p:cNvGraphicFramePr>
            <a:graphicFrameLocks noGrp="1"/>
          </p:cNvGraphicFramePr>
          <p:nvPr/>
        </p:nvGraphicFramePr>
        <p:xfrm>
          <a:off x="541655" y="724535"/>
          <a:ext cx="8204200" cy="5601335"/>
        </p:xfrm>
        <a:graphic>
          <a:graphicData uri="http://schemas.openxmlformats.org/drawingml/2006/table">
            <a:tbl>
              <a:tblPr firstRow="1" bandRow="1">
                <a:tableStyleId>{5C22544A-7EE6-4342-B048-85BDC9FD1C3A}</a:tableStyleId>
              </a:tblPr>
              <a:tblGrid>
                <a:gridCol w="2807970"/>
                <a:gridCol w="2383155"/>
                <a:gridCol w="3013075"/>
              </a:tblGrid>
              <a:tr h="457200">
                <a:tc>
                  <a:txBody>
                    <a:bodyPr/>
                    <a:lstStyle/>
                    <a:p>
                      <a:pPr algn="ctr"/>
                      <a:r>
                        <a:rPr lang="en-US" sz="2400" dirty="0" smtClean="0">
                          <a:latin typeface="Times New Roman" panose="02020603050405020304" pitchFamily="18" charset="0"/>
                          <a:cs typeface="Times New Roman" panose="02020603050405020304" pitchFamily="18" charset="0"/>
                        </a:rPr>
                        <a:t>Task</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Starting Date</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Ending Date</a:t>
                      </a:r>
                      <a:endParaRPr lang="en-US" sz="2400" dirty="0">
                        <a:latin typeface="Times New Roman" panose="02020603050405020304" pitchFamily="18" charset="0"/>
                        <a:cs typeface="Times New Roman" panose="02020603050405020304" pitchFamily="18" charset="0"/>
                      </a:endParaRPr>
                    </a:p>
                  </a:txBody>
                  <a:tcPr/>
                </a:tc>
              </a:tr>
              <a:tr h="611505">
                <a:tc>
                  <a:txBody>
                    <a:bodyPr/>
                    <a:lstStyle/>
                    <a:p>
                      <a:pPr algn="ctr"/>
                      <a:r>
                        <a:rPr lang="en-US" sz="2400" dirty="0" smtClean="0">
                          <a:latin typeface="Times New Roman" panose="02020603050405020304" pitchFamily="18" charset="0"/>
                          <a:cs typeface="Times New Roman" panose="02020603050405020304" pitchFamily="18" charset="0"/>
                          <a:sym typeface="+mn-ea"/>
                        </a:rPr>
                        <a:t>Literature Survey</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IN" altLang="en-US" sz="2400" dirty="0" smtClean="0">
                          <a:latin typeface="Times New Roman" panose="02020603050405020304" pitchFamily="18" charset="0"/>
                          <a:cs typeface="Times New Roman" panose="02020603050405020304" pitchFamily="18" charset="0"/>
                        </a:rPr>
                        <a:t>21</a:t>
                      </a:r>
                      <a:r>
                        <a:rPr lang="en-US" sz="2400" dirty="0" smtClean="0">
                          <a:latin typeface="Times New Roman" panose="02020603050405020304" pitchFamily="18" charset="0"/>
                          <a:cs typeface="Times New Roman" panose="02020603050405020304" pitchFamily="18" charset="0"/>
                        </a:rPr>
                        <a:t>/11/19</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IN" altLang="en-US" sz="2400" dirty="0" smtClean="0">
                          <a:latin typeface="Times New Roman" panose="02020603050405020304" pitchFamily="18" charset="0"/>
                          <a:cs typeface="Times New Roman" panose="02020603050405020304" pitchFamily="18" charset="0"/>
                        </a:rPr>
                        <a:t>5</a:t>
                      </a:r>
                      <a:r>
                        <a:rPr lang="en-US" sz="2400" dirty="0" smtClean="0">
                          <a:latin typeface="Times New Roman" panose="02020603050405020304" pitchFamily="18" charset="0"/>
                          <a:cs typeface="Times New Roman" panose="02020603050405020304" pitchFamily="18" charset="0"/>
                        </a:rPr>
                        <a:t>/</a:t>
                      </a:r>
                      <a:r>
                        <a:rPr lang="en-IN" altLang="en-US" sz="2400" dirty="0" smtClean="0">
                          <a:latin typeface="Times New Roman" panose="02020603050405020304" pitchFamily="18" charset="0"/>
                          <a:cs typeface="Times New Roman" panose="02020603050405020304" pitchFamily="18" charset="0"/>
                        </a:rPr>
                        <a:t>12</a:t>
                      </a:r>
                      <a:r>
                        <a:rPr lang="en-US" sz="2400" dirty="0" smtClean="0">
                          <a:latin typeface="Times New Roman" panose="02020603050405020304" pitchFamily="18" charset="0"/>
                          <a:cs typeface="Times New Roman" panose="02020603050405020304" pitchFamily="18" charset="0"/>
                        </a:rPr>
                        <a:t>/19</a:t>
                      </a:r>
                      <a:endParaRPr lang="en-US" sz="2400" dirty="0">
                        <a:latin typeface="Times New Roman" panose="02020603050405020304" pitchFamily="18" charset="0"/>
                        <a:cs typeface="Times New Roman" panose="02020603050405020304" pitchFamily="18" charset="0"/>
                      </a:endParaRPr>
                    </a:p>
                  </a:txBody>
                  <a:tcPr/>
                </a:tc>
              </a:tr>
              <a:tr h="508000">
                <a:tc>
                  <a:txBody>
                    <a:bodyPr/>
                    <a:lstStyle/>
                    <a:p>
                      <a:pPr algn="ctr"/>
                      <a:r>
                        <a:rPr lang="en-US" sz="2400" dirty="0" smtClean="0">
                          <a:latin typeface="Times New Roman" panose="02020603050405020304" pitchFamily="18" charset="0"/>
                          <a:cs typeface="Times New Roman" panose="02020603050405020304" pitchFamily="18" charset="0"/>
                          <a:sym typeface="+mn-ea"/>
                        </a:rPr>
                        <a:t>Problem statement</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IN" altLang="en-US" sz="2400" dirty="0" smtClean="0">
                          <a:latin typeface="Times New Roman" panose="02020603050405020304" pitchFamily="18" charset="0"/>
                          <a:cs typeface="Times New Roman" panose="02020603050405020304" pitchFamily="18" charset="0"/>
                        </a:rPr>
                        <a:t>06</a:t>
                      </a:r>
                      <a:r>
                        <a:rPr lang="en-US" sz="2400" dirty="0" smtClean="0">
                          <a:latin typeface="Times New Roman" panose="02020603050405020304" pitchFamily="18" charset="0"/>
                          <a:cs typeface="Times New Roman" panose="02020603050405020304" pitchFamily="18" charset="0"/>
                        </a:rPr>
                        <a:t>/1</a:t>
                      </a:r>
                      <a:r>
                        <a:rPr lang="en-IN" altLang="en-US" sz="2400" dirty="0" smtClean="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/19</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IN" altLang="en-US" sz="2400" dirty="0" smtClean="0">
                          <a:latin typeface="Times New Roman" panose="02020603050405020304" pitchFamily="18" charset="0"/>
                          <a:cs typeface="Times New Roman" panose="02020603050405020304" pitchFamily="18" charset="0"/>
                        </a:rPr>
                        <a:t>1</a:t>
                      </a:r>
                      <a:r>
                        <a:rPr lang="en-US" sz="2400" dirty="0" smtClean="0">
                          <a:latin typeface="Times New Roman" panose="02020603050405020304" pitchFamily="18" charset="0"/>
                          <a:cs typeface="Times New Roman" panose="02020603050405020304" pitchFamily="18" charset="0"/>
                        </a:rPr>
                        <a:t>2/1</a:t>
                      </a:r>
                      <a:r>
                        <a:rPr lang="en-IN" altLang="en-US" sz="2400" dirty="0" smtClean="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/19</a:t>
                      </a:r>
                      <a:endParaRPr lang="en-US" sz="2400" dirty="0">
                        <a:latin typeface="Times New Roman" panose="02020603050405020304" pitchFamily="18" charset="0"/>
                        <a:cs typeface="Times New Roman" panose="02020603050405020304" pitchFamily="18" charset="0"/>
                      </a:endParaRPr>
                    </a:p>
                  </a:txBody>
                  <a:tcPr/>
                </a:tc>
              </a:tr>
              <a:tr h="704215">
                <a:tc>
                  <a:txBody>
                    <a:bodyPr/>
                    <a:lstStyle/>
                    <a:p>
                      <a:pPr algn="ctr"/>
                      <a:r>
                        <a:rPr lang="en-US" sz="2400" dirty="0" smtClean="0">
                          <a:latin typeface="Times New Roman" panose="02020603050405020304" pitchFamily="18" charset="0"/>
                          <a:cs typeface="Times New Roman" panose="02020603050405020304" pitchFamily="18" charset="0"/>
                          <a:sym typeface="+mn-ea"/>
                        </a:rPr>
                        <a:t>Requirements identification</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IN" altLang="en-US" sz="2400" dirty="0" smtClean="0">
                          <a:latin typeface="Times New Roman" panose="02020603050405020304" pitchFamily="18" charset="0"/>
                          <a:cs typeface="Times New Roman" panose="02020603050405020304" pitchFamily="18" charset="0"/>
                        </a:rPr>
                        <a:t>13</a:t>
                      </a:r>
                      <a:r>
                        <a:rPr lang="en-US" sz="2400" dirty="0" smtClean="0">
                          <a:latin typeface="Times New Roman" panose="02020603050405020304" pitchFamily="18" charset="0"/>
                          <a:cs typeface="Times New Roman" panose="02020603050405020304" pitchFamily="18" charset="0"/>
                        </a:rPr>
                        <a:t>/1</a:t>
                      </a:r>
                      <a:r>
                        <a:rPr lang="en-IN" altLang="en-US" sz="2400" dirty="0" smtClean="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/19</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IN" altLang="en-US" sz="2400" dirty="0" smtClean="0">
                          <a:latin typeface="Times New Roman" panose="02020603050405020304" pitchFamily="18" charset="0"/>
                          <a:cs typeface="Times New Roman" panose="02020603050405020304" pitchFamily="18" charset="0"/>
                        </a:rPr>
                        <a:t>21</a:t>
                      </a:r>
                      <a:r>
                        <a:rPr lang="en-US" sz="2400" dirty="0" smtClean="0">
                          <a:latin typeface="Times New Roman" panose="02020603050405020304" pitchFamily="18" charset="0"/>
                          <a:cs typeface="Times New Roman" panose="02020603050405020304" pitchFamily="18" charset="0"/>
                        </a:rPr>
                        <a:t>/12/19</a:t>
                      </a:r>
                      <a:endParaRPr lang="en-US" sz="2400" dirty="0">
                        <a:latin typeface="Times New Roman" panose="02020603050405020304" pitchFamily="18" charset="0"/>
                        <a:cs typeface="Times New Roman" panose="02020603050405020304" pitchFamily="18" charset="0"/>
                      </a:endParaRPr>
                    </a:p>
                  </a:txBody>
                  <a:tcPr/>
                </a:tc>
              </a:tr>
              <a:tr h="701675">
                <a:tc>
                  <a:txBody>
                    <a:bodyPr/>
                    <a:lstStyle/>
                    <a:p>
                      <a:pPr algn="ctr"/>
                      <a:r>
                        <a:rPr lang="en-US" sz="2400" dirty="0" smtClean="0">
                          <a:latin typeface="Times New Roman" panose="02020603050405020304" pitchFamily="18" charset="0"/>
                          <a:cs typeface="Times New Roman" panose="02020603050405020304" pitchFamily="18" charset="0"/>
                          <a:sym typeface="+mn-ea"/>
                        </a:rPr>
                        <a:t>Design</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IN" altLang="en-US" sz="2400" dirty="0" smtClean="0">
                          <a:latin typeface="Times New Roman" panose="02020603050405020304" pitchFamily="18" charset="0"/>
                          <a:cs typeface="Times New Roman" panose="02020603050405020304" pitchFamily="18" charset="0"/>
                        </a:rPr>
                        <a:t>22</a:t>
                      </a:r>
                      <a:r>
                        <a:rPr lang="en-US" sz="2400" dirty="0" smtClean="0">
                          <a:latin typeface="Times New Roman" panose="02020603050405020304" pitchFamily="18" charset="0"/>
                          <a:cs typeface="Times New Roman" panose="02020603050405020304" pitchFamily="18" charset="0"/>
                        </a:rPr>
                        <a:t>/12/19</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1</a:t>
                      </a:r>
                      <a:r>
                        <a:rPr lang="en-IN" altLang="en-US" sz="2400" dirty="0" smtClean="0">
                          <a:latin typeface="Times New Roman" panose="02020603050405020304" pitchFamily="18" charset="0"/>
                          <a:cs typeface="Times New Roman" panose="02020603050405020304" pitchFamily="18" charset="0"/>
                        </a:rPr>
                        <a:t>0</a:t>
                      </a:r>
                      <a:r>
                        <a:rPr lang="en-US" sz="2400" dirty="0" smtClean="0">
                          <a:latin typeface="Times New Roman" panose="02020603050405020304" pitchFamily="18" charset="0"/>
                          <a:cs typeface="Times New Roman" panose="02020603050405020304" pitchFamily="18" charset="0"/>
                        </a:rPr>
                        <a:t>/</a:t>
                      </a:r>
                      <a:r>
                        <a:rPr lang="en-IN" altLang="en-US" sz="2400" dirty="0" smtClean="0">
                          <a:latin typeface="Times New Roman" panose="02020603050405020304" pitchFamily="18" charset="0"/>
                          <a:cs typeface="Times New Roman" panose="02020603050405020304" pitchFamily="18" charset="0"/>
                        </a:rPr>
                        <a:t>0</a:t>
                      </a:r>
                      <a:r>
                        <a:rPr lang="en-US" sz="2400" dirty="0" smtClean="0">
                          <a:latin typeface="Times New Roman" panose="02020603050405020304" pitchFamily="18" charset="0"/>
                          <a:cs typeface="Times New Roman" panose="02020603050405020304" pitchFamily="18" charset="0"/>
                        </a:rPr>
                        <a:t>1/</a:t>
                      </a:r>
                      <a:r>
                        <a:rPr lang="en-IN" altLang="en-US" sz="2400" dirty="0" smtClean="0">
                          <a:latin typeface="Times New Roman" panose="02020603050405020304" pitchFamily="18" charset="0"/>
                          <a:cs typeface="Times New Roman" panose="02020603050405020304" pitchFamily="18" charset="0"/>
                        </a:rPr>
                        <a:t>20</a:t>
                      </a:r>
                      <a:endParaRPr lang="en-IN" altLang="en-US" sz="2400" dirty="0" smtClean="0">
                        <a:latin typeface="Times New Roman" panose="02020603050405020304" pitchFamily="18" charset="0"/>
                        <a:cs typeface="Times New Roman" panose="02020603050405020304" pitchFamily="18" charset="0"/>
                      </a:endParaRPr>
                    </a:p>
                  </a:txBody>
                  <a:tcPr/>
                </a:tc>
              </a:tr>
              <a:tr h="822960">
                <a:tc>
                  <a:txBody>
                    <a:bodyPr/>
                    <a:lstStyle/>
                    <a:p>
                      <a:pPr algn="ctr"/>
                      <a:r>
                        <a:rPr lang="en-US" sz="2400" dirty="0">
                          <a:latin typeface="Times New Roman" panose="02020603050405020304" pitchFamily="18" charset="0"/>
                          <a:cs typeface="Times New Roman" panose="02020603050405020304" pitchFamily="18" charset="0"/>
                          <a:sym typeface="+mn-ea"/>
                        </a:rPr>
                        <a:t>Software Installation</a:t>
                      </a:r>
                      <a:endParaRPr lang="en-US" sz="2400" dirty="0">
                        <a:latin typeface="Times New Roman" panose="02020603050405020304" pitchFamily="18" charset="0"/>
                        <a:cs typeface="Times New Roman" panose="02020603050405020304" pitchFamily="18" charset="0"/>
                        <a:sym typeface="+mn-ea"/>
                      </a:endParaRPr>
                    </a:p>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1</a:t>
                      </a:r>
                      <a:r>
                        <a:rPr lang="en-IN" altLang="en-US" sz="2400" dirty="0" smtClean="0">
                          <a:latin typeface="Times New Roman" panose="02020603050405020304" pitchFamily="18" charset="0"/>
                          <a:cs typeface="Times New Roman" panose="02020603050405020304" pitchFamily="18" charset="0"/>
                        </a:rPr>
                        <a:t>1</a:t>
                      </a:r>
                      <a:r>
                        <a:rPr lang="en-US" sz="2400" dirty="0" smtClean="0">
                          <a:latin typeface="Times New Roman" panose="02020603050405020304" pitchFamily="18" charset="0"/>
                          <a:cs typeface="Times New Roman" panose="02020603050405020304" pitchFamily="18" charset="0"/>
                        </a:rPr>
                        <a:t>/</a:t>
                      </a:r>
                      <a:r>
                        <a:rPr lang="en-IN" altLang="en-US" sz="2400" dirty="0" smtClean="0">
                          <a:latin typeface="Times New Roman" panose="02020603050405020304" pitchFamily="18" charset="0"/>
                          <a:cs typeface="Times New Roman" panose="02020603050405020304" pitchFamily="18" charset="0"/>
                        </a:rPr>
                        <a:t>0</a:t>
                      </a:r>
                      <a:r>
                        <a:rPr lang="en-US" sz="2400" dirty="0" smtClean="0">
                          <a:latin typeface="Times New Roman" panose="02020603050405020304" pitchFamily="18" charset="0"/>
                          <a:cs typeface="Times New Roman" panose="02020603050405020304" pitchFamily="18" charset="0"/>
                        </a:rPr>
                        <a:t>1/</a:t>
                      </a:r>
                      <a:r>
                        <a:rPr lang="en-IN" altLang="en-US" sz="2400" dirty="0" smtClean="0">
                          <a:latin typeface="Times New Roman" panose="02020603050405020304" pitchFamily="18" charset="0"/>
                          <a:cs typeface="Times New Roman" panose="02020603050405020304" pitchFamily="18" charset="0"/>
                        </a:rPr>
                        <a:t>20</a:t>
                      </a:r>
                      <a:endParaRPr lang="en-IN" altLang="en-US" sz="2400" dirty="0" smtClean="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1</a:t>
                      </a:r>
                      <a:r>
                        <a:rPr lang="en-IN" altLang="en-US" sz="2400" dirty="0" smtClean="0">
                          <a:latin typeface="Times New Roman" panose="02020603050405020304" pitchFamily="18" charset="0"/>
                          <a:cs typeface="Times New Roman" panose="02020603050405020304" pitchFamily="18" charset="0"/>
                        </a:rPr>
                        <a:t>6</a:t>
                      </a:r>
                      <a:r>
                        <a:rPr lang="en-US" sz="2400" dirty="0" smtClean="0">
                          <a:latin typeface="Times New Roman" panose="02020603050405020304" pitchFamily="18" charset="0"/>
                          <a:cs typeface="Times New Roman" panose="02020603050405020304" pitchFamily="18" charset="0"/>
                        </a:rPr>
                        <a:t>/</a:t>
                      </a:r>
                      <a:r>
                        <a:rPr lang="en-IN" altLang="en-US" sz="2400" dirty="0" smtClean="0">
                          <a:latin typeface="Times New Roman" panose="02020603050405020304" pitchFamily="18" charset="0"/>
                          <a:cs typeface="Times New Roman" panose="02020603050405020304" pitchFamily="18" charset="0"/>
                        </a:rPr>
                        <a:t>0</a:t>
                      </a:r>
                      <a:r>
                        <a:rPr lang="en-US" sz="2400" dirty="0" smtClean="0">
                          <a:latin typeface="Times New Roman" panose="02020603050405020304" pitchFamily="18" charset="0"/>
                          <a:cs typeface="Times New Roman" panose="02020603050405020304" pitchFamily="18" charset="0"/>
                        </a:rPr>
                        <a:t>1/</a:t>
                      </a:r>
                      <a:r>
                        <a:rPr lang="en-IN" altLang="en-US" sz="2400" dirty="0" smtClean="0">
                          <a:latin typeface="Times New Roman" panose="02020603050405020304" pitchFamily="18" charset="0"/>
                          <a:cs typeface="Times New Roman" panose="02020603050405020304" pitchFamily="18" charset="0"/>
                        </a:rPr>
                        <a:t>20</a:t>
                      </a:r>
                      <a:endParaRPr lang="en-IN" altLang="en-US" sz="2400" dirty="0" smtClean="0">
                        <a:latin typeface="Times New Roman" panose="02020603050405020304" pitchFamily="18" charset="0"/>
                        <a:cs typeface="Times New Roman" panose="02020603050405020304" pitchFamily="18" charset="0"/>
                      </a:endParaRPr>
                    </a:p>
                  </a:txBody>
                  <a:tcPr/>
                </a:tc>
              </a:tr>
              <a:tr h="609600">
                <a:tc>
                  <a:txBody>
                    <a:bodyPr/>
                    <a:lstStyle/>
                    <a:p>
                      <a:pPr algn="ctr"/>
                      <a:r>
                        <a:rPr lang="en-US" sz="2400" dirty="0" smtClean="0">
                          <a:latin typeface="Times New Roman" panose="02020603050405020304" pitchFamily="18" charset="0"/>
                          <a:cs typeface="Times New Roman" panose="02020603050405020304" pitchFamily="18" charset="0"/>
                        </a:rPr>
                        <a:t>Implementation</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IN" altLang="en-US" sz="2400" dirty="0" smtClean="0">
                          <a:latin typeface="Times New Roman" panose="02020603050405020304" pitchFamily="18" charset="0"/>
                          <a:cs typeface="Times New Roman" panose="02020603050405020304" pitchFamily="18" charset="0"/>
                        </a:rPr>
                        <a:t>16</a:t>
                      </a:r>
                      <a:r>
                        <a:rPr lang="en-US" sz="2400" dirty="0" smtClean="0">
                          <a:latin typeface="Times New Roman" panose="02020603050405020304" pitchFamily="18" charset="0"/>
                          <a:cs typeface="Times New Roman" panose="02020603050405020304" pitchFamily="18" charset="0"/>
                        </a:rPr>
                        <a:t>/</a:t>
                      </a:r>
                      <a:r>
                        <a:rPr lang="en-IN" altLang="en-US" sz="2400" dirty="0" smtClean="0">
                          <a:latin typeface="Times New Roman" panose="02020603050405020304" pitchFamily="18" charset="0"/>
                          <a:cs typeface="Times New Roman" panose="02020603050405020304" pitchFamily="18" charset="0"/>
                        </a:rPr>
                        <a:t>0</a:t>
                      </a:r>
                      <a:r>
                        <a:rPr lang="en-US" sz="2400" dirty="0" smtClean="0">
                          <a:latin typeface="Times New Roman" panose="02020603050405020304" pitchFamily="18" charset="0"/>
                          <a:cs typeface="Times New Roman" panose="02020603050405020304" pitchFamily="18" charset="0"/>
                        </a:rPr>
                        <a:t>1/19</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IN" altLang="en-US" sz="2400" dirty="0" smtClean="0">
                          <a:latin typeface="Times New Roman" panose="02020603050405020304" pitchFamily="18" charset="0"/>
                          <a:cs typeface="Times New Roman" panose="02020603050405020304" pitchFamily="18" charset="0"/>
                        </a:rPr>
                        <a:t>28</a:t>
                      </a:r>
                      <a:r>
                        <a:rPr lang="en-US" sz="2400" dirty="0" smtClean="0">
                          <a:latin typeface="Times New Roman" panose="02020603050405020304" pitchFamily="18" charset="0"/>
                          <a:cs typeface="Times New Roman" panose="02020603050405020304" pitchFamily="18" charset="0"/>
                        </a:rPr>
                        <a:t>/02/20</a:t>
                      </a:r>
                      <a:endParaRPr lang="en-US" sz="2400" dirty="0">
                        <a:latin typeface="Times New Roman" panose="02020603050405020304" pitchFamily="18" charset="0"/>
                        <a:cs typeface="Times New Roman" panose="02020603050405020304" pitchFamily="18" charset="0"/>
                      </a:endParaRPr>
                    </a:p>
                  </a:txBody>
                  <a:tcPr/>
                </a:tc>
              </a:tr>
              <a:tr h="457200">
                <a:tc>
                  <a:txBody>
                    <a:bodyPr/>
                    <a:lstStyle/>
                    <a:p>
                      <a:pPr algn="ctr"/>
                      <a:r>
                        <a:rPr lang="en-US" sz="2400" dirty="0" smtClean="0">
                          <a:latin typeface="Times New Roman" panose="02020603050405020304" pitchFamily="18" charset="0"/>
                          <a:cs typeface="Times New Roman" panose="02020603050405020304" pitchFamily="18" charset="0"/>
                        </a:rPr>
                        <a:t>Testing</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IN" altLang="en-US" sz="2400" dirty="0" smtClean="0">
                          <a:latin typeface="Times New Roman" panose="02020603050405020304" pitchFamily="18" charset="0"/>
                          <a:cs typeface="Times New Roman" panose="02020603050405020304" pitchFamily="18" charset="0"/>
                        </a:rPr>
                        <a:t>29</a:t>
                      </a:r>
                      <a:r>
                        <a:rPr lang="en-US" sz="2400" dirty="0" smtClean="0">
                          <a:latin typeface="Times New Roman" panose="02020603050405020304" pitchFamily="18" charset="0"/>
                          <a:cs typeface="Times New Roman" panose="02020603050405020304" pitchFamily="18" charset="0"/>
                        </a:rPr>
                        <a:t>/02/20</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IN" altLang="en-US" sz="2400" dirty="0" smtClean="0">
                          <a:latin typeface="Times New Roman" panose="02020603050405020304" pitchFamily="18" charset="0"/>
                          <a:cs typeface="Times New Roman" panose="02020603050405020304" pitchFamily="18" charset="0"/>
                        </a:rPr>
                        <a:t>06</a:t>
                      </a:r>
                      <a:r>
                        <a:rPr lang="en-US" sz="2400" dirty="0" smtClean="0">
                          <a:latin typeface="Times New Roman" panose="02020603050405020304" pitchFamily="18" charset="0"/>
                          <a:cs typeface="Times New Roman" panose="02020603050405020304" pitchFamily="18" charset="0"/>
                        </a:rPr>
                        <a:t>/0</a:t>
                      </a:r>
                      <a:r>
                        <a:rPr lang="en-IN" altLang="en-US" sz="2400" dirty="0" smtClean="0">
                          <a:latin typeface="Times New Roman" panose="02020603050405020304" pitchFamily="18" charset="0"/>
                          <a:cs typeface="Times New Roman" panose="02020603050405020304" pitchFamily="18" charset="0"/>
                        </a:rPr>
                        <a:t>3</a:t>
                      </a:r>
                      <a:r>
                        <a:rPr lang="en-US" sz="2400" dirty="0" smtClean="0">
                          <a:latin typeface="Times New Roman" panose="02020603050405020304" pitchFamily="18" charset="0"/>
                          <a:cs typeface="Times New Roman" panose="02020603050405020304" pitchFamily="18" charset="0"/>
                        </a:rPr>
                        <a:t>/20</a:t>
                      </a:r>
                      <a:endParaRPr lang="en-US" sz="2400" dirty="0">
                        <a:latin typeface="Times New Roman" panose="02020603050405020304" pitchFamily="18" charset="0"/>
                        <a:cs typeface="Times New Roman" panose="02020603050405020304" pitchFamily="18" charset="0"/>
                      </a:endParaRPr>
                    </a:p>
                  </a:txBody>
                  <a:tcPr/>
                </a:tc>
              </a:tr>
              <a:tr h="610235">
                <a:tc>
                  <a:txBody>
                    <a:bodyPr/>
                    <a:lstStyle/>
                    <a:p>
                      <a:pPr algn="ctr"/>
                      <a:r>
                        <a:rPr lang="en-US" sz="2400" dirty="0" smtClean="0">
                          <a:latin typeface="Times New Roman" panose="02020603050405020304" pitchFamily="18" charset="0"/>
                          <a:cs typeface="Times New Roman" panose="02020603050405020304" pitchFamily="18" charset="0"/>
                        </a:rPr>
                        <a:t>Documentation</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0</a:t>
                      </a:r>
                      <a:r>
                        <a:rPr lang="en-IN" altLang="en-US" sz="2400" dirty="0" smtClean="0">
                          <a:latin typeface="Times New Roman" panose="02020603050405020304" pitchFamily="18" charset="0"/>
                          <a:cs typeface="Times New Roman" panose="02020603050405020304" pitchFamily="18" charset="0"/>
                        </a:rPr>
                        <a:t>7</a:t>
                      </a:r>
                      <a:r>
                        <a:rPr lang="en-US" sz="2400" dirty="0" smtClean="0">
                          <a:latin typeface="Times New Roman" panose="02020603050405020304" pitchFamily="18" charset="0"/>
                          <a:cs typeface="Times New Roman" panose="02020603050405020304" pitchFamily="18" charset="0"/>
                        </a:rPr>
                        <a:t>/03/20</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IN" altLang="en-US" sz="2400" dirty="0">
                          <a:latin typeface="Times New Roman" panose="02020603050405020304" pitchFamily="18" charset="0"/>
                          <a:cs typeface="Times New Roman" panose="02020603050405020304" pitchFamily="18" charset="0"/>
                        </a:rPr>
                        <a:t>Not yet completed</a:t>
                      </a:r>
                      <a:endParaRPr lang="en-IN" altLang="en-US" sz="24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4"/>
          <p:cNvSpPr txBox="1">
            <a:spLocks noGrp="1"/>
          </p:cNvSpPr>
          <p:nvPr>
            <p:ph type="title"/>
          </p:nvPr>
        </p:nvSpPr>
        <p:spPr>
          <a:xfrm>
            <a:off x="152400" y="381000"/>
            <a:ext cx="8229600" cy="70485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Times New Roman" panose="02020603050405020304"/>
              <a:buNone/>
            </a:pPr>
            <a:r>
              <a:rPr 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References/Bibliography</a:t>
            </a:r>
            <a:endParaRPr lang="en-US" sz="3200" b="1"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5" name="Google Shape;225;p34"/>
          <p:cNvSpPr txBox="1">
            <a:spLocks noGrp="1"/>
          </p:cNvSpPr>
          <p:nvPr>
            <p:ph type="body" idx="1"/>
          </p:nvPr>
        </p:nvSpPr>
        <p:spPr>
          <a:xfrm>
            <a:off x="93662" y="1090612"/>
            <a:ext cx="4605337" cy="5091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 C. Y. Lin et al., “Real-time mark-on-windshield</a:t>
            </a:r>
            <a:endPar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320"/>
              </a:spcBef>
              <a:spcAft>
                <a:spcPts val="0"/>
              </a:spcAft>
              <a:buClr>
                <a:schemeClr val="dk1"/>
              </a:buClr>
              <a:buSzPts val="1600"/>
              <a:buFont typeface="Times New Roman" panose="02020603050405020304"/>
              <a:buNone/>
            </a:pPr>
            <a:r>
              <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warning system for intelligent vehicles,” Transactions of the Canadian Society for Mechanical Engineering, vol.36, no. 1, 2012, pp. 97-112.</a:t>
            </a:r>
            <a:endPar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320"/>
              </a:spcBef>
              <a:spcAft>
                <a:spcPts val="0"/>
              </a:spcAft>
              <a:buClr>
                <a:schemeClr val="dk1"/>
              </a:buClr>
              <a:buSzPts val="1600"/>
              <a:buFont typeface="Times New Roman" panose="02020603050405020304"/>
              <a:buNone/>
            </a:pPr>
            <a:r>
              <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 A. M.A. </a:t>
            </a:r>
            <a:r>
              <a:rPr lang="en-US" sz="1600" b="0" i="0" u="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Soliman</a:t>
            </a:r>
            <a:r>
              <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et al., “Fuzzy-skyhook control for active suspension systems applied to a full vehicle</a:t>
            </a:r>
            <a:endPar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320"/>
              </a:spcBef>
              <a:spcAft>
                <a:spcPts val="0"/>
              </a:spcAft>
              <a:buClr>
                <a:schemeClr val="dk1"/>
              </a:buClr>
              <a:buSzPts val="1600"/>
              <a:buFont typeface="Times New Roman" panose="02020603050405020304"/>
              <a:buNone/>
            </a:pPr>
            <a:r>
              <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model,” International Journal of Engineering and</a:t>
            </a:r>
            <a:endPar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320"/>
              </a:spcBef>
              <a:spcAft>
                <a:spcPts val="0"/>
              </a:spcAft>
              <a:buClr>
                <a:schemeClr val="dk1"/>
              </a:buClr>
              <a:buSzPts val="1600"/>
              <a:buFont typeface="Times New Roman" panose="02020603050405020304"/>
              <a:buNone/>
            </a:pPr>
            <a:r>
              <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Technology Innovation, vol. 2, no. 2, 2012, pp. 85-96.</a:t>
            </a:r>
            <a:endPar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320"/>
              </a:spcBef>
              <a:spcAft>
                <a:spcPts val="0"/>
              </a:spcAft>
              <a:buClr>
                <a:schemeClr val="dk1"/>
              </a:buClr>
              <a:buSzPts val="1600"/>
              <a:buFont typeface="Times New Roman" panose="02020603050405020304"/>
              <a:buNone/>
            </a:pPr>
            <a:r>
              <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 Y. He et al., “Color-based road detection in urban</a:t>
            </a:r>
            <a:endPar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320"/>
              </a:spcBef>
              <a:spcAft>
                <a:spcPts val="0"/>
              </a:spcAft>
              <a:buClr>
                <a:schemeClr val="dk1"/>
              </a:buClr>
              <a:buSzPts val="1600"/>
              <a:buFont typeface="Times New Roman" panose="02020603050405020304"/>
              <a:buNone/>
            </a:pPr>
            <a:r>
              <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traffic scenes,” IEEE Transaction on Intelligent</a:t>
            </a:r>
            <a:endPar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320"/>
              </a:spcBef>
              <a:spcAft>
                <a:spcPts val="0"/>
              </a:spcAft>
              <a:buClr>
                <a:schemeClr val="dk1"/>
              </a:buClr>
              <a:buSzPts val="1600"/>
              <a:buFont typeface="Times New Roman" panose="02020603050405020304"/>
              <a:buNone/>
            </a:pPr>
            <a:r>
              <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Transportation System, vol. 5, no. 4, 2004, pp. 309-318.</a:t>
            </a:r>
            <a:endPar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320"/>
              </a:spcBef>
              <a:spcAft>
                <a:spcPts val="0"/>
              </a:spcAft>
              <a:buClr>
                <a:schemeClr val="dk1"/>
              </a:buClr>
              <a:buSzPts val="1600"/>
              <a:buFont typeface="Times New Roman" panose="02020603050405020304"/>
              <a:buNone/>
            </a:pPr>
            <a:r>
              <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[4] D. J. Kang and M. H. Jung, “Road lane segmentation using dynamic programming for active safety vehicles,” Pattern Recognition Letters, vol. ,no. 16, 2003, pp.3177-3185.</a:t>
            </a:r>
            <a:endPar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320"/>
              </a:spcBef>
              <a:spcAft>
                <a:spcPts val="0"/>
              </a:spcAft>
              <a:buClr>
                <a:schemeClr val="dk1"/>
              </a:buClr>
              <a:buSzPts val="1600"/>
              <a:buFont typeface="Arial" panose="020B0604020202020204"/>
              <a:buNone/>
            </a:pPr>
            <a:endParaRPr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6" name="Google Shape;226;p34"/>
          <p:cNvSpPr txBox="1"/>
          <p:nvPr/>
        </p:nvSpPr>
        <p:spPr>
          <a:xfrm>
            <a:off x="4552950" y="1090612"/>
            <a:ext cx="4737100" cy="55086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[5] N. </a:t>
            </a:r>
            <a:r>
              <a:rPr lang="en-US" sz="1600" b="0" i="0" u="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Benmansour</a:t>
            </a:r>
            <a:r>
              <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et al., “Stereovision-based 3D lane</a:t>
            </a:r>
            <a:endPar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detection system: a model driven approach,” 11th</a:t>
            </a:r>
            <a:endPar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International IEEE Conference on Intelligent</a:t>
            </a:r>
            <a:endPar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Transportation System, Beijing, China, 2008, pp. 182-188.</a:t>
            </a:r>
            <a:endPar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[6] A. </a:t>
            </a:r>
            <a:r>
              <a:rPr lang="en-US" sz="1600" b="0" i="0" u="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Assidiq</a:t>
            </a:r>
            <a:r>
              <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et al., “Real time lane detection for</a:t>
            </a:r>
            <a:endPar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autonomous vehicles,” International Conference on</a:t>
            </a:r>
            <a:endPar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Computer and Communication Engineering, Kuala</a:t>
            </a:r>
            <a:endPar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Lumpur, Malaysia, 2008, pp. 82-88.</a:t>
            </a:r>
            <a:endPar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[7] M. </a:t>
            </a:r>
            <a:r>
              <a:rPr lang="en-US" sz="1600" b="0" i="0" u="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Bahgat</a:t>
            </a:r>
            <a:r>
              <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 simple implementation for unmarked road tracking,” The 14th IEEE Mediterranean </a:t>
            </a:r>
            <a:r>
              <a:rPr lang="en-US" sz="1600" b="0" i="0" u="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Electrotechnical</a:t>
            </a:r>
            <a:r>
              <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Conference, Ajaccio, France, 2008, pp.929-934.</a:t>
            </a:r>
            <a:endPar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[8] A. </a:t>
            </a:r>
            <a:r>
              <a:rPr lang="en-US" sz="1600" b="0" i="0" u="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Borkar</a:t>
            </a:r>
            <a:r>
              <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et al., “A layered approach to robust lane</a:t>
            </a:r>
            <a:endPar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detection at night,” IEEE Workshop on Computational</a:t>
            </a:r>
            <a:endPar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Intelligence in Vehicles and Vehicular Systems, Nashville ,TN, U.S., 2009, pp. 51-57.</a:t>
            </a:r>
            <a:endPar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[9] B. F. Wu et al., “A new vehicle detection with</a:t>
            </a:r>
            <a:endPar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distance estimation for lane change warning systems,”</a:t>
            </a:r>
            <a:endPar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Intelligent Vehicles Symposium, Istanbul, Turkey, 2007,pp. 698-703.</a:t>
            </a:r>
            <a:endParaRPr lang="en-US"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sz="16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193" y="1013553"/>
            <a:ext cx="6422833" cy="2897436"/>
          </a:xfrm>
        </p:spPr>
        <p:txBody>
          <a:bodyPr/>
          <a:lstStyle/>
          <a:p>
            <a:r>
              <a:rPr lang="en-US" dirty="0" smtClean="0"/>
              <a:t>     </a:t>
            </a:r>
            <a:r>
              <a:rPr lang="en-US" sz="6000" b="1" dirty="0" smtClean="0">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US" sz="6000" b="1" dirty="0">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304800" y="623455"/>
            <a:ext cx="8229600" cy="415635"/>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rgbClr val="0076A3"/>
              </a:buClr>
              <a:buSzPts val="3200"/>
              <a:buFont typeface="Times New Roman" panose="02020603050405020304"/>
              <a:buNone/>
            </a:pPr>
            <a:r>
              <a:rPr lang="en-US" sz="3200" b="1" u="none"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Abstract</a:t>
            </a:r>
            <a:endParaRPr lang="en-US" sz="3200" b="1" u="none"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3" name="Google Shape;103;p14"/>
          <p:cNvSpPr txBox="1">
            <a:spLocks noGrp="1"/>
          </p:cNvSpPr>
          <p:nvPr>
            <p:ph type="body" idx="1"/>
          </p:nvPr>
        </p:nvSpPr>
        <p:spPr>
          <a:xfrm>
            <a:off x="165253" y="1440873"/>
            <a:ext cx="8607272" cy="5298063"/>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tx1"/>
              </a:buClr>
              <a:buSzPts val="2280"/>
              <a:buFont typeface="Arial" panose="020B0604020202020204" pitchFamily="34" charset="0"/>
              <a:buChar char="•"/>
            </a:pPr>
            <a:r>
              <a:rPr lang="en-US" sz="2400" dirty="0" smtClean="0">
                <a:latin typeface="Times New Roman" panose="02020603050405020304"/>
                <a:ea typeface="Times New Roman" panose="02020603050405020304"/>
                <a:cs typeface="Times New Roman" panose="02020603050405020304"/>
                <a:sym typeface="Times New Roman" panose="02020603050405020304"/>
              </a:rPr>
              <a:t>I</a:t>
            </a:r>
            <a:r>
              <a:rPr lang="en-US" sz="24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ntroduce </a:t>
            </a: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an approach to detect information about lane and vehicle for the driver assistance system, or the lane tracking and </a:t>
            </a:r>
            <a:r>
              <a:rPr lang="en-IN" alt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a:t>
            </a: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ehicle detection system. Most previous research works could only detect the lanes or vehicles separately. </a:t>
            </a:r>
            <a:r>
              <a:rPr lang="en-US" sz="24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However</a:t>
            </a: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the combination of lane information and vehicle information is able to support the driver assistance system and to improve the </a:t>
            </a:r>
            <a:r>
              <a:rPr lang="en-US" sz="24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reliability of results. For </a:t>
            </a: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Lane </a:t>
            </a:r>
            <a:r>
              <a:rPr lang="en-US" sz="24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detection, tracking and </a:t>
            </a: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recognition system for smart vehicles (LTRSV), it must detect </a:t>
            </a:r>
            <a:r>
              <a:rPr lang="en-US" sz="24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the </a:t>
            </a: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frontal lanes and discover the vehicles around a test vehicle. Therefore</a:t>
            </a:r>
            <a:r>
              <a:rPr lang="en-US" sz="24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 vision system is utilized including two cameras, one is fixed in front side top and another one is fixed in inside the vehicle to analyze driver facial expression</a:t>
            </a:r>
            <a:r>
              <a:rPr lang="en-US" sz="2400" b="0" i="0" u="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24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Google Shape;102;p14"/>
          <p:cNvSpPr txBox="1">
            <a:spLocks noGrp="1"/>
          </p:cNvSpPr>
          <p:nvPr>
            <p:ph type="title"/>
          </p:nvPr>
        </p:nvSpPr>
        <p:spPr>
          <a:xfrm>
            <a:off x="313690" y="161810"/>
            <a:ext cx="8229600" cy="415635"/>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rgbClr val="0076A3"/>
              </a:buClr>
              <a:buSzPts val="3200"/>
              <a:buFont typeface="Times New Roman" panose="02020603050405020304"/>
              <a:buNone/>
            </a:pPr>
            <a:r>
              <a:rPr lang="en-IN" altLang="en-US" sz="3200" b="1" u="none"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rPr>
              <a:t>Contributions</a:t>
            </a:r>
            <a:endParaRPr lang="en-IN" altLang="en-US" sz="3200" b="1" u="none" dirty="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45" name="Table 44"/>
          <p:cNvGraphicFramePr/>
          <p:nvPr/>
        </p:nvGraphicFramePr>
        <p:xfrm>
          <a:off x="166370" y="852805"/>
          <a:ext cx="8456930" cy="5612765"/>
        </p:xfrm>
        <a:graphic>
          <a:graphicData uri="http://schemas.openxmlformats.org/drawingml/2006/table">
            <a:tbl>
              <a:tblPr/>
              <a:tblGrid>
                <a:gridCol w="648335"/>
                <a:gridCol w="987425"/>
                <a:gridCol w="1058545"/>
                <a:gridCol w="1166495"/>
                <a:gridCol w="1130935"/>
                <a:gridCol w="861060"/>
                <a:gridCol w="887730"/>
                <a:gridCol w="845820"/>
                <a:gridCol w="870585"/>
              </a:tblGrid>
              <a:tr h="361950">
                <a:tc rowSpan="2">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20000"/>
                        </a:lnSpc>
                        <a:spcAft>
                          <a:spcPts val="215"/>
                        </a:spcAft>
                        <a:buNone/>
                      </a:pPr>
                      <a:r>
                        <a:rPr lang="en-IN" altLang="en-US" sz="1500" b="1" dirty="0">
                          <a:solidFill>
                            <a:schemeClr val="bg1"/>
                          </a:solidFill>
                          <a:latin typeface="Times New Roman" panose="02020603050405020304" pitchFamily="18" charset="0"/>
                          <a:cs typeface="Times New Roman" panose="02020603050405020304" pitchFamily="18" charset="0"/>
                        </a:rPr>
                        <a:t>SNO</a:t>
                      </a:r>
                      <a:endParaRPr lang="en-IN" altLang="en-US" sz="1500" b="1" dirty="0">
                        <a:solidFill>
                          <a:schemeClr val="bg1"/>
                        </a:solidFill>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rowSpan="2">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20000"/>
                        </a:lnSpc>
                        <a:spcAft>
                          <a:spcPts val="215"/>
                        </a:spcAft>
                        <a:buNone/>
                      </a:pPr>
                      <a:r>
                        <a:rPr sz="1500" b="1" dirty="0">
                          <a:solidFill>
                            <a:schemeClr val="bg1"/>
                          </a:solidFill>
                          <a:latin typeface="Times New Roman" panose="02020603050405020304" pitchFamily="18" charset="0"/>
                          <a:cs typeface="Times New Roman" panose="02020603050405020304" pitchFamily="18" charset="0"/>
                        </a:rPr>
                        <a:t>Start Time</a:t>
                      </a:r>
                      <a:endParaRPr lang="en-US" sz="1500" b="1" dirty="0">
                        <a:solidFill>
                          <a:schemeClr val="bg1"/>
                        </a:solidFill>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rowSpan="2">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marL="190500" lvl="0" indent="0" algn="ctr" eaLnBrk="1" hangingPunct="1">
                        <a:lnSpc>
                          <a:spcPct val="120000"/>
                        </a:lnSpc>
                        <a:spcAft>
                          <a:spcPts val="215"/>
                        </a:spcAft>
                        <a:buNone/>
                      </a:pPr>
                      <a:r>
                        <a:rPr sz="1500" b="1" dirty="0">
                          <a:solidFill>
                            <a:schemeClr val="bg1"/>
                          </a:solidFill>
                          <a:latin typeface="Times New Roman" panose="02020603050405020304" pitchFamily="18" charset="0"/>
                          <a:cs typeface="Times New Roman" panose="02020603050405020304" pitchFamily="18" charset="0"/>
                        </a:rPr>
                        <a:t>End Time</a:t>
                      </a:r>
                      <a:endParaRPr lang="en-US" sz="1500" b="1" dirty="0">
                        <a:solidFill>
                          <a:schemeClr val="bg1"/>
                        </a:solidFill>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rowSpan="2" gridSpan="2">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20000"/>
                        </a:lnSpc>
                        <a:buNone/>
                      </a:pPr>
                      <a:r>
                        <a:rPr sz="1500" b="1" dirty="0">
                          <a:solidFill>
                            <a:schemeClr val="bg1"/>
                          </a:solidFill>
                          <a:latin typeface="Times New Roman" panose="02020603050405020304" pitchFamily="18" charset="0"/>
                          <a:cs typeface="Times New Roman" panose="02020603050405020304" pitchFamily="18" charset="0"/>
                        </a:rPr>
                        <a:t>Topic</a:t>
                      </a:r>
                      <a:endParaRPr lang="en-US" sz="1500" b="1" dirty="0">
                        <a:solidFill>
                          <a:schemeClr val="bg1"/>
                        </a:solidFill>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rowSpan="2"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tcPr>
                </a:tc>
                <a:tc gridSpan="4">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20000"/>
                        </a:lnSpc>
                        <a:buNone/>
                      </a:pPr>
                      <a:r>
                        <a:rPr sz="1500" b="1" dirty="0">
                          <a:solidFill>
                            <a:schemeClr val="bg1"/>
                          </a:solidFill>
                          <a:latin typeface="Times New Roman" panose="02020603050405020304" pitchFamily="18" charset="0"/>
                          <a:cs typeface="Times New Roman" panose="02020603050405020304" pitchFamily="18" charset="0"/>
                        </a:rPr>
                        <a:t>Project Associates</a:t>
                      </a:r>
                      <a:endParaRPr lang="en-US" sz="1500" b="1" dirty="0">
                        <a:solidFill>
                          <a:schemeClr val="bg1"/>
                        </a:solidFill>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23812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gridSpan="2">
                  <a:tcPr>
                    <a:lnL w="12700" cap="flat" cmpd="sng">
                      <a:solidFill>
                        <a:srgbClr val="000000"/>
                      </a:solidFill>
                      <a:prstDash val="solid"/>
                      <a:headEnd type="none" w="med" len="med"/>
                      <a:tailEnd type="none" w="med" len="med"/>
                    </a:lnL>
                    <a:lnB w="12700" cap="flat" cmpd="sng">
                      <a:solidFill>
                        <a:srgbClr val="000000"/>
                      </a:solidFill>
                      <a:prstDash val="solid"/>
                      <a:headEnd type="none" w="med" len="med"/>
                      <a:tailEnd type="none" w="med" len="med"/>
                    </a:lnB>
                  </a:tcPr>
                </a:tc>
                <a:tc vMerge="1" hMerge="1">
                  <a:tcPr>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ts val="1365"/>
                        </a:lnSpc>
                        <a:buNone/>
                      </a:pPr>
                      <a:r>
                        <a:rPr sz="1200" b="1" dirty="0">
                          <a:latin typeface="Times New Roman" panose="02020603050405020304" pitchFamily="18" charset="0"/>
                          <a:cs typeface="Times New Roman" panose="02020603050405020304" pitchFamily="18" charset="0"/>
                        </a:rPr>
                        <a:t>16K61A0501</a:t>
                      </a:r>
                      <a:endParaRPr lang="en-US" sz="1200" b="1" dirty="0">
                        <a:latin typeface="Times New Roman" panose="02020603050405020304" pitchFamily="18" charset="0"/>
                        <a:cs typeface="Times New Roman" panose="02020603050405020304" pitchFamily="18" charset="0"/>
                      </a:endParaRPr>
                    </a:p>
                  </a:txBody>
                  <a:tcPr marL="0" marR="0" marT="0"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2"/>
                    </a:solid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ts val="1365"/>
                        </a:lnSpc>
                        <a:buNone/>
                      </a:pPr>
                      <a:r>
                        <a:rPr sz="1200" b="1" dirty="0">
                          <a:latin typeface="Times New Roman" panose="02020603050405020304" pitchFamily="18" charset="0"/>
                          <a:cs typeface="Times New Roman" panose="02020603050405020304" pitchFamily="18" charset="0"/>
                        </a:rPr>
                        <a:t>16K61A0541</a:t>
                      </a:r>
                      <a:endParaRPr lang="en-US" sz="1200" b="1" dirty="0">
                        <a:latin typeface="Times New Roman" panose="02020603050405020304" pitchFamily="18" charset="0"/>
                        <a:cs typeface="Times New Roman" panose="02020603050405020304" pitchFamily="18" charset="0"/>
                      </a:endParaRPr>
                    </a:p>
                  </a:txBody>
                  <a:tcPr marL="0" marR="0" marT="0"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2"/>
                    </a:solid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ts val="1365"/>
                        </a:lnSpc>
                        <a:buNone/>
                      </a:pPr>
                      <a:r>
                        <a:rPr sz="1200" b="1" dirty="0">
                          <a:latin typeface="Times New Roman" panose="02020603050405020304" pitchFamily="18" charset="0"/>
                          <a:cs typeface="Times New Roman" panose="02020603050405020304" pitchFamily="18" charset="0"/>
                        </a:rPr>
                        <a:t>17K65A0501</a:t>
                      </a:r>
                      <a:endParaRPr lang="en-US" sz="1200" b="1" dirty="0">
                        <a:latin typeface="Times New Roman" panose="02020603050405020304" pitchFamily="18" charset="0"/>
                        <a:cs typeface="Times New Roman" panose="02020603050405020304" pitchFamily="18" charset="0"/>
                      </a:endParaRPr>
                    </a:p>
                  </a:txBody>
                  <a:tcPr marL="0" marR="0" marT="0"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2"/>
                    </a:solid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ts val="1365"/>
                        </a:lnSpc>
                        <a:buNone/>
                      </a:pPr>
                      <a:r>
                        <a:rPr sz="1200" b="1" dirty="0">
                          <a:latin typeface="Times New Roman" panose="02020603050405020304" pitchFamily="18" charset="0"/>
                          <a:cs typeface="Times New Roman" panose="02020603050405020304" pitchFamily="18" charset="0"/>
                        </a:rPr>
                        <a:t>16K61A0517</a:t>
                      </a:r>
                      <a:endParaRPr lang="en-US" sz="1200" b="1" dirty="0">
                        <a:latin typeface="Times New Roman" panose="02020603050405020304" pitchFamily="18" charset="0"/>
                        <a:cs typeface="Times New Roman" panose="02020603050405020304" pitchFamily="18" charset="0"/>
                      </a:endParaRPr>
                    </a:p>
                  </a:txBody>
                  <a:tcPr marL="0" marR="0" marT="0"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2"/>
                    </a:solidFill>
                  </a:tcPr>
                </a:tc>
              </a:tr>
              <a:tr h="236220">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buNone/>
                      </a:pPr>
                      <a:r>
                        <a:rPr sz="1300" dirty="0">
                          <a:latin typeface="Times New Roman" panose="02020603050405020304" pitchFamily="18" charset="0"/>
                          <a:cs typeface="Times New Roman" panose="02020603050405020304" pitchFamily="18" charset="0"/>
                        </a:rPr>
                        <a:t>1</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spcAft>
                          <a:spcPts val="215"/>
                        </a:spcAft>
                        <a:buNone/>
                      </a:pPr>
                      <a:r>
                        <a:rPr sz="1300" dirty="0">
                          <a:latin typeface="Times New Roman" panose="02020603050405020304" pitchFamily="18" charset="0"/>
                          <a:cs typeface="Times New Roman" panose="02020603050405020304" pitchFamily="18" charset="0"/>
                        </a:rPr>
                        <a:t>21/11/2019</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spcAft>
                          <a:spcPts val="215"/>
                        </a:spcAft>
                        <a:buNone/>
                      </a:pPr>
                      <a:r>
                        <a:rPr sz="1300" dirty="0">
                          <a:latin typeface="Times New Roman" panose="02020603050405020304" pitchFamily="18" charset="0"/>
                          <a:cs typeface="Times New Roman" panose="02020603050405020304" pitchFamily="18" charset="0"/>
                        </a:rPr>
                        <a:t>05/12/2019</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buNone/>
                      </a:pPr>
                      <a:r>
                        <a:rPr sz="1300" dirty="0">
                          <a:latin typeface="Times New Roman" panose="02020603050405020304" pitchFamily="18" charset="0"/>
                          <a:cs typeface="Times New Roman" panose="02020603050405020304" pitchFamily="18" charset="0"/>
                        </a:rPr>
                        <a:t>Literature Survey</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8600">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buNone/>
                      </a:pPr>
                      <a:r>
                        <a:rPr sz="1300" dirty="0">
                          <a:latin typeface="Times New Roman" panose="02020603050405020304" pitchFamily="18" charset="0"/>
                          <a:cs typeface="Times New Roman" panose="02020603050405020304" pitchFamily="18" charset="0"/>
                        </a:rPr>
                        <a:t>2</a:t>
                      </a:r>
                      <a:endParaRPr lang="en-US" sz="1300" dirty="0">
                        <a:latin typeface="Times New Roman" panose="02020603050405020304" pitchFamily="18" charset="0"/>
                        <a:cs typeface="Times New Roman" panose="02020603050405020304" pitchFamily="18" charset="0"/>
                      </a:endParaRPr>
                    </a:p>
                  </a:txBody>
                  <a:tcPr marL="0" marR="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spcAft>
                          <a:spcPts val="215"/>
                        </a:spcAft>
                        <a:buNone/>
                      </a:pPr>
                      <a:r>
                        <a:rPr sz="1300" dirty="0">
                          <a:latin typeface="Times New Roman" panose="02020603050405020304" pitchFamily="18" charset="0"/>
                          <a:cs typeface="Times New Roman" panose="02020603050405020304" pitchFamily="18" charset="0"/>
                        </a:rPr>
                        <a:t>06/12/2019</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spcAft>
                          <a:spcPts val="215"/>
                        </a:spcAft>
                        <a:buNone/>
                      </a:pPr>
                      <a:r>
                        <a:rPr sz="1300" dirty="0">
                          <a:latin typeface="Times New Roman" panose="02020603050405020304" pitchFamily="18" charset="0"/>
                          <a:cs typeface="Times New Roman" panose="02020603050405020304" pitchFamily="18" charset="0"/>
                        </a:rPr>
                        <a:t>12/12/2019</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buNone/>
                      </a:pPr>
                      <a:r>
                        <a:rPr sz="1300" dirty="0">
                          <a:latin typeface="Times New Roman" panose="02020603050405020304" pitchFamily="18" charset="0"/>
                          <a:cs typeface="Times New Roman" panose="02020603050405020304" pitchFamily="18" charset="0"/>
                        </a:rPr>
                        <a:t>Problem Formulation</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76225">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buNone/>
                      </a:pPr>
                      <a:r>
                        <a:rPr sz="1300" dirty="0">
                          <a:latin typeface="Times New Roman" panose="02020603050405020304" pitchFamily="18" charset="0"/>
                          <a:cs typeface="Times New Roman" panose="02020603050405020304" pitchFamily="18" charset="0"/>
                        </a:rPr>
                        <a:t>3</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spcAft>
                          <a:spcPts val="215"/>
                        </a:spcAft>
                        <a:buNone/>
                      </a:pPr>
                      <a:r>
                        <a:rPr sz="1300" dirty="0">
                          <a:latin typeface="Times New Roman" panose="02020603050405020304" pitchFamily="18" charset="0"/>
                          <a:cs typeface="Times New Roman" panose="02020603050405020304" pitchFamily="18" charset="0"/>
                        </a:rPr>
                        <a:t>13/12/2019</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spcAft>
                          <a:spcPts val="215"/>
                        </a:spcAft>
                        <a:buNone/>
                      </a:pPr>
                      <a:r>
                        <a:rPr sz="1300" dirty="0">
                          <a:latin typeface="Times New Roman" panose="02020603050405020304" pitchFamily="18" charset="0"/>
                          <a:cs typeface="Times New Roman" panose="02020603050405020304" pitchFamily="18" charset="0"/>
                        </a:rPr>
                        <a:t>21/12/2019</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spcAft>
                          <a:spcPts val="215"/>
                        </a:spcAft>
                        <a:buNone/>
                      </a:pPr>
                      <a:r>
                        <a:rPr sz="1300" dirty="0">
                          <a:latin typeface="Times New Roman" panose="02020603050405020304" pitchFamily="18" charset="0"/>
                          <a:cs typeface="Times New Roman" panose="02020603050405020304" pitchFamily="18" charset="0"/>
                        </a:rPr>
                        <a:t>Requirements Identification</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8600">
                <a:tc rowSpan="10">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buNone/>
                      </a:pPr>
                      <a:r>
                        <a:rPr sz="1300" dirty="0">
                          <a:latin typeface="Times New Roman" panose="02020603050405020304" pitchFamily="18" charset="0"/>
                          <a:cs typeface="Times New Roman" panose="02020603050405020304" pitchFamily="18" charset="0"/>
                        </a:rPr>
                        <a:t>4</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10">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spcAft>
                          <a:spcPts val="215"/>
                        </a:spcAft>
                        <a:buNone/>
                      </a:pPr>
                      <a:r>
                        <a:rPr sz="1300" dirty="0">
                          <a:latin typeface="Times New Roman" panose="02020603050405020304" pitchFamily="18" charset="0"/>
                          <a:cs typeface="Times New Roman" panose="02020603050405020304" pitchFamily="18" charset="0"/>
                        </a:rPr>
                        <a:t>22/12/2019</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10">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spcAft>
                          <a:spcPts val="215"/>
                        </a:spcAft>
                        <a:buNone/>
                      </a:pPr>
                      <a:r>
                        <a:rPr sz="1300" dirty="0">
                          <a:latin typeface="Times New Roman" panose="02020603050405020304" pitchFamily="18" charset="0"/>
                          <a:cs typeface="Times New Roman" panose="02020603050405020304" pitchFamily="18" charset="0"/>
                        </a:rPr>
                        <a:t>10/01/2020</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10">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buNone/>
                      </a:pPr>
                      <a:r>
                        <a:rPr sz="1300" dirty="0">
                          <a:latin typeface="Times New Roman" panose="02020603050405020304" pitchFamily="18" charset="0"/>
                          <a:cs typeface="Times New Roman" panose="02020603050405020304" pitchFamily="18" charset="0"/>
                        </a:rPr>
                        <a:t>Design</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buNone/>
                      </a:pPr>
                      <a:r>
                        <a:rPr sz="1300" dirty="0">
                          <a:latin typeface="Times New Roman" panose="02020603050405020304" pitchFamily="18" charset="0"/>
                          <a:cs typeface="Times New Roman" panose="02020603050405020304" pitchFamily="18" charset="0"/>
                        </a:rPr>
                        <a:t>Data flow</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24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buNone/>
                      </a:pPr>
                      <a:r>
                        <a:rPr sz="1300" dirty="0">
                          <a:latin typeface="Times New Roman" panose="02020603050405020304" pitchFamily="18" charset="0"/>
                          <a:cs typeface="Times New Roman" panose="02020603050405020304" pitchFamily="18" charset="0"/>
                        </a:rPr>
                        <a:t>System</a:t>
                      </a:r>
                      <a:endParaRPr sz="1300" dirty="0">
                        <a:latin typeface="Times New Roman" panose="02020603050405020304" pitchFamily="18" charset="0"/>
                        <a:cs typeface="Times New Roman" panose="02020603050405020304" pitchFamily="18" charset="0"/>
                      </a:endParaRPr>
                    </a:p>
                    <a:p>
                      <a:pPr lvl="0" algn="ctr" eaLnBrk="1" hangingPunct="1">
                        <a:lnSpc>
                          <a:spcPct val="100000"/>
                        </a:lnSpc>
                        <a:buNone/>
                      </a:pPr>
                      <a:r>
                        <a:rPr sz="1300" dirty="0">
                          <a:latin typeface="Times New Roman" panose="02020603050405020304" pitchFamily="18" charset="0"/>
                          <a:cs typeface="Times New Roman" panose="02020603050405020304" pitchFamily="18" charset="0"/>
                        </a:rPr>
                        <a:t>Architecture</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alt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400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buNone/>
                      </a:pPr>
                      <a:r>
                        <a:rPr sz="1300" dirty="0">
                          <a:latin typeface="Times New Roman" panose="02020603050405020304" pitchFamily="18" charset="0"/>
                          <a:cs typeface="Times New Roman" panose="02020603050405020304" pitchFamily="18" charset="0"/>
                        </a:rPr>
                        <a:t>Use Case</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860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buNone/>
                      </a:pPr>
                      <a:r>
                        <a:rPr sz="1300" dirty="0">
                          <a:latin typeface="Times New Roman" panose="02020603050405020304" pitchFamily="18" charset="0"/>
                          <a:cs typeface="Times New Roman" panose="02020603050405020304" pitchFamily="18" charset="0"/>
                        </a:rPr>
                        <a:t>Class</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Verdana" panose="020B0604030504040204" pitchFamily="34" charset="0"/>
                          <a:sym typeface="Wingdings 2" panose="05020102010507070707" charset="0"/>
                        </a:rPr>
                        <a:t></a:t>
                      </a:r>
                      <a:endParaRPr lang="en-US" sz="1500" b="0" dirty="0">
                        <a:latin typeface="Verdana" panose="020B0604030504040204" pitchFamily="34"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4765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spcAft>
                          <a:spcPts val="215"/>
                        </a:spcAft>
                        <a:buNone/>
                      </a:pPr>
                      <a:r>
                        <a:rPr sz="1300" dirty="0">
                          <a:latin typeface="Times New Roman" panose="02020603050405020304" pitchFamily="18" charset="0"/>
                          <a:cs typeface="Times New Roman" panose="02020603050405020304" pitchFamily="18" charset="0"/>
                        </a:rPr>
                        <a:t>StateChart</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Verdana" panose="020B0604030504040204" pitchFamily="34" charset="0"/>
                          <a:sym typeface="Wingdings 2" panose="05020102010507070707" charset="0"/>
                        </a:rPr>
                        <a:t></a:t>
                      </a:r>
                      <a:endParaRPr lang="en-US" sz="1500" b="0" dirty="0">
                        <a:latin typeface="Verdana" panose="020B0604030504040204" pitchFamily="34"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eaLnBrk="1" hangingPunct="1">
                        <a:buNone/>
                      </a:pPr>
                      <a:endParaRPr lang="zh-CN" altLang="x-none" sz="1500" b="0" dirty="0">
                        <a:latin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eaLnBrk="1" hangingPunct="1">
                        <a:buNone/>
                      </a:pPr>
                      <a:endParaRPr lang="zh-CN" altLang="x-none" sz="1500" b="0" dirty="0">
                        <a:latin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860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buNone/>
                      </a:pPr>
                      <a:r>
                        <a:rPr sz="1300" dirty="0">
                          <a:latin typeface="Times New Roman" panose="02020603050405020304" pitchFamily="18" charset="0"/>
                          <a:cs typeface="Times New Roman" panose="02020603050405020304" pitchFamily="18" charset="0"/>
                        </a:rPr>
                        <a:t>Activity</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Verdana" panose="020B0604030504040204" pitchFamily="34" charset="0"/>
                          <a:sym typeface="Wingdings 2" panose="05020102010507070707" charset="0"/>
                        </a:rPr>
                        <a:t></a:t>
                      </a:r>
                      <a:endParaRPr lang="en-US" sz="1500" b="0" dirty="0">
                        <a:latin typeface="Verdana" panose="020B0604030504040204" pitchFamily="34"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eaLnBrk="1" hangingPunct="1">
                        <a:buNone/>
                      </a:pPr>
                      <a:endParaRPr lang="zh-CN" altLang="x-none" sz="1500" b="0" dirty="0">
                        <a:latin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eaLnBrk="1" hangingPunct="1">
                        <a:buNone/>
                      </a:pPr>
                      <a:endParaRPr lang="zh-CN" altLang="x-none" sz="1500" b="0" dirty="0">
                        <a:latin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860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buNone/>
                      </a:pPr>
                      <a:r>
                        <a:rPr sz="1300" dirty="0">
                          <a:latin typeface="Times New Roman" panose="02020603050405020304" pitchFamily="18" charset="0"/>
                          <a:cs typeface="Times New Roman" panose="02020603050405020304" pitchFamily="18" charset="0"/>
                        </a:rPr>
                        <a:t>Sequence</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eaLnBrk="1" hangingPunct="1">
                        <a:buNone/>
                      </a:pPr>
                      <a:endParaRPr lang="zh-CN" altLang="x-none" sz="1500" b="0" dirty="0">
                        <a:latin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eaLnBrk="1" hangingPunct="1">
                        <a:buNone/>
                      </a:pPr>
                      <a:endParaRPr lang="zh-CN" altLang="x-none" sz="1500" b="0" dirty="0">
                        <a:latin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860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spcAft>
                          <a:spcPts val="215"/>
                        </a:spcAft>
                        <a:buNone/>
                      </a:pPr>
                      <a:r>
                        <a:rPr sz="1300" dirty="0">
                          <a:latin typeface="Times New Roman" panose="02020603050405020304" pitchFamily="18" charset="0"/>
                          <a:cs typeface="Times New Roman" panose="02020603050405020304" pitchFamily="18" charset="0"/>
                        </a:rPr>
                        <a:t>Collaboration</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eaLnBrk="1" hangingPunct="1">
                        <a:buNone/>
                      </a:pPr>
                      <a:endParaRPr lang="zh-CN" altLang="x-none" sz="1500" b="0" dirty="0">
                        <a:latin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eaLnBrk="1" hangingPunct="1">
                        <a:buNone/>
                      </a:pPr>
                      <a:endParaRPr lang="zh-CN" altLang="x-none" sz="1500" b="0" dirty="0">
                        <a:latin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860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spcAft>
                          <a:spcPts val="215"/>
                        </a:spcAft>
                        <a:buNone/>
                      </a:pPr>
                      <a:r>
                        <a:rPr sz="1300" dirty="0">
                          <a:latin typeface="Times New Roman" panose="02020603050405020304" pitchFamily="18" charset="0"/>
                          <a:cs typeface="Times New Roman" panose="02020603050405020304" pitchFamily="18" charset="0"/>
                        </a:rPr>
                        <a:t>Component</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Verdana" panose="020B0604030504040204" pitchFamily="34" charset="0"/>
                          <a:sym typeface="Wingdings 2" panose="05020102010507070707" charset="0"/>
                        </a:rPr>
                        <a:t></a:t>
                      </a:r>
                      <a:endParaRPr lang="en-US" sz="1500" b="0" dirty="0">
                        <a:latin typeface="Verdana" panose="020B0604030504040204" pitchFamily="34"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eaLnBrk="1" hangingPunct="1">
                        <a:buNone/>
                      </a:pPr>
                      <a:endParaRPr lang="zh-CN" altLang="x-none" sz="1500" b="0" dirty="0">
                        <a:latin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eaLnBrk="1" hangingPunct="1">
                        <a:buNone/>
                      </a:pPr>
                      <a:endParaRPr lang="zh-CN" altLang="x-none" sz="1500" b="0" dirty="0">
                        <a:latin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860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spcAft>
                          <a:spcPts val="215"/>
                        </a:spcAft>
                        <a:buNone/>
                      </a:pPr>
                      <a:r>
                        <a:rPr sz="1300" dirty="0">
                          <a:latin typeface="Times New Roman" panose="02020603050405020304" pitchFamily="18" charset="0"/>
                          <a:cs typeface="Times New Roman" panose="02020603050405020304" pitchFamily="18" charset="0"/>
                        </a:rPr>
                        <a:t>Deployment</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eaLnBrk="1" hangingPunct="1">
                        <a:buNone/>
                      </a:pPr>
                      <a:endParaRPr lang="zh-CN" altLang="x-none" sz="1500" b="0" dirty="0">
                        <a:latin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eaLnBrk="1" hangingPunct="1">
                        <a:buNone/>
                      </a:pPr>
                      <a:endParaRPr lang="zh-CN" altLang="x-none" sz="1500" b="0" dirty="0">
                        <a:latin typeface="Calibri" panose="020F0502020204030204" pitchFamily="3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8600">
                <a:tc rowSpan="3">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buNone/>
                      </a:pPr>
                      <a:r>
                        <a:rPr sz="1300" dirty="0">
                          <a:latin typeface="Times New Roman" panose="02020603050405020304" pitchFamily="18" charset="0"/>
                          <a:cs typeface="Times New Roman" panose="02020603050405020304" pitchFamily="18" charset="0"/>
                        </a:rPr>
                        <a:t>5</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3">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spcAft>
                          <a:spcPts val="215"/>
                        </a:spcAft>
                        <a:buNone/>
                      </a:pPr>
                      <a:r>
                        <a:rPr sz="1300" dirty="0">
                          <a:latin typeface="Times New Roman" panose="02020603050405020304" pitchFamily="18" charset="0"/>
                          <a:cs typeface="Times New Roman" panose="02020603050405020304" pitchFamily="18" charset="0"/>
                        </a:rPr>
                        <a:t>11/01/2020</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3">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spcAft>
                          <a:spcPts val="215"/>
                        </a:spcAft>
                        <a:buNone/>
                      </a:pPr>
                      <a:r>
                        <a:rPr sz="1300" dirty="0">
                          <a:latin typeface="Times New Roman" panose="02020603050405020304" pitchFamily="18" charset="0"/>
                          <a:cs typeface="Times New Roman" panose="02020603050405020304" pitchFamily="18" charset="0"/>
                        </a:rPr>
                        <a:t>28/0</a:t>
                      </a:r>
                      <a:r>
                        <a:rPr lang="en-IN" sz="1300" dirty="0">
                          <a:latin typeface="Times New Roman" panose="02020603050405020304" pitchFamily="18" charset="0"/>
                          <a:cs typeface="Times New Roman" panose="02020603050405020304" pitchFamily="18" charset="0"/>
                        </a:rPr>
                        <a:t>2</a:t>
                      </a:r>
                      <a:r>
                        <a:rPr sz="1300" dirty="0">
                          <a:latin typeface="Times New Roman" panose="02020603050405020304" pitchFamily="18" charset="0"/>
                          <a:cs typeface="Times New Roman" panose="02020603050405020304" pitchFamily="18" charset="0"/>
                        </a:rPr>
                        <a:t>/2020</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3">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spcAft>
                          <a:spcPts val="215"/>
                        </a:spcAft>
                        <a:buNone/>
                      </a:pPr>
                      <a:r>
                        <a:rPr sz="1300" dirty="0">
                          <a:latin typeface="Times New Roman" panose="02020603050405020304" pitchFamily="18" charset="0"/>
                          <a:cs typeface="Times New Roman" panose="02020603050405020304" pitchFamily="18" charset="0"/>
                        </a:rPr>
                        <a:t>Implementation</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spcAft>
                          <a:spcPts val="425"/>
                        </a:spcAft>
                        <a:buNone/>
                      </a:pPr>
                      <a:r>
                        <a:rPr sz="1300" dirty="0">
                          <a:latin typeface="Times New Roman" panose="02020603050405020304" pitchFamily="18" charset="0"/>
                          <a:cs typeface="Times New Roman" panose="02020603050405020304" pitchFamily="18" charset="0"/>
                        </a:rPr>
                        <a:t>Drowsiness</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Verdana" panose="020B0604030504040204" pitchFamily="34" charset="0"/>
                          <a:sym typeface="Wingdings 2" panose="05020102010507070707" charset="0"/>
                        </a:rPr>
                        <a:t></a:t>
                      </a:r>
                      <a:endParaRPr lang="en-US" sz="1500" b="0" dirty="0">
                        <a:latin typeface="Verdana" panose="020B0604030504040204" pitchFamily="34"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860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spcAft>
                          <a:spcPts val="215"/>
                        </a:spcAft>
                        <a:buNone/>
                      </a:pPr>
                      <a:r>
                        <a:rPr sz="1300" dirty="0">
                          <a:latin typeface="Times New Roman" panose="02020603050405020304" pitchFamily="18" charset="0"/>
                          <a:cs typeface="Times New Roman" panose="02020603050405020304" pitchFamily="18" charset="0"/>
                        </a:rPr>
                        <a:t>Lane Detection</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24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spcAft>
                          <a:spcPts val="215"/>
                        </a:spcAft>
                        <a:buNone/>
                      </a:pPr>
                      <a:r>
                        <a:rPr sz="1300" dirty="0">
                          <a:latin typeface="Times New Roman" panose="02020603050405020304" pitchFamily="18" charset="0"/>
                          <a:cs typeface="Times New Roman" panose="02020603050405020304" pitchFamily="18" charset="0"/>
                        </a:rPr>
                        <a:t>Vehicle Detection</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Verdana" panose="020B0604030504040204" pitchFamily="34" charset="0"/>
                          <a:sym typeface="Wingdings 2" panose="05020102010507070707" charset="0"/>
                        </a:rPr>
                        <a:t></a:t>
                      </a:r>
                      <a:endParaRPr lang="en-US" sz="1500" b="0" dirty="0">
                        <a:latin typeface="Verdana" panose="020B0604030504040204" pitchFamily="34"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3365">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buNone/>
                      </a:pPr>
                      <a:r>
                        <a:rPr sz="1300" dirty="0">
                          <a:latin typeface="Times New Roman" panose="02020603050405020304" pitchFamily="18" charset="0"/>
                          <a:cs typeface="Times New Roman" panose="02020603050405020304" pitchFamily="18" charset="0"/>
                        </a:rPr>
                        <a:t>6</a:t>
                      </a:r>
                      <a:endParaRPr lang="en-US" sz="1300" dirty="0">
                        <a:latin typeface="Times New Roman" panose="02020603050405020304" pitchFamily="18" charset="0"/>
                        <a:cs typeface="Times New Roman" panose="02020603050405020304" pitchFamily="18" charset="0"/>
                      </a:endParaRPr>
                    </a:p>
                  </a:txBody>
                  <a:tcPr marL="0" marR="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spcAft>
                          <a:spcPts val="215"/>
                        </a:spcAft>
                        <a:buNone/>
                      </a:pPr>
                      <a:r>
                        <a:rPr sz="1300" dirty="0">
                          <a:latin typeface="Times New Roman" panose="02020603050405020304" pitchFamily="18" charset="0"/>
                          <a:cs typeface="Times New Roman" panose="02020603050405020304" pitchFamily="18" charset="0"/>
                        </a:rPr>
                        <a:t>29/02/2020</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spcAft>
                          <a:spcPts val="215"/>
                        </a:spcAft>
                        <a:buNone/>
                      </a:pPr>
                      <a:r>
                        <a:rPr sz="1300" dirty="0">
                          <a:latin typeface="Times New Roman" panose="02020603050405020304" pitchFamily="18" charset="0"/>
                          <a:cs typeface="Times New Roman" panose="02020603050405020304" pitchFamily="18" charset="0"/>
                        </a:rPr>
                        <a:t>06/03/2020</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buNone/>
                      </a:pPr>
                      <a:r>
                        <a:rPr sz="1300" dirty="0">
                          <a:latin typeface="Times New Roman" panose="02020603050405020304" pitchFamily="18" charset="0"/>
                          <a:cs typeface="Times New Roman" panose="02020603050405020304" pitchFamily="18" charset="0"/>
                        </a:rPr>
                        <a:t>Testing</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Verdana" panose="020B0604030504040204" pitchFamily="34" charset="0"/>
                          <a:sym typeface="Wingdings 2" panose="05020102010507070707" charset="0"/>
                        </a:rPr>
                        <a:t></a:t>
                      </a:r>
                      <a:endParaRPr lang="en-US" sz="1500" b="0" dirty="0">
                        <a:latin typeface="Verdana" panose="020B0604030504040204" pitchFamily="34"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6230">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buNone/>
                      </a:pPr>
                      <a:r>
                        <a:rPr sz="1300" dirty="0">
                          <a:latin typeface="Times New Roman" panose="02020603050405020304" pitchFamily="18" charset="0"/>
                          <a:cs typeface="Times New Roman" panose="02020603050405020304" pitchFamily="18" charset="0"/>
                        </a:rPr>
                        <a:t>7</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spcAft>
                          <a:spcPts val="215"/>
                        </a:spcAft>
                        <a:buNone/>
                      </a:pPr>
                      <a:r>
                        <a:rPr sz="1300" dirty="0">
                          <a:latin typeface="Times New Roman" panose="02020603050405020304" pitchFamily="18" charset="0"/>
                          <a:cs typeface="Times New Roman" panose="02020603050405020304" pitchFamily="18" charset="0"/>
                        </a:rPr>
                        <a:t>07/03/2020</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buNone/>
                      </a:pPr>
                      <a:endParaRPr lang="zh-CN" altLang="x-none"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lnSpc>
                          <a:spcPct val="100000"/>
                        </a:lnSpc>
                        <a:buNone/>
                      </a:pPr>
                      <a:r>
                        <a:rPr sz="1300" dirty="0">
                          <a:latin typeface="Times New Roman" panose="02020603050405020304" pitchFamily="18" charset="0"/>
                          <a:cs typeface="Times New Roman" panose="02020603050405020304" pitchFamily="18" charset="0"/>
                        </a:rPr>
                        <a:t>Documentation</a:t>
                      </a:r>
                      <a:endParaRPr lang="en-US" sz="1300" dirty="0">
                        <a:latin typeface="Times New Roman" panose="02020603050405020304" pitchFamily="18" charset="0"/>
                        <a:cs typeface="Times New Roman" panose="02020603050405020304" pitchFamily="18"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Verdana" panose="020B0604030504040204" pitchFamily="34" charset="0"/>
                          <a:sym typeface="Wingdings 2" panose="05020102010507070707" charset="0"/>
                        </a:rPr>
                        <a:t></a:t>
                      </a:r>
                      <a:endParaRPr lang="en-US" sz="1500" b="0" dirty="0">
                        <a:latin typeface="Verdana" panose="020B0604030504040204" pitchFamily="34"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r>
                        <a:rPr lang="en-US" sz="1500" b="0" dirty="0">
                          <a:latin typeface="Times New Roman" panose="02020603050405020304" pitchFamily="18" charset="0"/>
                          <a:sym typeface="Wingdings 2" panose="05020102010507070707" charset="0"/>
                        </a:rPr>
                        <a:t></a:t>
                      </a:r>
                      <a:endParaRPr lang="en-US" sz="1500" b="0" dirty="0">
                        <a:latin typeface="Times New Roman" panose="02020603050405020304" pitchFamily="18" charset="0"/>
                        <a:sym typeface="Wingdings 2" panose="05020102010507070707"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514350"/>
          </a:xfrm>
        </p:spPr>
        <p:txBody>
          <a:bodyPr/>
          <a:lstStyle/>
          <a:p>
            <a:r>
              <a:rPr lang="en-US" sz="3200" b="1" dirty="0">
                <a:solidFill>
                  <a:schemeClr val="tx2">
                    <a:lumMod val="25000"/>
                  </a:schemeClr>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Module split-up </a:t>
            </a:r>
            <a:endParaRPr lang="en-IN" sz="3200" dirty="0"/>
          </a:p>
        </p:txBody>
      </p:sp>
      <p:sp>
        <p:nvSpPr>
          <p:cNvPr id="3" name="Text Placeholder 2"/>
          <p:cNvSpPr>
            <a:spLocks noGrp="1"/>
          </p:cNvSpPr>
          <p:nvPr>
            <p:ph type="body" idx="1"/>
          </p:nvPr>
        </p:nvSpPr>
        <p:spPr>
          <a:xfrm>
            <a:off x="290945" y="1717964"/>
            <a:ext cx="8395855" cy="4606635"/>
          </a:xfrm>
        </p:spPr>
        <p:txBody>
          <a:bodyPr/>
          <a:lstStyle/>
          <a:p>
            <a:pPr lvl="0">
              <a:lnSpc>
                <a:spcPct val="190000"/>
              </a:lnSpc>
              <a:buClr>
                <a:schemeClr val="tx1"/>
              </a:buClr>
              <a:buFont typeface="Arial" panose="020B0604020202020204" pitchFamily="34" charset="0"/>
              <a:buChar char="•"/>
            </a:pPr>
            <a:r>
              <a:rPr lang="en-US" altLang="en-IN" sz="2400" b="1" dirty="0" smtClean="0">
                <a:latin typeface="Times New Roman" panose="02020603050405020304" pitchFamily="18" charset="0"/>
                <a:ea typeface="Times New Roman" panose="02020603050405020304"/>
                <a:cs typeface="Times New Roman" panose="02020603050405020304" pitchFamily="18" charset="0"/>
              </a:rPr>
              <a:t>Drowsiness Detection</a:t>
            </a:r>
            <a:endParaRPr lang="en-IN" sz="2400" b="1" dirty="0" smtClean="0">
              <a:latin typeface="Times New Roman" panose="02020603050405020304" pitchFamily="18" charset="0"/>
              <a:ea typeface="Times New Roman" panose="02020603050405020304"/>
              <a:cs typeface="Times New Roman" panose="02020603050405020304" pitchFamily="18" charset="0"/>
            </a:endParaRPr>
          </a:p>
          <a:p>
            <a:pPr lvl="0">
              <a:lnSpc>
                <a:spcPct val="190000"/>
              </a:lnSpc>
              <a:buClr>
                <a:schemeClr val="tx1"/>
              </a:buClr>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Lane </a:t>
            </a:r>
            <a:r>
              <a:rPr lang="en-US" sz="2400" b="1" dirty="0" smtClean="0">
                <a:solidFill>
                  <a:schemeClr val="tx1"/>
                </a:solidFill>
                <a:latin typeface="Times New Roman" panose="02020603050405020304" pitchFamily="18" charset="0"/>
                <a:cs typeface="Times New Roman" panose="02020603050405020304" pitchFamily="18" charset="0"/>
              </a:rPr>
              <a:t>detection</a:t>
            </a:r>
            <a:endParaRPr lang="en-US" sz="2400" b="1" dirty="0" smtClean="0">
              <a:solidFill>
                <a:schemeClr val="tx1"/>
              </a:solidFill>
              <a:latin typeface="Times New Roman" panose="02020603050405020304" pitchFamily="18" charset="0"/>
              <a:cs typeface="Times New Roman" panose="02020603050405020304" pitchFamily="18" charset="0"/>
            </a:endParaRPr>
          </a:p>
          <a:p>
            <a:pPr lvl="0">
              <a:lnSpc>
                <a:spcPct val="190000"/>
              </a:lnSpc>
              <a:buClr>
                <a:schemeClr val="tx1"/>
              </a:buClr>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Vehicle detection </a:t>
            </a:r>
            <a:endParaRPr lang="en-US" sz="2400" b="1" dirty="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US" sz="2800" b="1" dirty="0">
              <a:solidFill>
                <a:schemeClr val="tx1"/>
              </a:solidFill>
              <a:latin typeface="Times New Roman" panose="02020603050405020304" pitchFamily="18" charset="0"/>
              <a:cs typeface="Times New Roman" panose="02020603050405020304" pitchFamily="18" charset="0"/>
            </a:endParaRPr>
          </a:p>
          <a:p>
            <a:pPr lvl="0">
              <a:buClr>
                <a:schemeClr val="tx1"/>
              </a:buClr>
              <a:buFont typeface="Arial" panose="020B0604020202020204" pitchFamily="34" charset="0"/>
              <a:buChar char="•"/>
            </a:pPr>
            <a:endParaRPr lang="en-US" sz="2800" b="1"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flipH="1">
            <a:off x="748144" y="665018"/>
            <a:ext cx="5195452" cy="512618"/>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accent1"/>
              </a:buClr>
              <a:buSzPts val="3200"/>
              <a:buFont typeface="Times New Roman" panose="02020603050405020304"/>
              <a:buNone/>
            </a:pPr>
            <a:r>
              <a:rPr lang="en-US" sz="3200" b="1" u="none" dirty="0">
                <a:solidFill>
                  <a:schemeClr val="tx2">
                    <a:lumMod val="25000"/>
                  </a:schemeClr>
                </a:solidFill>
                <a:latin typeface="Times New Roman" panose="02020603050405020304" pitchFamily="18" charset="0"/>
                <a:cs typeface="Times New Roman" panose="02020603050405020304" pitchFamily="18" charset="0"/>
                <a:sym typeface="Calibri" panose="020F0502020204030204"/>
              </a:rPr>
              <a:t>Drowsiness Detection</a:t>
            </a:r>
            <a:endParaRPr lang="en-US" sz="3200" b="1" u="none" dirty="0">
              <a:solidFill>
                <a:schemeClr val="tx2">
                  <a:lumMod val="25000"/>
                </a:schemeClr>
              </a:solidFill>
              <a:latin typeface="Times New Roman" panose="02020603050405020304" pitchFamily="18" charset="0"/>
              <a:cs typeface="Times New Roman" panose="02020603050405020304" pitchFamily="18" charset="0"/>
              <a:sym typeface="Calibri" panose="020F0502020204030204"/>
            </a:endParaRPr>
          </a:p>
        </p:txBody>
      </p:sp>
      <p:sp>
        <p:nvSpPr>
          <p:cNvPr id="115" name="Google Shape;115;p16"/>
          <p:cNvSpPr txBox="1">
            <a:spLocks noGrp="1"/>
          </p:cNvSpPr>
          <p:nvPr>
            <p:ph type="body" idx="1"/>
          </p:nvPr>
        </p:nvSpPr>
        <p:spPr>
          <a:xfrm>
            <a:off x="479234" y="1177636"/>
            <a:ext cx="8305800" cy="5680364"/>
          </a:xfrm>
          <a:prstGeom prst="rect">
            <a:avLst/>
          </a:prstGeom>
          <a:noFill/>
          <a:ln>
            <a:noFill/>
          </a:ln>
        </p:spPr>
        <p:txBody>
          <a:bodyPr spcFirstLastPara="1" wrap="square" lIns="91425" tIns="45700" rIns="91425" bIns="45700" anchor="t" anchorCtr="0">
            <a:noAutofit/>
          </a:bodyPr>
          <a:lstStyle/>
          <a:p>
            <a:pPr marL="0" lvl="0" indent="0">
              <a:spcBef>
                <a:spcPts val="0"/>
              </a:spcBef>
              <a:buClr>
                <a:schemeClr val="tx2">
                  <a:lumMod val="25000"/>
                </a:schemeClr>
              </a:buClr>
              <a:buSzPts val="2280"/>
              <a:buNone/>
            </a:pPr>
            <a:endParaRPr lang="en-US" sz="2400" b="1" dirty="0" smtClean="0">
              <a:solidFill>
                <a:schemeClr val="tx2">
                  <a:lumMod val="25000"/>
                </a:schemeClr>
              </a:solidFill>
              <a:latin typeface="Times New Roman" panose="02020603050405020304"/>
              <a:ea typeface="Times New Roman" panose="02020603050405020304"/>
              <a:cs typeface="Times New Roman" panose="02020603050405020304"/>
              <a:sym typeface="Times New Roman" panose="02020603050405020304"/>
            </a:endParaRPr>
          </a:p>
          <a:p>
            <a:pPr marL="273050" lvl="0" indent="-273050" algn="just">
              <a:spcBef>
                <a:spcPts val="400"/>
              </a:spcBef>
              <a:buClr>
                <a:schemeClr val="dk1"/>
              </a:buClr>
              <a:buSzPts val="2000"/>
              <a:buNone/>
            </a:pPr>
            <a:r>
              <a:rPr lang="en-US" sz="2000" dirty="0" smtClean="0">
                <a:latin typeface="Times New Roman" panose="02020603050405020304"/>
                <a:ea typeface="Times New Roman" panose="02020603050405020304"/>
                <a:cs typeface="Times New Roman" panose="02020603050405020304"/>
                <a:sym typeface="Times New Roman" panose="02020603050405020304"/>
              </a:rPr>
              <a:t>    </a:t>
            </a:r>
            <a:r>
              <a:rPr lang="en-US" sz="2400" dirty="0" smtClean="0">
                <a:latin typeface="Times New Roman" panose="02020603050405020304"/>
                <a:ea typeface="Times New Roman" panose="02020603050405020304"/>
                <a:cs typeface="Times New Roman" panose="02020603050405020304"/>
                <a:sym typeface="Times New Roman" panose="02020603050405020304"/>
              </a:rPr>
              <a:t>To detect the driver facial expression because if the driver may be feel sleepy at that time our drowsiness detector will detect and alert the driver with voice assistant otherwise there is a chance to occur accidents, And these always keep monitor the facial expressions of the driver until he reaches the destination for drowsiness detection we can use Facial Expression Recognition Using Support Vector Machine</a:t>
            </a:r>
            <a:r>
              <a:rPr lang="en-US" sz="2400" b="1" dirty="0" smtClean="0">
                <a:solidFill>
                  <a:schemeClr val="tx2">
                    <a:lumMod val="25000"/>
                  </a:schemeClr>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t>
            </a:r>
            <a:endParaRPr lang="en-US" sz="2400" b="1" i="0" u="none" dirty="0" smtClean="0">
              <a:solidFill>
                <a:schemeClr val="tx2">
                  <a:lumMod val="25000"/>
                </a:schemeClr>
              </a:solidFill>
              <a:latin typeface="Times New Roman" panose="02020603050405020304" pitchFamily="18" charset="0"/>
              <a:cs typeface="Times New Roman" panose="02020603050405020304" pitchFamily="18" charset="0"/>
              <a:sym typeface="Constantia" panose="02030602050306030303"/>
            </a:endParaRPr>
          </a:p>
          <a:p>
            <a:pPr marL="0" marR="0" lvl="0" indent="0" algn="l" rtl="0">
              <a:lnSpc>
                <a:spcPct val="90000"/>
              </a:lnSpc>
              <a:spcBef>
                <a:spcPts val="0"/>
              </a:spcBef>
              <a:spcAft>
                <a:spcPts val="0"/>
              </a:spcAft>
              <a:buClr>
                <a:schemeClr val="tx2">
                  <a:lumMod val="25000"/>
                </a:schemeClr>
              </a:buClr>
              <a:buSzPts val="2090"/>
              <a:buNone/>
            </a:pPr>
            <a:endParaRPr sz="2400" b="0" i="0" u="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74320" marR="0" lvl="0" indent="-274320" algn="l" rtl="0">
              <a:lnSpc>
                <a:spcPct val="90000"/>
              </a:lnSpc>
              <a:spcBef>
                <a:spcPts val="440"/>
              </a:spcBef>
              <a:spcAft>
                <a:spcPts val="0"/>
              </a:spcAft>
              <a:buClr>
                <a:schemeClr val="dk1"/>
              </a:buClr>
              <a:buSzPts val="2200"/>
              <a:buFont typeface="Constantia" panose="02030602050306030303"/>
              <a:buNone/>
            </a:pPr>
            <a:r>
              <a:rPr lang="en-US" sz="2400" b="0" i="0" u="none" dirty="0" smtClean="0">
                <a:solidFill>
                  <a:schemeClr val="dk1"/>
                </a:solidFill>
                <a:latin typeface="Times New Roman" panose="02020603050405020304" pitchFamily="18" charset="0"/>
                <a:cs typeface="Times New Roman" panose="02020603050405020304" pitchFamily="18" charset="0"/>
                <a:sym typeface="Constantia" panose="02030602050306030303"/>
              </a:rPr>
              <a:t>              </a:t>
            </a:r>
            <a:endParaRPr sz="2400" b="0" i="0" u="none" dirty="0">
              <a:solidFill>
                <a:schemeClr val="dk1"/>
              </a:solidFill>
              <a:latin typeface="Times New Roman" panose="02020603050405020304" pitchFamily="18" charset="0"/>
              <a:cs typeface="Times New Roman" panose="02020603050405020304" pitchFamily="18" charset="0"/>
              <a:sym typeface="Constantia" panose="02030602050306030303"/>
            </a:endParaRPr>
          </a:p>
          <a:p>
            <a:pPr marL="274320" marR="0" lvl="0" indent="-274320" algn="l" rtl="0">
              <a:lnSpc>
                <a:spcPct val="90000"/>
              </a:lnSpc>
              <a:spcBef>
                <a:spcPts val="440"/>
              </a:spcBef>
              <a:spcAft>
                <a:spcPts val="0"/>
              </a:spcAft>
              <a:buClr>
                <a:schemeClr val="dk1"/>
              </a:buClr>
              <a:buSzPts val="2200"/>
              <a:buFont typeface="Constantia" panose="02030602050306030303"/>
              <a:buNone/>
            </a:pPr>
            <a:r>
              <a:rPr lang="en-US" sz="2200" b="0" i="0" u="none" dirty="0">
                <a:solidFill>
                  <a:schemeClr val="dk1"/>
                </a:solidFill>
                <a:latin typeface="Constantia" panose="02030602050306030303"/>
                <a:ea typeface="Constantia" panose="02030602050306030303"/>
                <a:cs typeface="Constantia" panose="02030602050306030303"/>
                <a:sym typeface="Constantia" panose="02030602050306030303"/>
              </a:rPr>
              <a:t>  </a:t>
            </a:r>
            <a:endParaRPr lang="en-US" sz="2200" b="0" i="0" u="none" dirty="0">
              <a:solidFill>
                <a:schemeClr val="dk1"/>
              </a:solidFill>
              <a:latin typeface="Constantia" panose="02030602050306030303"/>
              <a:ea typeface="Constantia" panose="02030602050306030303"/>
              <a:cs typeface="Constantia" panose="02030602050306030303"/>
              <a:sym typeface="Constantia" panose="02030602050306030303"/>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 name="Google Shape;114;p16"/>
          <p:cNvSpPr txBox="1">
            <a:spLocks noGrp="1"/>
          </p:cNvSpPr>
          <p:nvPr/>
        </p:nvSpPr>
        <p:spPr>
          <a:xfrm flipH="1">
            <a:off x="360794" y="231313"/>
            <a:ext cx="5195452" cy="512618"/>
          </a:xfrm>
          <a:prstGeom prst="rect">
            <a:avLst/>
          </a:prstGeom>
          <a:noFill/>
          <a:ln>
            <a:noFill/>
          </a:ln>
        </p:spPr>
        <p:txBody>
          <a:bodyPr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a:pPr marL="0" lvl="0" indent="0" algn="l" rtl="0">
              <a:lnSpc>
                <a:spcPct val="100000"/>
              </a:lnSpc>
              <a:spcBef>
                <a:spcPts val="0"/>
              </a:spcBef>
              <a:spcAft>
                <a:spcPts val="0"/>
              </a:spcAft>
              <a:buClr>
                <a:schemeClr val="accent1"/>
              </a:buClr>
              <a:buSzPts val="3200"/>
              <a:buFont typeface="Times New Roman" panose="02020603050405020304"/>
              <a:buNone/>
            </a:pPr>
            <a:r>
              <a:rPr lang="en-US" sz="3200" b="1" u="none" dirty="0">
                <a:solidFill>
                  <a:schemeClr val="tx2">
                    <a:lumMod val="25000"/>
                  </a:schemeClr>
                </a:solidFill>
                <a:latin typeface="Times New Roman" panose="02020603050405020304" pitchFamily="18" charset="0"/>
                <a:cs typeface="Times New Roman" panose="02020603050405020304" pitchFamily="18" charset="0"/>
                <a:sym typeface="Calibri" panose="020F0502020204030204"/>
              </a:rPr>
              <a:t>Drowsiness Detection</a:t>
            </a:r>
            <a:endParaRPr lang="en-US" sz="3200" b="1" u="none" dirty="0">
              <a:solidFill>
                <a:schemeClr val="tx2">
                  <a:lumMod val="25000"/>
                </a:schemeClr>
              </a:solidFill>
              <a:latin typeface="Times New Roman" panose="02020603050405020304" pitchFamily="18" charset="0"/>
              <a:cs typeface="Times New Roman" panose="02020603050405020304" pitchFamily="18" charset="0"/>
              <a:sym typeface="Calibri" panose="020F0502020204030204"/>
            </a:endParaRPr>
          </a:p>
        </p:txBody>
      </p:sp>
      <p:sp>
        <p:nvSpPr>
          <p:cNvPr id="6" name="Text Box 5"/>
          <p:cNvSpPr txBox="1"/>
          <p:nvPr/>
        </p:nvSpPr>
        <p:spPr>
          <a:xfrm>
            <a:off x="166370" y="6466840"/>
            <a:ext cx="9083675" cy="368300"/>
          </a:xfrm>
          <a:prstGeom prst="rect">
            <a:avLst/>
          </a:prstGeom>
          <a:noFill/>
        </p:spPr>
        <p:txBody>
          <a:bodyPr wrap="square" rtlCol="0">
            <a:spAutoFit/>
          </a:bodyPr>
          <a:p>
            <a:pPr algn="ctr"/>
            <a:r>
              <a:rPr lang="en-IN" altLang="en-US" sz="1800" b="1">
                <a:latin typeface="Times New Roman" panose="02020603050405020304" pitchFamily="18" charset="0"/>
                <a:cs typeface="Times New Roman" panose="02020603050405020304" pitchFamily="18" charset="0"/>
              </a:rPr>
              <a:t>Work Flow </a:t>
            </a:r>
            <a:r>
              <a:rPr lang="en-US" sz="1800" b="1">
                <a:latin typeface="Times New Roman" panose="02020603050405020304" pitchFamily="18" charset="0"/>
                <a:cs typeface="Times New Roman" panose="02020603050405020304" pitchFamily="18" charset="0"/>
              </a:rPr>
              <a:t>Diagram</a:t>
            </a:r>
            <a:endParaRPr lang="en-US" sz="1800" b="1">
              <a:latin typeface="Times New Roman" panose="02020603050405020304" pitchFamily="18" charset="0"/>
              <a:cs typeface="Times New Roman" panose="02020603050405020304" pitchFamily="18" charset="0"/>
            </a:endParaRPr>
          </a:p>
        </p:txBody>
      </p:sp>
      <p:pic>
        <p:nvPicPr>
          <p:cNvPr id="8" name="Picture 7" descr="drowsiness"/>
          <p:cNvPicPr>
            <a:picLocks noChangeAspect="1"/>
          </p:cNvPicPr>
          <p:nvPr/>
        </p:nvPicPr>
        <p:blipFill>
          <a:blip r:embed="rId1"/>
          <a:stretch>
            <a:fillRect/>
          </a:stretch>
        </p:blipFill>
        <p:spPr>
          <a:xfrm>
            <a:off x="2552700" y="746760"/>
            <a:ext cx="4343400" cy="57696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830" y="464185"/>
            <a:ext cx="8077200" cy="1143000"/>
          </a:xfrm>
        </p:spPr>
        <p:txBody>
          <a:bodyPr/>
          <a:lstStyle/>
          <a:p>
            <a:pPr lvl="0"/>
            <a:r>
              <a:rPr lang="en-US" sz="3200" b="1" dirty="0">
                <a:solidFill>
                  <a:schemeClr val="tx2">
                    <a:lumMod val="25000"/>
                  </a:schemeClr>
                </a:solidFill>
                <a:latin typeface="Times New Roman" panose="02020603050405020304" pitchFamily="18" charset="0"/>
                <a:cs typeface="Times New Roman" panose="02020603050405020304" pitchFamily="18" charset="0"/>
                <a:sym typeface="Constantia" panose="02030602050306030303"/>
              </a:rPr>
              <a:t>Lane detection</a:t>
            </a:r>
            <a:br>
              <a:rPr lang="en-US" sz="3200" b="1" dirty="0">
                <a:solidFill>
                  <a:schemeClr val="tx2">
                    <a:lumMod val="25000"/>
                  </a:schemeClr>
                </a:solidFill>
                <a:latin typeface="Times New Roman" panose="02020603050405020304" pitchFamily="18" charset="0"/>
                <a:cs typeface="Times New Roman" panose="02020603050405020304" pitchFamily="18" charset="0"/>
                <a:sym typeface="Constantia" panose="02030602050306030303"/>
              </a:rPr>
            </a:br>
            <a:endParaRPr lang="en-IN" sz="3200" dirty="0"/>
          </a:p>
        </p:txBody>
      </p:sp>
      <p:sp>
        <p:nvSpPr>
          <p:cNvPr id="3" name="Text Placeholder 2"/>
          <p:cNvSpPr>
            <a:spLocks noGrp="1"/>
          </p:cNvSpPr>
          <p:nvPr>
            <p:ph type="body" idx="1"/>
          </p:nvPr>
        </p:nvSpPr>
        <p:spPr>
          <a:xfrm>
            <a:off x="392430" y="1222375"/>
            <a:ext cx="8229600" cy="5221605"/>
          </a:xfrm>
        </p:spPr>
        <p:txBody>
          <a:bodyPr/>
          <a:lstStyle/>
          <a:p>
            <a:pPr marL="120015" lvl="0" indent="0" algn="just">
              <a:buNone/>
            </a:pPr>
            <a:r>
              <a:rPr lang="en-US"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The results of lane edge detection play an important role in feature-based lane detection. The complicated conditions of road make the correct edge detection of lane markings become very challenging. In order to get an ideal edge of lane markings in road image, a method of lane edge detection based on Canny algorithm is proposed. Firstly according to the importance in lane markings recognition, the road image is divided into three regions. Only the regions with useful information are processed. Then by the features of gray distribution and lane markings width, some noises are removed from the image. Using the shape features of lane markings, the lane edges are detected based on Canny algorithm. Finally by use of the Hough transform technique</a:t>
            </a:r>
            <a:r>
              <a:rPr lang="en-IN" altLang="en-US"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lane detection is achieved.</a:t>
            </a:r>
            <a:endParaRPr lang="en-US"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120015" indent="0">
              <a:buNone/>
            </a:pP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 name="Google Shape;114;p16"/>
          <p:cNvSpPr txBox="1">
            <a:spLocks noGrp="1"/>
          </p:cNvSpPr>
          <p:nvPr/>
        </p:nvSpPr>
        <p:spPr>
          <a:xfrm flipH="1">
            <a:off x="360794" y="231313"/>
            <a:ext cx="5195452" cy="512618"/>
          </a:xfrm>
          <a:prstGeom prst="rect">
            <a:avLst/>
          </a:prstGeom>
          <a:noFill/>
          <a:ln>
            <a:noFill/>
          </a:ln>
        </p:spPr>
        <p:txBody>
          <a:bodyPr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a:pPr marL="0" lvl="0" indent="0" algn="l" rtl="0">
              <a:lnSpc>
                <a:spcPct val="100000"/>
              </a:lnSpc>
              <a:spcBef>
                <a:spcPts val="0"/>
              </a:spcBef>
              <a:spcAft>
                <a:spcPts val="0"/>
              </a:spcAft>
              <a:buClr>
                <a:schemeClr val="accent1"/>
              </a:buClr>
              <a:buSzPts val="3200"/>
              <a:buFont typeface="Times New Roman" panose="02020603050405020304"/>
              <a:buNone/>
            </a:pPr>
            <a:r>
              <a:rPr lang="en-IN" altLang="en-US" sz="3200" b="1" u="none" dirty="0">
                <a:solidFill>
                  <a:schemeClr val="tx2">
                    <a:lumMod val="25000"/>
                  </a:schemeClr>
                </a:solidFill>
                <a:latin typeface="Times New Roman" panose="02020603050405020304" pitchFamily="18" charset="0"/>
                <a:cs typeface="Times New Roman" panose="02020603050405020304" pitchFamily="18" charset="0"/>
                <a:sym typeface="Calibri" panose="020F0502020204030204"/>
              </a:rPr>
              <a:t>Lane </a:t>
            </a:r>
            <a:r>
              <a:rPr lang="en-US" sz="3200" b="1" u="none" dirty="0">
                <a:solidFill>
                  <a:schemeClr val="tx2">
                    <a:lumMod val="25000"/>
                  </a:schemeClr>
                </a:solidFill>
                <a:latin typeface="Times New Roman" panose="02020603050405020304" pitchFamily="18" charset="0"/>
                <a:cs typeface="Times New Roman" panose="02020603050405020304" pitchFamily="18" charset="0"/>
                <a:sym typeface="Calibri" panose="020F0502020204030204"/>
              </a:rPr>
              <a:t>Detection</a:t>
            </a:r>
            <a:endParaRPr lang="en-US" sz="3200" b="1" u="none" dirty="0">
              <a:solidFill>
                <a:schemeClr val="tx2">
                  <a:lumMod val="25000"/>
                </a:schemeClr>
              </a:solidFill>
              <a:latin typeface="Times New Roman" panose="02020603050405020304" pitchFamily="18" charset="0"/>
              <a:cs typeface="Times New Roman" panose="02020603050405020304" pitchFamily="18" charset="0"/>
              <a:sym typeface="Calibri" panose="020F0502020204030204"/>
            </a:endParaRPr>
          </a:p>
        </p:txBody>
      </p:sp>
      <p:sp>
        <p:nvSpPr>
          <p:cNvPr id="6" name="Text Box 5"/>
          <p:cNvSpPr txBox="1"/>
          <p:nvPr/>
        </p:nvSpPr>
        <p:spPr>
          <a:xfrm>
            <a:off x="166370" y="6466840"/>
            <a:ext cx="9083675" cy="368300"/>
          </a:xfrm>
          <a:prstGeom prst="rect">
            <a:avLst/>
          </a:prstGeom>
          <a:noFill/>
        </p:spPr>
        <p:txBody>
          <a:bodyPr wrap="square" rtlCol="0">
            <a:spAutoFit/>
          </a:bodyPr>
          <a:p>
            <a:pPr algn="ctr"/>
            <a:r>
              <a:rPr lang="en-IN" altLang="en-US" sz="1800" b="1">
                <a:latin typeface="Times New Roman" panose="02020603050405020304" pitchFamily="18" charset="0"/>
                <a:cs typeface="Times New Roman" panose="02020603050405020304" pitchFamily="18" charset="0"/>
              </a:rPr>
              <a:t>Work Flow </a:t>
            </a:r>
            <a:r>
              <a:rPr lang="en-US" sz="1800" b="1">
                <a:latin typeface="Times New Roman" panose="02020603050405020304" pitchFamily="18" charset="0"/>
                <a:cs typeface="Times New Roman" panose="02020603050405020304" pitchFamily="18" charset="0"/>
              </a:rPr>
              <a:t>Diagram</a:t>
            </a:r>
            <a:endParaRPr lang="en-US" sz="1800" b="1">
              <a:latin typeface="Times New Roman" panose="02020603050405020304" pitchFamily="18" charset="0"/>
              <a:cs typeface="Times New Roman" panose="02020603050405020304" pitchFamily="18" charset="0"/>
            </a:endParaRPr>
          </a:p>
        </p:txBody>
      </p:sp>
      <p:pic>
        <p:nvPicPr>
          <p:cNvPr id="5" name="Picture 4" descr="lane"/>
          <p:cNvPicPr>
            <a:picLocks noChangeAspect="1"/>
          </p:cNvPicPr>
          <p:nvPr/>
        </p:nvPicPr>
        <p:blipFill>
          <a:blip r:embed="rId1"/>
          <a:stretch>
            <a:fillRect/>
          </a:stretch>
        </p:blipFill>
        <p:spPr>
          <a:xfrm>
            <a:off x="2837815" y="723900"/>
            <a:ext cx="3284855" cy="5730240"/>
          </a:xfrm>
          <a:prstGeom prst="rect">
            <a:avLst/>
          </a:prstGeom>
        </p:spPr>
      </p:pic>
    </p:spTree>
  </p:cSld>
  <p:clrMapOvr>
    <a:masterClrMapping/>
  </p:clrMapOvr>
</p:sld>
</file>

<file path=ppt/theme/theme1.xml><?xml version="1.0" encoding="utf-8"?>
<a:theme xmlns:a="http://schemas.openxmlformats.org/drawingml/2006/main" name="1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12067</Words>
  <Application>WPS Presentation</Application>
  <PresentationFormat>On-screen Show (4:3)</PresentationFormat>
  <Paragraphs>766</Paragraphs>
  <Slides>27</Slides>
  <Notes>9</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27</vt:i4>
      </vt:variant>
    </vt:vector>
  </HeadingPairs>
  <TitlesOfParts>
    <vt:vector size="44" baseType="lpstr">
      <vt:lpstr>Arial</vt:lpstr>
      <vt:lpstr>SimSun</vt:lpstr>
      <vt:lpstr>Wingdings</vt:lpstr>
      <vt:lpstr>Arial</vt:lpstr>
      <vt:lpstr>Calibri</vt:lpstr>
      <vt:lpstr>Noto Sans Symbols</vt:lpstr>
      <vt:lpstr>Constantia</vt:lpstr>
      <vt:lpstr>Times New Roman</vt:lpstr>
      <vt:lpstr>Calibri</vt:lpstr>
      <vt:lpstr>Times New Roman</vt:lpstr>
      <vt:lpstr>Wingdings 2</vt:lpstr>
      <vt:lpstr>Verdana</vt:lpstr>
      <vt:lpstr>Microsoft YaHei</vt:lpstr>
      <vt:lpstr>Arial Unicode MS</vt:lpstr>
      <vt:lpstr>Segoe Print</vt:lpstr>
      <vt:lpstr>1_Flow</vt:lpstr>
      <vt:lpstr>Flow</vt:lpstr>
      <vt:lpstr> A Lane Detection, Tracking and Recognition System for Smart Vehicles (LTRSV)</vt:lpstr>
      <vt:lpstr>List of Contents</vt:lpstr>
      <vt:lpstr>Abstract</vt:lpstr>
      <vt:lpstr>Contributions</vt:lpstr>
      <vt:lpstr>Module split-up </vt:lpstr>
      <vt:lpstr>Facial recognition</vt:lpstr>
      <vt:lpstr>Facial recognition</vt:lpstr>
      <vt:lpstr>Lane detection </vt:lpstr>
      <vt:lpstr>PowerPoint 演示文稿</vt:lpstr>
      <vt:lpstr> Vehicle detection</vt:lpstr>
      <vt:lpstr>PowerPoint 演示文稿</vt:lpstr>
      <vt:lpstr>Gantt chart</vt:lpstr>
      <vt:lpstr>Detailed design</vt:lpstr>
      <vt:lpstr>Detailed design</vt:lpstr>
      <vt:lpstr>Software requirements </vt:lpstr>
      <vt:lpstr>PowerPoint 演示文稿</vt:lpstr>
      <vt:lpstr>Implementation</vt:lpstr>
      <vt:lpstr>Cont...</vt:lpstr>
      <vt:lpstr>Implementation</vt:lpstr>
      <vt:lpstr>Cont...</vt:lpstr>
      <vt:lpstr>Implementation</vt:lpstr>
      <vt:lpstr>Expected outcome</vt:lpstr>
      <vt:lpstr>PowerPoint 演示文稿</vt:lpstr>
      <vt:lpstr>PowerPoint 演示文稿</vt:lpstr>
      <vt:lpstr>Plan of action</vt:lpstr>
      <vt:lpstr>References/Bibliography</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Lane Detection, Tracking and Recognition System for Smart Vehicles (LTRSV)</dc:title>
  <dc:creator>cse</dc:creator>
  <cp:lastModifiedBy>ethish</cp:lastModifiedBy>
  <cp:revision>142</cp:revision>
  <dcterms:created xsi:type="dcterms:W3CDTF">2020-01-27T18:14:00Z</dcterms:created>
  <dcterms:modified xsi:type="dcterms:W3CDTF">2020-03-09T18:39:42Z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1033-11.2.0.9169</vt:lpwstr>
  </property>
</Properties>
</file>