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9" r:id="rId13"/>
    <p:sldId id="286" r:id="rId14"/>
    <p:sldId id="282" r:id="rId15"/>
    <p:sldId id="283" r:id="rId16"/>
    <p:sldId id="284" r:id="rId17"/>
  </p:sldIdLst>
  <p:sldSz cx="9144000" cy="5143500" type="screen16x9"/>
  <p:notesSz cx="6858000" cy="9144000"/>
  <p:embeddedFontLst>
    <p:embeddedFont>
      <p:font typeface="Cabin" pitchFamily="2" charset="77"/>
      <p:regular r:id="rId19"/>
      <p:bold r:id="rId20"/>
      <p:italic r:id="rId21"/>
      <p:boldItalic r:id="rId22"/>
    </p:embeddedFont>
    <p:embeddedFont>
      <p:font typeface="Cabin Condensed" pitchFamily="2" charset="77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E9D302-6155-4851-8F03-BE960C3AE92F}">
  <a:tblStyle styleId="{A4E9D302-6155-4851-8F03-BE960C3AE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92" d="100"/>
          <a:sy n="92" d="100"/>
        </p:scale>
        <p:origin x="100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03bf813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03bf813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4712d8744_7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4712d8744_7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highlight>
                  <a:schemeClr val="dk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highlight>
                  <a:schemeClr val="dk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45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76525" y="1247775"/>
            <a:ext cx="4905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⊙"/>
              <a:defRPr>
                <a:highlight>
                  <a:schemeClr val="accent1"/>
                </a:highlight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highlight>
                  <a:schemeClr val="accent1"/>
                </a:highlight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highlight>
                  <a:schemeClr val="accent1"/>
                </a:highlight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accent1"/>
                </a:highlight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highlight>
                  <a:schemeClr val="accent1"/>
                </a:highlight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>
                <a:highlight>
                  <a:schemeClr val="accent1"/>
                </a:highlight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accent1"/>
                </a:highlight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highlight>
                  <a:schemeClr val="accent1"/>
                </a:highlight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238250" y="705175"/>
            <a:ext cx="1178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 b="1">
                <a:solidFill>
                  <a:schemeClr val="accen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  <a:endParaRPr sz="15000" b="1">
              <a:solidFill>
                <a:schemeClr val="accen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⊙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2907250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44762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6782273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FREEBIEZ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D0AE0-8E9A-DB40-B392-399049178733}"/>
              </a:ext>
            </a:extLst>
          </p:cNvPr>
          <p:cNvSpPr txBox="1"/>
          <p:nvPr/>
        </p:nvSpPr>
        <p:spPr>
          <a:xfrm>
            <a:off x="2243864" y="3813484"/>
            <a:ext cx="72907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Give it away, Give it away, </a:t>
            </a:r>
            <a:r>
              <a:rPr lang="en-US" sz="2600" dirty="0">
                <a:solidFill>
                  <a:schemeClr val="tx1"/>
                </a:solidFill>
              </a:rPr>
              <a:t>Give it away now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167366" y="542260"/>
            <a:ext cx="2076103" cy="14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Future</a:t>
            </a:r>
            <a:br>
              <a:rPr lang="en-CA" dirty="0"/>
            </a:br>
            <a:r>
              <a:rPr lang="en-CA" dirty="0"/>
              <a:t>Development</a:t>
            </a:r>
            <a:br>
              <a:rPr lang="en-CA" dirty="0"/>
            </a:br>
            <a:r>
              <a:rPr lang="en-CA" dirty="0"/>
              <a:t>Considerations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045D9F-5903-644C-858C-DE5BBD4B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62" y="3333655"/>
            <a:ext cx="3306725" cy="1092000"/>
          </a:xfrm>
          <a:prstGeom prst="rect">
            <a:avLst/>
          </a:prstGeom>
        </p:spPr>
      </p:pic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2862725" y="542260"/>
            <a:ext cx="5521800" cy="286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  <a:t>* Including GPS/Maps to pinpoint locations</a:t>
            </a:r>
            <a:b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</a:br>
            <a:b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</a:br>
            <a: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  <a:t>* Single-User authentication- allowing advanced user access for outside registrations to secure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00"/>
                </a:highlight>
              </a:rPr>
              <a:t>Freebiez</a:t>
            </a:r>
            <a: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  <a:t> postings</a:t>
            </a:r>
            <a:b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</a:br>
            <a:b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</a:br>
            <a: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  <a:t>* Charity User Access- 24 hour period whereby charities have first access to posted products </a:t>
            </a:r>
            <a:endParaRPr sz="20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2597800" y="1285975"/>
            <a:ext cx="6501527" cy="309718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FREEBIEZ</a:t>
            </a:r>
            <a:endParaRPr dirty="0"/>
          </a:p>
        </p:txBody>
      </p:sp>
      <p:sp>
        <p:nvSpPr>
          <p:cNvPr id="201" name="Google Shape;201;p26"/>
          <p:cNvSpPr/>
          <p:nvPr/>
        </p:nvSpPr>
        <p:spPr>
          <a:xfrm>
            <a:off x="1542301" y="639749"/>
            <a:ext cx="489396" cy="489370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" name="Google Shape;166;p23">
            <a:extLst>
              <a:ext uri="{FF2B5EF4-FFF2-40B4-BE49-F238E27FC236}">
                <a16:creationId xmlns:a16="http://schemas.microsoft.com/office/drawing/2014/main" id="{5C1EFC2A-438E-F447-A34B-38BE9BFDC0CC}"/>
              </a:ext>
            </a:extLst>
          </p:cNvPr>
          <p:cNvSpPr txBox="1">
            <a:spLocks/>
          </p:cNvSpPr>
          <p:nvPr/>
        </p:nvSpPr>
        <p:spPr>
          <a:xfrm>
            <a:off x="271274" y="4383159"/>
            <a:ext cx="8601451" cy="76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n-CA" sz="3000" dirty="0">
                <a:solidFill>
                  <a:srgbClr val="000000"/>
                </a:solidFill>
                <a:highlight>
                  <a:srgbClr val="FFFF00"/>
                </a:highlight>
              </a:rPr>
              <a:t>Links?</a:t>
            </a:r>
          </a:p>
          <a:p>
            <a:r>
              <a:rPr lang="en-CA" sz="3000" dirty="0" err="1">
                <a:solidFill>
                  <a:srgbClr val="000000"/>
                </a:solidFill>
                <a:highlight>
                  <a:srgbClr val="FFFF00"/>
                </a:highlight>
              </a:rPr>
              <a:t>Github</a:t>
            </a:r>
            <a:r>
              <a:rPr lang="en-CA" sz="3000" dirty="0">
                <a:solidFill>
                  <a:srgbClr val="000000"/>
                </a:solidFill>
                <a:highlight>
                  <a:srgbClr val="FFFF00"/>
                </a:highlight>
              </a:rPr>
              <a:t>: </a:t>
            </a:r>
            <a:r>
              <a:rPr lang="en-CA" sz="3000" dirty="0">
                <a:solidFill>
                  <a:srgbClr val="000000"/>
                </a:solidFill>
              </a:rPr>
              <a:t>https://</a:t>
            </a:r>
            <a:r>
              <a:rPr lang="en-CA" sz="3000" dirty="0" err="1">
                <a:solidFill>
                  <a:srgbClr val="000000"/>
                </a:solidFill>
              </a:rPr>
              <a:t>github.com</a:t>
            </a:r>
            <a:r>
              <a:rPr lang="en-CA" sz="3000" dirty="0">
                <a:solidFill>
                  <a:srgbClr val="000000"/>
                </a:solidFill>
              </a:rPr>
              <a:t>/</a:t>
            </a:r>
            <a:r>
              <a:rPr lang="en-CA" sz="3000" dirty="0" err="1">
                <a:solidFill>
                  <a:srgbClr val="000000"/>
                </a:solidFill>
              </a:rPr>
              <a:t>SterlynKong</a:t>
            </a:r>
            <a:r>
              <a:rPr lang="en-CA" sz="3000" dirty="0">
                <a:solidFill>
                  <a:srgbClr val="000000"/>
                </a:solidFill>
              </a:rPr>
              <a:t>/</a:t>
            </a:r>
            <a:r>
              <a:rPr lang="en-CA" sz="3000" dirty="0" err="1">
                <a:solidFill>
                  <a:srgbClr val="000000"/>
                </a:solidFill>
              </a:rPr>
              <a:t>Freebiez</a:t>
            </a:r>
            <a:endParaRPr lang="en-CA" sz="30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ctrTitle" idx="4294967295"/>
          </p:nvPr>
        </p:nvSpPr>
        <p:spPr>
          <a:xfrm>
            <a:off x="1481187" y="1126150"/>
            <a:ext cx="5741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Thanks!</a:t>
            </a:r>
            <a:endParaRPr sz="7200">
              <a:solidFill>
                <a:srgbClr val="000000"/>
              </a:solidFill>
            </a:endParaRPr>
          </a:p>
        </p:txBody>
      </p:sp>
      <p:sp>
        <p:nvSpPr>
          <p:cNvPr id="314" name="Google Shape;314;p36"/>
          <p:cNvSpPr txBox="1">
            <a:spLocks noGrp="1"/>
          </p:cNvSpPr>
          <p:nvPr>
            <p:ph type="body" idx="4294967295"/>
          </p:nvPr>
        </p:nvSpPr>
        <p:spPr>
          <a:xfrm>
            <a:off x="1538000" y="2228800"/>
            <a:ext cx="3586500" cy="16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2800" b="1" dirty="0">
                <a:solidFill>
                  <a:srgbClr val="FFFFFF"/>
                </a:solidFill>
                <a:highlight>
                  <a:srgbClr val="000000"/>
                </a:highlight>
              </a:rPr>
              <a:t>Hit Us Up!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2800" b="1" dirty="0">
                <a:solidFill>
                  <a:srgbClr val="FFFFFF"/>
                </a:solidFill>
                <a:highlight>
                  <a:srgbClr val="000000"/>
                </a:highlight>
              </a:rPr>
              <a:t>S3 Developers Inc.</a:t>
            </a:r>
            <a:endParaRPr lang="en-CA" sz="28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 dirty="0">
                <a:solidFill>
                  <a:srgbClr val="FFFF00"/>
                </a:solidFill>
                <a:highlight>
                  <a:srgbClr val="000000"/>
                </a:highlight>
              </a:rPr>
              <a:t>For any questions, compliments or concerns, contact freebiez2021@gmail.com</a:t>
            </a:r>
            <a:endParaRPr sz="22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3FD8C-2E53-DA4B-9094-89D629A15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1435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37" name="Google Shape;337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44" name="Google Shape;344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47" name="Google Shape;347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2" name="Google Shape;352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56" name="Google Shape;356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2" name="Google Shape;362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83" name="Google Shape;383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86" name="Google Shape;386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0" name="Google Shape;390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94" name="Google Shape;394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03" name="Google Shape;403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06" name="Google Shape;406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09" name="Google Shape;409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2" name="Google Shape;412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15" name="Google Shape;415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0" name="Google Shape;420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23" name="Google Shape;423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28" name="Google Shape;428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1" name="Google Shape;431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37" name="Google Shape;437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0" name="Google Shape;440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46" name="Google Shape;446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2" name="Google Shape;452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0" name="Google Shape;460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63" name="Google Shape;463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66" name="Google Shape;466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0" name="Google Shape;470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73" name="Google Shape;473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79" name="Google Shape;479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84" name="Google Shape;484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87" name="Google Shape;487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1" name="Google Shape;491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94" name="Google Shape;494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0" name="Google Shape;500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03" name="Google Shape;503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08" name="Google Shape;508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2" name="Google Shape;512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15" name="Google Shape;515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19" name="Google Shape;519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25" name="Google Shape;525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28" name="Google Shape;528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" name="Google Shape;534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35" name="Google Shape;535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38" name="Google Shape;538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44" name="Google Shape;544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48" name="Google Shape;548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55" name="Google Shape;555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0" name="Google Shape;560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65" name="Google Shape;565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1" name="Google Shape;571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75" name="Google Shape;575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79" name="Google Shape;579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85" name="Google Shape;585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1" name="Google Shape;591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94" name="Google Shape;594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2" name="Google Shape;602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608" name="Google Shape;60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9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12" name="Google Shape;612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39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39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16" name="Google Shape;616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9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means that you can: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Resize them without losing quality.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Change fill color and opacity.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Change line color, width and style.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Isn’t that nice? :)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Examples: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0" name="Google Shape;620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14</a:t>
            </a:fld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26" name="Google Shape;626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33" name="Google Shape;633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38" name="Google Shape;638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" name="Google Shape;641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42" name="Google Shape;642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48" name="Google Shape;648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1" name="Google Shape;651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52" name="Google Shape;652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57" name="Google Shape;657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63" name="Google Shape;663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9" name="Google Shape;669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70" name="Google Shape;670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73" name="Google Shape;673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77" name="Google Shape;677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84" name="Google Shape;684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9" name="Google Shape;689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90" name="Google Shape;690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3" name="Google Shape;693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94" name="Google Shape;694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95" name="Google Shape;695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5" name="Google Shape;705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1" name="Google Shape;711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12" name="Google Shape;712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17" name="Google Shape;717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2" name="Google Shape;722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23" name="Google Shape;723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30" name="Google Shape;730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35" name="Google Shape;735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9" name="Google Shape;739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40" name="Google Shape;740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5" name="Google Shape;745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46" name="Google Shape;74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6" name="Google Shape;756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57" name="Google Shape;757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0" name="Google Shape;760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61" name="Google Shape;76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1" name="Google Shape;771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72" name="Google Shape;772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6" name="Google Shape;776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77" name="Google Shape;77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7" name="Google Shape;787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88" name="Google Shape;788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5" name="Google Shape;795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96" name="Google Shape;796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0" name="Google Shape;800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01" name="Google Shape;801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06" name="Google Shape;806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1" name="Google Shape;811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12" name="Google Shape;812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8" name="Google Shape;818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19" name="Google Shape;819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23" name="Google Shape;823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8" name="Google Shape;828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29" name="Google Shape;829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36" name="Google Shape;836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40" name="Google Shape;840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45" name="Google Shape;845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52" name="Google Shape;852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60" name="Google Shape;860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4" name="Google Shape;864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65" name="Google Shape;865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69" name="Google Shape;869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73" name="Google Shape;873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7" name="Google Shape;877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78" name="Google Shape;878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83" name="Google Shape;883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8" name="Google Shape;888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89" name="Google Shape;889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5" name="Google Shape;895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96" name="Google Shape;896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04" name="Google Shape;904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17" name="Google Shape;917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22" name="Google Shape;922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26" name="Google Shape;926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33" name="Google Shape;933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42" name="Google Shape;942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55" name="Google Shape;955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68" name="Google Shape;968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81" name="Google Shape;981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88" name="Google Shape;988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04" name="Google Shape;1004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10" name="Google Shape;1010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11" name="Google Shape;1011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4" name="Google Shape;1014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15" name="Google Shape;1015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8" name="Google Shape;1018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19" name="Google Shape;1019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2" name="Google Shape;1022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23" name="Google Shape;1023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6" name="Google Shape;1026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27" name="Google Shape;1027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36" name="Google Shape;1036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61" name="Google Shape;1061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62" name="Google Shape;1062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4" name="Google Shape;1064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65" name="Google Shape;1065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7" name="Google Shape;1067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68" name="Google Shape;1068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70" name="Google Shape;1070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71" name="Google Shape;1071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Now you can use any emoji as an icon!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77" name="Google Shape;1077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rPr>
              <a:t> and many more...</a:t>
            </a:r>
            <a:endParaRPr sz="2400">
              <a:highlight>
                <a:srgbClr val="FFFF00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😉</a:t>
            </a:r>
            <a:endParaRPr sz="960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79" name="Google Shape;1079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16</a:t>
            </a:fld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CALLING </a:t>
            </a:r>
            <a:br>
              <a:rPr lang="en" dirty="0"/>
            </a:br>
            <a:r>
              <a:rPr lang="en" dirty="0"/>
              <a:t>ALL</a:t>
            </a:r>
            <a:br>
              <a:rPr lang="en" dirty="0"/>
            </a:br>
            <a:r>
              <a:rPr lang="en" dirty="0"/>
              <a:t>DONORS!!</a:t>
            </a:r>
            <a:endParaRPr dirty="0"/>
          </a:p>
        </p:txBody>
      </p:sp>
      <p:grpSp>
        <p:nvGrpSpPr>
          <p:cNvPr id="64" name="Google Shape;64;p14"/>
          <p:cNvGrpSpPr/>
          <p:nvPr/>
        </p:nvGrpSpPr>
        <p:grpSpPr>
          <a:xfrm>
            <a:off x="472980" y="590424"/>
            <a:ext cx="590469" cy="538706"/>
            <a:chOff x="6625350" y="1613750"/>
            <a:chExt cx="480525" cy="438400"/>
          </a:xfrm>
        </p:grpSpPr>
        <p:sp>
          <p:nvSpPr>
            <p:cNvPr id="65" name="Google Shape;65;p1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4"/>
          <p:cNvSpPr txBox="1"/>
          <p:nvPr/>
        </p:nvSpPr>
        <p:spPr>
          <a:xfrm>
            <a:off x="3000875" y="1200150"/>
            <a:ext cx="26094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100" dirty="0">
                <a:latin typeface="Cabin"/>
                <a:ea typeface="Cabin"/>
                <a:cs typeface="Cabin"/>
                <a:sym typeface="Cabin"/>
              </a:rPr>
              <a:t>+ Are you tired of the clutter in your                     home or business?</a:t>
            </a:r>
            <a:br>
              <a:rPr lang="en-CA" sz="1100" dirty="0">
                <a:latin typeface="Cabin"/>
                <a:ea typeface="Cabin"/>
                <a:cs typeface="Cabin"/>
                <a:sym typeface="Cabin"/>
              </a:rPr>
            </a:br>
            <a:endParaRPr lang="en-CA" sz="11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CA" sz="1100" dirty="0">
                <a:latin typeface="Cabin"/>
                <a:ea typeface="Cabin"/>
                <a:cs typeface="Cabin"/>
                <a:sym typeface="Cabin"/>
              </a:rPr>
            </a:br>
            <a:r>
              <a:rPr lang="en-CA" sz="1100" dirty="0">
                <a:latin typeface="Cabin"/>
                <a:ea typeface="Cabin"/>
                <a:cs typeface="Cabin"/>
                <a:sym typeface="Cabin"/>
              </a:rPr>
              <a:t>+ Is it a fact that you have items which aren’t useful to you but are still in  good condition and could be useful to someone else?</a:t>
            </a: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918257" y="1164640"/>
            <a:ext cx="2751314" cy="311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100" dirty="0">
                <a:latin typeface="Cabin"/>
                <a:ea typeface="Cabin"/>
                <a:cs typeface="Cabin"/>
                <a:sym typeface="Cabin"/>
              </a:rPr>
              <a:t>+ Is your daily routine so jammed that you don’t have time to take care </a:t>
            </a:r>
            <a:r>
              <a:rPr lang="en-CA" sz="1100">
                <a:latin typeface="Cabin"/>
                <a:ea typeface="Cabin"/>
                <a:cs typeface="Cabin"/>
                <a:sym typeface="Cabin"/>
              </a:rPr>
              <a:t>of disposing of your </a:t>
            </a:r>
            <a:r>
              <a:rPr lang="en-CA" sz="1100" dirty="0">
                <a:latin typeface="Cabin"/>
                <a:ea typeface="Cabin"/>
                <a:cs typeface="Cabin"/>
                <a:sym typeface="Cabin"/>
              </a:rPr>
              <a:t>unwanted items?</a:t>
            </a:r>
            <a:br>
              <a:rPr lang="en-CA" sz="1100" dirty="0">
                <a:latin typeface="Cabin"/>
                <a:ea typeface="Cabin"/>
                <a:cs typeface="Cabin"/>
                <a:sym typeface="Cabin"/>
              </a:rPr>
            </a:br>
            <a:endParaRPr lang="en-CA" sz="11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CA" sz="1100" dirty="0">
                <a:latin typeface="Cabin"/>
                <a:ea typeface="Cabin"/>
                <a:cs typeface="Cabin"/>
                <a:sym typeface="Cabin"/>
              </a:rPr>
            </a:br>
            <a:r>
              <a:rPr lang="en-CA" sz="1100" dirty="0">
                <a:latin typeface="Cabin"/>
                <a:ea typeface="Cabin"/>
                <a:cs typeface="Cabin"/>
                <a:sym typeface="Cabin"/>
              </a:rPr>
              <a:t>+ Do you have interest in helping various charities get ahead, little by little?</a:t>
            </a: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 idx="4294967295"/>
          </p:nvPr>
        </p:nvSpPr>
        <p:spPr>
          <a:xfrm>
            <a:off x="1546501" y="1020013"/>
            <a:ext cx="3809270" cy="1200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0000"/>
                </a:solidFill>
              </a:rPr>
              <a:t>FREEBIEZ</a:t>
            </a:r>
            <a:endParaRPr sz="7200" dirty="0">
              <a:solidFill>
                <a:srgbClr val="000000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1093617" y="2288351"/>
            <a:ext cx="4707679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2800" b="1" dirty="0">
                <a:solidFill>
                  <a:srgbClr val="FFFFFF"/>
                </a:solidFill>
                <a:highlight>
                  <a:srgbClr val="000000"/>
                </a:highlight>
              </a:rPr>
              <a:t>Is the only platform dedicated to helping you pass your “once-a-treasure” on to become someone else’s. </a:t>
            </a:r>
            <a:endParaRPr sz="28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6E404-C912-3449-A0DB-9CCAC82EE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61" y="2681952"/>
            <a:ext cx="2732723" cy="246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ctrTitle"/>
          </p:nvPr>
        </p:nvSpPr>
        <p:spPr>
          <a:xfrm>
            <a:off x="2733750" y="1536491"/>
            <a:ext cx="367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FREEBIEZ?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143250" y="2696291"/>
            <a:ext cx="2857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take a load off of unloading your unwanted ”stuff”</a:t>
            </a: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4297650" y="4445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521404" y="382361"/>
            <a:ext cx="4905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As The  </a:t>
            </a:r>
            <a:r>
              <a:rPr lang="en-CA" dirty="0">
                <a:solidFill>
                  <a:schemeClr val="bg1"/>
                </a:solidFill>
              </a:rPr>
              <a:t>owner of unwanted but useful products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I </a:t>
            </a:r>
            <a:r>
              <a:rPr lang="en-CA" dirty="0">
                <a:solidFill>
                  <a:schemeClr val="tx1"/>
                </a:solidFill>
                <a:highlight>
                  <a:srgbClr val="FFFF00"/>
                </a:highlight>
              </a:rPr>
              <a:t>Want  </a:t>
            </a:r>
            <a:r>
              <a:rPr lang="en-CA" dirty="0">
                <a:solidFill>
                  <a:schemeClr val="bg1"/>
                </a:solidFill>
              </a:rPr>
              <a:t>to use an application to upload images  and a description of my </a:t>
            </a:r>
            <a:r>
              <a:rPr lang="en-CA" dirty="0"/>
              <a:t>products </a:t>
            </a:r>
            <a:br>
              <a:rPr lang="en-CA" dirty="0"/>
            </a:br>
            <a:r>
              <a:rPr lang="en-CA" dirty="0"/>
              <a:t>So That  </a:t>
            </a:r>
            <a:r>
              <a:rPr lang="en-CA" dirty="0">
                <a:solidFill>
                  <a:schemeClr val="bg1"/>
                </a:solidFill>
              </a:rPr>
              <a:t>interested parties can also also use the application to collect said products easily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 dirty="0"/>
              <a:t>HTML, CSS ,</a:t>
            </a:r>
            <a:r>
              <a:rPr lang="en" sz="2800" dirty="0" err="1"/>
              <a:t>Javascript</a:t>
            </a:r>
            <a:endParaRPr lang="en"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 dirty="0" err="1"/>
              <a:t>Node.JS</a:t>
            </a:r>
            <a:r>
              <a:rPr lang="en" sz="2800" dirty="0"/>
              <a:t>, </a:t>
            </a:r>
            <a:r>
              <a:rPr lang="en" sz="2800" dirty="0" err="1"/>
              <a:t>Express.JS</a:t>
            </a:r>
            <a:endParaRPr lang="en"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 dirty="0" err="1"/>
              <a:t>Handlebars.JS</a:t>
            </a:r>
            <a:endParaRPr lang="en"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 dirty="0"/>
              <a:t>MySQL, </a:t>
            </a:r>
            <a:r>
              <a:rPr lang="en" sz="2800" dirty="0" err="1"/>
              <a:t>Sequelize</a:t>
            </a:r>
            <a:endParaRPr lang="en"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 dirty="0"/>
              <a:t>Follows MVC format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 dirty="0" err="1"/>
              <a:t>Multer</a:t>
            </a:r>
            <a:r>
              <a:rPr lang="en" sz="2800" dirty="0"/>
              <a:t> Library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 dirty="0"/>
              <a:t>Bootstrap</a:t>
            </a:r>
            <a:endParaRPr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02" name="Google Shape;102;p1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ctrTitle" idx="4294967295"/>
          </p:nvPr>
        </p:nvSpPr>
        <p:spPr>
          <a:xfrm>
            <a:off x="1615194" y="1903989"/>
            <a:ext cx="582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0000"/>
                </a:solidFill>
                <a:highlight>
                  <a:srgbClr val="FFFF00"/>
                </a:highlight>
              </a:rPr>
              <a:t>Process</a:t>
            </a:r>
            <a:endParaRPr sz="60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294967295"/>
          </p:nvPr>
        </p:nvSpPr>
        <p:spPr>
          <a:xfrm>
            <a:off x="620486" y="3199277"/>
            <a:ext cx="7936298" cy="1315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FFFFFF"/>
                </a:solidFill>
              </a:rPr>
              <a:t>* Collaborative Brainstorm Sessions for Concept Development</a:t>
            </a:r>
          </a:p>
          <a:p>
            <a:pPr marL="285750" lvl="0" indent="-285750" algn="ctr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FFFFFF"/>
                </a:solidFill>
              </a:rPr>
              <a:t>* Regular meetings every 2-3 days</a:t>
            </a:r>
            <a:br>
              <a:rPr lang="en-CA" sz="1800" dirty="0">
                <a:solidFill>
                  <a:srgbClr val="FFFFFF"/>
                </a:solidFill>
              </a:rPr>
            </a:br>
            <a:r>
              <a:rPr lang="en-CA" sz="1800" dirty="0">
                <a:solidFill>
                  <a:srgbClr val="FFFFFF"/>
                </a:solidFill>
              </a:rPr>
              <a:t>* Constant revision and improvements as achieved in the AGILE methodology</a:t>
            </a:r>
            <a:br>
              <a:rPr lang="en-CA" sz="1800" dirty="0">
                <a:solidFill>
                  <a:srgbClr val="FFFFFF"/>
                </a:solidFill>
              </a:rPr>
            </a:br>
            <a:r>
              <a:rPr lang="en-CA" sz="1800" dirty="0">
                <a:solidFill>
                  <a:srgbClr val="FFFFFF"/>
                </a:solidFill>
              </a:rPr>
              <a:t>* Timely check ins with the client (aka J. Wang &amp; Assoc.)</a:t>
            </a:r>
          </a:p>
          <a:p>
            <a:pPr marL="285750" lvl="0" indent="-285750" algn="ctr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800" dirty="0">
              <a:solidFill>
                <a:srgbClr val="FFFFFF"/>
              </a:solidFill>
            </a:endParaRPr>
          </a:p>
        </p:txBody>
      </p:sp>
      <p:grpSp>
        <p:nvGrpSpPr>
          <p:cNvPr id="114" name="Google Shape;114;p19"/>
          <p:cNvGrpSpPr/>
          <p:nvPr/>
        </p:nvGrpSpPr>
        <p:grpSpPr>
          <a:xfrm>
            <a:off x="4550551" y="482049"/>
            <a:ext cx="979714" cy="860512"/>
            <a:chOff x="6654650" y="3665275"/>
            <a:chExt cx="409100" cy="409125"/>
          </a:xfrm>
        </p:grpSpPr>
        <p:sp>
          <p:nvSpPr>
            <p:cNvPr id="115" name="Google Shape;115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9"/>
          <p:cNvGrpSpPr/>
          <p:nvPr/>
        </p:nvGrpSpPr>
        <p:grpSpPr>
          <a:xfrm rot="1868784">
            <a:off x="3618144" y="622122"/>
            <a:ext cx="710138" cy="907504"/>
            <a:chOff x="455641" y="4151473"/>
            <a:chExt cx="456828" cy="603702"/>
          </a:xfrm>
        </p:grpSpPr>
        <p:sp>
          <p:nvSpPr>
            <p:cNvPr id="118" name="Google Shape;118;p19"/>
            <p:cNvSpPr/>
            <p:nvPr/>
          </p:nvSpPr>
          <p:spPr>
            <a:xfrm>
              <a:off x="469169" y="4151473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455641" y="4594098"/>
              <a:ext cx="148829" cy="53163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9"/>
          <p:cNvSpPr/>
          <p:nvPr/>
        </p:nvSpPr>
        <p:spPr>
          <a:xfrm>
            <a:off x="3898377" y="32278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 rot="1799983">
            <a:off x="5513879" y="1370451"/>
            <a:ext cx="243896" cy="23288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7</a:t>
            </a:fld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296752" y="1037810"/>
            <a:ext cx="5808732" cy="3934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  Here is a beta test of what we have in development</a:t>
            </a:r>
            <a:br>
              <a:rPr lang="en-CA" dirty="0"/>
            </a:br>
            <a:endParaRPr lang="en-CA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CA" dirty="0"/>
            </a:br>
            <a:br>
              <a:rPr lang="en-CA" dirty="0"/>
            </a:br>
            <a:r>
              <a:rPr lang="en-CA" dirty="0"/>
              <a:t>                Scheduled Date of Final Delivery:  20/12/20</a:t>
            </a:r>
            <a:endParaRPr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3479" y="1129130"/>
            <a:ext cx="2025371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631DA-587F-3640-AD3E-2812368A59B1}"/>
              </a:ext>
            </a:extLst>
          </p:cNvPr>
          <p:cNvSpPr txBox="1"/>
          <p:nvPr/>
        </p:nvSpPr>
        <p:spPr>
          <a:xfrm>
            <a:off x="1025236" y="177338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0" y="1129130"/>
            <a:ext cx="22860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Victories</a:t>
            </a:r>
            <a:br>
              <a:rPr lang="en" dirty="0"/>
            </a:br>
            <a:r>
              <a:rPr lang="en" dirty="0"/>
              <a:t>&amp;</a:t>
            </a:r>
            <a:br>
              <a:rPr lang="en" dirty="0"/>
            </a:br>
            <a:r>
              <a:rPr lang="en" dirty="0"/>
              <a:t>Battles 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2846490" y="299786"/>
            <a:ext cx="2685476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/>
              <a:t>Victories</a:t>
            </a:r>
            <a:br>
              <a:rPr lang="en-CA" b="1" dirty="0"/>
            </a:br>
            <a:br>
              <a:rPr lang="en-CA" b="1" dirty="0"/>
            </a:br>
            <a:r>
              <a:rPr lang="en-CA" b="1" dirty="0"/>
              <a:t>* Formulating a useful idea</a:t>
            </a:r>
            <a:br>
              <a:rPr lang="en-CA" b="1" dirty="0"/>
            </a:br>
            <a:br>
              <a:rPr lang="en-CA" b="1" dirty="0"/>
            </a:br>
            <a:r>
              <a:rPr lang="en-CA" b="1" dirty="0"/>
              <a:t>* Being resourceful with code</a:t>
            </a:r>
            <a:br>
              <a:rPr lang="en-CA" b="1" dirty="0"/>
            </a:br>
            <a:br>
              <a:rPr lang="en-CA" b="1" dirty="0"/>
            </a:br>
            <a:r>
              <a:rPr lang="en-CA" b="1" dirty="0"/>
              <a:t>* Incorporating </a:t>
            </a:r>
            <a:r>
              <a:rPr lang="en-CA" b="1" dirty="0" err="1"/>
              <a:t>Multer</a:t>
            </a:r>
            <a:r>
              <a:rPr lang="en-CA" b="1" dirty="0"/>
              <a:t> and learning how to manipulate images in databases</a:t>
            </a:r>
            <a:br>
              <a:rPr lang="en-CA" b="1" dirty="0"/>
            </a:br>
            <a:r>
              <a:rPr lang="en-CA" b="1" dirty="0"/>
              <a:t> </a:t>
            </a:r>
            <a:br>
              <a:rPr lang="en-CA" b="1" dirty="0"/>
            </a:br>
            <a:r>
              <a:rPr lang="en-CA" b="1" dirty="0"/>
              <a:t>* Ensuring all team members can find ways to contribute </a:t>
            </a:r>
            <a:endParaRPr b="1" dirty="0"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3"/>
          </p:nvPr>
        </p:nvSpPr>
        <p:spPr>
          <a:xfrm>
            <a:off x="5826958" y="299785"/>
            <a:ext cx="2685475" cy="4450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/>
              <a:t>Battles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CA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/>
              <a:t>* Three is glee, but Four is More (Group of 3)</a:t>
            </a:r>
            <a:br>
              <a:rPr lang="en-CA" b="1" dirty="0"/>
            </a:br>
            <a:endParaRPr lang="en-CA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/>
              <a:t>* Chasm in knowledge and ability between team members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CA" b="1" dirty="0"/>
            </a:br>
            <a:r>
              <a:rPr lang="en-CA" b="1" dirty="0"/>
              <a:t>* End of year work/life ramp up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48" name="Google Shape;148;p2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FFF00"/>
      </a:accent1>
      <a:accent2>
        <a:srgbClr val="FFB300"/>
      </a:accent2>
      <a:accent3>
        <a:srgbClr val="FF8E00"/>
      </a:accent3>
      <a:accent4>
        <a:srgbClr val="CCCCCC"/>
      </a:accent4>
      <a:accent5>
        <a:srgbClr val="999999"/>
      </a:accent5>
      <a:accent6>
        <a:srgbClr val="43434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537</Words>
  <Application>Microsoft Macintosh PowerPoint</Application>
  <PresentationFormat>On-screen Show (16:9)</PresentationFormat>
  <Paragraphs>83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Cabin Condensed</vt:lpstr>
      <vt:lpstr>Cabin</vt:lpstr>
      <vt:lpstr>Calibri</vt:lpstr>
      <vt:lpstr>Snug</vt:lpstr>
      <vt:lpstr>FREEBIEZ</vt:lpstr>
      <vt:lpstr>CALLING  ALL DONORS!!</vt:lpstr>
      <vt:lpstr>FREEBIEZ</vt:lpstr>
      <vt:lpstr> WHY FREEBIEZ?</vt:lpstr>
      <vt:lpstr>PowerPoint Presentation</vt:lpstr>
      <vt:lpstr>Technologies Used</vt:lpstr>
      <vt:lpstr>Process</vt:lpstr>
      <vt:lpstr>Demonstration</vt:lpstr>
      <vt:lpstr>Victories &amp; Battles </vt:lpstr>
      <vt:lpstr>Future Development Considerations</vt:lpstr>
      <vt:lpstr>FREEBIEZ</vt:lpstr>
      <vt:lpstr>Thanks!</vt:lpstr>
      <vt:lpstr>PowerPoint Presentation</vt:lpstr>
      <vt:lpstr>PowerPoint Presentation</vt:lpstr>
      <vt:lpstr>Diagrams and infographics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FREEBIEZ</dc:title>
  <cp:lastModifiedBy>Angela Jonsson</cp:lastModifiedBy>
  <cp:revision>25</cp:revision>
  <dcterms:modified xsi:type="dcterms:W3CDTF">2020-12-17T23:36:52Z</dcterms:modified>
</cp:coreProperties>
</file>