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sf/requests" TargetMode="External"/><Relationship Id="rId2" Type="http://schemas.openxmlformats.org/officeDocument/2006/relationships/hyperlink" Target="https://docs.python.org/3/library/time.html"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Overview" TargetMode="External"/><Relationship Id="rId5" Type="http://schemas.openxmlformats.org/officeDocument/2006/relationships/hyperlink" Target="https://docs.python.org/3/library/logging.html" TargetMode="External"/><Relationship Id="rId4" Type="http://schemas.openxmlformats.org/officeDocument/2006/relationships/hyperlink" Target="https://developer.mozilla.org/en-US/docs/Web/HTTP/Methods/G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Time the internet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857794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Sivakumar</a:t>
            </a:r>
            <a:r>
              <a:rPr lang="en-US" sz="2000" b="1" dirty="0" smtClean="0">
                <a:solidFill>
                  <a:schemeClr val="accent1">
                    <a:lumMod val="75000"/>
                  </a:schemeClr>
                </a:solidFill>
                <a:latin typeface="Arial"/>
                <a:cs typeface="Arial"/>
              </a:rPr>
              <a:t> E</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3).png"/>
          <p:cNvPicPr>
            <a:picLocks noChangeAspect="1"/>
          </p:cNvPicPr>
          <p:nvPr/>
        </p:nvPicPr>
        <p:blipFill>
          <a:blip r:embed="rId2"/>
          <a:stretch>
            <a:fillRect/>
          </a:stretch>
        </p:blipFill>
        <p:spPr>
          <a:xfrm>
            <a:off x="415603" y="1843550"/>
            <a:ext cx="5610703" cy="3154480"/>
          </a:xfrm>
          <a:prstGeom prst="rect">
            <a:avLst/>
          </a:prstGeom>
        </p:spPr>
      </p:pic>
      <p:pic>
        <p:nvPicPr>
          <p:cNvPr id="3" name="Picture 2" descr="Screenshot (34).png"/>
          <p:cNvPicPr>
            <a:picLocks noChangeAspect="1"/>
          </p:cNvPicPr>
          <p:nvPr/>
        </p:nvPicPr>
        <p:blipFill>
          <a:blip r:embed="rId3"/>
          <a:stretch>
            <a:fillRect/>
          </a:stretch>
        </p:blipFill>
        <p:spPr>
          <a:xfrm>
            <a:off x="6273231" y="1858296"/>
            <a:ext cx="5536482" cy="31127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899652" y="1165122"/>
            <a:ext cx="10176387" cy="5909310"/>
          </a:xfrm>
          <a:prstGeom prst="rect">
            <a:avLst/>
          </a:prstGeom>
          <a:noFill/>
        </p:spPr>
        <p:txBody>
          <a:bodyPr wrap="square" rtlCol="0">
            <a:spAutoFit/>
          </a:bodyPr>
          <a:lstStyle/>
          <a:p>
            <a:pPr algn="just"/>
            <a:r>
              <a:rPr lang="en-US" dirty="0" smtClean="0"/>
              <a:t>                                                     In conclusion, the process of measuring the round-trip time (RTT) of requests to websites involves developing an algorithm that sends HTTP requests, measures the time taken for the responses to return, calculates the RTT, and provides the result to users. Here's a summary of the key points:</a:t>
            </a:r>
          </a:p>
          <a:p>
            <a:pPr>
              <a:buFont typeface="Wingdings" pitchFamily="2" charset="2"/>
              <a:buChar char="q"/>
            </a:pPr>
            <a:endParaRPr lang="en-US" b="1" dirty="0" smtClean="0"/>
          </a:p>
          <a:p>
            <a:pPr>
              <a:buFont typeface="Wingdings" pitchFamily="2" charset="2"/>
              <a:buChar char="q"/>
            </a:pPr>
            <a:r>
              <a:rPr lang="en-US" b="1" dirty="0" smtClean="0"/>
              <a:t>Algorithm Overview:</a:t>
            </a:r>
          </a:p>
          <a:p>
            <a:pPr>
              <a:buFont typeface="Wingdings" pitchFamily="2" charset="2"/>
              <a:buChar char="v"/>
            </a:pPr>
            <a:r>
              <a:rPr lang="en-US" b="1" dirty="0" smtClean="0"/>
              <a:t>Input:</a:t>
            </a:r>
            <a:r>
              <a:rPr lang="en-US" dirty="0" smtClean="0"/>
              <a:t> Obtain the URL from the user.</a:t>
            </a:r>
          </a:p>
          <a:p>
            <a:pPr>
              <a:buFont typeface="Wingdings" pitchFamily="2" charset="2"/>
              <a:buChar char="v"/>
            </a:pPr>
            <a:r>
              <a:rPr lang="en-US" b="1" dirty="0" smtClean="0"/>
              <a:t>Send Request:</a:t>
            </a:r>
            <a:r>
              <a:rPr lang="en-US" dirty="0" smtClean="0"/>
              <a:t> Use the requests library in Python to send an HTTP GET request to the specified URL.</a:t>
            </a:r>
          </a:p>
          <a:p>
            <a:pPr>
              <a:buFont typeface="Wingdings" pitchFamily="2" charset="2"/>
              <a:buChar char="v"/>
            </a:pPr>
            <a:r>
              <a:rPr lang="en-US" b="1" dirty="0" smtClean="0"/>
              <a:t>Receive Response:</a:t>
            </a:r>
            <a:r>
              <a:rPr lang="en-US" dirty="0" smtClean="0"/>
              <a:t> Receive the response from the URL and record the time.</a:t>
            </a:r>
          </a:p>
          <a:p>
            <a:pPr>
              <a:buFont typeface="Wingdings" pitchFamily="2" charset="2"/>
              <a:buChar char="v"/>
            </a:pPr>
            <a:r>
              <a:rPr lang="en-US" b="1" dirty="0" smtClean="0"/>
              <a:t>Calculate RTT:</a:t>
            </a:r>
            <a:r>
              <a:rPr lang="en-US" dirty="0" smtClean="0"/>
              <a:t> Calculate the RTT by subtracting the start time from the end time.</a:t>
            </a:r>
          </a:p>
          <a:p>
            <a:pPr>
              <a:buFont typeface="Wingdings" pitchFamily="2" charset="2"/>
              <a:buChar char="v"/>
            </a:pPr>
            <a:r>
              <a:rPr lang="en-US" b="1" dirty="0" smtClean="0"/>
              <a:t>Output:</a:t>
            </a:r>
            <a:r>
              <a:rPr lang="en-US" dirty="0" smtClean="0"/>
              <a:t> Display the calculated RTT to the user.</a:t>
            </a:r>
          </a:p>
          <a:p>
            <a:pPr>
              <a:buFont typeface="Wingdings" pitchFamily="2" charset="2"/>
              <a:buChar char="q"/>
            </a:pPr>
            <a:endParaRPr lang="en-US" b="1" dirty="0" smtClean="0"/>
          </a:p>
          <a:p>
            <a:pPr>
              <a:buFont typeface="Wingdings" pitchFamily="2" charset="2"/>
              <a:buChar char="q"/>
            </a:pPr>
            <a:r>
              <a:rPr lang="en-US" b="1" dirty="0" smtClean="0"/>
              <a:t>Deployment Steps:</a:t>
            </a:r>
          </a:p>
          <a:p>
            <a:pPr>
              <a:buFont typeface="Wingdings" pitchFamily="2" charset="2"/>
              <a:buChar char="v"/>
            </a:pPr>
            <a:r>
              <a:rPr lang="en-US" b="1" dirty="0" smtClean="0"/>
              <a:t>Environment Setup:</a:t>
            </a:r>
            <a:r>
              <a:rPr lang="en-US" dirty="0" smtClean="0"/>
              <a:t> Install Python and required libraries (requests, time) on the deployment server.</a:t>
            </a:r>
          </a:p>
          <a:p>
            <a:pPr>
              <a:buFont typeface="Wingdings" pitchFamily="2" charset="2"/>
              <a:buChar char="v"/>
            </a:pPr>
            <a:r>
              <a:rPr lang="en-US" b="1" dirty="0" smtClean="0"/>
              <a:t>Code Deployment:</a:t>
            </a:r>
            <a:r>
              <a:rPr lang="en-US" dirty="0" smtClean="0"/>
              <a:t> Upload the Python script implementing the RTT measurement algorithm to the server.</a:t>
            </a:r>
          </a:p>
          <a:p>
            <a:pPr>
              <a:buFont typeface="Wingdings" pitchFamily="2" charset="2"/>
              <a:buChar char="v"/>
            </a:pPr>
            <a:r>
              <a:rPr lang="en-US" b="1" dirty="0" smtClean="0"/>
              <a:t>Security Considerations:</a:t>
            </a:r>
            <a:r>
              <a:rPr lang="en-US" dirty="0" smtClean="0"/>
              <a:t> Ensure secure communication (e.g., using HTTPS) and proper firewall configurations.</a:t>
            </a:r>
          </a:p>
          <a:p>
            <a:pPr>
              <a:buFont typeface="Wingdings" pitchFamily="2" charset="2"/>
              <a:buChar char="v"/>
            </a:pPr>
            <a:r>
              <a:rPr lang="en-US" b="1" dirty="0" smtClean="0"/>
              <a:t>Monitoring and Maintenance:</a:t>
            </a:r>
            <a:r>
              <a:rPr lang="en-US" dirty="0" smtClean="0"/>
              <a:t> Monitor system logs regularly, perform routine maintenance, and update dependencies.</a:t>
            </a:r>
          </a:p>
          <a:p>
            <a:endParaRPr lang="en-US" dirty="0"/>
          </a:p>
        </p:txBody>
      </p:sp>
    </p:spTree>
    <p:extLst>
      <p:ext uri="{BB962C8B-B14F-4D97-AF65-F5344CB8AC3E}">
        <p14:creationId xmlns=""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4" name="TextBox 3"/>
          <p:cNvSpPr txBox="1"/>
          <p:nvPr/>
        </p:nvSpPr>
        <p:spPr>
          <a:xfrm>
            <a:off x="752168" y="1414371"/>
            <a:ext cx="10972800" cy="923330"/>
          </a:xfrm>
          <a:prstGeom prst="rect">
            <a:avLst/>
          </a:prstGeom>
          <a:noFill/>
        </p:spPr>
        <p:txBody>
          <a:bodyPr wrap="square" rtlCol="0">
            <a:spAutoFit/>
          </a:bodyPr>
          <a:lstStyle/>
          <a:p>
            <a:pPr algn="just"/>
            <a:r>
              <a:rPr lang="en-US" dirty="0" smtClean="0"/>
              <a:t>                                                       The process of measuring round-trip time (RTT) for internet requests has several avenues for future development and enhancement:</a:t>
            </a:r>
          </a:p>
          <a:p>
            <a:pPr algn="just"/>
            <a:endParaRPr lang="en-US" dirty="0"/>
          </a:p>
        </p:txBody>
      </p:sp>
      <p:sp>
        <p:nvSpPr>
          <p:cNvPr id="6" name="TextBox 5"/>
          <p:cNvSpPr txBox="1"/>
          <p:nvPr/>
        </p:nvSpPr>
        <p:spPr>
          <a:xfrm>
            <a:off x="4026310" y="2138516"/>
            <a:ext cx="10309122" cy="4662815"/>
          </a:xfrm>
          <a:prstGeom prst="rect">
            <a:avLst/>
          </a:prstGeom>
          <a:noFill/>
        </p:spPr>
        <p:txBody>
          <a:bodyPr wrap="square" rtlCol="0">
            <a:spAutoFit/>
          </a:bodyPr>
          <a:lstStyle/>
          <a:p>
            <a:pPr>
              <a:lnSpc>
                <a:spcPct val="150000"/>
              </a:lnSpc>
              <a:buFont typeface="Wingdings" pitchFamily="2" charset="2"/>
              <a:buChar char="v"/>
            </a:pPr>
            <a:r>
              <a:rPr lang="en-US" dirty="0" smtClean="0"/>
              <a:t>Advanced Performance Metrics</a:t>
            </a:r>
          </a:p>
          <a:p>
            <a:pPr>
              <a:lnSpc>
                <a:spcPct val="150000"/>
              </a:lnSpc>
              <a:buFont typeface="Wingdings" pitchFamily="2" charset="2"/>
              <a:buChar char="v"/>
            </a:pPr>
            <a:r>
              <a:rPr lang="en-US" dirty="0" smtClean="0"/>
              <a:t>Real-Time Monitoring</a:t>
            </a:r>
          </a:p>
          <a:p>
            <a:pPr>
              <a:lnSpc>
                <a:spcPct val="150000"/>
              </a:lnSpc>
              <a:buFont typeface="Wingdings" pitchFamily="2" charset="2"/>
              <a:buChar char="v"/>
            </a:pPr>
            <a:r>
              <a:rPr lang="en-US" dirty="0" smtClean="0"/>
              <a:t>Geographical Analysis:</a:t>
            </a:r>
          </a:p>
          <a:p>
            <a:pPr>
              <a:lnSpc>
                <a:spcPct val="150000"/>
              </a:lnSpc>
              <a:buFont typeface="Wingdings" pitchFamily="2" charset="2"/>
              <a:buChar char="v"/>
            </a:pPr>
            <a:r>
              <a:rPr lang="en-US" dirty="0" smtClean="0"/>
              <a:t>Intelligent Routing</a:t>
            </a:r>
          </a:p>
          <a:p>
            <a:pPr>
              <a:lnSpc>
                <a:spcPct val="150000"/>
              </a:lnSpc>
              <a:buFont typeface="Wingdings" pitchFamily="2" charset="2"/>
              <a:buChar char="v"/>
            </a:pPr>
            <a:r>
              <a:rPr lang="en-US" dirty="0" smtClean="0"/>
              <a:t>Integration with Network Management Systems</a:t>
            </a:r>
          </a:p>
          <a:p>
            <a:pPr>
              <a:lnSpc>
                <a:spcPct val="150000"/>
              </a:lnSpc>
              <a:buFont typeface="Wingdings" pitchFamily="2" charset="2"/>
              <a:buChar char="v"/>
            </a:pPr>
            <a:r>
              <a:rPr lang="en-US" dirty="0" smtClean="0"/>
              <a:t>Historical Data Analysis</a:t>
            </a:r>
          </a:p>
          <a:p>
            <a:pPr>
              <a:lnSpc>
                <a:spcPct val="150000"/>
              </a:lnSpc>
              <a:buFont typeface="Wingdings" pitchFamily="2" charset="2"/>
              <a:buChar char="v"/>
            </a:pPr>
            <a:r>
              <a:rPr lang="en-US" dirty="0" smtClean="0"/>
              <a:t>Mobile Network Performance</a:t>
            </a:r>
          </a:p>
          <a:p>
            <a:pPr>
              <a:lnSpc>
                <a:spcPct val="150000"/>
              </a:lnSpc>
              <a:buFont typeface="Wingdings" pitchFamily="2" charset="2"/>
              <a:buChar char="v"/>
            </a:pPr>
            <a:r>
              <a:rPr lang="en-US" dirty="0" smtClean="0"/>
              <a:t>Cross-Platform Compatibility</a:t>
            </a:r>
          </a:p>
          <a:p>
            <a:pPr>
              <a:lnSpc>
                <a:spcPct val="150000"/>
              </a:lnSpc>
              <a:buFont typeface="Wingdings" pitchFamily="2" charset="2"/>
              <a:buChar char="v"/>
            </a:pPr>
            <a:r>
              <a:rPr lang="en-US" dirty="0" smtClean="0"/>
              <a:t>Security Monitoring</a:t>
            </a:r>
          </a:p>
          <a:p>
            <a:pPr>
              <a:lnSpc>
                <a:spcPct val="150000"/>
              </a:lnSpc>
              <a:buFont typeface="Wingdings" pitchFamily="2" charset="2"/>
              <a:buChar char="v"/>
            </a:pPr>
            <a:r>
              <a:rPr lang="en-US" dirty="0" smtClean="0"/>
              <a:t>API and Integration</a:t>
            </a:r>
          </a:p>
          <a:p>
            <a:pPr>
              <a:lnSpc>
                <a:spcPct val="150000"/>
              </a:lnSpc>
              <a:buFont typeface="Wingdings" pitchFamily="2" charset="2"/>
              <a:buChar char="v"/>
            </a:pPr>
            <a:r>
              <a:rPr lang="en-US" dirty="0" smtClean="0"/>
              <a:t>Quality of Service (</a:t>
            </a:r>
            <a:r>
              <a:rPr lang="en-US" dirty="0" err="1" smtClean="0"/>
              <a:t>QoS</a:t>
            </a:r>
            <a:r>
              <a:rPr lang="en-US" dirty="0" smtClean="0"/>
              <a:t>) Optimization</a:t>
            </a:r>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2344976" y="1268358"/>
            <a:ext cx="10899058" cy="5355312"/>
          </a:xfrm>
          <a:prstGeom prst="rect">
            <a:avLst/>
          </a:prstGeom>
          <a:noFill/>
        </p:spPr>
        <p:txBody>
          <a:bodyPr wrap="square" rtlCol="0">
            <a:spAutoFit/>
          </a:bodyPr>
          <a:lstStyle/>
          <a:p>
            <a:pPr>
              <a:buFont typeface="Wingdings" pitchFamily="2" charset="2"/>
              <a:buChar char="ü"/>
            </a:pPr>
            <a:r>
              <a:rPr lang="en-US" b="1" dirty="0" smtClean="0"/>
              <a:t>Python Requests Library Documentation</a:t>
            </a:r>
            <a:r>
              <a:rPr lang="en-US" dirty="0" smtClean="0"/>
              <a:t>:</a:t>
            </a:r>
          </a:p>
          <a:p>
            <a:pPr lvl="1">
              <a:buFont typeface="Wingdings" pitchFamily="2" charset="2"/>
              <a:buChar char="ü"/>
            </a:pPr>
            <a:r>
              <a:rPr lang="en-US" dirty="0" smtClean="0"/>
              <a:t>Website: Requests Library Documentation</a:t>
            </a:r>
          </a:p>
          <a:p>
            <a:pPr>
              <a:buFont typeface="Wingdings" pitchFamily="2" charset="2"/>
              <a:buChar char="ü"/>
            </a:pPr>
            <a:r>
              <a:rPr lang="en-US" b="1" dirty="0" smtClean="0"/>
              <a:t>Time Module Documentation</a:t>
            </a:r>
            <a:r>
              <a:rPr lang="en-US" dirty="0" smtClean="0"/>
              <a:t>:</a:t>
            </a:r>
          </a:p>
          <a:p>
            <a:pPr lvl="1">
              <a:buFont typeface="Wingdings" pitchFamily="2" charset="2"/>
              <a:buChar char="ü"/>
            </a:pPr>
            <a:r>
              <a:rPr lang="en-US" dirty="0" smtClean="0"/>
              <a:t>Website: </a:t>
            </a:r>
            <a:r>
              <a:rPr lang="en-US" dirty="0" smtClean="0">
                <a:hlinkClick r:id="rId2"/>
              </a:rPr>
              <a:t>Python Time Module Documentation</a:t>
            </a:r>
            <a:endParaRPr lang="en-US" dirty="0" smtClean="0"/>
          </a:p>
          <a:p>
            <a:pPr>
              <a:buFont typeface="Wingdings" pitchFamily="2" charset="2"/>
              <a:buChar char="ü"/>
            </a:pPr>
            <a:r>
              <a:rPr lang="en-US" b="1" dirty="0" smtClean="0"/>
              <a:t>Requests Library </a:t>
            </a:r>
            <a:r>
              <a:rPr lang="en-US" b="1" dirty="0" err="1" smtClean="0"/>
              <a:t>GitHub</a:t>
            </a:r>
            <a:r>
              <a:rPr lang="en-US" b="1" dirty="0" smtClean="0"/>
              <a:t> Repository</a:t>
            </a:r>
            <a:r>
              <a:rPr lang="en-US" dirty="0" smtClean="0"/>
              <a:t>:</a:t>
            </a:r>
          </a:p>
          <a:p>
            <a:pPr lvl="1">
              <a:buFont typeface="Wingdings" pitchFamily="2" charset="2"/>
              <a:buChar char="ü"/>
            </a:pPr>
            <a:r>
              <a:rPr lang="en-US" dirty="0" err="1" smtClean="0"/>
              <a:t>GitHub</a:t>
            </a:r>
            <a:r>
              <a:rPr lang="en-US" dirty="0" smtClean="0"/>
              <a:t>: </a:t>
            </a:r>
            <a:r>
              <a:rPr lang="en-US" dirty="0" smtClean="0">
                <a:hlinkClick r:id="rId3"/>
              </a:rPr>
              <a:t>Requests Library Repository</a:t>
            </a:r>
            <a:endParaRPr lang="en-US" dirty="0" smtClean="0"/>
          </a:p>
          <a:p>
            <a:pPr>
              <a:buFont typeface="Wingdings" pitchFamily="2" charset="2"/>
              <a:buChar char="ü"/>
            </a:pPr>
            <a:r>
              <a:rPr lang="en-US" b="1" dirty="0" smtClean="0"/>
              <a:t>HTTP GET Request Method</a:t>
            </a:r>
            <a:r>
              <a:rPr lang="en-US" dirty="0" smtClean="0"/>
              <a:t>:</a:t>
            </a:r>
          </a:p>
          <a:p>
            <a:pPr lvl="1">
              <a:buFont typeface="Wingdings" pitchFamily="2" charset="2"/>
              <a:buChar char="ü"/>
            </a:pPr>
            <a:r>
              <a:rPr lang="en-US" dirty="0" smtClean="0"/>
              <a:t>MDN Web Docs: </a:t>
            </a:r>
            <a:r>
              <a:rPr lang="en-US" dirty="0" smtClean="0">
                <a:hlinkClick r:id="rId4"/>
              </a:rPr>
              <a:t>HTTP GET Request Method</a:t>
            </a:r>
            <a:endParaRPr lang="en-US" dirty="0" smtClean="0"/>
          </a:p>
          <a:p>
            <a:pPr>
              <a:buFont typeface="Wingdings" pitchFamily="2" charset="2"/>
              <a:buChar char="ü"/>
            </a:pPr>
            <a:r>
              <a:rPr lang="en-US" b="1" dirty="0" smtClean="0"/>
              <a:t>Network Performance Monitoring</a:t>
            </a:r>
            <a:r>
              <a:rPr lang="en-US" dirty="0" smtClean="0"/>
              <a:t>:</a:t>
            </a:r>
          </a:p>
          <a:p>
            <a:pPr lvl="1">
              <a:buFont typeface="Wingdings" pitchFamily="2" charset="2"/>
              <a:buChar char="ü"/>
            </a:pPr>
            <a:r>
              <a:rPr lang="en-US" dirty="0" err="1" smtClean="0"/>
              <a:t>SolarWinds</a:t>
            </a:r>
            <a:r>
              <a:rPr lang="en-US" dirty="0" smtClean="0"/>
              <a:t> Network Performance Monitoring: </a:t>
            </a:r>
            <a:r>
              <a:rPr lang="en-US" dirty="0" err="1" smtClean="0"/>
              <a:t>SolarWinds</a:t>
            </a:r>
            <a:r>
              <a:rPr lang="en-US" dirty="0" smtClean="0"/>
              <a:t> NPM</a:t>
            </a:r>
          </a:p>
          <a:p>
            <a:pPr>
              <a:buFont typeface="Wingdings" pitchFamily="2" charset="2"/>
              <a:buChar char="ü"/>
            </a:pPr>
            <a:r>
              <a:rPr lang="en-US" b="1" dirty="0" smtClean="0"/>
              <a:t>Python Logging Module Documentation</a:t>
            </a:r>
            <a:r>
              <a:rPr lang="en-US" dirty="0" smtClean="0"/>
              <a:t>:</a:t>
            </a:r>
          </a:p>
          <a:p>
            <a:pPr lvl="1">
              <a:buFont typeface="Wingdings" pitchFamily="2" charset="2"/>
              <a:buChar char="ü"/>
            </a:pPr>
            <a:r>
              <a:rPr lang="en-US" dirty="0" smtClean="0"/>
              <a:t>Website: </a:t>
            </a:r>
            <a:r>
              <a:rPr lang="en-US" dirty="0" smtClean="0">
                <a:hlinkClick r:id="rId5"/>
              </a:rPr>
              <a:t>Python Logging Module Documentation</a:t>
            </a:r>
            <a:endParaRPr lang="en-US" dirty="0" smtClean="0"/>
          </a:p>
          <a:p>
            <a:pPr>
              <a:buFont typeface="Wingdings" pitchFamily="2" charset="2"/>
              <a:buChar char="ü"/>
            </a:pPr>
            <a:r>
              <a:rPr lang="en-US" b="1" dirty="0" smtClean="0"/>
              <a:t>Python Deployment Best Practices</a:t>
            </a:r>
            <a:r>
              <a:rPr lang="en-US" dirty="0" smtClean="0"/>
              <a:t>:</a:t>
            </a:r>
          </a:p>
          <a:p>
            <a:pPr lvl="1">
              <a:buFont typeface="Wingdings" pitchFamily="2" charset="2"/>
              <a:buChar char="ü"/>
            </a:pPr>
            <a:r>
              <a:rPr lang="en-US" dirty="0" smtClean="0"/>
              <a:t>Real Python: Python Deployment Best Practices</a:t>
            </a:r>
          </a:p>
          <a:p>
            <a:pPr>
              <a:buFont typeface="Wingdings" pitchFamily="2" charset="2"/>
              <a:buChar char="ü"/>
            </a:pPr>
            <a:r>
              <a:rPr lang="en-US" b="1" dirty="0" smtClean="0"/>
              <a:t>Secure HTTPS Communication</a:t>
            </a:r>
            <a:r>
              <a:rPr lang="en-US" dirty="0" smtClean="0"/>
              <a:t>:</a:t>
            </a:r>
          </a:p>
          <a:p>
            <a:pPr lvl="1">
              <a:buFont typeface="Wingdings" pitchFamily="2" charset="2"/>
              <a:buChar char="ü"/>
            </a:pPr>
            <a:r>
              <a:rPr lang="en-US" dirty="0" smtClean="0"/>
              <a:t>MDN Web Docs: </a:t>
            </a:r>
            <a:r>
              <a:rPr lang="en-US" dirty="0" smtClean="0">
                <a:hlinkClick r:id="rId6"/>
              </a:rPr>
              <a:t>HTTPS - Hypertext Transfer Protocol Secure</a:t>
            </a:r>
            <a:endParaRPr lang="en-US" dirty="0" smtClean="0"/>
          </a:p>
          <a:p>
            <a:pPr>
              <a:buFont typeface="Wingdings" pitchFamily="2" charset="2"/>
              <a:buChar char="ü"/>
            </a:pPr>
            <a:r>
              <a:rPr lang="en-US" b="1" dirty="0" smtClean="0"/>
              <a:t>Machine Learning for Network Optimization</a:t>
            </a:r>
            <a:r>
              <a:rPr lang="en-US" dirty="0" smtClean="0"/>
              <a:t>:</a:t>
            </a:r>
          </a:p>
          <a:p>
            <a:pPr lvl="1">
              <a:buFont typeface="Wingdings" pitchFamily="2" charset="2"/>
              <a:buChar char="ü"/>
            </a:pPr>
            <a:r>
              <a:rPr lang="en-US" dirty="0" smtClean="0"/>
              <a:t>Cisco: Machine Learning for Network Optimization</a:t>
            </a:r>
          </a:p>
          <a:p>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TextBox 3"/>
          <p:cNvSpPr txBox="1"/>
          <p:nvPr/>
        </p:nvSpPr>
        <p:spPr>
          <a:xfrm>
            <a:off x="457199" y="1637072"/>
            <a:ext cx="11253020" cy="4247317"/>
          </a:xfrm>
          <a:prstGeom prst="rect">
            <a:avLst/>
          </a:prstGeom>
          <a:noFill/>
        </p:spPr>
        <p:txBody>
          <a:bodyPr wrap="square" rtlCol="0">
            <a:spAutoFit/>
          </a:bodyPr>
          <a:lstStyle/>
          <a:p>
            <a:pPr algn="just"/>
            <a:r>
              <a:rPr lang="en-US" sz="2000" dirty="0" smtClean="0"/>
              <a:t>                                                          You are tasked with measuring the time it takes for a request to travel from your device to a specific website on the internet and back. This process is known as round-trip time (RTT) measurement and is crucial for assessing network performance and latency.</a:t>
            </a:r>
          </a:p>
          <a:p>
            <a:endParaRPr lang="en-US" sz="2000" dirty="0" smtClean="0"/>
          </a:p>
          <a:p>
            <a:r>
              <a:rPr lang="en-US" sz="2000" b="1" dirty="0" smtClean="0"/>
              <a:t>Your goal is to develop a program that performs the following tasks:</a:t>
            </a:r>
          </a:p>
          <a:p>
            <a:pPr>
              <a:lnSpc>
                <a:spcPct val="150000"/>
              </a:lnSpc>
              <a:buFont typeface="Wingdings" pitchFamily="2" charset="2"/>
              <a:buChar char="v"/>
            </a:pPr>
            <a:endParaRPr lang="en-US" sz="2000" dirty="0" smtClean="0"/>
          </a:p>
          <a:p>
            <a:pPr>
              <a:lnSpc>
                <a:spcPct val="200000"/>
              </a:lnSpc>
              <a:buFont typeface="Wingdings" pitchFamily="2" charset="2"/>
              <a:buChar char="v"/>
            </a:pPr>
            <a:r>
              <a:rPr lang="en-US" sz="2000" dirty="0" smtClean="0"/>
              <a:t>Allows the user to input the URL (Uniform Resource Locator) of the website they want to measure.</a:t>
            </a:r>
          </a:p>
          <a:p>
            <a:pPr>
              <a:lnSpc>
                <a:spcPct val="200000"/>
              </a:lnSpc>
              <a:buFont typeface="Wingdings" pitchFamily="2" charset="2"/>
              <a:buChar char="v"/>
            </a:pPr>
            <a:r>
              <a:rPr lang="en-US" sz="2000" dirty="0" smtClean="0"/>
              <a:t>Sends a request to the specified URL and measures the time it takes for the response to return.</a:t>
            </a:r>
          </a:p>
          <a:p>
            <a:pPr>
              <a:lnSpc>
                <a:spcPct val="200000"/>
              </a:lnSpc>
              <a:buFont typeface="Wingdings" pitchFamily="2" charset="2"/>
              <a:buChar char="v"/>
            </a:pPr>
            <a:r>
              <a:rPr lang="en-US" sz="2000" dirty="0" smtClean="0"/>
              <a:t>Displays the round-trip time (RTT) in milliseconds (ms) to the user.</a:t>
            </a:r>
          </a:p>
          <a:p>
            <a:endParaRPr lang="en-US" sz="20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539928"/>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221226" y="954078"/>
            <a:ext cx="11695471" cy="5992410"/>
          </a:xfrm>
          <a:prstGeom prst="rect">
            <a:avLst/>
          </a:prstGeom>
          <a:noFill/>
        </p:spPr>
        <p:txBody>
          <a:bodyPr wrap="square" rtlCol="0">
            <a:spAutoFit/>
          </a:bodyPr>
          <a:lstStyle/>
          <a:p>
            <a:pPr algn="just"/>
            <a:r>
              <a:rPr lang="en-US" dirty="0" smtClean="0"/>
              <a:t>                                                                      The proposed solution for measuring the round-trip time (RTT) of a request to a specific website using Python and the requests library is effective for basic RTT measurement. Here's an analysis of the solution:</a:t>
            </a:r>
          </a:p>
          <a:p>
            <a:endParaRPr lang="en-US" b="1" dirty="0" smtClean="0"/>
          </a:p>
          <a:p>
            <a:r>
              <a:rPr lang="en-US" b="1" dirty="0" smtClean="0"/>
              <a:t>Key Components:</a:t>
            </a:r>
          </a:p>
          <a:p>
            <a:endParaRPr lang="en-US" b="1" dirty="0" smtClean="0"/>
          </a:p>
          <a:p>
            <a:r>
              <a:rPr lang="en-US" b="1" dirty="0" smtClean="0"/>
              <a:t>URL Input:</a:t>
            </a:r>
            <a:r>
              <a:rPr lang="en-US" dirty="0" smtClean="0"/>
              <a:t> Allows the user to input the URL they want to measure the RTT for  </a:t>
            </a:r>
            <a:r>
              <a:rPr lang="en-US" b="1" dirty="0" err="1" smtClean="0"/>
              <a:t>measure_rtt</a:t>
            </a:r>
            <a:r>
              <a:rPr lang="en-US" b="1" dirty="0" smtClean="0"/>
              <a:t> Function:</a:t>
            </a:r>
            <a:endParaRPr lang="en-US" dirty="0" smtClean="0"/>
          </a:p>
          <a:p>
            <a:pPr lvl="1">
              <a:lnSpc>
                <a:spcPct val="120000"/>
              </a:lnSpc>
              <a:buFont typeface="Wingdings" pitchFamily="2" charset="2"/>
              <a:buChar char="v"/>
            </a:pPr>
            <a:endParaRPr lang="en-US" dirty="0" smtClean="0"/>
          </a:p>
          <a:p>
            <a:pPr lvl="1">
              <a:lnSpc>
                <a:spcPct val="140000"/>
              </a:lnSpc>
              <a:buFont typeface="Wingdings" pitchFamily="2" charset="2"/>
              <a:buChar char="v"/>
            </a:pPr>
            <a:r>
              <a:rPr lang="en-US" dirty="0" smtClean="0"/>
              <a:t>Sends an HTTP GET request to the specified URL using the requests library.</a:t>
            </a:r>
          </a:p>
          <a:p>
            <a:pPr lvl="1">
              <a:lnSpc>
                <a:spcPct val="140000"/>
              </a:lnSpc>
              <a:buFont typeface="Wingdings" pitchFamily="2" charset="2"/>
              <a:buChar char="v"/>
            </a:pPr>
            <a:r>
              <a:rPr lang="en-US" dirty="0" smtClean="0"/>
              <a:t>Measures the time before sending the request (</a:t>
            </a:r>
            <a:r>
              <a:rPr lang="en-US" dirty="0" err="1" smtClean="0"/>
              <a:t>start_time</a:t>
            </a:r>
            <a:r>
              <a:rPr lang="en-US" dirty="0" smtClean="0"/>
              <a:t>) and after receiving the response (</a:t>
            </a:r>
            <a:r>
              <a:rPr lang="en-US" dirty="0" err="1" smtClean="0"/>
              <a:t>end_time</a:t>
            </a:r>
            <a:r>
              <a:rPr lang="en-US" dirty="0" smtClean="0"/>
              <a:t>).</a:t>
            </a:r>
          </a:p>
          <a:p>
            <a:pPr lvl="1">
              <a:lnSpc>
                <a:spcPct val="140000"/>
              </a:lnSpc>
              <a:buFont typeface="Wingdings" pitchFamily="2" charset="2"/>
              <a:buChar char="v"/>
            </a:pPr>
            <a:r>
              <a:rPr lang="en-US" dirty="0" smtClean="0"/>
              <a:t>Calculates the RTT in milliseconds by subtracting </a:t>
            </a:r>
            <a:r>
              <a:rPr lang="en-US" dirty="0" err="1" smtClean="0"/>
              <a:t>start_time</a:t>
            </a:r>
            <a:r>
              <a:rPr lang="en-US" dirty="0" smtClean="0"/>
              <a:t> from </a:t>
            </a:r>
            <a:r>
              <a:rPr lang="en-US" dirty="0" err="1" smtClean="0"/>
              <a:t>end_time</a:t>
            </a:r>
            <a:r>
              <a:rPr lang="en-US" dirty="0" smtClean="0"/>
              <a:t> and converting to milliseconds.</a:t>
            </a:r>
          </a:p>
          <a:p>
            <a:pPr lvl="1">
              <a:lnSpc>
                <a:spcPct val="140000"/>
              </a:lnSpc>
              <a:buFont typeface="Wingdings" pitchFamily="2" charset="2"/>
              <a:buChar char="v"/>
            </a:pPr>
            <a:r>
              <a:rPr lang="en-US" dirty="0" smtClean="0"/>
              <a:t>Handles any request exceptions (e.g., invalid URL, network errors) and prints an error message.</a:t>
            </a:r>
          </a:p>
          <a:p>
            <a:endParaRPr lang="en-US" b="1" dirty="0" smtClean="0"/>
          </a:p>
          <a:p>
            <a:r>
              <a:rPr lang="en-US" b="1" dirty="0" smtClean="0"/>
              <a:t>Example Usage:</a:t>
            </a:r>
            <a:r>
              <a:rPr lang="en-US" dirty="0" smtClean="0"/>
              <a:t> Demonstrates how to use the </a:t>
            </a:r>
            <a:r>
              <a:rPr lang="en-US" dirty="0" err="1" smtClean="0"/>
              <a:t>measure_rtt</a:t>
            </a:r>
            <a:r>
              <a:rPr lang="en-US" dirty="0" smtClean="0"/>
              <a:t> function with user input.</a:t>
            </a:r>
          </a:p>
          <a:p>
            <a:pPr algn="ctr"/>
            <a:endParaRPr lang="en-US" dirty="0" smtClean="0"/>
          </a:p>
          <a:p>
            <a:pPr algn="ctr">
              <a:lnSpc>
                <a:spcPct val="150000"/>
              </a:lnSpc>
            </a:pPr>
            <a:r>
              <a:rPr lang="en-US" dirty="0" smtClean="0"/>
              <a:t>Strengths</a:t>
            </a:r>
          </a:p>
          <a:p>
            <a:pPr algn="ctr">
              <a:lnSpc>
                <a:spcPct val="150000"/>
              </a:lnSpc>
            </a:pPr>
            <a:r>
              <a:rPr lang="en-US" dirty="0" smtClean="0"/>
              <a:t>Simplicity</a:t>
            </a:r>
          </a:p>
          <a:p>
            <a:pPr algn="ctr">
              <a:lnSpc>
                <a:spcPct val="150000"/>
              </a:lnSpc>
            </a:pPr>
            <a:r>
              <a:rPr lang="en-US" dirty="0" smtClean="0"/>
              <a:t>         Error Handling</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TextBox 3"/>
          <p:cNvSpPr txBox="1"/>
          <p:nvPr/>
        </p:nvSpPr>
        <p:spPr>
          <a:xfrm>
            <a:off x="604684" y="1253613"/>
            <a:ext cx="11120284" cy="5853910"/>
          </a:xfrm>
          <a:prstGeom prst="rect">
            <a:avLst/>
          </a:prstGeom>
          <a:noFill/>
        </p:spPr>
        <p:txBody>
          <a:bodyPr wrap="square" rtlCol="0">
            <a:spAutoFit/>
          </a:bodyPr>
          <a:lstStyle/>
          <a:p>
            <a:pPr>
              <a:lnSpc>
                <a:spcPct val="130000"/>
              </a:lnSpc>
            </a:pPr>
            <a:r>
              <a:rPr lang="en-US" dirty="0" smtClean="0"/>
              <a:t>Certainly, here's a system approach for measuring the round-trip time (RTT) of requests to websites:</a:t>
            </a:r>
          </a:p>
          <a:p>
            <a:pPr>
              <a:lnSpc>
                <a:spcPct val="130000"/>
              </a:lnSpc>
            </a:pPr>
            <a:r>
              <a:rPr lang="en-US" b="1" dirty="0" smtClean="0"/>
              <a:t>1. Requirements Gathering:</a:t>
            </a:r>
          </a:p>
          <a:p>
            <a:pPr>
              <a:lnSpc>
                <a:spcPct val="130000"/>
              </a:lnSpc>
            </a:pPr>
            <a:r>
              <a:rPr lang="en-US" dirty="0" smtClean="0"/>
              <a:t>Identify the need for measuring RTT.</a:t>
            </a:r>
          </a:p>
          <a:p>
            <a:pPr>
              <a:lnSpc>
                <a:spcPct val="130000"/>
              </a:lnSpc>
            </a:pPr>
            <a:r>
              <a:rPr lang="en-US" dirty="0" smtClean="0"/>
              <a:t>Determine the scope of the system (e.g., single URL measurement, concurrent measurements, error handling).</a:t>
            </a:r>
          </a:p>
          <a:p>
            <a:pPr>
              <a:lnSpc>
                <a:spcPct val="130000"/>
              </a:lnSpc>
            </a:pPr>
            <a:r>
              <a:rPr lang="en-US" b="1" dirty="0" smtClean="0"/>
              <a:t>2. System Design Components:</a:t>
            </a:r>
          </a:p>
          <a:p>
            <a:pPr>
              <a:lnSpc>
                <a:spcPct val="130000"/>
              </a:lnSpc>
              <a:buFont typeface="Wingdings" pitchFamily="2" charset="2"/>
              <a:buChar char="q"/>
            </a:pPr>
            <a:r>
              <a:rPr lang="en-US" b="1" dirty="0" smtClean="0"/>
              <a:t>User Interface:</a:t>
            </a:r>
            <a:r>
              <a:rPr lang="en-US" dirty="0" smtClean="0"/>
              <a:t> Interface for users to input URLs and view RTT results.</a:t>
            </a:r>
          </a:p>
          <a:p>
            <a:pPr>
              <a:lnSpc>
                <a:spcPct val="130000"/>
              </a:lnSpc>
              <a:buFont typeface="Wingdings" pitchFamily="2" charset="2"/>
              <a:buChar char="q"/>
            </a:pPr>
            <a:r>
              <a:rPr lang="en-US" b="1" dirty="0" smtClean="0"/>
              <a:t>RTT Measurement Module:</a:t>
            </a:r>
            <a:r>
              <a:rPr lang="en-US" dirty="0" smtClean="0"/>
              <a:t> Responsible for sending requests, measuring RTT, and handling errors.</a:t>
            </a:r>
          </a:p>
          <a:p>
            <a:pPr>
              <a:lnSpc>
                <a:spcPct val="130000"/>
              </a:lnSpc>
              <a:buFont typeface="Wingdings" pitchFamily="2" charset="2"/>
              <a:buChar char="q"/>
            </a:pPr>
            <a:r>
              <a:rPr lang="en-US" b="1" dirty="0" smtClean="0"/>
              <a:t>Logging and Error Handling:</a:t>
            </a:r>
            <a:r>
              <a:rPr lang="en-US" dirty="0" smtClean="0"/>
              <a:t> Logging mechanisms to track measurements and handle errors gracefully.</a:t>
            </a:r>
          </a:p>
          <a:p>
            <a:pPr>
              <a:lnSpc>
                <a:spcPct val="130000"/>
              </a:lnSpc>
              <a:buFont typeface="Wingdings" pitchFamily="2" charset="2"/>
              <a:buChar char="q"/>
            </a:pPr>
            <a:r>
              <a:rPr lang="en-US" b="1" dirty="0" smtClean="0"/>
              <a:t>Concurrency Management (Optional):</a:t>
            </a:r>
            <a:r>
              <a:rPr lang="en-US" dirty="0" smtClean="0"/>
              <a:t> If measuring RTT for multiple URLs concurrently, implement concurrency management using Asuncion or threading.</a:t>
            </a:r>
          </a:p>
          <a:p>
            <a:pPr>
              <a:lnSpc>
                <a:spcPct val="130000"/>
              </a:lnSpc>
            </a:pPr>
            <a:r>
              <a:rPr lang="en-US" b="1" dirty="0" smtClean="0"/>
              <a:t>Flow</a:t>
            </a:r>
            <a:r>
              <a:rPr lang="en-US" dirty="0" smtClean="0"/>
              <a:t>:</a:t>
            </a:r>
          </a:p>
          <a:p>
            <a:pPr marL="342900" indent="-342900">
              <a:lnSpc>
                <a:spcPct val="130000"/>
              </a:lnSpc>
              <a:buFont typeface="+mj-lt"/>
              <a:buAutoNum type="arabicPeriod"/>
            </a:pPr>
            <a:r>
              <a:rPr lang="en-US" dirty="0" smtClean="0"/>
              <a:t>User inputs the URL to measure RTT.</a:t>
            </a:r>
          </a:p>
          <a:p>
            <a:pPr marL="342900" indent="-342900">
              <a:lnSpc>
                <a:spcPct val="130000"/>
              </a:lnSpc>
              <a:buFont typeface="+mj-lt"/>
              <a:buAutoNum type="arabicPeriod"/>
            </a:pPr>
            <a:r>
              <a:rPr lang="en-US" dirty="0" smtClean="0"/>
              <a:t>The system sends an HTTP request to the URL and measures the time before and after the request.</a:t>
            </a:r>
          </a:p>
          <a:p>
            <a:pPr marL="342900" indent="-342900">
              <a:lnSpc>
                <a:spcPct val="130000"/>
              </a:lnSpc>
              <a:buFont typeface="+mj-lt"/>
              <a:buAutoNum type="arabicPeriod"/>
            </a:pPr>
            <a:r>
              <a:rPr lang="en-US" dirty="0" smtClean="0"/>
              <a:t>RTT is calculated and displayed to the user.</a:t>
            </a:r>
          </a:p>
          <a:p>
            <a:pPr marL="342900" indent="-342900">
              <a:lnSpc>
                <a:spcPct val="130000"/>
              </a:lnSpc>
              <a:buFont typeface="+mj-lt"/>
              <a:buAutoNum type="arabicPeriod"/>
            </a:pPr>
            <a:r>
              <a:rPr lang="en-US" dirty="0" smtClean="0"/>
              <a:t>Errors, if any, are logged and displayed to the user</a:t>
            </a:r>
          </a:p>
          <a:p>
            <a:pPr>
              <a:lnSpc>
                <a:spcPct val="130000"/>
              </a:lnSpc>
            </a:pPr>
            <a:endParaRPr lang="en-US"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495684"/>
            <a:ext cx="11029616" cy="530296"/>
          </a:xfrm>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4" name="TextBox 3"/>
          <p:cNvSpPr txBox="1"/>
          <p:nvPr/>
        </p:nvSpPr>
        <p:spPr>
          <a:xfrm>
            <a:off x="840657" y="929155"/>
            <a:ext cx="11351343" cy="6324808"/>
          </a:xfrm>
          <a:prstGeom prst="rect">
            <a:avLst/>
          </a:prstGeom>
          <a:noFill/>
        </p:spPr>
        <p:txBody>
          <a:bodyPr wrap="square" rtlCol="0">
            <a:spAutoFit/>
          </a:bodyPr>
          <a:lstStyle/>
          <a:p>
            <a:r>
              <a:rPr lang="en-US" b="1" dirty="0" smtClean="0"/>
              <a:t>Algorithm for Measuring RTT:</a:t>
            </a:r>
          </a:p>
          <a:p>
            <a:pPr>
              <a:buFont typeface="Wingdings" pitchFamily="2" charset="2"/>
              <a:buChar char="q"/>
            </a:pPr>
            <a:endParaRPr lang="en-US" b="1" dirty="0" smtClean="0"/>
          </a:p>
          <a:p>
            <a:pPr>
              <a:lnSpc>
                <a:spcPct val="150000"/>
              </a:lnSpc>
              <a:buFont typeface="Wingdings" pitchFamily="2" charset="2"/>
              <a:buChar char="q"/>
            </a:pPr>
            <a:r>
              <a:rPr lang="en-US" b="1" dirty="0" smtClean="0"/>
              <a:t>Input:</a:t>
            </a:r>
            <a:endParaRPr lang="en-US" dirty="0" smtClean="0"/>
          </a:p>
          <a:p>
            <a:pPr lvl="1">
              <a:lnSpc>
                <a:spcPct val="150000"/>
              </a:lnSpc>
              <a:buFont typeface="Wingdings" pitchFamily="2" charset="2"/>
              <a:buChar char="v"/>
            </a:pPr>
            <a:r>
              <a:rPr lang="en-US" dirty="0" smtClean="0"/>
              <a:t>Obtain the URL from the user.</a:t>
            </a:r>
          </a:p>
          <a:p>
            <a:pPr>
              <a:lnSpc>
                <a:spcPct val="150000"/>
              </a:lnSpc>
              <a:buFont typeface="Wingdings" pitchFamily="2" charset="2"/>
              <a:buChar char="q"/>
            </a:pPr>
            <a:r>
              <a:rPr lang="en-US" b="1" dirty="0" smtClean="0"/>
              <a:t>Send Request:</a:t>
            </a:r>
            <a:endParaRPr lang="en-US" dirty="0" smtClean="0"/>
          </a:p>
          <a:p>
            <a:pPr lvl="1">
              <a:lnSpc>
                <a:spcPct val="150000"/>
              </a:lnSpc>
              <a:buFont typeface="Wingdings" pitchFamily="2" charset="2"/>
              <a:buChar char="v"/>
            </a:pPr>
            <a:r>
              <a:rPr lang="en-US" dirty="0" smtClean="0"/>
              <a:t>Use the requests library in Python to send an HTTP GET request to the specified URL.</a:t>
            </a:r>
          </a:p>
          <a:p>
            <a:pPr lvl="1">
              <a:lnSpc>
                <a:spcPct val="150000"/>
              </a:lnSpc>
              <a:buFont typeface="Wingdings" pitchFamily="2" charset="2"/>
              <a:buChar char="v"/>
            </a:pPr>
            <a:r>
              <a:rPr lang="en-US" dirty="0" smtClean="0"/>
              <a:t>Record the current time as the start time (</a:t>
            </a:r>
            <a:r>
              <a:rPr lang="en-US" dirty="0" err="1" smtClean="0"/>
              <a:t>start_time</a:t>
            </a:r>
            <a:r>
              <a:rPr lang="en-US" dirty="0" smtClean="0"/>
              <a:t>).</a:t>
            </a:r>
          </a:p>
          <a:p>
            <a:pPr>
              <a:lnSpc>
                <a:spcPct val="150000"/>
              </a:lnSpc>
              <a:buFont typeface="Wingdings" pitchFamily="2" charset="2"/>
              <a:buChar char="q"/>
            </a:pPr>
            <a:r>
              <a:rPr lang="en-US" b="1" dirty="0" smtClean="0"/>
              <a:t>Receive Response:</a:t>
            </a:r>
            <a:endParaRPr lang="en-US" dirty="0" smtClean="0"/>
          </a:p>
          <a:p>
            <a:pPr lvl="1">
              <a:lnSpc>
                <a:spcPct val="150000"/>
              </a:lnSpc>
              <a:buFont typeface="Wingdings" pitchFamily="2" charset="2"/>
              <a:buChar char="v"/>
            </a:pPr>
            <a:r>
              <a:rPr lang="en-US" dirty="0" smtClean="0"/>
              <a:t>Receive the response from the URL.</a:t>
            </a:r>
          </a:p>
          <a:p>
            <a:pPr lvl="1">
              <a:lnSpc>
                <a:spcPct val="150000"/>
              </a:lnSpc>
              <a:buFont typeface="Wingdings" pitchFamily="2" charset="2"/>
              <a:buChar char="v"/>
            </a:pPr>
            <a:r>
              <a:rPr lang="en-US" dirty="0" smtClean="0"/>
              <a:t>Record the current time as the end time (</a:t>
            </a:r>
            <a:r>
              <a:rPr lang="en-US" dirty="0" err="1" smtClean="0"/>
              <a:t>end_time</a:t>
            </a:r>
            <a:r>
              <a:rPr lang="en-US" dirty="0" smtClean="0"/>
              <a:t>).</a:t>
            </a:r>
          </a:p>
          <a:p>
            <a:pPr>
              <a:lnSpc>
                <a:spcPct val="150000"/>
              </a:lnSpc>
              <a:buFont typeface="Wingdings" pitchFamily="2" charset="2"/>
              <a:buChar char="q"/>
            </a:pPr>
            <a:r>
              <a:rPr lang="en-US" b="1" dirty="0" smtClean="0"/>
              <a:t>Calculate RTT:</a:t>
            </a:r>
            <a:endParaRPr lang="en-US" dirty="0" smtClean="0"/>
          </a:p>
          <a:p>
            <a:pPr lvl="1">
              <a:lnSpc>
                <a:spcPct val="150000"/>
              </a:lnSpc>
              <a:buFont typeface="Wingdings" pitchFamily="2" charset="2"/>
              <a:buChar char="v"/>
            </a:pPr>
            <a:r>
              <a:rPr lang="en-US" dirty="0" smtClean="0"/>
              <a:t>Calculate the RTT in milliseconds by subtracting </a:t>
            </a:r>
            <a:r>
              <a:rPr lang="en-US" dirty="0" err="1" smtClean="0"/>
              <a:t>start_time</a:t>
            </a:r>
            <a:r>
              <a:rPr lang="en-US" dirty="0" smtClean="0"/>
              <a:t> from </a:t>
            </a:r>
            <a:r>
              <a:rPr lang="en-US" dirty="0" err="1" smtClean="0"/>
              <a:t>end_time</a:t>
            </a:r>
            <a:r>
              <a:rPr lang="en-US" dirty="0" smtClean="0"/>
              <a:t> and converting the result to milliseconds.</a:t>
            </a:r>
          </a:p>
          <a:p>
            <a:pPr>
              <a:lnSpc>
                <a:spcPct val="150000"/>
              </a:lnSpc>
              <a:buFont typeface="Wingdings" pitchFamily="2" charset="2"/>
              <a:buChar char="q"/>
            </a:pPr>
            <a:r>
              <a:rPr lang="en-US" b="1" dirty="0" smtClean="0"/>
              <a:t>Output:</a:t>
            </a:r>
            <a:endParaRPr lang="en-US" dirty="0" smtClean="0"/>
          </a:p>
          <a:p>
            <a:pPr lvl="1">
              <a:lnSpc>
                <a:spcPct val="150000"/>
              </a:lnSpc>
              <a:buFont typeface="Wingdings" pitchFamily="2" charset="2"/>
              <a:buChar char="v"/>
            </a:pPr>
            <a:r>
              <a:rPr lang="en-US" dirty="0" smtClean="0"/>
              <a:t>Display the calculated RTT to the user.</a:t>
            </a:r>
          </a:p>
          <a:p>
            <a:pPr>
              <a:buFont typeface="Wingdings" pitchFamily="2" charset="2"/>
              <a:buChar char="v"/>
            </a:pPr>
            <a:endParaRPr lang="en-US"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66188"/>
            <a:ext cx="11029616" cy="530296"/>
          </a:xfrm>
        </p:spPr>
        <p:txBody>
          <a:bodyPr>
            <a:normAutofit/>
          </a:bodyPr>
          <a:lstStyle/>
          <a:p>
            <a:pPr algn="ctr"/>
            <a:r>
              <a:rPr lang="en-US" b="1" dirty="0" smtClean="0"/>
              <a:t>Deployment</a:t>
            </a:r>
            <a:endParaRPr lang="en-US" dirty="0"/>
          </a:p>
        </p:txBody>
      </p:sp>
      <p:sp>
        <p:nvSpPr>
          <p:cNvPr id="5" name="TextBox 4"/>
          <p:cNvSpPr txBox="1"/>
          <p:nvPr/>
        </p:nvSpPr>
        <p:spPr>
          <a:xfrm>
            <a:off x="619432" y="1120896"/>
            <a:ext cx="11572568" cy="5816977"/>
          </a:xfrm>
          <a:prstGeom prst="rect">
            <a:avLst/>
          </a:prstGeom>
          <a:noFill/>
        </p:spPr>
        <p:txBody>
          <a:bodyPr wrap="square" rtlCol="0">
            <a:spAutoFit/>
          </a:bodyPr>
          <a:lstStyle/>
          <a:p>
            <a:pPr>
              <a:lnSpc>
                <a:spcPct val="130000"/>
              </a:lnSpc>
              <a:buFont typeface="Wingdings" pitchFamily="2" charset="2"/>
              <a:buChar char="q"/>
            </a:pPr>
            <a:r>
              <a:rPr lang="en-US" b="1" dirty="0" smtClean="0"/>
              <a:t>Environment Setup:</a:t>
            </a:r>
            <a:endParaRPr lang="en-US" dirty="0" smtClean="0"/>
          </a:p>
          <a:p>
            <a:pPr lvl="1">
              <a:lnSpc>
                <a:spcPct val="130000"/>
              </a:lnSpc>
              <a:buFont typeface="Wingdings" pitchFamily="2" charset="2"/>
              <a:buChar char="v"/>
            </a:pPr>
            <a:r>
              <a:rPr lang="en-US" dirty="0" smtClean="0"/>
              <a:t>Install Python and the required libraries (requests, time) on the deployment server.</a:t>
            </a:r>
          </a:p>
          <a:p>
            <a:pPr>
              <a:lnSpc>
                <a:spcPct val="130000"/>
              </a:lnSpc>
              <a:buFont typeface="Wingdings" pitchFamily="2" charset="2"/>
              <a:buChar char="q"/>
            </a:pPr>
            <a:r>
              <a:rPr lang="en-US" b="1" dirty="0" smtClean="0"/>
              <a:t>Code Deployment:</a:t>
            </a:r>
            <a:endParaRPr lang="en-US" dirty="0" smtClean="0"/>
          </a:p>
          <a:p>
            <a:pPr lvl="1">
              <a:lnSpc>
                <a:spcPct val="130000"/>
              </a:lnSpc>
              <a:buFont typeface="Wingdings" pitchFamily="2" charset="2"/>
              <a:buChar char="v"/>
            </a:pPr>
            <a:r>
              <a:rPr lang="en-US" dirty="0" smtClean="0"/>
              <a:t>Deploy the Python script that implements the RTT measurement algorithm to the server.</a:t>
            </a:r>
          </a:p>
          <a:p>
            <a:pPr>
              <a:lnSpc>
                <a:spcPct val="130000"/>
              </a:lnSpc>
              <a:buFont typeface="Wingdings" pitchFamily="2" charset="2"/>
              <a:buChar char="q"/>
            </a:pPr>
            <a:r>
              <a:rPr lang="en-US" b="1" dirty="0" smtClean="0"/>
              <a:t>Security Considerations:</a:t>
            </a:r>
            <a:endParaRPr lang="en-US" dirty="0" smtClean="0"/>
          </a:p>
          <a:p>
            <a:pPr lvl="1">
              <a:lnSpc>
                <a:spcPct val="130000"/>
              </a:lnSpc>
              <a:buFont typeface="Wingdings" pitchFamily="2" charset="2"/>
              <a:buChar char="v"/>
            </a:pPr>
            <a:r>
              <a:rPr lang="en-US" dirty="0" smtClean="0"/>
              <a:t>If measuring RTT for external URLs, ensure that the server has internet access and proper firewall configurations.</a:t>
            </a:r>
          </a:p>
          <a:p>
            <a:pPr lvl="1">
              <a:lnSpc>
                <a:spcPct val="130000"/>
              </a:lnSpc>
              <a:buFont typeface="Wingdings" pitchFamily="2" charset="2"/>
              <a:buChar char="v"/>
            </a:pPr>
            <a:r>
              <a:rPr lang="en-US" dirty="0" smtClean="0"/>
              <a:t>Use HTTPS for sending requests to ensure secure communication.</a:t>
            </a:r>
          </a:p>
          <a:p>
            <a:pPr>
              <a:lnSpc>
                <a:spcPct val="130000"/>
              </a:lnSpc>
              <a:buFont typeface="Wingdings" pitchFamily="2" charset="2"/>
              <a:buChar char="q"/>
            </a:pPr>
            <a:r>
              <a:rPr lang="en-US" b="1" dirty="0" smtClean="0"/>
              <a:t>Logging and Error Handling:</a:t>
            </a:r>
            <a:endParaRPr lang="en-US" dirty="0" smtClean="0"/>
          </a:p>
          <a:p>
            <a:pPr lvl="1">
              <a:lnSpc>
                <a:spcPct val="130000"/>
              </a:lnSpc>
              <a:buFont typeface="Wingdings" pitchFamily="2" charset="2"/>
              <a:buChar char="v"/>
            </a:pPr>
            <a:r>
              <a:rPr lang="en-US" dirty="0" smtClean="0"/>
              <a:t>Implement logging to record RTT measurements and any errors encountered during the process.</a:t>
            </a:r>
          </a:p>
          <a:p>
            <a:pPr lvl="1">
              <a:lnSpc>
                <a:spcPct val="130000"/>
              </a:lnSpc>
              <a:buFont typeface="Wingdings" pitchFamily="2" charset="2"/>
              <a:buChar char="v"/>
            </a:pPr>
            <a:r>
              <a:rPr lang="en-US" dirty="0" smtClean="0"/>
              <a:t>Configure error handling to handle exceptions such as invalid URLs or network errors gracefully and provide informative messages to users.</a:t>
            </a:r>
          </a:p>
          <a:p>
            <a:pPr>
              <a:lnSpc>
                <a:spcPct val="130000"/>
              </a:lnSpc>
              <a:buFont typeface="Wingdings" pitchFamily="2" charset="2"/>
              <a:buChar char="q"/>
            </a:pPr>
            <a:r>
              <a:rPr lang="en-US" b="1" dirty="0" smtClean="0"/>
              <a:t>Monitoring and Maintenance:</a:t>
            </a:r>
            <a:endParaRPr lang="en-US" dirty="0" smtClean="0"/>
          </a:p>
          <a:p>
            <a:pPr lvl="1">
              <a:lnSpc>
                <a:spcPct val="130000"/>
              </a:lnSpc>
              <a:buFont typeface="Wingdings" pitchFamily="2" charset="2"/>
              <a:buChar char="v"/>
            </a:pPr>
            <a:r>
              <a:rPr lang="en-US" dirty="0" smtClean="0"/>
              <a:t>Monitor the system logs regularly for any anomalies or errors.</a:t>
            </a:r>
          </a:p>
          <a:p>
            <a:pPr lvl="1">
              <a:lnSpc>
                <a:spcPct val="130000"/>
              </a:lnSpc>
              <a:buFont typeface="Wingdings" pitchFamily="2" charset="2"/>
              <a:buChar char="v"/>
            </a:pPr>
            <a:r>
              <a:rPr lang="en-US" dirty="0" smtClean="0"/>
              <a:t>Perform routine maintenance tasks such as updating dependencies and addressing security vulnerabilities.</a:t>
            </a:r>
          </a:p>
          <a:p>
            <a:pPr>
              <a:lnSpc>
                <a:spcPct val="130000"/>
              </a:lnSpc>
              <a:buFont typeface="Wingdings" pitchFamily="2" charset="2"/>
              <a:buChar char="v"/>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descr="Screenshot (29).png"/>
          <p:cNvPicPr>
            <a:picLocks noChangeAspect="1"/>
          </p:cNvPicPr>
          <p:nvPr/>
        </p:nvPicPr>
        <p:blipFill>
          <a:blip r:embed="rId2"/>
          <a:stretch>
            <a:fillRect/>
          </a:stretch>
        </p:blipFill>
        <p:spPr>
          <a:xfrm>
            <a:off x="250724" y="2212258"/>
            <a:ext cx="5846790" cy="3287215"/>
          </a:xfrm>
          <a:prstGeom prst="rect">
            <a:avLst/>
          </a:prstGeom>
        </p:spPr>
      </p:pic>
      <p:pic>
        <p:nvPicPr>
          <p:cNvPr id="7" name="Picture 6" descr="Screenshot (30).png"/>
          <p:cNvPicPr>
            <a:picLocks noChangeAspect="1"/>
          </p:cNvPicPr>
          <p:nvPr/>
        </p:nvPicPr>
        <p:blipFill>
          <a:blip r:embed="rId3"/>
          <a:stretch>
            <a:fillRect/>
          </a:stretch>
        </p:blipFill>
        <p:spPr>
          <a:xfrm>
            <a:off x="6135329" y="2204569"/>
            <a:ext cx="5864942" cy="3297420"/>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1).png"/>
          <p:cNvPicPr>
            <a:picLocks noChangeAspect="1"/>
          </p:cNvPicPr>
          <p:nvPr/>
        </p:nvPicPr>
        <p:blipFill>
          <a:blip r:embed="rId2"/>
          <a:stretch>
            <a:fillRect/>
          </a:stretch>
        </p:blipFill>
        <p:spPr>
          <a:xfrm>
            <a:off x="439935" y="2145825"/>
            <a:ext cx="5569974" cy="3131581"/>
          </a:xfrm>
          <a:prstGeom prst="rect">
            <a:avLst/>
          </a:prstGeom>
        </p:spPr>
      </p:pic>
      <p:pic>
        <p:nvPicPr>
          <p:cNvPr id="3" name="Picture 2" descr="Screenshot (32).png"/>
          <p:cNvPicPr>
            <a:picLocks noChangeAspect="1"/>
          </p:cNvPicPr>
          <p:nvPr/>
        </p:nvPicPr>
        <p:blipFill>
          <a:blip r:embed="rId3"/>
          <a:stretch>
            <a:fillRect/>
          </a:stretch>
        </p:blipFill>
        <p:spPr>
          <a:xfrm>
            <a:off x="6223820" y="2133593"/>
            <a:ext cx="5569974" cy="3131581"/>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1068</Words>
  <Application>Microsoft Office PowerPoint</Application>
  <PresentationFormat>Custom</PresentationFormat>
  <Paragraphs>134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Time the internet</vt:lpstr>
      <vt:lpstr>OUTLINE</vt:lpstr>
      <vt:lpstr>Problem Statement</vt:lpstr>
      <vt:lpstr>Proposed Solution</vt:lpstr>
      <vt:lpstr>System  Approach</vt:lpstr>
      <vt:lpstr>Algorithm &amp; Deployment</vt:lpstr>
      <vt:lpstr>Deployment</vt:lpstr>
      <vt:lpstr>Result</vt:lpstr>
      <vt:lpstr>Slide 9</vt:lpstr>
      <vt:lpstr>Slide 10</vt:lpstr>
      <vt:lpstr>Conclusion</vt:lpstr>
      <vt:lpstr>Slide 12</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30</cp:revision>
  <dcterms:created xsi:type="dcterms:W3CDTF">2021-05-26T16:50:10Z</dcterms:created>
  <dcterms:modified xsi:type="dcterms:W3CDTF">2024-04-24T13:29:33Z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