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60" r:id="rId4"/>
    <p:sldId id="262" r:id="rId5"/>
    <p:sldId id="271" r:id="rId6"/>
    <p:sldId id="266" r:id="rId7"/>
    <p:sldId id="264" r:id="rId8"/>
    <p:sldId id="267" r:id="rId9"/>
    <p:sldId id="269" r:id="rId10"/>
    <p:sldId id="270" r:id="rId11"/>
    <p:sldId id="272" r:id="rId12"/>
    <p:sldId id="274" r:id="rId13"/>
    <p:sldId id="273"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37"/>
        <p:guide pos="383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
        <p:nvSpPr>
          <p:cNvPr id="6" name="Cuadro de texto 5"/>
          <p:cNvSpPr txBox="1"/>
          <p:nvPr userDrawn="1"/>
        </p:nvSpPr>
        <p:spPr>
          <a:xfrm>
            <a:off x="3066415" y="1477645"/>
            <a:ext cx="309880" cy="368300"/>
          </a:xfrm>
          <a:prstGeom prst="rect">
            <a:avLst/>
          </a:prstGeom>
          <a:noFill/>
        </p:spPr>
        <p:txBody>
          <a:bodyPr wrap="none" rtlCol="0">
            <a:spAutoFit/>
          </a:bodyPr>
          <a:p>
            <a:endParaRPr lang="es-ES" altLang="en-US"/>
          </a:p>
        </p:txBody>
      </p:sp>
      <p:sp>
        <p:nvSpPr>
          <p:cNvPr id="8" name="Cuadro de texto 7"/>
          <p:cNvSpPr txBox="1"/>
          <p:nvPr/>
        </p:nvSpPr>
        <p:spPr>
          <a:xfrm>
            <a:off x="5401310" y="145415"/>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6" name="Cuadro de texto 5"/>
          <p:cNvSpPr txBox="1"/>
          <p:nvPr userDrawn="1"/>
        </p:nvSpPr>
        <p:spPr>
          <a:xfrm>
            <a:off x="8321040" y="452755"/>
            <a:ext cx="3741420" cy="368300"/>
          </a:xfrm>
          <a:prstGeom prst="rect">
            <a:avLst/>
          </a:prstGeom>
          <a:noFill/>
        </p:spPr>
        <p:txBody>
          <a:bodyPr wrap="square" rtlCol="0">
            <a:spAutoFit/>
          </a:bodyPr>
          <a:p>
            <a:r>
              <a:rPr lang="es-ES" altLang="en-US"/>
              <a:t>Capítulo 1</a:t>
            </a:r>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
        <p:nvSpPr>
          <p:cNvPr id="5" name="Cuadro de texto 4"/>
          <p:cNvSpPr txBox="1"/>
          <p:nvPr userDrawn="1"/>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52980"/>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7" name="Cuadro de texto 6"/>
          <p:cNvSpPr txBox="1"/>
          <p:nvPr/>
        </p:nvSpPr>
        <p:spPr>
          <a:xfrm>
            <a:off x="1656715" y="3298190"/>
            <a:ext cx="7840980" cy="1198880"/>
          </a:xfrm>
          <a:prstGeom prst="rect">
            <a:avLst/>
          </a:prstGeom>
          <a:noFill/>
        </p:spPr>
        <p:txBody>
          <a:bodyPr wrap="square" rtlCol="0">
            <a:spAutoFit/>
          </a:bodyPr>
          <a:p>
            <a:pPr algn="l">
              <a:buClrTx/>
              <a:buSzTx/>
              <a:buFontTx/>
            </a:pPr>
            <a:r>
              <a:rPr lang="es-ES" altLang="en-US">
                <a:solidFill>
                  <a:schemeClr val="bg1"/>
                </a:solidFill>
              </a:rPr>
              <a:t>El juego lleva por nombre SpiderCards, consiste en encontrar los pares de cartas que tengan los mismos personajes de la franquicia del arácnido, aunque también el jugador tiene la opción de incrementar este número de cartas a encontrar hasta cuatro.</a:t>
            </a:r>
            <a:endParaRPr lang="es-ES" altLang="en-US">
              <a:solidFill>
                <a:schemeClr val="bg1"/>
              </a:solidFill>
            </a:endParaRPr>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1.1. Descripción</a:t>
            </a:r>
            <a:endParaRPr lang="es-ES" altLang="en-US">
              <a:solidFill>
                <a:schemeClr val="tx1"/>
              </a:solidFill>
              <a:latin typeface="Neuropol" panose="020F0607030201010804" charset="0"/>
              <a:cs typeface="Neuropol" panose="020F0607030201010804" charset="0"/>
            </a:endParaRPr>
          </a:p>
        </p:txBody>
      </p:sp>
      <p:sp>
        <p:nvSpPr>
          <p:cNvPr id="16" name="Cuadro de texto 15"/>
          <p:cNvSpPr txBox="1"/>
          <p:nvPr/>
        </p:nvSpPr>
        <p:spPr>
          <a:xfrm>
            <a:off x="375285" y="6108065"/>
            <a:ext cx="5765800" cy="368300"/>
          </a:xfrm>
          <a:prstGeom prst="rect">
            <a:avLst/>
          </a:prstGeom>
          <a:noFill/>
        </p:spPr>
        <p:txBody>
          <a:bodyPr wrap="square" rtlCol="0">
            <a:spAutoFit/>
          </a:bodyPr>
          <a:p>
            <a:r>
              <a:rPr lang="es-ES" altLang="en-US">
                <a:solidFill>
                  <a:schemeClr val="bg1">
                    <a:alpha val="21000"/>
                  </a:schemeClr>
                </a:solidFill>
              </a:rPr>
              <a:t>José Enrique Solís Acosta (1-16-0632)</a:t>
            </a:r>
            <a:endParaRPr lang="es-ES" altLang="en-US">
              <a:solidFill>
                <a:schemeClr val="bg1">
                  <a:alpha val="21000"/>
                </a:schemeClr>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303520" y="2394585"/>
            <a:ext cx="538543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1.8. Arquitectura de la aplicación</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66875" y="3154680"/>
            <a:ext cx="8414385" cy="2306955"/>
          </a:xfrm>
          <a:prstGeom prst="rect">
            <a:avLst/>
          </a:prstGeom>
          <a:noFill/>
        </p:spPr>
        <p:txBody>
          <a:bodyPr wrap="square" rtlCol="0">
            <a:spAutoFit/>
          </a:bodyPr>
          <a:p>
            <a:r>
              <a:rPr lang="es-ES" altLang="en-US">
                <a:solidFill>
                  <a:schemeClr val="bg1"/>
                </a:solidFill>
              </a:rPr>
              <a:t>El juego está creado en Unity y contiene dos escenas: La de inicio, donde el jugador tiene la opción de iniciar el juego o de cambiar las configuraciones del mismo, y la escena del juego con el tablero sobre el cual se repartirán las cartas.</a:t>
            </a:r>
            <a:endParaRPr lang="es-ES" altLang="en-US">
              <a:solidFill>
                <a:schemeClr val="bg1"/>
              </a:solidFill>
            </a:endParaRPr>
          </a:p>
          <a:p>
            <a:endParaRPr lang="es-ES" altLang="en-US">
              <a:solidFill>
                <a:schemeClr val="bg1"/>
              </a:solidFill>
            </a:endParaRPr>
          </a:p>
          <a:p>
            <a:r>
              <a:rPr lang="es-ES" altLang="en-US">
                <a:solidFill>
                  <a:schemeClr val="bg1"/>
                </a:solidFill>
              </a:rPr>
              <a:t>Las cartas que se reparten están basadas en un prefab original al cual se le pueden cambiar las imágenes frontales y traseras. </a:t>
            </a:r>
            <a:endParaRPr lang="es-ES" altLang="en-US">
              <a:solidFill>
                <a:schemeClr val="bg1"/>
              </a:solidFill>
            </a:endParaRPr>
          </a:p>
          <a:p>
            <a:endParaRPr lang="es-ES" altLang="en-US">
              <a:solidFill>
                <a:schemeClr val="bg1"/>
              </a:solidFill>
            </a:endParaRPr>
          </a:p>
          <a:p>
            <a:endParaRPr lang="es-ES" altLang="en-US">
              <a:solidFill>
                <a:schemeClr val="bg1"/>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71157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303520" y="2394585"/>
            <a:ext cx="538543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1.8. Arquitectura de la aplicación</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66875" y="3154680"/>
            <a:ext cx="8414385" cy="2584450"/>
          </a:xfrm>
          <a:prstGeom prst="rect">
            <a:avLst/>
          </a:prstGeom>
          <a:noFill/>
        </p:spPr>
        <p:txBody>
          <a:bodyPr wrap="square" rtlCol="0">
            <a:spAutoFit/>
          </a:bodyPr>
          <a:p>
            <a:r>
              <a:rPr lang="es-ES" altLang="en-US">
                <a:solidFill>
                  <a:schemeClr val="bg1"/>
                </a:solidFill>
              </a:rPr>
              <a:t>Existen tres clases o scripts importantes: </a:t>
            </a:r>
            <a:endParaRPr lang="es-ES" altLang="en-US">
              <a:solidFill>
                <a:schemeClr val="bg1"/>
              </a:solidFill>
            </a:endParaRPr>
          </a:p>
          <a:p>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Temporizador, el cual recibe el tiempo de una variable pública en GameManager y va descontando hasta llegar a cero.</a:t>
            </a:r>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Carta, mediante la cual se pueden cambiar las imágenes de las cartas, ocultar o mostrar.</a:t>
            </a:r>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Y GameManager, para cambiar las configuraciones de la partida.</a:t>
            </a:r>
            <a:endParaRPr lang="es-ES" altLang="en-US">
              <a:solidFill>
                <a:schemeClr val="bg1"/>
              </a:solidFill>
            </a:endParaRPr>
          </a:p>
          <a:p>
            <a:pPr marL="285750" indent="-285750"/>
            <a:endParaRPr lang="es-ES" altLang="en-US">
              <a:solidFill>
                <a:schemeClr val="bg1"/>
              </a:solidFill>
            </a:endParaRPr>
          </a:p>
          <a:p>
            <a:r>
              <a:rPr lang="es-ES" altLang="en-US">
                <a:solidFill>
                  <a:schemeClr val="bg1"/>
                </a:solidFill>
              </a:rPr>
              <a:t>Además del script que maneja la música.</a:t>
            </a:r>
            <a:endParaRPr lang="es-ES" altLang="en-US">
              <a:solidFill>
                <a:schemeClr val="bg1"/>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8271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303520" y="2394585"/>
            <a:ext cx="538543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1.9. Herramientas de desarrollo	</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66875" y="3154680"/>
            <a:ext cx="8414385" cy="1753235"/>
          </a:xfrm>
          <a:prstGeom prst="rect">
            <a:avLst/>
          </a:prstGeom>
          <a:noFill/>
        </p:spPr>
        <p:txBody>
          <a:bodyPr wrap="square" rtlCol="0">
            <a:spAutoFit/>
          </a:bodyPr>
          <a:p>
            <a:pPr marL="285750" indent="-285750"/>
            <a:endParaRPr lang="es-ES" altLang="en-US">
              <a:solidFill>
                <a:schemeClr val="bg1"/>
              </a:solidFill>
            </a:endParaRPr>
          </a:p>
          <a:p>
            <a:pPr marL="285750" indent="-285750"/>
            <a:r>
              <a:rPr lang="es-ES" altLang="en-US">
                <a:solidFill>
                  <a:schemeClr val="bg1"/>
                </a:solidFill>
              </a:rPr>
              <a:t>Unity, versión: 2019.4.30f1</a:t>
            </a:r>
            <a:endParaRPr lang="es-ES" altLang="en-US">
              <a:solidFill>
                <a:schemeClr val="bg1"/>
              </a:solidFill>
            </a:endParaRPr>
          </a:p>
          <a:p>
            <a:endParaRPr lang="es-ES" altLang="en-US">
              <a:solidFill>
                <a:schemeClr val="bg1"/>
              </a:solidFill>
            </a:endParaRPr>
          </a:p>
          <a:p>
            <a:endParaRPr lang="es-ES" altLang="en-US">
              <a:solidFill>
                <a:schemeClr val="bg1"/>
              </a:solidFill>
            </a:endParaRPr>
          </a:p>
          <a:p>
            <a:endParaRPr lang="es-ES" altLang="en-US">
              <a:solidFill>
                <a:schemeClr val="bg1"/>
              </a:solidFill>
            </a:endParaRPr>
          </a:p>
          <a:p>
            <a:r>
              <a:rPr lang="es-ES" altLang="en-US">
                <a:solidFill>
                  <a:schemeClr val="bg1"/>
                </a:solidFill>
              </a:rPr>
              <a:t>Photoshop CS5</a:t>
            </a:r>
            <a:endParaRPr lang="es-ES" altLang="en-US">
              <a:solidFill>
                <a:schemeClr val="bg1"/>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
        <p:nvSpPr>
          <p:cNvPr id="7" name="Cuadro de texto 6"/>
          <p:cNvSpPr txBox="1"/>
          <p:nvPr/>
        </p:nvSpPr>
        <p:spPr>
          <a:xfrm>
            <a:off x="1673225" y="2919730"/>
            <a:ext cx="4658995" cy="368300"/>
          </a:xfrm>
          <a:prstGeom prst="rect">
            <a:avLst/>
          </a:prstGeom>
          <a:solidFill>
            <a:schemeClr val="bg1">
              <a:alpha val="15000"/>
            </a:schemeClr>
          </a:solidFill>
        </p:spPr>
        <p:txBody>
          <a:bodyPr wrap="square" rtlCol="0">
            <a:spAutoFit/>
          </a:bodyPr>
          <a:p>
            <a:r>
              <a:rPr lang="es-ES" altLang="en-US">
                <a:gradFill>
                  <a:gsLst>
                    <a:gs pos="0">
                      <a:srgbClr val="FBFB11"/>
                    </a:gs>
                    <a:gs pos="100000">
                      <a:srgbClr val="838309"/>
                    </a:gs>
                  </a:gsLst>
                  <a:lin scaled="0"/>
                </a:gradFill>
                <a:latin typeface="Conthrax Sb" panose="020B0707020201080204" charset="0"/>
                <a:cs typeface="Conthrax Sb" panose="020B0707020201080204" charset="0"/>
              </a:rPr>
              <a:t>Para el juego</a:t>
            </a:r>
            <a:endParaRPr lang="es-ES" altLang="en-US">
              <a:solidFill>
                <a:schemeClr val="bg1"/>
              </a:solidFill>
              <a:latin typeface="Conthrax Sb" panose="020B0707020201080204" charset="0"/>
              <a:cs typeface="Conthrax Sb" panose="020B0707020201080204" charset="0"/>
            </a:endParaRPr>
          </a:p>
        </p:txBody>
      </p:sp>
      <p:sp>
        <p:nvSpPr>
          <p:cNvPr id="5" name="Cuadro de texto 4"/>
          <p:cNvSpPr txBox="1"/>
          <p:nvPr/>
        </p:nvSpPr>
        <p:spPr>
          <a:xfrm>
            <a:off x="1673225" y="3991610"/>
            <a:ext cx="4658995" cy="368300"/>
          </a:xfrm>
          <a:prstGeom prst="rect">
            <a:avLst/>
          </a:prstGeom>
          <a:solidFill>
            <a:schemeClr val="bg1">
              <a:alpha val="15000"/>
            </a:schemeClr>
          </a:solidFill>
        </p:spPr>
        <p:txBody>
          <a:bodyPr wrap="square" rtlCol="0">
            <a:spAutoFit/>
          </a:bodyPr>
          <a:p>
            <a:r>
              <a:rPr lang="es-ES" altLang="en-US">
                <a:gradFill>
                  <a:gsLst>
                    <a:gs pos="0">
                      <a:srgbClr val="FBFB11"/>
                    </a:gs>
                    <a:gs pos="100000">
                      <a:srgbClr val="838309"/>
                    </a:gs>
                  </a:gsLst>
                  <a:lin scaled="0"/>
                </a:gradFill>
                <a:latin typeface="Conthrax Sb" panose="020B0707020201080204" charset="0"/>
                <a:cs typeface="Conthrax Sb" panose="020B0707020201080204" charset="0"/>
              </a:rPr>
              <a:t>Imágenes</a:t>
            </a:r>
            <a:endParaRPr lang="es-ES" altLang="en-US">
              <a:solidFill>
                <a:schemeClr val="bg1"/>
              </a:solidFill>
              <a:latin typeface="Conthrax Sb" panose="020B0707020201080204" charset="0"/>
              <a:cs typeface="Conthrax Sb" panose="020B070702020108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1.2. Motivación</a:t>
            </a:r>
            <a:endParaRPr lang="es-ES" altLang="en-US">
              <a:solidFill>
                <a:schemeClr val="tx1"/>
              </a:solidFill>
              <a:latin typeface="Neuropol" panose="020F0607030201010804" charset="0"/>
              <a:cs typeface="Neuropol" panose="020F0607030201010804" charset="0"/>
            </a:endParaRPr>
          </a:p>
        </p:txBody>
      </p:sp>
      <p:sp>
        <p:nvSpPr>
          <p:cNvPr id="3" name="Cuadro de texto 2"/>
          <p:cNvSpPr txBox="1"/>
          <p:nvPr/>
        </p:nvSpPr>
        <p:spPr>
          <a:xfrm>
            <a:off x="1673225" y="2944495"/>
            <a:ext cx="7840980" cy="645160"/>
          </a:xfrm>
          <a:prstGeom prst="rect">
            <a:avLst/>
          </a:prstGeom>
          <a:noFill/>
        </p:spPr>
        <p:txBody>
          <a:bodyPr wrap="square" rtlCol="0">
            <a:spAutoFit/>
          </a:bodyPr>
          <a:p>
            <a:pPr algn="l">
              <a:buClrTx/>
              <a:buSzTx/>
              <a:buFontTx/>
            </a:pPr>
            <a:r>
              <a:rPr lang="es-ES" altLang="en-US">
                <a:solidFill>
                  <a:schemeClr val="bg1"/>
                </a:solidFill>
              </a:rPr>
              <a:t>Además del gusto particular por el personaje, también se debe a una inspiración con un juego similar.</a:t>
            </a:r>
            <a:endParaRPr lang="es-ES" altLang="en-US">
              <a:solidFill>
                <a:schemeClr val="bg1"/>
              </a:solidFill>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7" name="Cuadro de texto 6"/>
          <p:cNvSpPr txBox="1"/>
          <p:nvPr/>
        </p:nvSpPr>
        <p:spPr>
          <a:xfrm>
            <a:off x="1673225" y="2919730"/>
            <a:ext cx="4658995" cy="368300"/>
          </a:xfrm>
          <a:prstGeom prst="rect">
            <a:avLst/>
          </a:prstGeom>
          <a:solidFill>
            <a:schemeClr val="bg1">
              <a:alpha val="15000"/>
            </a:schemeClr>
          </a:solidFill>
        </p:spPr>
        <p:txBody>
          <a:bodyPr wrap="square" rtlCol="0">
            <a:spAutoFit/>
          </a:bodyPr>
          <a:p>
            <a:r>
              <a:rPr lang="es-ES" altLang="en-US">
                <a:gradFill>
                  <a:gsLst>
                    <a:gs pos="0">
                      <a:srgbClr val="FBFB11"/>
                    </a:gs>
                    <a:gs pos="100000">
                      <a:srgbClr val="838309"/>
                    </a:gs>
                  </a:gsLst>
                  <a:lin scaled="0"/>
                </a:gradFill>
                <a:latin typeface="Conthrax Sb" panose="020B0707020201080204" charset="0"/>
                <a:cs typeface="Conthrax Sb" panose="020B0707020201080204" charset="0"/>
              </a:rPr>
              <a:t>1.2.1. </a:t>
            </a:r>
            <a:r>
              <a:rPr lang="es-ES" altLang="en-US">
                <a:solidFill>
                  <a:schemeClr val="bg1"/>
                </a:solidFill>
                <a:latin typeface="Conthrax Sb" panose="020B0707020201080204" charset="0"/>
                <a:cs typeface="Conthrax Sb" panose="020B0707020201080204" charset="0"/>
              </a:rPr>
              <a:t>Originalidad de la idea</a:t>
            </a:r>
            <a:endParaRPr lang="es-ES" altLang="en-US">
              <a:solidFill>
                <a:schemeClr val="bg1"/>
              </a:solidFill>
              <a:latin typeface="Conthrax Sb" panose="020B0707020201080204" charset="0"/>
              <a:cs typeface="Conthrax Sb" panose="020B0707020201080204" charset="0"/>
            </a:endParaRPr>
          </a:p>
        </p:txBody>
      </p:sp>
      <p:sp>
        <p:nvSpPr>
          <p:cNvPr id="2" name="Cuadro de texto 1"/>
          <p:cNvSpPr txBox="1"/>
          <p:nvPr/>
        </p:nvSpPr>
        <p:spPr>
          <a:xfrm>
            <a:off x="1666875" y="3469640"/>
            <a:ext cx="5415280" cy="922020"/>
          </a:xfrm>
          <a:prstGeom prst="rect">
            <a:avLst/>
          </a:prstGeom>
          <a:noFill/>
        </p:spPr>
        <p:txBody>
          <a:bodyPr wrap="square" rtlCol="0">
            <a:spAutoFit/>
          </a:bodyPr>
          <a:p>
            <a:r>
              <a:rPr lang="es-ES" altLang="en-US">
                <a:solidFill>
                  <a:schemeClr val="bg1"/>
                </a:solidFill>
              </a:rPr>
              <a:t>El juego se basa en encontrar cartas iguales. En este caso las imágenes forman parte de la franquicia de Spiderman.</a:t>
            </a:r>
            <a:endParaRPr lang="es-E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1.2. Motivación</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10351770" cy="38271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7" name="Cuadro de texto 6"/>
          <p:cNvSpPr txBox="1"/>
          <p:nvPr/>
        </p:nvSpPr>
        <p:spPr>
          <a:xfrm>
            <a:off x="1673225" y="2919730"/>
            <a:ext cx="4658995" cy="368300"/>
          </a:xfrm>
          <a:prstGeom prst="rect">
            <a:avLst/>
          </a:prstGeom>
          <a:solidFill>
            <a:schemeClr val="bg1">
              <a:alpha val="15000"/>
            </a:schemeClr>
          </a:solidFill>
        </p:spPr>
        <p:txBody>
          <a:bodyPr wrap="square" rtlCol="0">
            <a:spAutoFit/>
          </a:bodyPr>
          <a:p>
            <a:r>
              <a:rPr lang="es-ES" altLang="en-US">
                <a:gradFill>
                  <a:gsLst>
                    <a:gs pos="0">
                      <a:srgbClr val="FBFB11"/>
                    </a:gs>
                    <a:gs pos="100000">
                      <a:srgbClr val="838309"/>
                    </a:gs>
                  </a:gsLst>
                  <a:lin scaled="0"/>
                </a:gradFill>
                <a:latin typeface="Conthrax Sb" panose="020B0707020201080204" charset="0"/>
                <a:cs typeface="Conthrax Sb" panose="020B0707020201080204" charset="0"/>
              </a:rPr>
              <a:t>1.2.2.</a:t>
            </a:r>
            <a:r>
              <a:rPr lang="es-ES" altLang="en-US">
                <a:solidFill>
                  <a:schemeClr val="bg1"/>
                </a:solidFill>
                <a:latin typeface="Conthrax Sb" panose="020B0707020201080204" charset="0"/>
                <a:cs typeface="Conthrax Sb" panose="020B0707020201080204" charset="0"/>
              </a:rPr>
              <a:t> Estado del Arte</a:t>
            </a:r>
            <a:endParaRPr lang="es-ES" altLang="en-US">
              <a:solidFill>
                <a:schemeClr val="bg1"/>
              </a:solidFill>
              <a:latin typeface="Conthrax Sb" panose="020B0707020201080204" charset="0"/>
              <a:cs typeface="Conthrax Sb" panose="020B0707020201080204" charset="0"/>
            </a:endParaRPr>
          </a:p>
        </p:txBody>
      </p:sp>
      <p:sp>
        <p:nvSpPr>
          <p:cNvPr id="2" name="Cuadro de texto 1"/>
          <p:cNvSpPr txBox="1"/>
          <p:nvPr/>
        </p:nvSpPr>
        <p:spPr>
          <a:xfrm>
            <a:off x="1630045" y="3354070"/>
            <a:ext cx="9969500" cy="2584450"/>
          </a:xfrm>
          <a:prstGeom prst="rect">
            <a:avLst/>
          </a:prstGeom>
          <a:noFill/>
        </p:spPr>
        <p:txBody>
          <a:bodyPr wrap="square" rtlCol="0">
            <a:spAutoFit/>
          </a:bodyPr>
          <a:p>
            <a:r>
              <a:rPr lang="es-ES" altLang="en-US">
                <a:solidFill>
                  <a:schemeClr val="bg1"/>
                </a:solidFill>
              </a:rPr>
              <a:t>  Las fuentes que se usaron fueron: </a:t>
            </a:r>
            <a:endParaRPr lang="es-ES" altLang="en-US">
              <a:solidFill>
                <a:schemeClr val="bg1"/>
              </a:solidFill>
            </a:endParaRPr>
          </a:p>
          <a:p>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a:t>
            </a:r>
            <a:r>
              <a:rPr lang="es-ES" altLang="en-US">
                <a:gradFill>
                  <a:gsLst>
                    <a:gs pos="0">
                      <a:srgbClr val="FBFB11"/>
                    </a:gs>
                    <a:gs pos="100000">
                      <a:srgbClr val="838309"/>
                    </a:gs>
                  </a:gsLst>
                  <a:lin scaled="0"/>
                </a:gradFill>
              </a:rPr>
              <a:t>Homorakhan:</a:t>
            </a:r>
            <a:r>
              <a:rPr lang="es-ES" altLang="en-US">
                <a:solidFill>
                  <a:schemeClr val="bg1"/>
                </a:solidFill>
              </a:rPr>
              <a:t> Que es una réplica de la que se usó en el mercadeo de la saga de Tobey.</a:t>
            </a:r>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a:t>
            </a:r>
            <a:r>
              <a:rPr lang="es-ES" altLang="en-US">
                <a:gradFill>
                  <a:gsLst>
                    <a:gs pos="0">
                      <a:srgbClr val="FBFB11"/>
                    </a:gs>
                    <a:gs pos="100000">
                      <a:srgbClr val="838309"/>
                    </a:gs>
                  </a:gsLst>
                  <a:lin scaled="0"/>
                </a:gradFill>
              </a:rPr>
              <a:t>The Amazing Spiderman:</a:t>
            </a:r>
            <a:r>
              <a:rPr lang="es-ES" altLang="en-US">
                <a:solidFill>
                  <a:schemeClr val="bg1"/>
                </a:solidFill>
              </a:rPr>
              <a:t> Que es una réplica de la que se usó en la serie de los noventa de Spiderman.</a:t>
            </a:r>
            <a:endParaRPr lang="es-ES" altLang="en-US">
              <a:solidFill>
                <a:schemeClr val="bg1"/>
              </a:solidFill>
            </a:endParaRPr>
          </a:p>
          <a:p>
            <a:pPr marL="285750" indent="-285750">
              <a:buFont typeface="Arial" panose="020B0604020202020204" pitchFamily="34" charset="0"/>
              <a:buNone/>
            </a:pPr>
            <a:endParaRPr lang="es-ES" altLang="en-US">
              <a:solidFill>
                <a:schemeClr val="bg1"/>
              </a:solidFill>
            </a:endParaRPr>
          </a:p>
          <a:p>
            <a:pPr indent="0">
              <a:buFont typeface="Arial" panose="020B0604020202020204" pitchFamily="34" charset="0"/>
              <a:buNone/>
            </a:pPr>
            <a:r>
              <a:rPr lang="es-ES" altLang="en-US">
                <a:solidFill>
                  <a:schemeClr val="bg1"/>
                </a:solidFill>
              </a:rPr>
              <a:t>Y las imágenes que se usaron fueron de internet, relacionadas con las franquicias cinematográficas de Spiderman. A excepción de la del escenario que es una foto de la ciudad de Nueva York y las figuras poligonales que fueron creadas con Photoshop.	</a:t>
            </a:r>
            <a:endParaRPr lang="es-ES" altLang="en-US">
              <a:solidFill>
                <a:schemeClr val="bg1"/>
              </a:solidFill>
            </a:endParaRPr>
          </a:p>
        </p:txBody>
      </p:sp>
      <p:sp>
        <p:nvSpPr>
          <p:cNvPr id="3" name="Cuadro de texto 2"/>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1.2. Motivación</a:t>
            </a:r>
            <a:endParaRPr lang="es-ES" altLang="en-US">
              <a:solidFill>
                <a:schemeClr val="tx1"/>
              </a:solidFill>
              <a:latin typeface="Neuropol" panose="020F0607030201010804" charset="0"/>
              <a:cs typeface="Neuropol" panose="020F0607030201010804" charset="0"/>
            </a:endParaRPr>
          </a:p>
        </p:txBody>
      </p:sp>
      <p:sp>
        <p:nvSpPr>
          <p:cNvPr id="5" name="Cuadro de texto 4"/>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60655" y="175895"/>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1.3. Objetivo general</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66875" y="3254375"/>
            <a:ext cx="5415280" cy="645160"/>
          </a:xfrm>
          <a:prstGeom prst="rect">
            <a:avLst/>
          </a:prstGeom>
          <a:noFill/>
        </p:spPr>
        <p:txBody>
          <a:bodyPr wrap="square" rtlCol="0">
            <a:spAutoFit/>
          </a:bodyPr>
          <a:p>
            <a:r>
              <a:rPr lang="es-ES" altLang="en-US">
                <a:solidFill>
                  <a:schemeClr val="bg1"/>
                </a:solidFill>
                <a:sym typeface="+mn-ea"/>
              </a:rPr>
              <a:t>Hacer un juego divertido y dinámico basado en los Spiderman que han habido en el cine.</a:t>
            </a:r>
            <a:endParaRPr lang="es-ES" altLang="en-US">
              <a:solidFill>
                <a:schemeClr val="bg1"/>
              </a:solidFill>
              <a:sym typeface="+mn-ea"/>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3966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1.4. Objetivos específicos</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19250" y="3188335"/>
            <a:ext cx="8296910" cy="2030095"/>
          </a:xfrm>
          <a:prstGeom prst="rect">
            <a:avLst/>
          </a:prstGeom>
          <a:noFill/>
        </p:spPr>
        <p:txBody>
          <a:bodyPr wrap="square" rtlCol="0">
            <a:spAutoFit/>
          </a:bodyPr>
          <a:p>
            <a:pPr marL="285750" indent="-285750">
              <a:buClr>
                <a:srgbClr val="FFFF00"/>
              </a:buClr>
              <a:buFont typeface="Wingdings" panose="05000000000000000000" charset="0"/>
              <a:buChar char="v"/>
            </a:pPr>
            <a:r>
              <a:rPr lang="es-ES" altLang="en-US">
                <a:solidFill>
                  <a:schemeClr val="bg1"/>
                </a:solidFill>
              </a:rPr>
              <a:t>Hacer un juego bajo la temática de los Spiderman que han habido en el cine y que le traiga nostalgia al jugador. </a:t>
            </a:r>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Hacer un juego que sea customizable, de manera que el jugador pueda cambiar las opciones que permitan hacer que el juego sea más divertido o desafiante.</a:t>
            </a:r>
            <a:endParaRPr lang="es-ES" altLang="en-US">
              <a:solidFill>
                <a:schemeClr val="bg1"/>
              </a:solidFill>
            </a:endParaRPr>
          </a:p>
          <a:p>
            <a:pPr marL="285750" indent="-285750">
              <a:buClr>
                <a:srgbClr val="FFFF00"/>
              </a:buClr>
              <a:buFont typeface="Wingdings" panose="05000000000000000000" charset="0"/>
              <a:buChar char="v"/>
            </a:pPr>
            <a:r>
              <a:rPr lang="es-ES" altLang="en-US">
                <a:solidFill>
                  <a:schemeClr val="bg1"/>
                </a:solidFill>
              </a:rPr>
              <a:t>Diseñar el juego de manera que sea portable, es decir, que se juegue en distintas plataformas y que, al mismo tiempo, se vea bien en cada plaforma a la que sea exportado.</a:t>
            </a:r>
            <a:endParaRPr lang="es-ES" altLang="en-US">
              <a:solidFill>
                <a:schemeClr val="bg1"/>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89445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1.5. Escenario</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78940" y="3122295"/>
            <a:ext cx="8566150" cy="2861310"/>
          </a:xfrm>
          <a:prstGeom prst="rect">
            <a:avLst/>
          </a:prstGeom>
          <a:noFill/>
        </p:spPr>
        <p:txBody>
          <a:bodyPr wrap="square" rtlCol="0">
            <a:spAutoFit/>
          </a:bodyPr>
          <a:p>
            <a:r>
              <a:rPr lang="es-ES" altLang="en-US">
                <a:solidFill>
                  <a:schemeClr val="bg1"/>
                </a:solidFill>
              </a:rPr>
              <a:t>Todas las escenas del juego tendrán un mismo escenario: La ciudad de NY, y la única variación que tendrá ésta será el color, ya que por momentos, que se decidirán de manera aleatoria, el color con el que se muestre la imagen de fondo variará.</a:t>
            </a:r>
            <a:endParaRPr lang="es-ES" altLang="en-US">
              <a:solidFill>
                <a:schemeClr val="bg1"/>
              </a:solidFill>
            </a:endParaRPr>
          </a:p>
          <a:p>
            <a:r>
              <a:rPr lang="es-ES" altLang="en-US">
                <a:solidFill>
                  <a:schemeClr val="bg1"/>
                </a:solidFill>
              </a:rPr>
              <a:t> </a:t>
            </a:r>
            <a:endParaRPr lang="es-ES" altLang="en-US">
              <a:solidFill>
                <a:schemeClr val="bg1"/>
              </a:solidFill>
            </a:endParaRPr>
          </a:p>
          <a:p>
            <a:r>
              <a:rPr lang="es-ES" altLang="en-US">
                <a:solidFill>
                  <a:schemeClr val="bg1"/>
                </a:solidFill>
              </a:rPr>
              <a:t>En la escena de inicio aparecerán los botones de iniciar, el logo del juego, y el de configuraciones, con la imagen de la ciudad de fondo.</a:t>
            </a:r>
            <a:endParaRPr lang="es-ES" altLang="en-US">
              <a:solidFill>
                <a:schemeClr val="bg1"/>
              </a:solidFill>
            </a:endParaRPr>
          </a:p>
          <a:p>
            <a:endParaRPr lang="es-ES" altLang="en-US">
              <a:solidFill>
                <a:schemeClr val="bg1"/>
              </a:solidFill>
            </a:endParaRPr>
          </a:p>
          <a:p>
            <a:r>
              <a:rPr lang="es-ES" altLang="en-US">
                <a:solidFill>
                  <a:schemeClr val="bg1"/>
                </a:solidFill>
              </a:rPr>
              <a:t>Y en la escena del juego, la misma imagen, pero con un cuadro que servirá como tablero y en la barra superior el temporizador y el botón de reiniciar la partida, además de otro botón de configuraciones.</a:t>
            </a:r>
            <a:endParaRPr lang="es-ES" altLang="en-US">
              <a:solidFill>
                <a:schemeClr val="bg1"/>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91600" cy="34982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1.6. Contenidos</a:t>
            </a:r>
            <a:endParaRPr lang="es-ES" altLang="en-US">
              <a:solidFill>
                <a:schemeClr val="tx1"/>
              </a:solidFill>
              <a:latin typeface="Neuropol" panose="020F0607030201010804" charset="0"/>
              <a:cs typeface="Neuropol" panose="020F0607030201010804" charset="0"/>
            </a:endParaRPr>
          </a:p>
        </p:txBody>
      </p:sp>
      <p:sp>
        <p:nvSpPr>
          <p:cNvPr id="3" name="Cuadro de texto 2"/>
          <p:cNvSpPr txBox="1"/>
          <p:nvPr/>
        </p:nvSpPr>
        <p:spPr>
          <a:xfrm>
            <a:off x="1579245" y="2988945"/>
            <a:ext cx="8414385" cy="2584450"/>
          </a:xfrm>
          <a:prstGeom prst="rect">
            <a:avLst/>
          </a:prstGeom>
          <a:noFill/>
        </p:spPr>
        <p:txBody>
          <a:bodyPr wrap="square" rtlCol="0">
            <a:spAutoFit/>
          </a:bodyPr>
          <a:p>
            <a:r>
              <a:rPr lang="es-ES" altLang="en-US">
                <a:solidFill>
                  <a:schemeClr val="bg1"/>
                </a:solidFill>
              </a:rPr>
              <a:t>El contenido está compuesto por las distintas imágenes de villanos y héroes de las diferentes sagas de Spiderman. </a:t>
            </a:r>
            <a:endParaRPr lang="es-ES" altLang="en-US">
              <a:solidFill>
                <a:schemeClr val="bg1"/>
              </a:solidFill>
            </a:endParaRPr>
          </a:p>
          <a:p>
            <a:endParaRPr lang="es-ES" altLang="en-US">
              <a:solidFill>
                <a:schemeClr val="bg1"/>
              </a:solidFill>
            </a:endParaRPr>
          </a:p>
          <a:p>
            <a:r>
              <a:rPr lang="es-ES" altLang="en-US">
                <a:solidFill>
                  <a:schemeClr val="bg1"/>
                </a:solidFill>
              </a:rPr>
              <a:t>Además los textos en el juego están hechos con fuentes que también hacen alusión al personaje.	</a:t>
            </a:r>
            <a:endParaRPr lang="es-ES" altLang="en-US">
              <a:solidFill>
                <a:schemeClr val="bg1"/>
              </a:solidFill>
            </a:endParaRPr>
          </a:p>
          <a:p>
            <a:endParaRPr lang="es-ES" altLang="en-US">
              <a:solidFill>
                <a:schemeClr val="bg1"/>
              </a:solidFill>
            </a:endParaRPr>
          </a:p>
          <a:p>
            <a:r>
              <a:rPr lang="es-ES" altLang="en-US">
                <a:solidFill>
                  <a:schemeClr val="bg1"/>
                </a:solidFill>
              </a:rPr>
              <a:t>También está el sonido del movimiento de las cartas, el cual es un sonido propio que se creó mediante una grabación y la banda sonora de las distintas entregas cinematográficas del arácnido.</a:t>
            </a:r>
            <a:endParaRPr lang="es-ES" altLang="en-US">
              <a:solidFill>
                <a:schemeClr val="bg1"/>
              </a:solidFill>
            </a:endParaRPr>
          </a:p>
        </p:txBody>
      </p:sp>
      <p:sp>
        <p:nvSpPr>
          <p:cNvPr id="2" name="Cuadro de texto 1"/>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000"/>
          </a:blip>
          <a:stretch>
            <a:fillRect/>
          </a:stretch>
        </a:blipFill>
        <a:effectLst/>
      </p:bgPr>
    </p:bg>
    <p:spTree>
      <p:nvGrpSpPr>
        <p:cNvPr id="1" name=""/>
        <p:cNvGrpSpPr/>
        <p:nvPr/>
      </p:nvGrpSpPr>
      <p:grpSpPr>
        <a:xfrm>
          <a:off x="0" y="0"/>
          <a:ext cx="0" cy="0"/>
          <a:chOff x="0" y="0"/>
          <a:chExt cx="0" cy="0"/>
        </a:xfrm>
      </p:grpSpPr>
      <p:sp>
        <p:nvSpPr>
          <p:cNvPr id="14" name="Rectángulo 13"/>
          <p:cNvSpPr/>
          <p:nvPr/>
        </p:nvSpPr>
        <p:spPr>
          <a:xfrm>
            <a:off x="176530" y="212090"/>
            <a:ext cx="11838940" cy="6433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Cuadro de texto 3"/>
          <p:cNvSpPr txBox="1"/>
          <p:nvPr/>
        </p:nvSpPr>
        <p:spPr>
          <a:xfrm>
            <a:off x="523875" y="488950"/>
            <a:ext cx="8792210" cy="1198880"/>
          </a:xfrm>
          <a:prstGeom prst="rect">
            <a:avLst/>
          </a:prstGeom>
          <a:noFill/>
        </p:spPr>
        <p:txBody>
          <a:bodyPr wrap="square" rtlCol="0">
            <a:spAutoFit/>
          </a:bodyPr>
          <a:p>
            <a:r>
              <a:rPr lang="es-ES" altLang="en-US" sz="3600">
                <a:solidFill>
                  <a:schemeClr val="bg1"/>
                </a:solidFill>
                <a:latin typeface="Neuropol" panose="020F0607030201010804" charset="0"/>
                <a:cs typeface="Neuropol" panose="020F0607030201010804" charset="0"/>
              </a:rPr>
              <a:t>PROGRAMACIÓN DE VIDEOJUEGOS</a:t>
            </a:r>
            <a:endParaRPr lang="es-ES" altLang="en-US" sz="3600">
              <a:solidFill>
                <a:schemeClr val="bg1"/>
              </a:solidFill>
              <a:latin typeface="Neuropol" panose="020F0607030201010804" charset="0"/>
              <a:cs typeface="Neuropol" panose="020F0607030201010804" charset="0"/>
            </a:endParaRPr>
          </a:p>
        </p:txBody>
      </p:sp>
      <p:sp useBgFill="1">
        <p:nvSpPr>
          <p:cNvPr id="6" name="Rectángulo redondeado 5"/>
          <p:cNvSpPr/>
          <p:nvPr/>
        </p:nvSpPr>
        <p:spPr>
          <a:xfrm>
            <a:off x="1290320" y="2262505"/>
            <a:ext cx="8954770" cy="30657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s-ES" altLang="en-US"/>
          </a:p>
        </p:txBody>
      </p:sp>
      <p:sp>
        <p:nvSpPr>
          <p:cNvPr id="15" name="Cuadro de texto 14"/>
          <p:cNvSpPr txBox="1"/>
          <p:nvPr/>
        </p:nvSpPr>
        <p:spPr>
          <a:xfrm>
            <a:off x="5717540" y="2394585"/>
            <a:ext cx="4971415" cy="368300"/>
          </a:xfrm>
          <a:prstGeom prst="rect">
            <a:avLst/>
          </a:prstGeom>
          <a:gradFill>
            <a:gsLst>
              <a:gs pos="0">
                <a:srgbClr val="FBFB11"/>
              </a:gs>
              <a:gs pos="100000">
                <a:srgbClr val="838309"/>
              </a:gs>
            </a:gsLst>
            <a:lin ang="5400000" scaled="0"/>
          </a:gradFill>
        </p:spPr>
        <p:txBody>
          <a:bodyPr wrap="square" rtlCol="0">
            <a:spAutoFit/>
          </a:bodyPr>
          <a:p>
            <a:pPr algn="r"/>
            <a:r>
              <a:rPr lang="es-ES" altLang="en-US">
                <a:solidFill>
                  <a:schemeClr val="tx1"/>
                </a:solidFill>
                <a:latin typeface="Neuropol" panose="020F0607030201010804" charset="0"/>
                <a:cs typeface="Neuropol" panose="020F0607030201010804" charset="0"/>
              </a:rPr>
              <a:t>1.7. Metodología</a:t>
            </a:r>
            <a:endParaRPr lang="es-ES" altLang="en-US">
              <a:solidFill>
                <a:schemeClr val="tx1"/>
              </a:solidFill>
              <a:latin typeface="Neuropol" panose="020F0607030201010804" charset="0"/>
              <a:cs typeface="Neuropol" panose="020F0607030201010804" charset="0"/>
            </a:endParaRPr>
          </a:p>
        </p:txBody>
      </p:sp>
      <p:sp>
        <p:nvSpPr>
          <p:cNvPr id="2" name="Cuadro de texto 1"/>
          <p:cNvSpPr txBox="1"/>
          <p:nvPr/>
        </p:nvSpPr>
        <p:spPr>
          <a:xfrm>
            <a:off x="1666875" y="3154680"/>
            <a:ext cx="8414385" cy="1753235"/>
          </a:xfrm>
          <a:prstGeom prst="rect">
            <a:avLst/>
          </a:prstGeom>
          <a:noFill/>
        </p:spPr>
        <p:txBody>
          <a:bodyPr wrap="square" rtlCol="0">
            <a:spAutoFit/>
          </a:bodyPr>
          <a:p>
            <a:r>
              <a:rPr lang="es-ES" altLang="en-US">
                <a:solidFill>
                  <a:schemeClr val="bg1"/>
                </a:solidFill>
              </a:rPr>
              <a:t>Se ha seguido un plan representado bajo un diagrama de Gantt para trabajar los diferentes scripts y diseños que necesita el juego.</a:t>
            </a:r>
            <a:endParaRPr lang="es-ES" altLang="en-US">
              <a:solidFill>
                <a:schemeClr val="bg1"/>
              </a:solidFill>
            </a:endParaRPr>
          </a:p>
          <a:p>
            <a:endParaRPr lang="es-ES" altLang="en-US">
              <a:solidFill>
                <a:schemeClr val="bg1"/>
              </a:solidFill>
            </a:endParaRPr>
          </a:p>
          <a:p>
            <a:r>
              <a:rPr lang="es-ES" altLang="en-US">
                <a:solidFill>
                  <a:schemeClr val="bg1"/>
                </a:solidFill>
              </a:rPr>
              <a:t>Muchas imágenes se han conseguido de la internet, y otras se han creado con Photoshop, además de retocar las primeras, que necesitaban de algún cambio, en el mismo programa de diseño.</a:t>
            </a:r>
            <a:endParaRPr lang="es-ES" altLang="en-US">
              <a:solidFill>
                <a:schemeClr val="bg1"/>
              </a:solidFill>
            </a:endParaRPr>
          </a:p>
        </p:txBody>
      </p:sp>
      <p:sp>
        <p:nvSpPr>
          <p:cNvPr id="3" name="Cuadro de texto 2"/>
          <p:cNvSpPr txBox="1"/>
          <p:nvPr/>
        </p:nvSpPr>
        <p:spPr>
          <a:xfrm>
            <a:off x="10245090" y="488950"/>
            <a:ext cx="1571625" cy="368300"/>
          </a:xfrm>
          <a:prstGeom prst="rect">
            <a:avLst/>
          </a:prstGeom>
          <a:noFill/>
        </p:spPr>
        <p:txBody>
          <a:bodyPr wrap="none" rtlCol="0" anchor="t">
            <a:spAutoFit/>
          </a:bodyPr>
          <a:p>
            <a:pPr algn="r"/>
            <a:r>
              <a:rPr lang="es-ES" altLang="en-US">
                <a:solidFill>
                  <a:schemeClr val="bg1">
                    <a:alpha val="40000"/>
                  </a:schemeClr>
                </a:solidFill>
                <a:latin typeface="Neuropol" panose="020F0607030201010804" charset="0"/>
                <a:cs typeface="Neuropol" panose="020F0607030201010804" charset="0"/>
                <a:sym typeface="+mn-ea"/>
              </a:rPr>
              <a:t>Capítulo 1</a:t>
            </a:r>
            <a:endParaRPr lang="es-ES" altLang="en-US">
              <a:solidFill>
                <a:schemeClr val="bg1">
                  <a:alpha val="40000"/>
                </a:schemeClr>
              </a:solidFill>
              <a:latin typeface="Neuropol" panose="020F0607030201010804" charset="0"/>
              <a:cs typeface="Neuropol" panose="020F06070302010108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4320</Words>
  <Application>WPS Presentation</Application>
  <PresentationFormat>宽屏</PresentationFormat>
  <Paragraphs>137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Calibri Light</vt:lpstr>
      <vt:lpstr>Neuropol</vt:lpstr>
      <vt:lpstr>Conthrax Sb</vt:lpstr>
      <vt:lpstr>Wingdings</vt:lpstr>
      <vt:lpstr>Calibri</vt:lpstr>
      <vt:lpstr>Microsoft YaHei</vt:lpstr>
      <vt:lpstr>Arial Unicode MS</vt:lpstr>
      <vt:lpstr>Times New Roman</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Enrique Solis</cp:lastModifiedBy>
  <cp:revision>27</cp:revision>
  <dcterms:created xsi:type="dcterms:W3CDTF">2022-02-10T18:31:00Z</dcterms:created>
  <dcterms:modified xsi:type="dcterms:W3CDTF">2022-03-31T04:41:49Z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3082-11.2.0.11042</vt:lpwstr>
  </property>
  <property fmtid="{D5CDD505-2E9C-101B-9397-08002B2CF9AE}" pid="3" name="ICV">
    <vt:lpwstr>42E73D6D0CCE4565A9DC4CF8B000B7F4</vt:lpwstr>
  </property>
</Properties>
</file>