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sldIdLst>
    <p:sldId id="283" r:id="rId2"/>
    <p:sldId id="257" r:id="rId3"/>
    <p:sldId id="271" r:id="rId4"/>
    <p:sldId id="258" r:id="rId5"/>
    <p:sldId id="260" r:id="rId6"/>
    <p:sldId id="277" r:id="rId7"/>
    <p:sldId id="272" r:id="rId8"/>
    <p:sldId id="273" r:id="rId9"/>
    <p:sldId id="262" r:id="rId10"/>
    <p:sldId id="278" r:id="rId11"/>
    <p:sldId id="279" r:id="rId12"/>
    <p:sldId id="263" r:id="rId13"/>
    <p:sldId id="264" r:id="rId14"/>
    <p:sldId id="280" r:id="rId15"/>
    <p:sldId id="266" r:id="rId16"/>
    <p:sldId id="265" r:id="rId1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0099"/>
    <a:srgbClr val="00FF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24" autoAdjust="0"/>
  </p:normalViewPr>
  <p:slideViewPr>
    <p:cSldViewPr>
      <p:cViewPr>
        <p:scale>
          <a:sx n="100" d="100"/>
          <a:sy n="100" d="100"/>
        </p:scale>
        <p:origin x="180" y="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CD8DD-5AE4-4BCC-8E78-F4B4824F06D7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6E36C-1FC3-4CB8-95EB-36C1328234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623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16E36C-1FC3-4CB8-95EB-36C1328234F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09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ru-RU" altLang="en-US" noProof="0"/>
              <a:t>Образец заголовка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ru-RU" altLang="en-US" noProof="0"/>
              <a:t>Образец подзаголовка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E3DBAE0-C0E1-40F1-A20A-58A47C57AA90}" type="slidenum">
              <a:rPr lang="ru-RU" altLang="en-US"/>
              <a:pPr/>
              <a:t>‹#›</a:t>
            </a:fld>
            <a:endParaRPr lang="ru-RU" altLang="en-US"/>
          </a:p>
        </p:txBody>
      </p:sp>
      <p:grpSp>
        <p:nvGrpSpPr>
          <p:cNvPr id="922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922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5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D4578A-488E-47C4-91DF-489656EC8F44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17129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2C763-18F0-4B70-BA17-08AB7F48392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71292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83AE25C-57B6-4220-A025-2A91FA20F91A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448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1E9916-0DC3-484F-A4EA-0C9DCE7F6F4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0553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79773F-558C-44B9-BAAE-3D3CE695E3A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6452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2A3CC8-404C-4F1B-A89F-8993115C944F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01555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860B60-C395-4FC8-B0F1-524367D74126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7012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B729FE-F604-4EE8-A4E2-167F6D62041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35035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F38ADC-6992-4E02-A7AC-27B3C4C9482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5340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EC7F19-9C41-43FA-820A-C586A24C7766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2908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514986-4D8C-4FF2-8F84-8DD3264C9BB6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9980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заголовка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ru-RU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ru-RU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3644F88-BABD-4338-ACE2-1A0265E1F931}" type="slidenum">
              <a:rPr lang="ru-RU" altLang="en-US"/>
              <a:pPr/>
              <a:t>‹#›</a:t>
            </a:fld>
            <a:endParaRPr lang="ru-RU" altLang="en-US"/>
          </a:p>
        </p:txBody>
      </p:sp>
      <p:grpSp>
        <p:nvGrpSpPr>
          <p:cNvPr id="820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820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66FA63-B98C-4942-A278-0E3E7C563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36" y="4154564"/>
            <a:ext cx="1581150" cy="2447925"/>
          </a:xfrm>
          <a:prstGeom prst="rect">
            <a:avLst/>
          </a:prstGeo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7C35B6E1-10F2-46DB-9DA1-A7EC50B1C608}"/>
              </a:ext>
            </a:extLst>
          </p:cNvPr>
          <p:cNvCxnSpPr/>
          <p:nvPr/>
        </p:nvCxnSpPr>
        <p:spPr>
          <a:xfrm>
            <a:off x="386442" y="3969072"/>
            <a:ext cx="83711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38D97EE-D448-45C8-9F52-2272F8A5A6FD}"/>
              </a:ext>
            </a:extLst>
          </p:cNvPr>
          <p:cNvCxnSpPr/>
          <p:nvPr/>
        </p:nvCxnSpPr>
        <p:spPr>
          <a:xfrm>
            <a:off x="7992456" y="98556"/>
            <a:ext cx="0" cy="5647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2">
            <a:extLst>
              <a:ext uri="{FF2B5EF4-FFF2-40B4-BE49-F238E27FC236}">
                <a16:creationId xmlns:a16="http://schemas.microsoft.com/office/drawing/2014/main" id="{06BFA657-97FE-4E74-B58F-C92C0551F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158" y="1089558"/>
            <a:ext cx="6781800" cy="2694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sz="2800" dirty="0"/>
              <a:t>Нахождение прямой, проходящей через 2 точки из множества заданных точек, с отрезком максимальной длины, лежащим внутри пересекаемого прямоугольника</a:t>
            </a:r>
            <a:endParaRPr lang="ru-RU" altLang="en-US" sz="28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6BEE361-553C-4E18-A77C-D30C8B9E5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9467" y="4244714"/>
            <a:ext cx="6248400" cy="733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altLang="en-US" sz="2400" i="1" dirty="0"/>
              <a:t>Годовой проект по информатике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A0A7969C-C5E4-42AC-9783-464456A8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633" y="5742175"/>
            <a:ext cx="56686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en-US" dirty="0">
                <a:latin typeface="+mn-lt"/>
              </a:rPr>
              <a:t>Автор: Соловьяненко Егор, 10-2 класс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30F0C2E6-B081-4BE9-ADA7-934C40D44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623" y="377539"/>
            <a:ext cx="396052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en-US" sz="12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Президентский физико-математический лицей №239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B00FED7-30A9-47E4-AC24-DB82799CC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63" y="308621"/>
            <a:ext cx="857280" cy="595446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5A35ABD-A6CE-47F8-A943-7FD274CCDB31}"/>
              </a:ext>
            </a:extLst>
          </p:cNvPr>
          <p:cNvSpPr/>
          <p:nvPr/>
        </p:nvSpPr>
        <p:spPr>
          <a:xfrm>
            <a:off x="7690430" y="100199"/>
            <a:ext cx="281940" cy="171022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102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71952" y="150813"/>
            <a:ext cx="7543800" cy="688998"/>
          </a:xfrm>
        </p:spPr>
        <p:txBody>
          <a:bodyPr/>
          <a:lstStyle/>
          <a:p>
            <a:pPr algn="ctr"/>
            <a:r>
              <a:rPr lang="ru-RU" altLang="en-US" sz="4000" i="1" dirty="0">
                <a:solidFill>
                  <a:srgbClr val="00B050"/>
                </a:solidFill>
              </a:rPr>
              <a:t>Структура данных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1412" y="1539786"/>
            <a:ext cx="7754340" cy="762541"/>
          </a:xfrm>
        </p:spPr>
        <p:txBody>
          <a:bodyPr/>
          <a:lstStyle/>
          <a:p>
            <a:pPr marL="0" indent="0">
              <a:buNone/>
            </a:pPr>
            <a:r>
              <a:rPr lang="ru-RU" altLang="en-US" sz="2000" dirty="0"/>
              <a:t>Имеется  динамический массив </a:t>
            </a:r>
            <a:r>
              <a:rPr lang="ru-RU" sz="2000" i="1" dirty="0"/>
              <a:t>rectangles</a:t>
            </a:r>
            <a:r>
              <a:rPr lang="ru-RU" sz="2000" dirty="0"/>
              <a:t>,</a:t>
            </a:r>
            <a:r>
              <a:rPr lang="en-US" altLang="en-US" sz="2000" dirty="0"/>
              <a:t> </a:t>
            </a:r>
            <a:r>
              <a:rPr lang="ru-RU" altLang="en-US" sz="2000" dirty="0"/>
              <a:t>содержащий объект класса </a:t>
            </a:r>
            <a:r>
              <a:rPr lang="ru-RU" sz="2000" i="1" dirty="0"/>
              <a:t>Rectangle</a:t>
            </a:r>
            <a:r>
              <a:rPr lang="en-US" sz="2000" i="1" dirty="0"/>
              <a:t>.</a:t>
            </a:r>
            <a:endParaRPr lang="en-US" altLang="en-US" sz="2000" dirty="0"/>
          </a:p>
          <a:p>
            <a:endParaRPr lang="en-US" altLang="en-US" sz="1800" dirty="0"/>
          </a:p>
          <a:p>
            <a:endParaRPr lang="en-US" altLang="en-US" sz="1800" dirty="0"/>
          </a:p>
          <a:p>
            <a:endParaRPr lang="ru-RU" altLang="en-US" sz="1800" dirty="0"/>
          </a:p>
          <a:p>
            <a:endParaRPr lang="ru-RU" altLang="en-US" sz="1800" dirty="0"/>
          </a:p>
        </p:txBody>
      </p:sp>
      <p:graphicFrame>
        <p:nvGraphicFramePr>
          <p:cNvPr id="25696" name="Group 96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547190159"/>
              </p:ext>
            </p:extLst>
          </p:nvPr>
        </p:nvGraphicFramePr>
        <p:xfrm>
          <a:off x="3041796" y="3076092"/>
          <a:ext cx="1800240" cy="914400"/>
        </p:xfrm>
        <a:graphic>
          <a:graphicData uri="http://schemas.openxmlformats.org/drawingml/2006/table">
            <a:tbl>
              <a:tblPr/>
              <a:tblGrid>
                <a:gridCol w="1800240">
                  <a:extLst>
                    <a:ext uri="{9D8B030D-6E8A-4147-A177-3AD203B41FA5}">
                      <a16:colId xmlns:a16="http://schemas.microsoft.com/office/drawing/2014/main" val="1714691271"/>
                    </a:ext>
                  </a:extLst>
                </a:gridCol>
              </a:tblGrid>
              <a:tr h="2715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ru-R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609929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ru-RU" sz="2400" i="1" dirty="0"/>
                        <a:t>rectangle</a:t>
                      </a:r>
                      <a:endParaRPr kumimoji="0" lang="ru-R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8965610"/>
                  </a:ext>
                </a:extLst>
              </a:tr>
            </a:tbl>
          </a:graphicData>
        </a:graphic>
      </p:graphicFrame>
      <p:graphicFrame>
        <p:nvGraphicFramePr>
          <p:cNvPr id="25716" name="Group 116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731645351"/>
              </p:ext>
            </p:extLst>
          </p:nvPr>
        </p:nvGraphicFramePr>
        <p:xfrm>
          <a:off x="2861772" y="4517543"/>
          <a:ext cx="5329545" cy="1645920"/>
        </p:xfrm>
        <a:graphic>
          <a:graphicData uri="http://schemas.openxmlformats.org/drawingml/2006/table">
            <a:tbl>
              <a:tblPr/>
              <a:tblGrid>
                <a:gridCol w="1314592">
                  <a:extLst>
                    <a:ext uri="{9D8B030D-6E8A-4147-A177-3AD203B41FA5}">
                      <a16:colId xmlns:a16="http://schemas.microsoft.com/office/drawing/2014/main" val="1679807535"/>
                    </a:ext>
                  </a:extLst>
                </a:gridCol>
                <a:gridCol w="1350180">
                  <a:extLst>
                    <a:ext uri="{9D8B030D-6E8A-4147-A177-3AD203B41FA5}">
                      <a16:colId xmlns:a16="http://schemas.microsoft.com/office/drawing/2014/main" val="1525143646"/>
                    </a:ext>
                  </a:extLst>
                </a:gridCol>
                <a:gridCol w="1440192">
                  <a:extLst>
                    <a:ext uri="{9D8B030D-6E8A-4147-A177-3AD203B41FA5}">
                      <a16:colId xmlns:a16="http://schemas.microsoft.com/office/drawing/2014/main" val="1714293426"/>
                    </a:ext>
                  </a:extLst>
                </a:gridCol>
                <a:gridCol w="1224581">
                  <a:extLst>
                    <a:ext uri="{9D8B030D-6E8A-4147-A177-3AD203B41FA5}">
                      <a16:colId xmlns:a16="http://schemas.microsoft.com/office/drawing/2014/main" val="294770344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ru-RU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  <a:r>
                        <a:rPr kumimoji="0" lang="ru-RU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x3</a:t>
                      </a:r>
                      <a:endParaRPr kumimoji="0" lang="ru-RU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y3</a:t>
                      </a:r>
                      <a:endParaRPr kumimoji="0" lang="ru-RU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77514"/>
                  </a:ext>
                </a:extLst>
              </a:tr>
              <a:tr h="965198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ru-R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Координаты первой вершины угла прямоугольника (</a:t>
                      </a:r>
                      <a:r>
                        <a:rPr lang="en-US" altLang="en-US" sz="1800" dirty="0"/>
                        <a:t>double</a:t>
                      </a:r>
                      <a:r>
                        <a:rPr lang="ru-RU" altLang="en-US" sz="1800" dirty="0"/>
                        <a:t>)</a:t>
                      </a:r>
                      <a:endParaRPr kumimoji="0" lang="ru-R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x4;y4</a:t>
                      </a:r>
                      <a:endParaRPr kumimoji="0" lang="ru-R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ru-R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Координаты третьей вершины угла прямоугольника (</a:t>
                      </a:r>
                      <a:r>
                        <a:rPr lang="en-US" altLang="en-US" sz="1800" dirty="0"/>
                        <a:t>double</a:t>
                      </a:r>
                      <a:r>
                        <a:rPr lang="ru-RU" altLang="en-US" sz="1800" dirty="0"/>
                        <a:t>)</a:t>
                      </a:r>
                      <a:endParaRPr kumimoji="0" lang="ru-R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971891"/>
                  </a:ext>
                </a:extLst>
              </a:tr>
            </a:tbl>
          </a:graphicData>
        </a:graphic>
      </p:graphicFrame>
      <p:sp>
        <p:nvSpPr>
          <p:cNvPr id="25703" name="Line 103"/>
          <p:cNvSpPr>
            <a:spLocks noChangeShapeType="1"/>
          </p:cNvSpPr>
          <p:nvPr/>
        </p:nvSpPr>
        <p:spPr bwMode="auto">
          <a:xfrm>
            <a:off x="3941916" y="3990492"/>
            <a:ext cx="0" cy="52705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23" name="Line 123"/>
          <p:cNvSpPr>
            <a:spLocks noChangeShapeType="1"/>
          </p:cNvSpPr>
          <p:nvPr/>
        </p:nvSpPr>
        <p:spPr bwMode="auto">
          <a:xfrm>
            <a:off x="2288050" y="5409264"/>
            <a:ext cx="573722" cy="32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24" name="Text Box 124"/>
          <p:cNvSpPr txBox="1">
            <a:spLocks noChangeArrowheads="1"/>
          </p:cNvSpPr>
          <p:nvPr/>
        </p:nvSpPr>
        <p:spPr bwMode="auto">
          <a:xfrm>
            <a:off x="597362" y="4555673"/>
            <a:ext cx="1690688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en-US" sz="2400" dirty="0"/>
              <a:t>Поля класса </a:t>
            </a:r>
            <a:r>
              <a:rPr lang="ru-RU" sz="2400" i="1" dirty="0"/>
              <a:t>Rectangle</a:t>
            </a:r>
            <a:endParaRPr lang="en-US" altLang="en-US" sz="1800" dirty="0"/>
          </a:p>
          <a:p>
            <a:endParaRPr lang="ru-RU" altLang="en-US" sz="2400" dirty="0"/>
          </a:p>
        </p:txBody>
      </p:sp>
      <p:sp>
        <p:nvSpPr>
          <p:cNvPr id="9" name="Text Box 124">
            <a:extLst>
              <a:ext uri="{FF2B5EF4-FFF2-40B4-BE49-F238E27FC236}">
                <a16:creationId xmlns:a16="http://schemas.microsoft.com/office/drawing/2014/main" id="{E95D5CE2-7707-4F31-BBDF-584177B8C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628" y="2601423"/>
            <a:ext cx="48822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en-US" sz="2400" dirty="0"/>
              <a:t>Динамический массив </a:t>
            </a:r>
            <a:r>
              <a:rPr lang="ru-RU" sz="2400" i="1" dirty="0"/>
              <a:t>rectangles</a:t>
            </a:r>
            <a:endParaRPr lang="ru-RU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72153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71952" y="150813"/>
            <a:ext cx="7543800" cy="688998"/>
          </a:xfrm>
        </p:spPr>
        <p:txBody>
          <a:bodyPr/>
          <a:lstStyle/>
          <a:p>
            <a:pPr algn="ctr"/>
            <a:r>
              <a:rPr lang="ru-RU" altLang="en-US" sz="4000" i="1" dirty="0">
                <a:solidFill>
                  <a:srgbClr val="00B050"/>
                </a:solidFill>
              </a:rPr>
              <a:t>Структура данных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48656" y="1445730"/>
            <a:ext cx="7620504" cy="811595"/>
          </a:xfrm>
        </p:spPr>
        <p:txBody>
          <a:bodyPr/>
          <a:lstStyle/>
          <a:p>
            <a:pPr marL="0" indent="0">
              <a:buNone/>
            </a:pPr>
            <a:r>
              <a:rPr lang="ru-RU" altLang="en-US" sz="2000" dirty="0"/>
              <a:t>Имеется  динамический массив </a:t>
            </a:r>
            <a:r>
              <a:rPr lang="ru-RU" sz="2000" i="1" dirty="0"/>
              <a:t>lines</a:t>
            </a:r>
            <a:r>
              <a:rPr lang="ru-RU" sz="2000" dirty="0"/>
              <a:t>,</a:t>
            </a:r>
            <a:r>
              <a:rPr lang="en-US" altLang="en-US" sz="2000" dirty="0"/>
              <a:t> </a:t>
            </a:r>
            <a:r>
              <a:rPr lang="ru-RU" altLang="en-US" sz="2000" dirty="0"/>
              <a:t>содержащий объекты класса </a:t>
            </a:r>
            <a:r>
              <a:rPr lang="en-US" sz="2000" i="1" dirty="0"/>
              <a:t>Line</a:t>
            </a:r>
            <a:r>
              <a:rPr lang="ru-RU" sz="2000" i="1" dirty="0"/>
              <a:t>.</a:t>
            </a:r>
            <a:endParaRPr lang="ru-RU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endParaRPr lang="en-US" altLang="en-US" sz="1800" dirty="0"/>
          </a:p>
          <a:p>
            <a:endParaRPr lang="en-US" altLang="en-US" sz="1800" dirty="0"/>
          </a:p>
          <a:p>
            <a:endParaRPr lang="en-US" altLang="en-US" sz="1800" dirty="0"/>
          </a:p>
          <a:p>
            <a:endParaRPr lang="ru-RU" altLang="en-US" sz="1800" dirty="0"/>
          </a:p>
          <a:p>
            <a:endParaRPr lang="ru-RU" altLang="en-US" sz="1800" dirty="0"/>
          </a:p>
        </p:txBody>
      </p:sp>
      <p:graphicFrame>
        <p:nvGraphicFramePr>
          <p:cNvPr id="25696" name="Group 96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449468136"/>
              </p:ext>
            </p:extLst>
          </p:nvPr>
        </p:nvGraphicFramePr>
        <p:xfrm>
          <a:off x="2681748" y="3248976"/>
          <a:ext cx="2032434" cy="929755"/>
        </p:xfrm>
        <a:graphic>
          <a:graphicData uri="http://schemas.openxmlformats.org/drawingml/2006/table">
            <a:tbl>
              <a:tblPr/>
              <a:tblGrid>
                <a:gridCol w="952290">
                  <a:extLst>
                    <a:ext uri="{9D8B030D-6E8A-4147-A177-3AD203B41FA5}">
                      <a16:colId xmlns:a16="http://schemas.microsoft.com/office/drawing/2014/main" val="1714691271"/>
                    </a:ext>
                  </a:extLst>
                </a:gridCol>
                <a:gridCol w="1080144">
                  <a:extLst>
                    <a:ext uri="{9D8B030D-6E8A-4147-A177-3AD203B41FA5}">
                      <a16:colId xmlns:a16="http://schemas.microsoft.com/office/drawing/2014/main" val="4085707644"/>
                    </a:ext>
                  </a:extLst>
                </a:gridCol>
              </a:tblGrid>
              <a:tr h="4725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ru-R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609929"/>
                  </a:ext>
                </a:extLst>
              </a:tr>
              <a:tr h="4400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i="1" dirty="0"/>
                        <a:t>l</a:t>
                      </a:r>
                      <a:r>
                        <a:rPr lang="ru-RU" sz="2400" i="1" dirty="0"/>
                        <a:t>ine1</a:t>
                      </a:r>
                      <a:endParaRPr kumimoji="0" lang="ru-R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en-US" sz="2400" i="1" dirty="0"/>
                        <a:t>l</a:t>
                      </a:r>
                      <a:r>
                        <a:rPr lang="ru-RU" sz="2400" i="1" dirty="0"/>
                        <a:t>ine2</a:t>
                      </a:r>
                      <a:endParaRPr kumimoji="0" lang="ru-R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8965610"/>
                  </a:ext>
                </a:extLst>
              </a:tr>
            </a:tbl>
          </a:graphicData>
        </a:graphic>
      </p:graphicFrame>
      <p:graphicFrame>
        <p:nvGraphicFramePr>
          <p:cNvPr id="25716" name="Group 116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927322319"/>
              </p:ext>
            </p:extLst>
          </p:nvPr>
        </p:nvGraphicFramePr>
        <p:xfrm>
          <a:off x="1502796" y="4779180"/>
          <a:ext cx="7119744" cy="1572768"/>
        </p:xfrm>
        <a:graphic>
          <a:graphicData uri="http://schemas.openxmlformats.org/drawingml/2006/table">
            <a:tbl>
              <a:tblPr/>
              <a:tblGrid>
                <a:gridCol w="548868">
                  <a:extLst>
                    <a:ext uri="{9D8B030D-6E8A-4147-A177-3AD203B41FA5}">
                      <a16:colId xmlns:a16="http://schemas.microsoft.com/office/drawing/2014/main" val="1679807535"/>
                    </a:ext>
                  </a:extLst>
                </a:gridCol>
                <a:gridCol w="540072">
                  <a:extLst>
                    <a:ext uri="{9D8B030D-6E8A-4147-A177-3AD203B41FA5}">
                      <a16:colId xmlns:a16="http://schemas.microsoft.com/office/drawing/2014/main" val="1525143646"/>
                    </a:ext>
                  </a:extLst>
                </a:gridCol>
                <a:gridCol w="540072">
                  <a:extLst>
                    <a:ext uri="{9D8B030D-6E8A-4147-A177-3AD203B41FA5}">
                      <a16:colId xmlns:a16="http://schemas.microsoft.com/office/drawing/2014/main" val="1714293426"/>
                    </a:ext>
                  </a:extLst>
                </a:gridCol>
                <a:gridCol w="540072">
                  <a:extLst>
                    <a:ext uri="{9D8B030D-6E8A-4147-A177-3AD203B41FA5}">
                      <a16:colId xmlns:a16="http://schemas.microsoft.com/office/drawing/2014/main" val="3298034981"/>
                    </a:ext>
                  </a:extLst>
                </a:gridCol>
                <a:gridCol w="1260168">
                  <a:extLst>
                    <a:ext uri="{9D8B030D-6E8A-4147-A177-3AD203B41FA5}">
                      <a16:colId xmlns:a16="http://schemas.microsoft.com/office/drawing/2014/main" val="2512788297"/>
                    </a:ext>
                  </a:extLst>
                </a:gridCol>
                <a:gridCol w="1890252">
                  <a:extLst>
                    <a:ext uri="{9D8B030D-6E8A-4147-A177-3AD203B41FA5}">
                      <a16:colId xmlns:a16="http://schemas.microsoft.com/office/drawing/2014/main" val="3217465131"/>
                    </a:ext>
                  </a:extLst>
                </a:gridCol>
                <a:gridCol w="1800240">
                  <a:extLst>
                    <a:ext uri="{9D8B030D-6E8A-4147-A177-3AD203B41FA5}">
                      <a16:colId xmlns:a16="http://schemas.microsoft.com/office/drawing/2014/main" val="2486139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ru-RU" alt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  <a:r>
                        <a:rPr kumimoji="0" lang="ru-RU" alt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ru-RU" alt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  <a:r>
                        <a:rPr kumimoji="0" lang="ru-RU" alt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</a:t>
                      </a:r>
                      <a:endParaRPr kumimoji="0" lang="ru-RU" alt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kumimoji="0" lang="ru-RU" alt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inside</a:t>
                      </a:r>
                      <a:endParaRPr kumimoji="0" lang="ru-RU" alt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77514"/>
                  </a:ext>
                </a:extLst>
              </a:tr>
              <a:tr h="965198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Координаты точек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kumimoji="0" lang="ru-RU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через которые проходит прямая (</a:t>
                      </a:r>
                      <a:r>
                        <a:rPr lang="en-US" altLang="en-US" sz="1600" dirty="0">
                          <a:latin typeface="Arial Narrow" panose="020B0606020202030204" pitchFamily="34" charset="0"/>
                        </a:rPr>
                        <a:t>double</a:t>
                      </a:r>
                      <a:r>
                        <a:rPr lang="ru-RU" altLang="en-US" sz="1600" dirty="0">
                          <a:latin typeface="Arial Narrow" panose="020B0606020202030204" pitchFamily="34" charset="0"/>
                        </a:rPr>
                        <a:t>)</a:t>
                      </a:r>
                      <a:endParaRPr kumimoji="0" lang="ru-RU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x4;y4</a:t>
                      </a:r>
                      <a:endParaRPr kumimoji="0" lang="ru-R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Угловой коэффициент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altLang="en-US" sz="1600" dirty="0"/>
                        <a:t>double</a:t>
                      </a:r>
                      <a:r>
                        <a:rPr lang="ru-RU" altLang="en-US" sz="1600" dirty="0"/>
                        <a:t>)</a:t>
                      </a:r>
                      <a:endParaRPr kumimoji="0" lang="ru-RU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Расстояние от точки пересечения прямой с осью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Y</a:t>
                      </a:r>
                      <a:r>
                        <a:rPr kumimoji="0" lang="ru-RU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до оси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X</a:t>
                      </a:r>
                      <a:endParaRPr kumimoji="0" lang="ru-RU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(</a:t>
                      </a:r>
                      <a:r>
                        <a:rPr lang="en-US" altLang="en-US" sz="1600" dirty="0">
                          <a:latin typeface="Arial Narrow" panose="020B0606020202030204" pitchFamily="34" charset="0"/>
                        </a:rPr>
                        <a:t>double</a:t>
                      </a:r>
                      <a:r>
                        <a:rPr lang="ru-RU" altLang="en-US" sz="1600" dirty="0">
                          <a:latin typeface="Arial Narrow" panose="020B0606020202030204" pitchFamily="34" charset="0"/>
                        </a:rPr>
                        <a:t>)</a:t>
                      </a:r>
                      <a:endParaRPr kumimoji="0" lang="ru-RU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Признак  искомого отрезка внутри прямоугольника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boolean</a:t>
                      </a: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)</a:t>
                      </a:r>
                      <a:endParaRPr kumimoji="0" lang="ru-RU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971891"/>
                  </a:ext>
                </a:extLst>
              </a:tr>
            </a:tbl>
          </a:graphicData>
        </a:graphic>
      </p:graphicFrame>
      <p:sp>
        <p:nvSpPr>
          <p:cNvPr id="25703" name="Line 103"/>
          <p:cNvSpPr>
            <a:spLocks noChangeShapeType="1"/>
          </p:cNvSpPr>
          <p:nvPr/>
        </p:nvSpPr>
        <p:spPr bwMode="auto">
          <a:xfrm>
            <a:off x="3671880" y="4178731"/>
            <a:ext cx="0" cy="52705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23" name="Line 123"/>
          <p:cNvSpPr>
            <a:spLocks noChangeShapeType="1"/>
          </p:cNvSpPr>
          <p:nvPr/>
        </p:nvSpPr>
        <p:spPr bwMode="auto">
          <a:xfrm flipV="1">
            <a:off x="1037691" y="5672736"/>
            <a:ext cx="435996" cy="656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24" name="Text Box 124"/>
          <p:cNvSpPr txBox="1">
            <a:spLocks noChangeArrowheads="1"/>
          </p:cNvSpPr>
          <p:nvPr/>
        </p:nvSpPr>
        <p:spPr bwMode="auto">
          <a:xfrm rot="16200000">
            <a:off x="-156433" y="5265417"/>
            <a:ext cx="1680362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en-US" dirty="0"/>
              <a:t>Поля класса </a:t>
            </a:r>
            <a:r>
              <a:rPr lang="en-US" altLang="en-US" sz="2000" i="1" dirty="0"/>
              <a:t>L</a:t>
            </a:r>
            <a:r>
              <a:rPr lang="ru-RU" sz="2000" i="1" dirty="0" err="1"/>
              <a:t>ine</a:t>
            </a:r>
            <a:endParaRPr lang="ru-RU" altLang="en-US" dirty="0"/>
          </a:p>
        </p:txBody>
      </p:sp>
      <p:sp>
        <p:nvSpPr>
          <p:cNvPr id="9" name="Text Box 124">
            <a:extLst>
              <a:ext uri="{FF2B5EF4-FFF2-40B4-BE49-F238E27FC236}">
                <a16:creationId xmlns:a16="http://schemas.microsoft.com/office/drawing/2014/main" id="{DFAA206F-584D-4866-B587-F0CD5440F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628" y="2601423"/>
            <a:ext cx="48822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en-US" sz="2400" dirty="0"/>
              <a:t>Динамический массив </a:t>
            </a:r>
            <a:r>
              <a:rPr lang="ru-RU" sz="2400" i="1" dirty="0"/>
              <a:t>lines</a:t>
            </a:r>
            <a:endParaRPr lang="ru-RU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56100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8764"/>
            <a:ext cx="7543800" cy="779010"/>
          </a:xfrm>
        </p:spPr>
        <p:txBody>
          <a:bodyPr/>
          <a:lstStyle/>
          <a:p>
            <a:pPr algn="ctr"/>
            <a:r>
              <a:rPr lang="ru-RU" altLang="en-US" sz="4000" i="1" dirty="0">
                <a:solidFill>
                  <a:srgbClr val="00B050"/>
                </a:solidFill>
              </a:rPr>
              <a:t>Метод решения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412" y="827774"/>
            <a:ext cx="4770636" cy="5184775"/>
          </a:xfrm>
        </p:spPr>
        <p:txBody>
          <a:bodyPr/>
          <a:lstStyle/>
          <a:p>
            <a:pPr marL="0" indent="0">
              <a:buNone/>
            </a:pPr>
            <a:r>
              <a:rPr lang="ru-RU" altLang="en-US" sz="1800" dirty="0"/>
              <a:t>1. Имеется некоторое количество точек и прямоугольник, параллельный координатным осям</a:t>
            </a:r>
          </a:p>
          <a:p>
            <a:pPr marL="0" indent="0">
              <a:buNone/>
            </a:pPr>
            <a:endParaRPr lang="ru-RU" altLang="en-US" sz="1800" dirty="0"/>
          </a:p>
          <a:p>
            <a:pPr marL="0" indent="0">
              <a:buNone/>
            </a:pPr>
            <a:r>
              <a:rPr lang="ru-RU" altLang="en-US" sz="1800" dirty="0"/>
              <a:t>2. Для каждой пары точек проверяем, пересекаются ли проходящие через них прямые</a:t>
            </a:r>
            <a:r>
              <a:rPr lang="en-US" altLang="en-US" sz="1800" dirty="0"/>
              <a:t> c </a:t>
            </a:r>
            <a:r>
              <a:rPr lang="ru-RU" altLang="en-US" sz="1800" dirty="0"/>
              <a:t>прямоугольником</a:t>
            </a:r>
          </a:p>
          <a:p>
            <a:pPr>
              <a:buAutoNum type="arabicPeriod"/>
            </a:pPr>
            <a:endParaRPr lang="ru-RU" altLang="en-US" sz="1800" dirty="0"/>
          </a:p>
          <a:p>
            <a:pPr marL="0" indent="0">
              <a:buNone/>
            </a:pPr>
            <a:r>
              <a:rPr lang="ru-RU" altLang="en-US" sz="1800" dirty="0"/>
              <a:t>3. Если пересекается – вычисляется длина отрезка прямой, ограниченная контуром прямоугольника</a:t>
            </a:r>
          </a:p>
          <a:p>
            <a:pPr marL="0" indent="0">
              <a:buNone/>
            </a:pPr>
            <a:endParaRPr lang="ru-RU" altLang="en-US" sz="1800" dirty="0"/>
          </a:p>
          <a:p>
            <a:pPr marL="0" indent="0">
              <a:buNone/>
            </a:pPr>
            <a:r>
              <a:rPr lang="ru-RU" altLang="en-US" sz="1800" dirty="0"/>
              <a:t>4. Если эта длина больше предыдущей максимальной, то обновляем значение максимальной длины и запоминаем эту пару точек.</a:t>
            </a:r>
          </a:p>
          <a:p>
            <a:pPr marL="0" indent="0">
              <a:buNone/>
            </a:pPr>
            <a:endParaRPr lang="ru-RU" altLang="en-US" sz="1800" dirty="0"/>
          </a:p>
          <a:p>
            <a:pPr marL="0" indent="0">
              <a:buNone/>
            </a:pPr>
            <a:r>
              <a:rPr lang="ru-RU" altLang="en-US" sz="1800" dirty="0"/>
              <a:t>5. Перебрав все пары точек, получаем решение.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D58C579-FC64-40F8-9D2D-FAF55E722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087" y="3346368"/>
            <a:ext cx="1855069" cy="184834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5BB1E2F-A0E3-4D0A-9D72-F78C26BD0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039" y="2016313"/>
            <a:ext cx="1967175" cy="189653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BC1BCEF-C398-4385-B414-014C57A8A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039" y="4888016"/>
            <a:ext cx="1967175" cy="18945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466462-6826-47E3-92D0-FA6FF8DB9F04}"/>
              </a:ext>
            </a:extLst>
          </p:cNvPr>
          <p:cNvSpPr txBox="1"/>
          <p:nvPr/>
        </p:nvSpPr>
        <p:spPr>
          <a:xfrm>
            <a:off x="4722857" y="1345841"/>
            <a:ext cx="54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1.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4943CD-6EC9-498E-BFF4-0412FCEC63E7}"/>
              </a:ext>
            </a:extLst>
          </p:cNvPr>
          <p:cNvSpPr txBox="1"/>
          <p:nvPr/>
        </p:nvSpPr>
        <p:spPr>
          <a:xfrm>
            <a:off x="6692002" y="2770174"/>
            <a:ext cx="54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2.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208476-500E-474D-87B4-58E73E8988CA}"/>
              </a:ext>
            </a:extLst>
          </p:cNvPr>
          <p:cNvSpPr txBox="1"/>
          <p:nvPr/>
        </p:nvSpPr>
        <p:spPr>
          <a:xfrm>
            <a:off x="4741907" y="3543511"/>
            <a:ext cx="54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3.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462E47D-96D1-4D1C-83D0-EC9C6679E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7087" y="844364"/>
            <a:ext cx="1834951" cy="17189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0888C7-CC77-4D7B-AB20-705FB7FC251A}"/>
              </a:ext>
            </a:extLst>
          </p:cNvPr>
          <p:cNvSpPr txBox="1"/>
          <p:nvPr/>
        </p:nvSpPr>
        <p:spPr>
          <a:xfrm>
            <a:off x="6692002" y="5465965"/>
            <a:ext cx="54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4.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7984" y="122012"/>
            <a:ext cx="7543800" cy="757458"/>
          </a:xfrm>
        </p:spPr>
        <p:txBody>
          <a:bodyPr/>
          <a:lstStyle/>
          <a:p>
            <a:r>
              <a:rPr lang="ru-RU" altLang="en-US" sz="4000" i="1" dirty="0">
                <a:solidFill>
                  <a:srgbClr val="00B050"/>
                </a:solidFill>
              </a:rPr>
              <a:t>Пример работы программы</a:t>
            </a: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5470525" y="138430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60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F9418A7-93DB-4075-BBF2-E2D9B5A14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70" y="2399965"/>
            <a:ext cx="2532230" cy="3248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6FACB1-3484-4C24-BE02-2439FCDD2D21}"/>
              </a:ext>
            </a:extLst>
          </p:cNvPr>
          <p:cNvSpPr txBox="1"/>
          <p:nvPr/>
        </p:nvSpPr>
        <p:spPr>
          <a:xfrm>
            <a:off x="836573" y="1709883"/>
            <a:ext cx="2340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Исходные данные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F22820-4820-4306-8CAC-EACF32F5D2C0}"/>
              </a:ext>
            </a:extLst>
          </p:cNvPr>
          <p:cNvSpPr txBox="1"/>
          <p:nvPr/>
        </p:nvSpPr>
        <p:spPr>
          <a:xfrm>
            <a:off x="5621828" y="2265248"/>
            <a:ext cx="2571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Выходные данные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ACD2C67-ADA6-4660-B096-A054B07E8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451" y="3167401"/>
            <a:ext cx="1571625" cy="12668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980C2C-9591-48DC-8538-3C96501A4D1F}"/>
              </a:ext>
            </a:extLst>
          </p:cNvPr>
          <p:cNvSpPr txBox="1"/>
          <p:nvPr/>
        </p:nvSpPr>
        <p:spPr>
          <a:xfrm>
            <a:off x="2744699" y="2399965"/>
            <a:ext cx="2452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latin typeface="Arial Narrow" panose="020B0606020202030204" pitchFamily="34" charset="0"/>
              </a:rPr>
              <a:t>- координаты вершин прямоугольника</a:t>
            </a:r>
          </a:p>
        </p:txBody>
      </p:sp>
      <p:sp>
        <p:nvSpPr>
          <p:cNvPr id="15" name="Правая фигурная скобка 14">
            <a:extLst>
              <a:ext uri="{FF2B5EF4-FFF2-40B4-BE49-F238E27FC236}">
                <a16:creationId xmlns:a16="http://schemas.microsoft.com/office/drawing/2014/main" id="{98A0B09D-1E2F-4524-9D52-36A570526A4E}"/>
              </a:ext>
            </a:extLst>
          </p:cNvPr>
          <p:cNvSpPr/>
          <p:nvPr/>
        </p:nvSpPr>
        <p:spPr>
          <a:xfrm>
            <a:off x="1802729" y="2795001"/>
            <a:ext cx="408000" cy="2700360"/>
          </a:xfrm>
          <a:prstGeom prst="rightBrace">
            <a:avLst>
              <a:gd name="adj1" fmla="val 8333"/>
              <a:gd name="adj2" fmla="val 4800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F14D77-8CC5-4832-854F-42C69898D01C}"/>
              </a:ext>
            </a:extLst>
          </p:cNvPr>
          <p:cNvSpPr txBox="1"/>
          <p:nvPr/>
        </p:nvSpPr>
        <p:spPr>
          <a:xfrm>
            <a:off x="2234387" y="3865186"/>
            <a:ext cx="253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latin typeface="Arial Narrow" panose="020B0606020202030204" pitchFamily="34" charset="0"/>
              </a:rPr>
              <a:t>- координаты точек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DF7972-EE8B-4D24-AC47-C3EF63AA4D13}"/>
              </a:ext>
            </a:extLst>
          </p:cNvPr>
          <p:cNvSpPr txBox="1"/>
          <p:nvPr/>
        </p:nvSpPr>
        <p:spPr>
          <a:xfrm>
            <a:off x="5956901" y="3105834"/>
            <a:ext cx="3255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latin typeface="Arial Narrow" panose="020B0606020202030204" pitchFamily="34" charset="0"/>
              </a:rPr>
              <a:t>- координаты точек, через которые проведена искомая прямая</a:t>
            </a:r>
          </a:p>
        </p:txBody>
      </p:sp>
      <p:sp>
        <p:nvSpPr>
          <p:cNvPr id="17" name="Правая фигурная скобка 16">
            <a:extLst>
              <a:ext uri="{FF2B5EF4-FFF2-40B4-BE49-F238E27FC236}">
                <a16:creationId xmlns:a16="http://schemas.microsoft.com/office/drawing/2014/main" id="{A40F248E-6F2E-45E7-9943-4FCAF8FD062B}"/>
              </a:ext>
            </a:extLst>
          </p:cNvPr>
          <p:cNvSpPr/>
          <p:nvPr/>
        </p:nvSpPr>
        <p:spPr>
          <a:xfrm>
            <a:off x="5860850" y="3197821"/>
            <a:ext cx="232214" cy="522757"/>
          </a:xfrm>
          <a:prstGeom prst="rightBrace">
            <a:avLst>
              <a:gd name="adj1" fmla="val 8333"/>
              <a:gd name="adj2" fmla="val 5206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авая фигурная скобка 17">
            <a:extLst>
              <a:ext uri="{FF2B5EF4-FFF2-40B4-BE49-F238E27FC236}">
                <a16:creationId xmlns:a16="http://schemas.microsoft.com/office/drawing/2014/main" id="{2ADF82B2-D49A-4806-9A97-A785E663F317}"/>
              </a:ext>
            </a:extLst>
          </p:cNvPr>
          <p:cNvSpPr/>
          <p:nvPr/>
        </p:nvSpPr>
        <p:spPr>
          <a:xfrm>
            <a:off x="5873619" y="3760182"/>
            <a:ext cx="232214" cy="522757"/>
          </a:xfrm>
          <a:prstGeom prst="rightBrace">
            <a:avLst>
              <a:gd name="adj1" fmla="val 8333"/>
              <a:gd name="adj2" fmla="val 5206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78298D-F65F-44A6-B259-728AB635D5B7}"/>
              </a:ext>
            </a:extLst>
          </p:cNvPr>
          <p:cNvSpPr txBox="1"/>
          <p:nvPr/>
        </p:nvSpPr>
        <p:spPr>
          <a:xfrm>
            <a:off x="6003720" y="3746365"/>
            <a:ext cx="3255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latin typeface="Arial Narrow" panose="020B0606020202030204" pitchFamily="34" charset="0"/>
              </a:rPr>
              <a:t>- координаты точек пересечения границ прямоугольника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7984" y="122012"/>
            <a:ext cx="7543800" cy="757458"/>
          </a:xfrm>
        </p:spPr>
        <p:txBody>
          <a:bodyPr/>
          <a:lstStyle/>
          <a:p>
            <a:r>
              <a:rPr lang="ru-RU" altLang="en-US" sz="4000" i="1" dirty="0">
                <a:solidFill>
                  <a:srgbClr val="00B050"/>
                </a:solidFill>
              </a:rPr>
              <a:t>Пример работы программы</a:t>
            </a: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5470525" y="138430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60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CB4DE6-BA9F-45B6-BA66-92D04D6F0D8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08784"/>
            <a:ext cx="4380218" cy="4827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039293-6A83-4705-B55F-977C64DE8BD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82" y="1808784"/>
            <a:ext cx="4254952" cy="482760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C5E5362-75FA-4AC7-B8CD-8893AD3387B8}"/>
              </a:ext>
            </a:extLst>
          </p:cNvPr>
          <p:cNvSpPr txBox="1"/>
          <p:nvPr/>
        </p:nvSpPr>
        <p:spPr>
          <a:xfrm>
            <a:off x="2231688" y="1257590"/>
            <a:ext cx="414055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Скриншоты рабочей программы </a:t>
            </a:r>
          </a:p>
        </p:txBody>
      </p:sp>
    </p:spTree>
    <p:extLst>
      <p:ext uri="{BB962C8B-B14F-4D97-AF65-F5344CB8AC3E}">
        <p14:creationId xmlns:p14="http://schemas.microsoft.com/office/powerpoint/2010/main" val="304865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4000" i="1" dirty="0">
                <a:solidFill>
                  <a:srgbClr val="00B050"/>
                </a:solidFill>
              </a:rPr>
              <a:t>Возникшие затруднения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429833"/>
          </a:xfrm>
        </p:spPr>
        <p:txBody>
          <a:bodyPr/>
          <a:lstStyle/>
          <a:p>
            <a:pPr marL="0" indent="0">
              <a:buNone/>
            </a:pPr>
            <a:r>
              <a:rPr lang="ru-RU" altLang="en-US" sz="1600" u="sng" dirty="0"/>
              <a:t>Затруднение</a:t>
            </a:r>
          </a:p>
          <a:p>
            <a:pPr marL="0" indent="0">
              <a:buNone/>
            </a:pPr>
            <a:r>
              <a:rPr lang="ru-RU" altLang="en-US" sz="1600" dirty="0"/>
              <a:t>   При рассмотрении прямоугольника, искомой прямой и отрезка как объектов без создания для них динамических списков (что возможно, так как каждый из этих объектов единственный. Один прямоугольник, одна прямая и один отрезок) при запуске программы графическая сцена не создавалась и, следовательно на ней ничего не отображалось.</a:t>
            </a:r>
          </a:p>
          <a:p>
            <a:pPr marL="0" indent="0">
              <a:buNone/>
            </a:pPr>
            <a:endParaRPr lang="ru-RU" altLang="en-US" sz="1600" dirty="0"/>
          </a:p>
          <a:p>
            <a:pPr marL="0" indent="0">
              <a:buNone/>
            </a:pPr>
            <a:r>
              <a:rPr lang="ru-RU" altLang="en-US" sz="1600" u="sng" dirty="0"/>
              <a:t>Решение</a:t>
            </a:r>
          </a:p>
          <a:p>
            <a:pPr marL="0" indent="0">
              <a:buNone/>
            </a:pPr>
            <a:r>
              <a:rPr lang="ru-RU" altLang="en-US" sz="1600" dirty="0"/>
              <a:t>   Решить проблему удалось созданием динамических массивов для прямоугольника и прямых и рисованием их как объектов массива.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927100" y="1988808"/>
            <a:ext cx="796547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sz="5400" b="1" i="1" dirty="0">
                <a:solidFill>
                  <a:srgbClr val="00B050"/>
                </a:solidFill>
                <a:latin typeface="+mj-lt"/>
              </a:rPr>
              <a:t>Спасибо за внимание!</a:t>
            </a:r>
            <a:endParaRPr lang="en-US" altLang="en-US" sz="5400" b="1" i="1" dirty="0">
              <a:solidFill>
                <a:srgbClr val="00B050"/>
              </a:solidFill>
              <a:latin typeface="+mj-lt"/>
            </a:endParaRPr>
          </a:p>
          <a:p>
            <a:pPr>
              <a:spcBef>
                <a:spcPct val="50000"/>
              </a:spcBef>
            </a:pPr>
            <a:endParaRPr lang="ru-RU" altLang="en-US" sz="2400" b="1" dirty="0">
              <a:solidFill>
                <a:srgbClr val="00B0F0"/>
              </a:solidFill>
              <a:latin typeface="Bahnschrift Light SemiCondensed" panose="020B0502040204020203" pitchFamily="34" charset="0"/>
            </a:endParaRPr>
          </a:p>
          <a:p>
            <a:pPr>
              <a:spcBef>
                <a:spcPct val="50000"/>
              </a:spcBef>
            </a:pPr>
            <a:r>
              <a:rPr lang="ru-RU" altLang="en-US" sz="2400" dirty="0"/>
              <a:t>Презентацию подготовил</a:t>
            </a:r>
          </a:p>
          <a:p>
            <a:pPr>
              <a:spcBef>
                <a:spcPct val="50000"/>
              </a:spcBef>
            </a:pPr>
            <a:r>
              <a:rPr lang="ru-RU" altLang="en-US" sz="2400" dirty="0"/>
              <a:t>Ученик 10-2 класса</a:t>
            </a:r>
          </a:p>
          <a:p>
            <a:pPr>
              <a:spcBef>
                <a:spcPct val="50000"/>
              </a:spcBef>
            </a:pPr>
            <a:r>
              <a:rPr lang="ru-RU" altLang="en-US" sz="2400" dirty="0"/>
              <a:t>Соловьяненко Егор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792162" y="5680075"/>
            <a:ext cx="4770437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dirty="0"/>
              <a:t>Контактная информация: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geosha-sol@yandex.ru</a:t>
            </a:r>
            <a:endParaRPr lang="ru-RU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en-US" sz="4000" i="1" dirty="0">
                <a:solidFill>
                  <a:srgbClr val="00B050"/>
                </a:solidFill>
              </a:rPr>
              <a:t>Постановка задачи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436" y="2258844"/>
            <a:ext cx="4384836" cy="3149929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На плоскости задано множество точек, и "параллельный" прямоугольник</a:t>
            </a:r>
            <a:r>
              <a:rPr lang="en-US" sz="2000" dirty="0"/>
              <a:t> (</a:t>
            </a:r>
            <a:r>
              <a:rPr lang="ru-RU" sz="2000" dirty="0"/>
              <a:t>стороны которого параллельны осям координат).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Множество точек образует все возможные прямые, которые определены парами точек множества. 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07616C-AA33-4AE6-8311-913A27F04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036" y="1897840"/>
            <a:ext cx="4140552" cy="36538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41436" y="292564"/>
            <a:ext cx="7543800" cy="869022"/>
          </a:xfrm>
        </p:spPr>
        <p:txBody>
          <a:bodyPr/>
          <a:lstStyle/>
          <a:p>
            <a:pPr algn="ctr"/>
            <a:r>
              <a:rPr lang="ru-RU" altLang="en-US" sz="4000" i="1" dirty="0">
                <a:solidFill>
                  <a:srgbClr val="00B050"/>
                </a:solidFill>
              </a:rPr>
              <a:t>Постановка задачи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1460" y="1223169"/>
            <a:ext cx="4474848" cy="4411662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Найти прямую, которая пересекает указанный прямоугольник, и при этом длина отрезка прямой, находящейся внутри прямоугольника, максимальна.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Нарисовать прямую, удовлетворяющую предыдущему условию, выделить точки, через которые она проходит, а также выделить на этой прямой отрезок между двумя точками ее пересечения с прямоугольником.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2463780-E670-49FE-AC0D-34AC2FB02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036" y="1898796"/>
            <a:ext cx="4096114" cy="391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39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en-US" sz="4000" i="1" dirty="0">
                <a:solidFill>
                  <a:srgbClr val="00B050"/>
                </a:solidFill>
              </a:rPr>
              <a:t>Входные и выходные данные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611472" y="1538748"/>
            <a:ext cx="4142899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en-US" b="1" i="1" dirty="0"/>
              <a:t>Входные данные:</a:t>
            </a:r>
          </a:p>
          <a:p>
            <a:pPr marL="0" indent="0">
              <a:buNone/>
            </a:pPr>
            <a:r>
              <a:rPr lang="ru-RU" dirty="0"/>
              <a:t>Множество точек (координаты точек</a:t>
            </a:r>
            <a:r>
              <a:rPr lang="en-US" dirty="0"/>
              <a:t>)</a:t>
            </a:r>
            <a:r>
              <a:rPr lang="ru-RU" dirty="0"/>
              <a:t>, тип - </a:t>
            </a:r>
            <a:r>
              <a:rPr lang="en-US" dirty="0"/>
              <a:t>double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Прямоугольник (задан координатами противоположных углов), тип - </a:t>
            </a:r>
            <a:r>
              <a:rPr lang="en-US" dirty="0"/>
              <a:t>double</a:t>
            </a:r>
            <a:endParaRPr lang="ru-RU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b="1" i="1" dirty="0"/>
              <a:t>Выходные данные:</a:t>
            </a:r>
          </a:p>
          <a:p>
            <a:pPr marL="0" indent="0">
              <a:buNone/>
            </a:pPr>
            <a:r>
              <a:rPr lang="ru-RU" dirty="0"/>
              <a:t>Изображение прямой, пересекающей прямоугольник, точек, через которые она проходит и отрезка рассматриваемой прямой, в пределах прямоугольника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400" b="1" i="1" dirty="0"/>
          </a:p>
        </p:txBody>
      </p:sp>
      <p:pic>
        <p:nvPicPr>
          <p:cNvPr id="3" name="Рисунок 2" descr="Изображение выглядит как ночное небо&#10;&#10;Автоматически созданное описание">
            <a:extLst>
              <a:ext uri="{FF2B5EF4-FFF2-40B4-BE49-F238E27FC236}">
                <a16:creationId xmlns:a16="http://schemas.microsoft.com/office/drawing/2014/main" id="{60FFCB98-EA59-4573-9E66-0D8E40BE53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421" y="1474788"/>
            <a:ext cx="3021917" cy="2356356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ночь, легкий&#10;&#10;Автоматически созданное описание">
            <a:extLst>
              <a:ext uri="{FF2B5EF4-FFF2-40B4-BE49-F238E27FC236}">
                <a16:creationId xmlns:a16="http://schemas.microsoft.com/office/drawing/2014/main" id="{B0EB50F8-ACB9-4DA5-B89C-7FFE6FDE10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26" y="4166245"/>
            <a:ext cx="3020024" cy="23563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41436" y="249124"/>
            <a:ext cx="7543800" cy="779009"/>
          </a:xfrm>
        </p:spPr>
        <p:txBody>
          <a:bodyPr/>
          <a:lstStyle/>
          <a:p>
            <a:pPr algn="ctr"/>
            <a:r>
              <a:rPr lang="ru-RU" altLang="en-US" sz="4000" i="1" dirty="0">
                <a:solidFill>
                  <a:srgbClr val="00B050"/>
                </a:solidFill>
              </a:rPr>
              <a:t>Математическая модель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15" name="Rectangle 11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15867" y="1178700"/>
                <a:ext cx="4114800" cy="5313258"/>
              </a:xfrm>
            </p:spPr>
            <p:txBody>
              <a:bodyPr/>
              <a:lstStyle/>
              <a:p>
                <a:pPr marL="0" indent="0">
                  <a:buNone/>
                  <a:tabLst>
                    <a:tab pos="165100" algn="l"/>
                  </a:tabLst>
                </a:pPr>
                <a:r>
                  <a:rPr lang="ru-RU" sz="1800" dirty="0">
                    <a:effectLst/>
                    <a:ea typeface="Yu Mincho" panose="02020400000000000000" pitchFamily="18" charset="-128"/>
                  </a:rPr>
                  <a:t>Для каждой прямой</a:t>
                </a:r>
                <a:r>
                  <a:rPr lang="en-US" sz="1800" dirty="0">
                    <a:ea typeface="Yu Mincho" panose="02020400000000000000" pitchFamily="18" charset="-128"/>
                  </a:rPr>
                  <a:t>, </a:t>
                </a:r>
                <a:r>
                  <a:rPr lang="ru-RU" sz="1800" dirty="0">
                    <a:ea typeface="Yu Mincho" panose="02020400000000000000" pitchFamily="18" charset="-128"/>
                  </a:rPr>
                  <a:t>описываемой уравнением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𝑘𝑥</m:t>
                    </m:r>
                    <m:r>
                      <a:rPr lang="en-US" sz="1800" i="1"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𝑏</m:t>
                    </m:r>
                  </m:oMath>
                </a14:m>
                <a:r>
                  <a:rPr lang="ru-RU" sz="1800" i="1" dirty="0">
                    <a:ea typeface="Yu Mincho" panose="02020400000000000000" pitchFamily="18" charset="-128"/>
                  </a:rPr>
                  <a:t>,</a:t>
                </a:r>
                <a:r>
                  <a:rPr lang="ru-RU" sz="1800" dirty="0">
                    <a:effectLst/>
                    <a:ea typeface="Yu Mincho" panose="02020400000000000000" pitchFamily="18" charset="-128"/>
                  </a:rPr>
                  <a:t> из набора линий, построенных на заданном множестве точек выполняются следующие вычисления:</a:t>
                </a:r>
              </a:p>
              <a:p>
                <a:pPr marL="0" indent="0">
                  <a:buNone/>
                  <a:tabLst>
                    <a:tab pos="165100" algn="l"/>
                  </a:tabLst>
                </a:pPr>
                <a:endParaRPr lang="ru-RU" sz="1800" dirty="0">
                  <a:ea typeface="Yu Mincho" panose="02020400000000000000" pitchFamily="18" charset="-128"/>
                </a:endParaRPr>
              </a:p>
              <a:p>
                <a:pPr marL="0" indent="0">
                  <a:buNone/>
                  <a:tabLst>
                    <a:tab pos="165100" algn="l"/>
                  </a:tabLst>
                </a:pPr>
                <a:r>
                  <a:rPr lang="ru-RU" sz="1800" dirty="0">
                    <a:ea typeface="Yu Mincho" panose="02020400000000000000" pitchFamily="18" charset="-128"/>
                  </a:rPr>
                  <a:t>1. Определяется ее угловой коэффициент (</a:t>
                </a:r>
                <a:r>
                  <a:rPr lang="en-US" sz="2000" i="1" dirty="0">
                    <a:latin typeface="Cambria Math" panose="02040503050406030204" pitchFamily="18" charset="0"/>
                    <a:ea typeface="Yu Mincho" panose="02020400000000000000" pitchFamily="18" charset="-128"/>
                  </a:rPr>
                  <a:t>k</a:t>
                </a:r>
                <a:r>
                  <a:rPr lang="en-US" sz="1800" dirty="0">
                    <a:ea typeface="Yu Mincho" panose="02020400000000000000" pitchFamily="18" charset="-128"/>
                  </a:rPr>
                  <a:t>)</a:t>
                </a:r>
                <a:r>
                  <a:rPr lang="ru-RU" sz="1800" dirty="0">
                    <a:ea typeface="Yu Mincho" panose="02020400000000000000" pitchFamily="18" charset="-128"/>
                  </a:rPr>
                  <a:t>: </a:t>
                </a:r>
                <a:endParaRPr lang="en-US" sz="1800" dirty="0">
                  <a:ea typeface="Yu Mincho" panose="02020400000000000000" pitchFamily="18" charset="-128"/>
                </a:endParaRPr>
              </a:p>
              <a:p>
                <a:pPr marL="0" indent="0">
                  <a:buNone/>
                  <a:tabLst>
                    <a:tab pos="165100" algn="l"/>
                  </a:tabLst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𝑘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=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𝑡𝑔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⁡(</m:t>
                    </m:r>
                    <m:r>
                      <m:rPr>
                        <m:nor/>
                      </m:rPr>
                      <a:rPr lang="en-US" sz="2000" i="1">
                        <a:latin typeface="Symbol" panose="05050102010706020507" pitchFamily="18" charset="2"/>
                      </a:rPr>
                      <m:t>a</m:t>
                    </m:r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)</m:t>
                    </m:r>
                    <m:r>
                      <a:rPr lang="ru-RU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=</m:t>
                    </m:r>
                    <m:f>
                      <m:fPr>
                        <m:ctrlPr>
                          <a:rPr lang="ru-R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18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18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18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18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18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Yu Mincho" panose="02020400000000000000" pitchFamily="18" charset="-128"/>
                  </a:rPr>
                  <a:t> </a:t>
                </a:r>
                <a:endParaRPr lang="en-US" sz="1800" i="1" dirty="0">
                  <a:solidFill>
                    <a:schemeClr val="tx1"/>
                  </a:solidFill>
                  <a:latin typeface="Symbol" panose="05050102010706020507" pitchFamily="18" charset="2"/>
                  <a:ea typeface="Yu Mincho" panose="02020400000000000000" pitchFamily="18" charset="-128"/>
                </a:endParaRPr>
              </a:p>
              <a:p>
                <a:pPr marL="0" indent="0">
                  <a:buNone/>
                  <a:tabLst>
                    <a:tab pos="165100" algn="l"/>
                  </a:tabLst>
                </a:pPr>
                <a:r>
                  <a:rPr lang="ru-RU" sz="1800" dirty="0">
                    <a:ea typeface="Yu Mincho" panose="02020400000000000000" pitchFamily="18" charset="-128"/>
                  </a:rPr>
                  <a:t>и расстояние до оси абсцисс в точке пересечения прямой с осью ординат</a:t>
                </a:r>
                <a:r>
                  <a:rPr lang="en-US" sz="1800" dirty="0">
                    <a:ea typeface="Yu Mincho" panose="02020400000000000000" pitchFamily="18" charset="-128"/>
                  </a:rPr>
                  <a:t> (</a:t>
                </a:r>
                <a:r>
                  <a:rPr lang="en-US" sz="2000" i="1" dirty="0">
                    <a:latin typeface="Cambria Math" panose="02040503050406030204" pitchFamily="18" charset="0"/>
                    <a:ea typeface="Yu Mincho" panose="02020400000000000000" pitchFamily="18" charset="-128"/>
                  </a:rPr>
                  <a:t>b</a:t>
                </a:r>
                <a:r>
                  <a:rPr lang="en-US" sz="1800" dirty="0">
                    <a:ea typeface="Yu Mincho" panose="02020400000000000000" pitchFamily="18" charset="-128"/>
                  </a:rPr>
                  <a:t>)</a:t>
                </a:r>
                <a:r>
                  <a:rPr lang="ru-RU" sz="1800" dirty="0">
                    <a:ea typeface="Yu Mincho" panose="02020400000000000000" pitchFamily="18" charset="-128"/>
                  </a:rPr>
                  <a:t>.</a:t>
                </a:r>
                <a:r>
                  <a:rPr lang="en-US" sz="1800" dirty="0">
                    <a:ea typeface="Yu Mincho" panose="02020400000000000000" pitchFamily="18" charset="-128"/>
                  </a:rPr>
                  <a:t> </a:t>
                </a:r>
                <a:r>
                  <a:rPr lang="ru-RU" sz="1800" dirty="0">
                    <a:ea typeface="Yu Mincho" panose="02020400000000000000" pitchFamily="18" charset="-128"/>
                  </a:rPr>
                  <a:t>Значение </a:t>
                </a:r>
                <a:r>
                  <a:rPr lang="en-US" sz="1800" i="1" dirty="0">
                    <a:ea typeface="Yu Mincho" panose="02020400000000000000" pitchFamily="18" charset="-128"/>
                  </a:rPr>
                  <a:t>b</a:t>
                </a:r>
                <a:r>
                  <a:rPr lang="en-US" sz="1800" dirty="0">
                    <a:ea typeface="Yu Mincho" panose="02020400000000000000" pitchFamily="18" charset="-128"/>
                  </a:rPr>
                  <a:t> </a:t>
                </a:r>
                <a:r>
                  <a:rPr lang="ru-RU" sz="1800" dirty="0">
                    <a:ea typeface="Yu Mincho" panose="02020400000000000000" pitchFamily="18" charset="-128"/>
                  </a:rPr>
                  <a:t>вычисляется с использованием координат точки (</a:t>
                </a:r>
                <a:r>
                  <a:rPr lang="en-US" sz="2000" i="1" dirty="0">
                    <a:latin typeface="Cambria Math" panose="02040503050406030204" pitchFamily="18" charset="0"/>
                    <a:ea typeface="Yu Mincho" panose="02020400000000000000" pitchFamily="18" charset="-128"/>
                  </a:rPr>
                  <a:t>x</a:t>
                </a:r>
                <a:r>
                  <a:rPr lang="ru-RU" sz="2000" i="1" baseline="-25000" dirty="0">
                    <a:latin typeface="Cambria Math" panose="02040503050406030204" pitchFamily="18" charset="0"/>
                    <a:ea typeface="Yu Mincho" panose="02020400000000000000" pitchFamily="18" charset="-128"/>
                  </a:rPr>
                  <a:t>1</a:t>
                </a:r>
                <a:r>
                  <a:rPr lang="ru-RU" sz="2000" i="1" dirty="0">
                    <a:latin typeface="Cambria Math" panose="02040503050406030204" pitchFamily="18" charset="0"/>
                    <a:ea typeface="Yu Mincho" panose="02020400000000000000" pitchFamily="18" charset="-128"/>
                  </a:rPr>
                  <a:t>;</a:t>
                </a:r>
                <a:r>
                  <a:rPr lang="en-US" sz="2000" i="1" dirty="0">
                    <a:latin typeface="Cambria Math" panose="02040503050406030204" pitchFamily="18" charset="0"/>
                    <a:ea typeface="Yu Mincho" panose="02020400000000000000" pitchFamily="18" charset="-128"/>
                  </a:rPr>
                  <a:t> y</a:t>
                </a:r>
                <a:r>
                  <a:rPr lang="en-US" sz="2000" i="1" baseline="-25000" dirty="0">
                    <a:latin typeface="Cambria Math" panose="02040503050406030204" pitchFamily="18" charset="0"/>
                    <a:ea typeface="Yu Mincho" panose="02020400000000000000" pitchFamily="18" charset="-128"/>
                  </a:rPr>
                  <a:t>1</a:t>
                </a:r>
                <a:r>
                  <a:rPr lang="en-US" sz="1800" dirty="0">
                    <a:ea typeface="Yu Mincho" panose="02020400000000000000" pitchFamily="18" charset="-128"/>
                  </a:rPr>
                  <a:t>) </a:t>
                </a:r>
                <a:r>
                  <a:rPr lang="ru-RU" sz="1800" dirty="0">
                    <a:ea typeface="Yu Mincho" panose="02020400000000000000" pitchFamily="18" charset="-128"/>
                  </a:rPr>
                  <a:t>и преобразованного уравнения прямой:</a:t>
                </a:r>
                <a:endParaRPr lang="en-US" sz="1800" dirty="0">
                  <a:ea typeface="Yu Mincho" panose="02020400000000000000" pitchFamily="18" charset="-128"/>
                </a:endParaRPr>
              </a:p>
              <a:p>
                <a:pPr marL="0" indent="0">
                  <a:buNone/>
                  <a:tabLst>
                    <a:tab pos="1651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</a:rPr>
                        <m:t>𝑏</m:t>
                      </m:r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</a:rPr>
                        <m:t>𝑦</m:t>
                      </m:r>
                      <m:r>
                        <a:rPr lang="en-US" sz="18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</a:rPr>
                        <m:t>1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</a:rPr>
                        <m:t>𝑘𝑥</m:t>
                      </m:r>
                      <m:r>
                        <a:rPr lang="en-US" sz="18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</a:rPr>
                        <m:t>1</m:t>
                      </m:r>
                    </m:oMath>
                  </m:oMathPara>
                </a14:m>
                <a:endParaRPr lang="ru-RU" sz="1800" i="1" baseline="-25000" dirty="0">
                  <a:solidFill>
                    <a:schemeClr val="tx1"/>
                  </a:solidFill>
                  <a:ea typeface="Yu Mincho" panose="02020400000000000000" pitchFamily="18" charset="-128"/>
                </a:endParaRPr>
              </a:p>
              <a:p>
                <a:pPr marL="0" indent="0">
                  <a:buNone/>
                  <a:tabLst>
                    <a:tab pos="165100" algn="l"/>
                  </a:tabLst>
                </a:pPr>
                <a:endParaRPr lang="ru-RU" sz="1800" dirty="0">
                  <a:solidFill>
                    <a:srgbClr val="FF0000"/>
                  </a:solidFill>
                  <a:ea typeface="Yu Mincho" panose="02020400000000000000" pitchFamily="18" charset="-128"/>
                </a:endParaRPr>
              </a:p>
              <a:p>
                <a:pPr marL="0" indent="0">
                  <a:buNone/>
                  <a:tabLst>
                    <a:tab pos="165100" algn="l"/>
                  </a:tabLst>
                </a:pPr>
                <a:endParaRPr lang="ru-RU" sz="1800" dirty="0">
                  <a:solidFill>
                    <a:srgbClr val="FF0000"/>
                  </a:solidFill>
                  <a:ea typeface="Yu Mincho" panose="02020400000000000000" pitchFamily="18" charset="-128"/>
                </a:endParaRPr>
              </a:p>
              <a:p>
                <a:pPr marL="0" indent="0">
                  <a:buNone/>
                  <a:tabLst>
                    <a:tab pos="165100" algn="l"/>
                  </a:tabLst>
                </a:pPr>
                <a:endParaRPr lang="ru-RU" sz="1800" dirty="0">
                  <a:solidFill>
                    <a:srgbClr val="FF0000"/>
                  </a:solidFill>
                  <a:ea typeface="Yu Mincho" panose="02020400000000000000" pitchFamily="18" charset="-128"/>
                </a:endParaRPr>
              </a:p>
              <a:p>
                <a:endParaRPr lang="ru-RU" altLang="en-US" sz="2400" b="1" dirty="0"/>
              </a:p>
            </p:txBody>
          </p:sp>
        </mc:Choice>
        <mc:Fallback>
          <p:sp>
            <p:nvSpPr>
              <p:cNvPr id="21515" name="Rectangle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15867" y="1178700"/>
                <a:ext cx="4114800" cy="5313258"/>
              </a:xfrm>
              <a:blipFill>
                <a:blip r:embed="rId2"/>
                <a:stretch>
                  <a:fillRect l="-1185" t="-573" r="-2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15D06A7-D479-495F-A255-4479CE2A7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667" y="2129730"/>
            <a:ext cx="4371507" cy="28938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90944" y="249124"/>
            <a:ext cx="7543800" cy="779009"/>
          </a:xfrm>
        </p:spPr>
        <p:txBody>
          <a:bodyPr/>
          <a:lstStyle/>
          <a:p>
            <a:pPr algn="ctr"/>
            <a:r>
              <a:rPr lang="ru-RU" altLang="en-US" sz="4000" i="1" dirty="0">
                <a:solidFill>
                  <a:srgbClr val="00B050"/>
                </a:solidFill>
              </a:rPr>
              <a:t>Математическая модель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15" name="Rectangle 11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520962" y="1028133"/>
                <a:ext cx="4411085" cy="531325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1800" dirty="0">
                    <a:latin typeface="Arial" panose="020B0604020202020204" pitchFamily="34" charset="0"/>
                  </a:rPr>
                  <a:t>2. Находятся точки пересечения рассматриваемой прямой с верхней и нижней сторонами прямоугольника, которые описываются выражениями 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latin typeface="Arial" panose="020B0604020202020204" pitchFamily="34" charset="0"/>
                  </a:rPr>
                  <a:t>y=a</a:t>
                </a:r>
                <a:r>
                  <a:rPr lang="en-US" sz="1800" i="1" baseline="-25000" dirty="0">
                    <a:latin typeface="Arial" panose="020B0604020202020204" pitchFamily="34" charset="0"/>
                  </a:rPr>
                  <a:t>1</a:t>
                </a:r>
                <a:r>
                  <a:rPr lang="en-US" sz="1800" i="1" dirty="0">
                    <a:latin typeface="Arial" panose="020B0604020202020204" pitchFamily="34" charset="0"/>
                  </a:rPr>
                  <a:t> </a:t>
                </a:r>
                <a:r>
                  <a:rPr lang="ru-RU" sz="1800" i="1" dirty="0">
                    <a:latin typeface="Arial" panose="020B0604020202020204" pitchFamily="34" charset="0"/>
                  </a:rPr>
                  <a:t>и</a:t>
                </a:r>
                <a:r>
                  <a:rPr lang="en-US" sz="1800" i="1" dirty="0">
                    <a:latin typeface="Arial" panose="020B0604020202020204" pitchFamily="34" charset="0"/>
                  </a:rPr>
                  <a:t> y=a</a:t>
                </a:r>
                <a:r>
                  <a:rPr lang="en-US" sz="1800" i="1" baseline="-25000" dirty="0">
                    <a:latin typeface="Arial" panose="020B0604020202020204" pitchFamily="34" charset="0"/>
                  </a:rPr>
                  <a:t>2</a:t>
                </a:r>
                <a:r>
                  <a:rPr lang="ru-RU" sz="1800" i="1" dirty="0">
                    <a:latin typeface="Arial" panose="020B0604020202020204" pitchFamily="34" charset="0"/>
                  </a:rPr>
                  <a:t>, </a:t>
                </a:r>
              </a:p>
              <a:p>
                <a:pPr marL="0" indent="0">
                  <a:buNone/>
                </a:pPr>
                <a:r>
                  <a:rPr lang="ru-RU" sz="1800" dirty="0">
                    <a:latin typeface="Arial" panose="020B0604020202020204" pitchFamily="34" charset="0"/>
                  </a:rPr>
                  <a:t>а также левой и правой сторонами 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latin typeface="Arial" panose="020B0604020202020204" pitchFamily="34" charset="0"/>
                  </a:rPr>
                  <a:t>x=c</a:t>
                </a:r>
                <a:r>
                  <a:rPr lang="en-US" sz="1800" i="1" baseline="-25000" dirty="0">
                    <a:latin typeface="Arial" panose="020B0604020202020204" pitchFamily="34" charset="0"/>
                  </a:rPr>
                  <a:t>1</a:t>
                </a:r>
                <a:r>
                  <a:rPr lang="en-US" sz="1800" i="1" dirty="0">
                    <a:latin typeface="Arial" panose="020B0604020202020204" pitchFamily="34" charset="0"/>
                  </a:rPr>
                  <a:t> </a:t>
                </a:r>
                <a:r>
                  <a:rPr lang="ru-RU" sz="1800" i="1" dirty="0">
                    <a:latin typeface="Arial" panose="020B0604020202020204" pitchFamily="34" charset="0"/>
                  </a:rPr>
                  <a:t>и</a:t>
                </a:r>
                <a:r>
                  <a:rPr lang="en-US" sz="1800" i="1" dirty="0">
                    <a:latin typeface="Arial" panose="020B0604020202020204" pitchFamily="34" charset="0"/>
                  </a:rPr>
                  <a:t> x=c</a:t>
                </a:r>
                <a:r>
                  <a:rPr lang="ru-RU" sz="1800" i="1" baseline="-25000" dirty="0">
                    <a:latin typeface="Arial" panose="020B0604020202020204" pitchFamily="34" charset="0"/>
                  </a:rPr>
                  <a:t>2</a:t>
                </a:r>
                <a:r>
                  <a:rPr lang="en-US" sz="1800" i="1" dirty="0">
                    <a:latin typeface="Arial" panose="020B0604020202020204" pitchFamily="34" charset="0"/>
                  </a:rPr>
                  <a:t> </a:t>
                </a:r>
                <a:r>
                  <a:rPr lang="ru-RU" sz="1800" dirty="0">
                    <a:latin typeface="Arial" panose="020B0604020202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ru-RU" sz="1800" dirty="0">
                  <a:latin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ru-RU" sz="1800" dirty="0">
                    <a:latin typeface="Arial" panose="020B0604020202020204" pitchFamily="34" charset="0"/>
                  </a:rPr>
                  <a:t>Ордината, на которой находится верхняя/нижняя сторона прямоугольника известна, поэтому остается найти абсциссу точки пересечения: </a:t>
                </a:r>
              </a:p>
              <a:p>
                <a:pPr marL="0" indent="0">
                  <a:buNone/>
                  <a:tabLst>
                    <a:tab pos="1651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>
                          <a:latin typeface="Cambria Math" panose="02040503050406030204" pitchFamily="18" charset="0"/>
                          <a:ea typeface="Yu Mincho" panose="02020400000000000000" pitchFamily="18" charset="-128"/>
                        </a:rPr>
                        <m:t>x</m:t>
                      </m:r>
                      <m:r>
                        <a:rPr lang="en-US" sz="1800" i="1" baseline="-25000">
                          <a:latin typeface="Cambria Math" panose="02040503050406030204" pitchFamily="18" charset="0"/>
                          <a:ea typeface="Yu Mincho" panose="02020400000000000000" pitchFamily="18" charset="-128"/>
                        </a:rPr>
                        <m:t>0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Yu Mincho" panose="02020400000000000000" pitchFamily="18" charset="-128"/>
                        </a:rPr>
                        <m:t>=</m:t>
                      </m:r>
                      <m:f>
                        <m:fPr>
                          <m:ctrlPr>
                            <a:rPr lang="ru-RU" sz="1800" i="1"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sz="1800" i="1" dirty="0"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1800" i="1" dirty="0"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b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800" i="1" dirty="0"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k</m:t>
                          </m:r>
                        </m:den>
                      </m:f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  <a:ea typeface="Yu Mincho" panose="02020400000000000000" pitchFamily="18" charset="-128"/>
                </a:endParaRPr>
              </a:p>
              <a:p>
                <a:pPr marL="0" indent="0">
                  <a:buNone/>
                  <a:tabLst>
                    <a:tab pos="165100" algn="l"/>
                  </a:tabLst>
                </a:pPr>
                <a:endParaRPr lang="ru-RU" sz="1800" dirty="0">
                  <a:solidFill>
                    <a:srgbClr val="FF0000"/>
                  </a:solidFill>
                  <a:ea typeface="Yu Mincho" panose="02020400000000000000" pitchFamily="18" charset="-128"/>
                </a:endParaRPr>
              </a:p>
              <a:p>
                <a:pPr marL="0" indent="0">
                  <a:buNone/>
                  <a:tabLst>
                    <a:tab pos="165100" algn="l"/>
                  </a:tabLst>
                </a:pPr>
                <a:endParaRPr lang="ru-RU" sz="1800" dirty="0">
                  <a:solidFill>
                    <a:srgbClr val="FF0000"/>
                  </a:solidFill>
                  <a:ea typeface="Yu Mincho" panose="02020400000000000000" pitchFamily="18" charset="-128"/>
                </a:endParaRPr>
              </a:p>
              <a:p>
                <a:endParaRPr lang="ru-RU" altLang="en-US" sz="2400" b="1" dirty="0"/>
              </a:p>
            </p:txBody>
          </p:sp>
        </mc:Choice>
        <mc:Fallback>
          <p:sp>
            <p:nvSpPr>
              <p:cNvPr id="21515" name="Rectangle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20962" y="1028133"/>
                <a:ext cx="4411085" cy="5313258"/>
              </a:xfrm>
              <a:blipFill>
                <a:blip r:embed="rId2"/>
                <a:stretch>
                  <a:fillRect l="-1105" t="-6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7C0E4ED-1E91-4CB4-9E06-8E45E52A8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084" y="1898796"/>
            <a:ext cx="3563406" cy="229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4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41436" y="97081"/>
            <a:ext cx="7543800" cy="745414"/>
          </a:xfrm>
        </p:spPr>
        <p:txBody>
          <a:bodyPr/>
          <a:lstStyle/>
          <a:p>
            <a:pPr algn="ctr"/>
            <a:r>
              <a:rPr lang="ru-RU" altLang="en-US" sz="4000" i="1" dirty="0">
                <a:solidFill>
                  <a:srgbClr val="00B050"/>
                </a:solidFill>
              </a:rPr>
              <a:t>Математическая модель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15" name="Rectangle 11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41436" y="845333"/>
                <a:ext cx="4770636" cy="52734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1800" dirty="0">
                    <a:latin typeface="Arial" panose="020B0604020202020204" pitchFamily="34" charset="0"/>
                  </a:rPr>
                  <a:t>3. Найденная абсцисса точки пересечения сравнивается с абсциссами границ стороны прямоугольника для оценки попадания найденной координаты в пределы прямоугольника.</a:t>
                </a:r>
              </a:p>
              <a:p>
                <a:pPr marL="0" indent="0">
                  <a:buNone/>
                </a:pPr>
                <a:endParaRPr lang="ru-RU" sz="1800" dirty="0">
                  <a:latin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ru-RU" sz="1800" dirty="0">
                    <a:latin typeface="Arial" panose="020B0604020202020204" pitchFamily="34" charset="0"/>
                  </a:rPr>
                  <a:t>Для левой/правой стороны прямоугольника вычисления проводятся аналогично, только с поиском ординаты.</a:t>
                </a:r>
              </a:p>
              <a:p>
                <a:pPr marL="0" indent="0">
                  <a:buNone/>
                </a:pPr>
                <a:endParaRPr lang="ru-RU" sz="1800" dirty="0">
                  <a:latin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ru-RU" sz="1800" dirty="0">
                    <a:latin typeface="Arial" panose="020B0604020202020204" pitchFamily="34" charset="0"/>
                  </a:rPr>
                  <a:t>Используя координаты точек пересечения прямой с прямоугольником вычисляется длина её отрезка, ограниченного прямоугольником:</a:t>
                </a:r>
              </a:p>
              <a:p>
                <a:pPr marL="0" indent="0">
                  <a:buNone/>
                </a:pPr>
                <a:r>
                  <a:rPr lang="ru-RU" sz="1800" dirty="0">
                    <a:latin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  <a:tabLst>
                    <a:tab pos="165100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  <a:ea typeface="Yu Mincho" panose="02020400000000000000" pitchFamily="18" charset="-128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 dirty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1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8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sSub>
                                    <m:sSubPr>
                                      <m:ctrlPr>
                                        <a:rPr lang="en-US" sz="18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</a:rPr>
                        <m:t> </m:t>
                      </m:r>
                    </m:oMath>
                  </m:oMathPara>
                </a14:m>
                <a:endParaRPr lang="en-US" sz="18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Yu Mincho" panose="02020400000000000000" pitchFamily="18" charset="-128"/>
                </a:endParaRPr>
              </a:p>
              <a:p>
                <a:pPr marL="0" indent="0">
                  <a:buNone/>
                  <a:tabLst>
                    <a:tab pos="165100" algn="l"/>
                  </a:tabLst>
                </a:pPr>
                <a:endParaRPr lang="en-US" sz="1800" i="1" dirty="0">
                  <a:solidFill>
                    <a:schemeClr val="tx1"/>
                  </a:solidFill>
                  <a:latin typeface="Cambria Math" panose="02040503050406030204" pitchFamily="18" charset="0"/>
                  <a:ea typeface="Yu Mincho" panose="02020400000000000000" pitchFamily="18" charset="-128"/>
                </a:endParaRPr>
              </a:p>
              <a:p>
                <a:pPr marL="0" indent="0">
                  <a:buNone/>
                  <a:tabLst>
                    <a:tab pos="165100" algn="l"/>
                  </a:tabLst>
                </a:pPr>
                <a:endParaRPr lang="en-US" sz="1800" i="1" dirty="0">
                  <a:latin typeface="Cambria Math" panose="02040503050406030204" pitchFamily="18" charset="0"/>
                  <a:ea typeface="Yu Mincho" panose="02020400000000000000" pitchFamily="18" charset="-128"/>
                </a:endParaRPr>
              </a:p>
              <a:p>
                <a:pPr marL="0" indent="0">
                  <a:buNone/>
                </a:pPr>
                <a:endParaRPr lang="ru-RU" altLang="en-US" sz="2400" b="1" dirty="0"/>
              </a:p>
            </p:txBody>
          </p:sp>
        </mc:Choice>
        <mc:Fallback>
          <p:sp>
            <p:nvSpPr>
              <p:cNvPr id="21515" name="Rectangle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41436" y="845333"/>
                <a:ext cx="4770636" cy="5273488"/>
              </a:xfrm>
              <a:blipFill>
                <a:blip r:embed="rId2"/>
                <a:stretch>
                  <a:fillRect l="-1022" t="-694" r="-15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1FC60D-4925-433E-A588-EA46C7D15003}"/>
              </a:ext>
            </a:extLst>
          </p:cNvPr>
          <p:cNvSpPr txBox="1"/>
          <p:nvPr/>
        </p:nvSpPr>
        <p:spPr>
          <a:xfrm>
            <a:off x="3581868" y="3081308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227A99-57F0-4DA5-AA87-5AB8698CA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463" y="2146463"/>
            <a:ext cx="3901931" cy="286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39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41436" y="176501"/>
            <a:ext cx="7543800" cy="745414"/>
          </a:xfrm>
        </p:spPr>
        <p:txBody>
          <a:bodyPr/>
          <a:lstStyle/>
          <a:p>
            <a:pPr algn="ctr"/>
            <a:r>
              <a:rPr lang="ru-RU" altLang="en-US" sz="4000" i="1" dirty="0">
                <a:solidFill>
                  <a:srgbClr val="00B050"/>
                </a:solidFill>
              </a:rPr>
              <a:t>Математическая модель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15" name="Rectangle 11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41436" y="1058645"/>
                <a:ext cx="4420724" cy="237035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1800" dirty="0">
                    <a:latin typeface="Arial" panose="020B0604020202020204" pitchFamily="34" charset="0"/>
                  </a:rPr>
                  <a:t>4. Сравнивается полученное значение длины отрезка с предыдущим полученным значением. Выбирается большее. </a:t>
                </a:r>
                <a:endParaRPr lang="en-US" sz="1800" i="1" dirty="0">
                  <a:latin typeface="Cambria Math" panose="02040503050406030204" pitchFamily="18" charset="0"/>
                  <a:ea typeface="Yu Mincho" panose="02020400000000000000" pitchFamily="18" charset="-128"/>
                </a:endParaRPr>
              </a:p>
              <a:p>
                <a:pPr marL="0" indent="0">
                  <a:buNone/>
                  <a:tabLst>
                    <a:tab pos="165100" algn="l"/>
                  </a:tabLst>
                </a:pPr>
                <a:endParaRPr lang="en-US" sz="1800" i="1" dirty="0">
                  <a:latin typeface="Cambria Math" panose="02040503050406030204" pitchFamily="18" charset="0"/>
                  <a:ea typeface="Yu Mincho" panose="02020400000000000000" pitchFamily="18" charset="-128"/>
                </a:endParaRPr>
              </a:p>
              <a:p>
                <a:pPr marL="0" indent="0">
                  <a:buNone/>
                  <a:tabLst>
                    <a:tab pos="165100" algn="l"/>
                  </a:tabLst>
                </a:pPr>
                <a:r>
                  <a:rPr lang="ru-RU" sz="1800" dirty="0">
                    <a:ea typeface="Yu Mincho" panose="02020400000000000000" pitchFamily="18" charset="-128"/>
                  </a:rPr>
                  <a:t>Если  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𝑙</m:t>
                    </m:r>
                  </m:oMath>
                </a14:m>
                <a:r>
                  <a:rPr lang="en-US" sz="1800" i="1" baseline="-25000" dirty="0">
                    <a:latin typeface="Cambria Math" panose="02040503050406030204" pitchFamily="18" charset="0"/>
                  </a:rPr>
                  <a:t>i</a:t>
                </a:r>
                <a:r>
                  <a:rPr lang="ru-RU" sz="1800" i="1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sz="1800" i="1" dirty="0">
                    <a:ea typeface="Yu Mincho" panose="02020400000000000000" pitchFamily="18" charset="-128"/>
                  </a:rPr>
                  <a:t>&gt;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𝑙</m:t>
                    </m:r>
                    <m:r>
                      <a:rPr lang="en-US" sz="1800" i="1" baseline="-25000" dirty="0"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𝑚𝑎𝑥</m:t>
                    </m:r>
                  </m:oMath>
                </a14:m>
                <a:r>
                  <a:rPr lang="ru-RU" sz="1800" dirty="0">
                    <a:ea typeface="Yu Mincho" panose="02020400000000000000" pitchFamily="18" charset="-128"/>
                  </a:rPr>
                  <a:t>, то  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𝑙</m:t>
                    </m:r>
                    <m:r>
                      <a:rPr lang="en-US" sz="1800" i="1" baseline="-25000" dirty="0">
                        <a:ea typeface="Yu Mincho" panose="02020400000000000000" pitchFamily="18" charset="-128"/>
                      </a:rPr>
                      <m:t>𝑚𝑎𝑥</m:t>
                    </m:r>
                    <m:r>
                      <a:rPr lang="en-US" sz="1800" i="1" dirty="0">
                        <a:ea typeface="Yu Mincho" panose="02020400000000000000" pitchFamily="18" charset="-128"/>
                      </a:rPr>
                      <m:t>=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𝑙</m:t>
                    </m:r>
                  </m:oMath>
                </a14:m>
                <a:r>
                  <a:rPr lang="en-US" sz="1800" i="1" baseline="-25000" dirty="0">
                    <a:latin typeface="Cambria Math" panose="02040503050406030204" pitchFamily="18" charset="0"/>
                  </a:rPr>
                  <a:t>i</a:t>
                </a:r>
                <a:endParaRPr lang="ru-RU" sz="1800" i="1" baseline="-25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  <a:tabLst>
                    <a:tab pos="165100" algn="l"/>
                  </a:tabLst>
                </a:pPr>
                <a:endParaRPr lang="ru-RU" sz="1800" dirty="0">
                  <a:solidFill>
                    <a:srgbClr val="FF0000"/>
                  </a:solidFill>
                  <a:ea typeface="Yu Mincho" panose="02020400000000000000" pitchFamily="18" charset="-128"/>
                </a:endParaRPr>
              </a:p>
              <a:p>
                <a:pPr marL="0" indent="0">
                  <a:buNone/>
                </a:pPr>
                <a:endParaRPr lang="ru-RU" altLang="en-US" sz="2400" b="1" dirty="0"/>
              </a:p>
            </p:txBody>
          </p:sp>
        </mc:Choice>
        <mc:Fallback>
          <p:sp>
            <p:nvSpPr>
              <p:cNvPr id="21515" name="Rectangle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41436" y="1058645"/>
                <a:ext cx="4420724" cy="2370352"/>
              </a:xfrm>
              <a:blipFill>
                <a:blip r:embed="rId2"/>
                <a:stretch>
                  <a:fillRect l="-1103" t="-15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A95A63-8C54-4EEB-9153-1C7C028B6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772" y="1985963"/>
            <a:ext cx="34766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17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41436" y="147114"/>
            <a:ext cx="7543800" cy="688998"/>
          </a:xfrm>
        </p:spPr>
        <p:txBody>
          <a:bodyPr/>
          <a:lstStyle/>
          <a:p>
            <a:pPr algn="ctr"/>
            <a:r>
              <a:rPr lang="ru-RU" altLang="en-US" sz="4000" i="1" dirty="0">
                <a:solidFill>
                  <a:srgbClr val="00B050"/>
                </a:solidFill>
              </a:rPr>
              <a:t>Структура данных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1460" y="1775665"/>
            <a:ext cx="7363776" cy="894122"/>
          </a:xfrm>
        </p:spPr>
        <p:txBody>
          <a:bodyPr/>
          <a:lstStyle/>
          <a:p>
            <a:pPr marL="0" indent="0">
              <a:buNone/>
            </a:pPr>
            <a:r>
              <a:rPr lang="ru-RU" altLang="en-US" sz="2000" dirty="0"/>
              <a:t>Имеется  динамический массив </a:t>
            </a:r>
            <a:r>
              <a:rPr lang="en-US" sz="2000" i="1" dirty="0"/>
              <a:t>points</a:t>
            </a:r>
            <a:r>
              <a:rPr lang="ru-RU" sz="2000" dirty="0"/>
              <a:t>,</a:t>
            </a:r>
            <a:r>
              <a:rPr lang="en-US" altLang="en-US" sz="2000" dirty="0"/>
              <a:t> </a:t>
            </a:r>
            <a:r>
              <a:rPr lang="ru-RU" altLang="en-US" sz="2000" dirty="0"/>
              <a:t>содержащий объекты класса </a:t>
            </a:r>
            <a:r>
              <a:rPr lang="en-US" sz="2000" i="1" dirty="0"/>
              <a:t>Point.</a:t>
            </a:r>
            <a:endParaRPr lang="en-US" altLang="en-US" sz="2000" dirty="0"/>
          </a:p>
          <a:p>
            <a:endParaRPr lang="en-US" altLang="en-US" sz="1800" dirty="0"/>
          </a:p>
          <a:p>
            <a:endParaRPr lang="en-US" altLang="en-US" sz="1800" dirty="0"/>
          </a:p>
          <a:p>
            <a:endParaRPr lang="ru-RU" altLang="en-US" sz="1800" dirty="0"/>
          </a:p>
          <a:p>
            <a:endParaRPr lang="ru-RU" altLang="en-US" sz="1800" dirty="0"/>
          </a:p>
        </p:txBody>
      </p:sp>
      <p:graphicFrame>
        <p:nvGraphicFramePr>
          <p:cNvPr id="25696" name="Group 96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234494582"/>
              </p:ext>
            </p:extLst>
          </p:nvPr>
        </p:nvGraphicFramePr>
        <p:xfrm>
          <a:off x="1742887" y="3341158"/>
          <a:ext cx="6355253" cy="914400"/>
        </p:xfrm>
        <a:graphic>
          <a:graphicData uri="http://schemas.openxmlformats.org/drawingml/2006/table">
            <a:tbl>
              <a:tblPr/>
              <a:tblGrid>
                <a:gridCol w="786405">
                  <a:extLst>
                    <a:ext uri="{9D8B030D-6E8A-4147-A177-3AD203B41FA5}">
                      <a16:colId xmlns:a16="http://schemas.microsoft.com/office/drawing/2014/main" val="1714691271"/>
                    </a:ext>
                  </a:extLst>
                </a:gridCol>
                <a:gridCol w="923813">
                  <a:extLst>
                    <a:ext uri="{9D8B030D-6E8A-4147-A177-3AD203B41FA5}">
                      <a16:colId xmlns:a16="http://schemas.microsoft.com/office/drawing/2014/main" val="4085707644"/>
                    </a:ext>
                  </a:extLst>
                </a:gridCol>
                <a:gridCol w="900120">
                  <a:extLst>
                    <a:ext uri="{9D8B030D-6E8A-4147-A177-3AD203B41FA5}">
                      <a16:colId xmlns:a16="http://schemas.microsoft.com/office/drawing/2014/main" val="858983291"/>
                    </a:ext>
                  </a:extLst>
                </a:gridCol>
                <a:gridCol w="900120">
                  <a:extLst>
                    <a:ext uri="{9D8B030D-6E8A-4147-A177-3AD203B41FA5}">
                      <a16:colId xmlns:a16="http://schemas.microsoft.com/office/drawing/2014/main" val="3762098457"/>
                    </a:ext>
                  </a:extLst>
                </a:gridCol>
                <a:gridCol w="900120">
                  <a:extLst>
                    <a:ext uri="{9D8B030D-6E8A-4147-A177-3AD203B41FA5}">
                      <a16:colId xmlns:a16="http://schemas.microsoft.com/office/drawing/2014/main" val="1284993529"/>
                    </a:ext>
                  </a:extLst>
                </a:gridCol>
                <a:gridCol w="900120">
                  <a:extLst>
                    <a:ext uri="{9D8B030D-6E8A-4147-A177-3AD203B41FA5}">
                      <a16:colId xmlns:a16="http://schemas.microsoft.com/office/drawing/2014/main" val="4045575189"/>
                    </a:ext>
                  </a:extLst>
                </a:gridCol>
                <a:gridCol w="1044555">
                  <a:extLst>
                    <a:ext uri="{9D8B030D-6E8A-4147-A177-3AD203B41FA5}">
                      <a16:colId xmlns:a16="http://schemas.microsoft.com/office/drawing/2014/main" val="294648248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ru-R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609929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p0</a:t>
                      </a:r>
                      <a:endParaRPr kumimoji="0" lang="ru-R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p1</a:t>
                      </a:r>
                      <a:endParaRPr kumimoji="0" lang="ru-R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p2</a:t>
                      </a:r>
                      <a:endParaRPr kumimoji="0" lang="ru-R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p3</a:t>
                      </a:r>
                      <a:endParaRPr kumimoji="0" lang="ru-R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p4</a:t>
                      </a:r>
                      <a:endParaRPr kumimoji="0" lang="ru-R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p5</a:t>
                      </a:r>
                      <a:endParaRPr kumimoji="0" lang="ru-R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  <a:endParaRPr kumimoji="0" lang="ru-R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8965610"/>
                  </a:ext>
                </a:extLst>
              </a:tr>
            </a:tbl>
          </a:graphicData>
        </a:graphic>
      </p:graphicFrame>
      <p:graphicFrame>
        <p:nvGraphicFramePr>
          <p:cNvPr id="25716" name="Group 116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731496297"/>
              </p:ext>
            </p:extLst>
          </p:nvPr>
        </p:nvGraphicFramePr>
        <p:xfrm>
          <a:off x="2785587" y="4826378"/>
          <a:ext cx="5329544" cy="1426464"/>
        </p:xfrm>
        <a:graphic>
          <a:graphicData uri="http://schemas.openxmlformats.org/drawingml/2006/table">
            <a:tbl>
              <a:tblPr/>
              <a:tblGrid>
                <a:gridCol w="1008973">
                  <a:extLst>
                    <a:ext uri="{9D8B030D-6E8A-4147-A177-3AD203B41FA5}">
                      <a16:colId xmlns:a16="http://schemas.microsoft.com/office/drawing/2014/main" val="1679807535"/>
                    </a:ext>
                  </a:extLst>
                </a:gridCol>
                <a:gridCol w="810108">
                  <a:extLst>
                    <a:ext uri="{9D8B030D-6E8A-4147-A177-3AD203B41FA5}">
                      <a16:colId xmlns:a16="http://schemas.microsoft.com/office/drawing/2014/main" val="1525143646"/>
                    </a:ext>
                  </a:extLst>
                </a:gridCol>
                <a:gridCol w="3510463">
                  <a:extLst>
                    <a:ext uri="{9D8B030D-6E8A-4147-A177-3AD203B41FA5}">
                      <a16:colId xmlns:a16="http://schemas.microsoft.com/office/drawing/2014/main" val="171429342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kumimoji="0" lang="ru-RU" alt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  <a:endParaRPr kumimoji="0" lang="ru-RU" alt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ru-RU" sz="20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isSolution</a:t>
                      </a:r>
                      <a:endParaRPr kumimoji="0" lang="ru-RU" alt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77514"/>
                  </a:ext>
                </a:extLst>
              </a:tr>
              <a:tr h="965198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Координаты точки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altLang="en-US" sz="1800" dirty="0"/>
                        <a:t>double</a:t>
                      </a:r>
                      <a:r>
                        <a:rPr lang="ru-RU" altLang="en-US" sz="1800" dirty="0"/>
                        <a:t>)</a:t>
                      </a:r>
                      <a:endParaRPr kumimoji="0" lang="ru-R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x4;y4</a:t>
                      </a:r>
                      <a:endParaRPr kumimoji="0" lang="ru-R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Признак того, является ли точка решением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1800" i="1" dirty="0"/>
                        <a:t>b</a:t>
                      </a:r>
                      <a:r>
                        <a:rPr lang="ru-RU" sz="1800" i="1" dirty="0"/>
                        <a:t>oolean</a:t>
                      </a:r>
                      <a:r>
                        <a:rPr lang="en-US" sz="1800" i="1" dirty="0"/>
                        <a:t>)</a:t>
                      </a:r>
                      <a:endParaRPr kumimoji="0" lang="ru-R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971891"/>
                  </a:ext>
                </a:extLst>
              </a:tr>
            </a:tbl>
          </a:graphicData>
        </a:graphic>
      </p:graphicFrame>
      <p:sp>
        <p:nvSpPr>
          <p:cNvPr id="25703" name="Line 103"/>
          <p:cNvSpPr>
            <a:spLocks noChangeShapeType="1"/>
          </p:cNvSpPr>
          <p:nvPr/>
        </p:nvSpPr>
        <p:spPr bwMode="auto">
          <a:xfrm>
            <a:off x="3761892" y="4255558"/>
            <a:ext cx="0" cy="52705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23" name="Line 123"/>
          <p:cNvSpPr>
            <a:spLocks noChangeShapeType="1"/>
          </p:cNvSpPr>
          <p:nvPr/>
        </p:nvSpPr>
        <p:spPr bwMode="auto">
          <a:xfrm>
            <a:off x="2198038" y="5539610"/>
            <a:ext cx="573722" cy="32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24" name="Text Box 124"/>
          <p:cNvSpPr txBox="1">
            <a:spLocks noChangeArrowheads="1"/>
          </p:cNvSpPr>
          <p:nvPr/>
        </p:nvSpPr>
        <p:spPr bwMode="auto">
          <a:xfrm>
            <a:off x="867569" y="4939445"/>
            <a:ext cx="1316642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en-US" sz="2400" dirty="0"/>
              <a:t>Поля класса </a:t>
            </a:r>
            <a:r>
              <a:rPr lang="en-US" sz="2400" i="1" dirty="0"/>
              <a:t>Point</a:t>
            </a:r>
            <a:endParaRPr lang="ru-RU" altLang="en-US" sz="2400" i="1" dirty="0"/>
          </a:p>
        </p:txBody>
      </p:sp>
      <p:sp>
        <p:nvSpPr>
          <p:cNvPr id="9" name="Text Box 124">
            <a:extLst>
              <a:ext uri="{FF2B5EF4-FFF2-40B4-BE49-F238E27FC236}">
                <a16:creationId xmlns:a16="http://schemas.microsoft.com/office/drawing/2014/main" id="{BF110C1B-4CEA-40F0-98B7-456575256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512" y="2824916"/>
            <a:ext cx="48822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en-US" sz="2400" dirty="0"/>
              <a:t>Динамический массив </a:t>
            </a:r>
            <a:r>
              <a:rPr lang="en-US" sz="2400" i="1" dirty="0"/>
              <a:t>points</a:t>
            </a:r>
            <a:endParaRPr lang="ru-RU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еть">
  <a:themeElements>
    <a:clrScheme name="Сеть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Сеть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Сеть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еть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1442</TotalTime>
  <Words>788</Words>
  <Application>Microsoft Office PowerPoint</Application>
  <PresentationFormat>Экран (4:3)</PresentationFormat>
  <Paragraphs>157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Arial Narrow</vt:lpstr>
      <vt:lpstr>Bahnschrift Light SemiCondensed</vt:lpstr>
      <vt:lpstr>Calibri</vt:lpstr>
      <vt:lpstr>Cambria Math</vt:lpstr>
      <vt:lpstr>Symbol</vt:lpstr>
      <vt:lpstr>Wingdings</vt:lpstr>
      <vt:lpstr>Сеть</vt:lpstr>
      <vt:lpstr>Презентация PowerPoint</vt:lpstr>
      <vt:lpstr>Постановка задачи</vt:lpstr>
      <vt:lpstr>Постановка задачи</vt:lpstr>
      <vt:lpstr>Входные и выходные данные</vt:lpstr>
      <vt:lpstr>Математическая модель</vt:lpstr>
      <vt:lpstr>Математическая модель</vt:lpstr>
      <vt:lpstr>Математическая модель</vt:lpstr>
      <vt:lpstr>Математическая модель</vt:lpstr>
      <vt:lpstr>Структура данных</vt:lpstr>
      <vt:lpstr>Структура данных</vt:lpstr>
      <vt:lpstr>Структура данных</vt:lpstr>
      <vt:lpstr>Метод решения</vt:lpstr>
      <vt:lpstr>Пример работы программы</vt:lpstr>
      <vt:lpstr>Пример работы программы</vt:lpstr>
      <vt:lpstr>Возникшие затруднения</vt:lpstr>
      <vt:lpstr>Презентация PowerPoint</vt:lpstr>
    </vt:vector>
  </TitlesOfParts>
  <Company>LETI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проекта по информатике</dc:title>
  <dc:creator>Panov</dc:creator>
  <cp:lastModifiedBy>Соловьяненко Владимир Николаевич</cp:lastModifiedBy>
  <cp:revision>122</cp:revision>
  <dcterms:created xsi:type="dcterms:W3CDTF">2009-05-10T08:10:00Z</dcterms:created>
  <dcterms:modified xsi:type="dcterms:W3CDTF">2021-05-10T18:41:42Z</dcterms:modified>
</cp:coreProperties>
</file>