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4"/>
    </p:embeddedFont>
    <p:embeddedFont>
      <p:font typeface="Amasis MT Pro Black" panose="02040A04050005020304" pitchFamily="18" charset="0"/>
      <p:bold r:id="rId5"/>
      <p:boldItalic r:id="rId6"/>
    </p:embeddedFont>
    <p:embeddedFont>
      <p:font typeface="Bahnschrift" panose="020B0502040204020203" pitchFamily="34" charset="0"/>
      <p:regular r:id="rId7"/>
      <p:bold r:id="rId8"/>
    </p:embeddedFont>
    <p:embeddedFont>
      <p:font typeface="Gill Sans MT" panose="020B0502020104020203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[Chart in Microsoft PowerPoint]Sector Overview Analysis Chart!PivotTable1</c:name>
    <c:fmtId val="9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5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106410772792083"/>
          <c:y val="3.3028948442922694E-2"/>
          <c:w val="0.69481602086789385"/>
          <c:h val="0.877021900060596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'Sector Overview Analysis Chart'!$B$3:$B$4</c:f>
              <c:strCache>
                <c:ptCount val="1"/>
                <c:pt idx="0">
                  <c:v>Consumer Staples</c:v>
                </c:pt>
              </c:strCache>
            </c:strRef>
          </c:tx>
          <c:spPr>
            <a:solidFill>
              <a:schemeClr val="accent5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BBF-4143-9363-B728C7727A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'Sector Overview Analysis Chart'!$A$5:$A$15</c:f>
              <c:strCache>
                <c:ptCount val="10"/>
                <c:pt idx="0">
                  <c:v>WMT</c:v>
                </c:pt>
                <c:pt idx="1">
                  <c:v>MCK</c:v>
                </c:pt>
                <c:pt idx="2">
                  <c:v>CVS</c:v>
                </c:pt>
                <c:pt idx="3">
                  <c:v>UNH</c:v>
                </c:pt>
                <c:pt idx="4">
                  <c:v>ABC</c:v>
                </c:pt>
                <c:pt idx="5">
                  <c:v>COST</c:v>
                </c:pt>
                <c:pt idx="6">
                  <c:v>CAH</c:v>
                </c:pt>
                <c:pt idx="7">
                  <c:v>KR</c:v>
                </c:pt>
                <c:pt idx="8">
                  <c:v>ADM</c:v>
                </c:pt>
                <c:pt idx="9">
                  <c:v>PM</c:v>
                </c:pt>
              </c:strCache>
            </c:strRef>
          </c:cat>
          <c:val>
            <c:numRef>
              <c:f>'Sector Overview Analysis Chart'!$B$5:$B$15</c:f>
              <c:numCache>
                <c:formatCode>"$"#,##0.00</c:formatCode>
                <c:ptCount val="10"/>
                <c:pt idx="0">
                  <c:v>1912726000000</c:v>
                </c:pt>
                <c:pt idx="2">
                  <c:v>596944000000</c:v>
                </c:pt>
                <c:pt idx="5">
                  <c:v>452714000000</c:v>
                </c:pt>
                <c:pt idx="7">
                  <c:v>413289000000</c:v>
                </c:pt>
                <c:pt idx="8">
                  <c:v>329266000000</c:v>
                </c:pt>
                <c:pt idx="9">
                  <c:v>308996000000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0-4ECC-BEDA-71AF3A51DE8A}"/>
            </c:ext>
          </c:extLst>
        </c:ser>
        <c:ser>
          <c:idx val="1"/>
          <c:order val="1"/>
          <c:tx>
            <c:strRef>
              <c:f>'Sector Overview Analysis Chart'!$C$3:$C$4</c:f>
              <c:strCache>
                <c:ptCount val="1"/>
                <c:pt idx="0">
                  <c:v>Health Care</c:v>
                </c:pt>
              </c:strCache>
            </c:strRef>
          </c:tx>
          <c:spPr>
            <a:solidFill>
              <a:schemeClr val="accent5">
                <a:tint val="77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'Sector Overview Analysis Chart'!$A$5:$A$15</c:f>
              <c:strCache>
                <c:ptCount val="10"/>
                <c:pt idx="0">
                  <c:v>WMT</c:v>
                </c:pt>
                <c:pt idx="1">
                  <c:v>MCK</c:v>
                </c:pt>
                <c:pt idx="2">
                  <c:v>CVS</c:v>
                </c:pt>
                <c:pt idx="3">
                  <c:v>UNH</c:v>
                </c:pt>
                <c:pt idx="4">
                  <c:v>ABC</c:v>
                </c:pt>
                <c:pt idx="5">
                  <c:v>COST</c:v>
                </c:pt>
                <c:pt idx="6">
                  <c:v>CAH</c:v>
                </c:pt>
                <c:pt idx="7">
                  <c:v>KR</c:v>
                </c:pt>
                <c:pt idx="8">
                  <c:v>ADM</c:v>
                </c:pt>
                <c:pt idx="9">
                  <c:v>PM</c:v>
                </c:pt>
              </c:strCache>
            </c:strRef>
          </c:cat>
          <c:val>
            <c:numRef>
              <c:f>'Sector Overview Analysis Chart'!$C$5:$C$15</c:f>
              <c:numCache>
                <c:formatCode>"$"#,##0.00</c:formatCode>
                <c:ptCount val="10"/>
                <c:pt idx="1">
                  <c:v>629517000000</c:v>
                </c:pt>
                <c:pt idx="3">
                  <c:v>594910000000</c:v>
                </c:pt>
                <c:pt idx="4">
                  <c:v>490339783000</c:v>
                </c:pt>
                <c:pt idx="6">
                  <c:v>416254000000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0-4ECC-BEDA-71AF3A51DE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2027747136"/>
        <c:axId val="2027748096"/>
      </c:barChart>
      <c:catAx>
        <c:axId val="2027747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Consumer Staple &amp; Healthcare Companies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_);_(&quot;$&quot;* \(#,##0.0\);_(&quot;$&quot;* &quot;-&quot;?_);_(@_)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748096"/>
        <c:crosses val="autoZero"/>
        <c:auto val="1"/>
        <c:lblAlgn val="ctr"/>
        <c:lblOffset val="100"/>
        <c:noMultiLvlLbl val="0"/>
      </c:catAx>
      <c:valAx>
        <c:axId val="202774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 Revenue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7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250730-F4CE-E9E7-EB0D-CA847EAAD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003092"/>
              </p:ext>
            </p:extLst>
          </p:nvPr>
        </p:nvGraphicFramePr>
        <p:xfrm>
          <a:off x="0" y="795600"/>
          <a:ext cx="9143999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cap="none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  <a:cs typeface="Aharoni" panose="020F0502020204030204" pitchFamily="2" charset="-79"/>
              </a:rPr>
              <a:t>Does</a:t>
            </a:r>
            <a:r>
              <a:rPr lang="en-US" sz="1600" b="1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  <a:cs typeface="Aharoni" panose="020F0502020204030204" pitchFamily="2" charset="-79"/>
              </a:rPr>
              <a:t> the Consumer Staples sector have similar total revenue outputs as  the Healthcare sector during a 4-year observation review? </a:t>
            </a:r>
            <a:br>
              <a:rPr lang="en-US" sz="1600" b="1" baseline="0" dirty="0">
                <a:solidFill>
                  <a:srgbClr val="800080"/>
                </a:solidFill>
                <a:latin typeface="Amasis MT Pro Black" panose="020F0502020204030204" pitchFamily="18" charset="0"/>
                <a:cs typeface="Aharoni" panose="020F0502020204030204" pitchFamily="2" charset="-79"/>
              </a:rPr>
            </a:br>
            <a:endParaRPr lang="en-US"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3ADE6-5909-0241-2927-C4AFF8347157}"/>
              </a:ext>
            </a:extLst>
          </p:cNvPr>
          <p:cNvSpPr txBox="1"/>
          <p:nvPr/>
        </p:nvSpPr>
        <p:spPr>
          <a:xfrm>
            <a:off x="6042992" y="896481"/>
            <a:ext cx="256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baseline="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en-US" sz="1050" b="1" baseline="0" dirty="0">
                <a:latin typeface="Aharoni" panose="020F0502020204030204" pitchFamily="2" charset="-79"/>
                <a:cs typeface="Aharoni" panose="020F0502020204030204" pitchFamily="2" charset="-79"/>
              </a:rPr>
              <a:t>	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A6A36-1758-329D-4F5F-4FA133EAA47E}"/>
              </a:ext>
            </a:extLst>
          </p:cNvPr>
          <p:cNvSpPr txBox="1"/>
          <p:nvPr/>
        </p:nvSpPr>
        <p:spPr>
          <a:xfrm>
            <a:off x="3877184" y="996604"/>
            <a:ext cx="3438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haroni" panose="020F0502020204030204" pitchFamily="2" charset="-79"/>
                <a:sym typeface="Arial"/>
              </a:rPr>
              <a:t>The  clustered bar chart is displaying the Top 10 businesses that generated the most total revenue within the Consumer Staples and Healthcare sectors.  This collection of data is to determine a specific population of growth and loss bases  between these sectors.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" panose="020B0502040204020203" pitchFamily="34" charset="0"/>
              <a:cs typeface="Aharoni" panose="020F0502020204030204" pitchFamily="2" charset="-79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haroni" panose="020F0502020204030204" pitchFamily="2" charset="-79"/>
                <a:sym typeface="Arial"/>
              </a:rPr>
              <a:t>	Consumer Staples has the highest total revenue displayed amongst both sectors resulting in an estimated 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/>
                <a:sym typeface="Arial"/>
              </a:rPr>
              <a:t>$4,013,935,000,000.00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rial"/>
                <a:sym typeface="Arial"/>
              </a:rPr>
              <a:t> reflected in the chart.  The highest output amongst either of the sector was performed by WMT ( Walmart) reflecting a massive 4-year total revenue of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/>
                <a:sym typeface="Arial"/>
              </a:rPr>
              <a:t>$ reflected as the MAX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rial"/>
                <a:sym typeface="Arial"/>
              </a:rPr>
              <a:t> .  Although the Healthcare sector underperformed the output was far from meager reflecting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/>
                <a:sym typeface="Arial"/>
              </a:rPr>
              <a:t>$2,131,020,783,000.00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rial"/>
                <a:sym typeface="Arial"/>
              </a:rPr>
              <a:t> . The median is displayed as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cs typeface="Arial"/>
                <a:sym typeface="Arial"/>
              </a:rPr>
              <a:t>$471,526,891,500.00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rial"/>
                <a:sym typeface="Arial"/>
              </a:rPr>
              <a:t>The difference in growth between these two sectors is a staggering %88.29, with the average amongst the TOP 10 revenue earners is %10.  The standard deviation is also reflecting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/>
                <a:sym typeface="Arial"/>
              </a:rPr>
              <a:t>$445,238,944,780.89.  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" panose="020B0502040204020203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cs typeface="Aharoni" panose="020F0502020204030204" pitchFamily="2" charset="-79"/>
                <a:sym typeface="Arial"/>
              </a:rPr>
              <a:t>	Ultimately the output over the 4-year observation was unevenly placed with favor upon Consumer Staples with WMT		( Walmart) outperforming all companies amongst both sectors.  </a:t>
            </a: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6823A4-BEBD-36B8-A24C-B5F56A6E1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4859"/>
              </p:ext>
            </p:extLst>
          </p:nvPr>
        </p:nvGraphicFramePr>
        <p:xfrm>
          <a:off x="6042992" y="3458817"/>
          <a:ext cx="2568272" cy="1295272"/>
        </p:xfrm>
        <a:graphic>
          <a:graphicData uri="http://schemas.openxmlformats.org/drawingml/2006/table">
            <a:tbl>
              <a:tblPr/>
              <a:tblGrid>
                <a:gridCol w="1068535">
                  <a:extLst>
                    <a:ext uri="{9D8B030D-6E8A-4147-A177-3AD203B41FA5}">
                      <a16:colId xmlns:a16="http://schemas.microsoft.com/office/drawing/2014/main" val="902097448"/>
                    </a:ext>
                  </a:extLst>
                </a:gridCol>
                <a:gridCol w="1499737">
                  <a:extLst>
                    <a:ext uri="{9D8B030D-6E8A-4147-A177-3AD203B41FA5}">
                      <a16:colId xmlns:a16="http://schemas.microsoft.com/office/drawing/2014/main" val="1255753819"/>
                    </a:ext>
                  </a:extLst>
                </a:gridCol>
              </a:tblGrid>
              <a:tr h="16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$614,495,578,300.00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53355"/>
                  </a:ext>
                </a:extLst>
              </a:tr>
              <a:tr h="16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Median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$471,526,891,500.00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29759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Standard Deviation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$445,238,944,780.89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05454"/>
                  </a:ext>
                </a:extLst>
              </a:tr>
              <a:tr h="21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Max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$1,912,726,000,000.00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32504"/>
                  </a:ext>
                </a:extLst>
              </a:tr>
              <a:tr h="169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$308,996,000,000.00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688715"/>
                  </a:ext>
                </a:extLst>
              </a:tr>
              <a:tr h="215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Range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$1,603,730,000,000.00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9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245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Bahnschrift</vt:lpstr>
      <vt:lpstr>Aharoni</vt:lpstr>
      <vt:lpstr>Amasis MT Pro Black</vt:lpstr>
      <vt:lpstr>Gill Sans MT</vt:lpstr>
      <vt:lpstr>Open Sans</vt:lpstr>
      <vt:lpstr>Arial</vt:lpstr>
      <vt:lpstr>Simple Light</vt:lpstr>
      <vt:lpstr>  Does the Consumer Staples sector have similar total revenue outputs as  the Healthcare sector during a 4-year observation review?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Does the Consumer Staples sector have similar total revenue outputs as  the Healthcare sector during a 4-year observation review?  </dc:title>
  <cp:lastModifiedBy>E. Shajovan Sterdivant</cp:lastModifiedBy>
  <cp:revision>1</cp:revision>
  <dcterms:modified xsi:type="dcterms:W3CDTF">2023-06-14T00:56:02Z</dcterms:modified>
</cp:coreProperties>
</file>