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4"/>
  </p:sldMasterIdLst>
  <p:notesMasterIdLst>
    <p:notesMasterId r:id="rId38"/>
  </p:notesMasterIdLst>
  <p:sldIdLst>
    <p:sldId id="256" r:id="rId5"/>
    <p:sldId id="259" r:id="rId6"/>
    <p:sldId id="285" r:id="rId7"/>
    <p:sldId id="257" r:id="rId8"/>
    <p:sldId id="265" r:id="rId9"/>
    <p:sldId id="266" r:id="rId10"/>
    <p:sldId id="281" r:id="rId11"/>
    <p:sldId id="262" r:id="rId12"/>
    <p:sldId id="260" r:id="rId13"/>
    <p:sldId id="261" r:id="rId14"/>
    <p:sldId id="286" r:id="rId15"/>
    <p:sldId id="263" r:id="rId16"/>
    <p:sldId id="264" r:id="rId17"/>
    <p:sldId id="267" r:id="rId18"/>
    <p:sldId id="268" r:id="rId19"/>
    <p:sldId id="269" r:id="rId20"/>
    <p:sldId id="282" r:id="rId21"/>
    <p:sldId id="270" r:id="rId22"/>
    <p:sldId id="287" r:id="rId23"/>
    <p:sldId id="271" r:id="rId24"/>
    <p:sldId id="272" r:id="rId25"/>
    <p:sldId id="273" r:id="rId26"/>
    <p:sldId id="279" r:id="rId27"/>
    <p:sldId id="280" r:id="rId28"/>
    <p:sldId id="274" r:id="rId29"/>
    <p:sldId id="276" r:id="rId30"/>
    <p:sldId id="278" r:id="rId31"/>
    <p:sldId id="275" r:id="rId32"/>
    <p:sldId id="288" r:id="rId33"/>
    <p:sldId id="277" r:id="rId34"/>
    <p:sldId id="283" r:id="rId35"/>
    <p:sldId id="284" r:id="rId36"/>
    <p:sldId id="258" r:id="rId37"/>
  </p:sldIdLst>
  <p:sldSz cx="9144000" cy="6858000" type="screen4x3"/>
  <p:notesSz cx="6858000" cy="9144000"/>
  <p:defaultTextStyle>
    <a:defPPr>
      <a:defRPr lang="tr-TR"/>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000066"/>
    <a:srgbClr val="FFCC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7" autoAdjust="0"/>
    <p:restoredTop sz="98224" autoAdjust="0"/>
  </p:normalViewPr>
  <p:slideViewPr>
    <p:cSldViewPr>
      <p:cViewPr varScale="1">
        <p:scale>
          <a:sx n="85" d="100"/>
          <a:sy n="85" d="100"/>
        </p:scale>
        <p:origin x="1363"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tr-TR" altLang="en-US"/>
          </a:p>
        </p:txBody>
      </p:sp>
      <p:sp>
        <p:nvSpPr>
          <p:cNvPr id="112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tr-TR" altLang="en-US"/>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tr-TR" altLang="en-US" smtClean="0"/>
              <a:t>Click to edit Master text styles</a:t>
            </a:r>
          </a:p>
          <a:p>
            <a:pPr lvl="1"/>
            <a:r>
              <a:rPr lang="tr-TR" altLang="en-US" smtClean="0"/>
              <a:t>Second level</a:t>
            </a:r>
          </a:p>
          <a:p>
            <a:pPr lvl="2"/>
            <a:r>
              <a:rPr lang="tr-TR" altLang="en-US" smtClean="0"/>
              <a:t>Third level</a:t>
            </a:r>
          </a:p>
          <a:p>
            <a:pPr lvl="3"/>
            <a:r>
              <a:rPr lang="tr-TR" altLang="en-US" smtClean="0"/>
              <a:t>Fourth level</a:t>
            </a:r>
          </a:p>
          <a:p>
            <a:pPr lvl="4"/>
            <a:r>
              <a:rPr lang="tr-TR" altLang="en-US" smtClean="0"/>
              <a:t>Fifth level</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tr-TR" altLang="en-US"/>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61BB6021-0975-4D22-9238-AEA21AE91BD6}" type="slidenum">
              <a:rPr lang="tr-TR" altLang="en-US"/>
              <a:pPr/>
              <a:t>‹#›</a:t>
            </a:fld>
            <a:endParaRPr lang="tr-TR" altLang="en-US"/>
          </a:p>
        </p:txBody>
      </p:sp>
    </p:spTree>
    <p:extLst>
      <p:ext uri="{BB962C8B-B14F-4D97-AF65-F5344CB8AC3E}">
        <p14:creationId xmlns:p14="http://schemas.microsoft.com/office/powerpoint/2010/main" val="200850410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ikieducator.org/User:Tzaynah/TComputingCours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referenceŞ </a:t>
            </a:r>
            <a:r>
              <a:rPr lang="en-US" dirty="0" smtClean="0">
                <a:hlinkClick r:id="rId3"/>
              </a:rPr>
              <a:t>http://wikieducator.org/User:Tzaynah/TComputingCourse</a:t>
            </a:r>
            <a:endParaRPr lang="en-US" dirty="0"/>
          </a:p>
        </p:txBody>
      </p:sp>
      <p:sp>
        <p:nvSpPr>
          <p:cNvPr id="4" name="Slide Number Placeholder 3"/>
          <p:cNvSpPr>
            <a:spLocks noGrp="1"/>
          </p:cNvSpPr>
          <p:nvPr>
            <p:ph type="sldNum" sz="quarter" idx="10"/>
          </p:nvPr>
        </p:nvSpPr>
        <p:spPr/>
        <p:txBody>
          <a:bodyPr/>
          <a:lstStyle/>
          <a:p>
            <a:fld id="{61BB6021-0975-4D22-9238-AEA21AE91BD6}" type="slidenum">
              <a:rPr lang="tr-TR" altLang="en-US" smtClean="0"/>
              <a:pPr/>
              <a:t>3</a:t>
            </a:fld>
            <a:endParaRPr lang="tr-TR" altLang="en-US"/>
          </a:p>
        </p:txBody>
      </p:sp>
    </p:spTree>
    <p:extLst>
      <p:ext uri="{BB962C8B-B14F-4D97-AF65-F5344CB8AC3E}">
        <p14:creationId xmlns:p14="http://schemas.microsoft.com/office/powerpoint/2010/main" val="814821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7177F7-0F65-44BC-A00D-251C7B15AF72}" type="slidenum">
              <a:rPr lang="tr-TR" altLang="en-US"/>
              <a:pPr/>
              <a:t>12</a:t>
            </a:fld>
            <a:endParaRPr lang="tr-TR" altLang="en-US"/>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r>
              <a:rPr lang="tr-TR" altLang="en-US" b="1" dirty="0"/>
              <a:t>Data</a:t>
            </a:r>
            <a:r>
              <a:rPr lang="tr-TR" altLang="en-US" dirty="0"/>
              <a:t> is raw material for data processing. data relates to fact, event and transactions. </a:t>
            </a:r>
          </a:p>
          <a:p>
            <a:r>
              <a:rPr lang="tr-TR" altLang="en-US" b="1" dirty="0"/>
              <a:t>Information</a:t>
            </a:r>
            <a:r>
              <a:rPr lang="tr-TR" altLang="en-US" dirty="0"/>
              <a:t> is data that has been processed in such a way as to be meaningful to the person who receives it. it is any thing that is communicated.</a:t>
            </a:r>
          </a:p>
          <a:p>
            <a:r>
              <a:rPr lang="tr-TR" altLang="en-US" dirty="0"/>
              <a:t/>
            </a:r>
            <a:br>
              <a:rPr lang="tr-TR" altLang="en-US" dirty="0"/>
            </a:br>
            <a:r>
              <a:rPr lang="tr-TR" altLang="en-US" dirty="0"/>
              <a:t>for example: </a:t>
            </a:r>
            <a:br>
              <a:rPr lang="tr-TR" altLang="en-US" dirty="0"/>
            </a:br>
            <a:r>
              <a:rPr lang="tr-TR" altLang="en-US" dirty="0"/>
              <a:t>researchers who conduct market research survey might ask member of the public to complete questionnaires about a product or a service. These completed questionnaires are data; they are processed and analyze in order to prepare a report on the survey. This resulting report is information. THAT'S ALL </a:t>
            </a:r>
          </a:p>
        </p:txBody>
      </p:sp>
    </p:spTree>
    <p:extLst>
      <p:ext uri="{BB962C8B-B14F-4D97-AF65-F5344CB8AC3E}">
        <p14:creationId xmlns:p14="http://schemas.microsoft.com/office/powerpoint/2010/main" val="4237865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BB6021-0975-4D22-9238-AEA21AE91BD6}" type="slidenum">
              <a:rPr lang="tr-TR" altLang="en-US" smtClean="0"/>
              <a:pPr/>
              <a:t>31</a:t>
            </a:fld>
            <a:endParaRPr lang="tr-TR" altLang="en-US"/>
          </a:p>
        </p:txBody>
      </p:sp>
    </p:spTree>
    <p:extLst>
      <p:ext uri="{BB962C8B-B14F-4D97-AF65-F5344CB8AC3E}">
        <p14:creationId xmlns:p14="http://schemas.microsoft.com/office/powerpoint/2010/main" val="1435552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US" dirty="0" smtClean="0"/>
              <a:t>2013-2014  Fall</a:t>
            </a:r>
            <a:endParaRPr lang="en-US" dirty="0"/>
          </a:p>
        </p:txBody>
      </p:sp>
      <p:sp>
        <p:nvSpPr>
          <p:cNvPr id="5" name="Footer Placeholder 4"/>
          <p:cNvSpPr>
            <a:spLocks noGrp="1"/>
          </p:cNvSpPr>
          <p:nvPr>
            <p:ph type="ftr" sz="quarter" idx="11"/>
          </p:nvPr>
        </p:nvSpPr>
        <p:spPr/>
        <p:txBody>
          <a:bodyPr/>
          <a:lstStyle/>
          <a:p>
            <a:r>
              <a:rPr lang="en-US" dirty="0" smtClean="0"/>
              <a:t>ITEC113 Lecture 1</a:t>
            </a:r>
            <a:endParaRPr lang="en-US" dirty="0"/>
          </a:p>
        </p:txBody>
      </p:sp>
      <p:sp>
        <p:nvSpPr>
          <p:cNvPr id="6" name="Slide Number Placeholder 5"/>
          <p:cNvSpPr>
            <a:spLocks noGrp="1"/>
          </p:cNvSpPr>
          <p:nvPr>
            <p:ph type="sldNum" sz="quarter" idx="12"/>
          </p:nvPr>
        </p:nvSpPr>
        <p:spPr/>
        <p:txBody>
          <a:bodyPr/>
          <a:lstStyle/>
          <a:p>
            <a:fld id="{69B1D962-EBB4-47F5-B0CF-9C9EE11BF3A5}" type="slidenum">
              <a:rPr lang="en-US" smtClean="0"/>
              <a:t>‹#›</a:t>
            </a:fld>
            <a:endParaRPr lang="en-US"/>
          </a:p>
        </p:txBody>
      </p:sp>
    </p:spTree>
    <p:extLst>
      <p:ext uri="{BB962C8B-B14F-4D97-AF65-F5344CB8AC3E}">
        <p14:creationId xmlns:p14="http://schemas.microsoft.com/office/powerpoint/2010/main" val="107568897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smtClean="0"/>
              <a:t>2013-2014  Fall</a:t>
            </a:r>
          </a:p>
        </p:txBody>
      </p:sp>
      <p:sp>
        <p:nvSpPr>
          <p:cNvPr id="5" name="Footer Placeholder 4"/>
          <p:cNvSpPr>
            <a:spLocks noGrp="1"/>
          </p:cNvSpPr>
          <p:nvPr>
            <p:ph type="ftr" sz="quarter" idx="11"/>
          </p:nvPr>
        </p:nvSpPr>
        <p:spPr/>
        <p:txBody>
          <a:bodyPr/>
          <a:lstStyle/>
          <a:p>
            <a:r>
              <a:rPr lang="en-US" altLang="en-US" smtClean="0"/>
              <a:t>ITEC113 Lecture Notes 1</a:t>
            </a:r>
            <a:endParaRPr lang="en-US" altLang="en-US"/>
          </a:p>
        </p:txBody>
      </p:sp>
      <p:sp>
        <p:nvSpPr>
          <p:cNvPr id="6" name="Slide Number Placeholder 5"/>
          <p:cNvSpPr>
            <a:spLocks noGrp="1"/>
          </p:cNvSpPr>
          <p:nvPr>
            <p:ph type="sldNum" sz="quarter" idx="12"/>
          </p:nvPr>
        </p:nvSpPr>
        <p:spPr/>
        <p:txBody>
          <a:bodyPr/>
          <a:lstStyle/>
          <a:p>
            <a:fld id="{6BAD1F9D-F669-459E-B626-BF295D85D115}" type="slidenum">
              <a:rPr lang="en-US" altLang="en-US" smtClean="0"/>
              <a:pPr/>
              <a:t>‹#›</a:t>
            </a:fld>
            <a:endParaRPr lang="en-US" altLang="en-US"/>
          </a:p>
        </p:txBody>
      </p:sp>
    </p:spTree>
    <p:extLst>
      <p:ext uri="{BB962C8B-B14F-4D97-AF65-F5344CB8AC3E}">
        <p14:creationId xmlns:p14="http://schemas.microsoft.com/office/powerpoint/2010/main" val="563091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smtClean="0"/>
              <a:t>2013-2014  Fall</a:t>
            </a:r>
          </a:p>
        </p:txBody>
      </p:sp>
      <p:sp>
        <p:nvSpPr>
          <p:cNvPr id="5" name="Footer Placeholder 4"/>
          <p:cNvSpPr>
            <a:spLocks noGrp="1"/>
          </p:cNvSpPr>
          <p:nvPr>
            <p:ph type="ftr" sz="quarter" idx="11"/>
          </p:nvPr>
        </p:nvSpPr>
        <p:spPr/>
        <p:txBody>
          <a:bodyPr/>
          <a:lstStyle/>
          <a:p>
            <a:r>
              <a:rPr lang="en-US" altLang="en-US" smtClean="0"/>
              <a:t>ITEC113 Lecture Notes 1</a:t>
            </a:r>
            <a:endParaRPr lang="en-US" altLang="en-US"/>
          </a:p>
        </p:txBody>
      </p:sp>
      <p:sp>
        <p:nvSpPr>
          <p:cNvPr id="6" name="Slide Number Placeholder 5"/>
          <p:cNvSpPr>
            <a:spLocks noGrp="1"/>
          </p:cNvSpPr>
          <p:nvPr>
            <p:ph type="sldNum" sz="quarter" idx="12"/>
          </p:nvPr>
        </p:nvSpPr>
        <p:spPr/>
        <p:txBody>
          <a:bodyPr/>
          <a:lstStyle/>
          <a:p>
            <a:fld id="{E72D7781-F344-4CEF-93CA-9FEC8FAD3ACA}" type="slidenum">
              <a:rPr lang="en-US" altLang="en-US" smtClean="0"/>
              <a:pPr/>
              <a:t>‹#›</a:t>
            </a:fld>
            <a:endParaRPr lang="en-US" altLang="en-US"/>
          </a:p>
        </p:txBody>
      </p:sp>
    </p:spTree>
    <p:extLst>
      <p:ext uri="{BB962C8B-B14F-4D97-AF65-F5344CB8AC3E}">
        <p14:creationId xmlns:p14="http://schemas.microsoft.com/office/powerpoint/2010/main" val="183370056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r>
              <a:rPr lang="en-US" dirty="0" smtClean="0"/>
              <a:t>2013-2014  Fall</a:t>
            </a:r>
          </a:p>
          <a:p>
            <a:endParaRPr lang="en-US" altLang="en-US" dirty="0"/>
          </a:p>
        </p:txBody>
      </p:sp>
      <p:sp>
        <p:nvSpPr>
          <p:cNvPr id="5" name="Footer Placeholder 4"/>
          <p:cNvSpPr>
            <a:spLocks noGrp="1"/>
          </p:cNvSpPr>
          <p:nvPr>
            <p:ph type="ftr" sz="quarter" idx="11"/>
          </p:nvPr>
        </p:nvSpPr>
        <p:spPr/>
        <p:txBody>
          <a:bodyPr/>
          <a:lstStyle/>
          <a:p>
            <a:r>
              <a:rPr lang="en-US" altLang="en-US" smtClean="0"/>
              <a:t>ITEC113 Lecture Notes 1</a:t>
            </a:r>
            <a:endParaRPr lang="en-US" altLang="en-US"/>
          </a:p>
        </p:txBody>
      </p:sp>
      <p:sp>
        <p:nvSpPr>
          <p:cNvPr id="6" name="Slide Number Placeholder 5"/>
          <p:cNvSpPr>
            <a:spLocks noGrp="1"/>
          </p:cNvSpPr>
          <p:nvPr>
            <p:ph type="sldNum" sz="quarter" idx="12"/>
          </p:nvPr>
        </p:nvSpPr>
        <p:spPr/>
        <p:txBody>
          <a:bodyPr/>
          <a:lstStyle/>
          <a:p>
            <a:fld id="{5DB7D470-5169-44FC-A714-B8B8952B98E3}" type="slidenum">
              <a:rPr lang="en-US" altLang="en-US" smtClean="0"/>
              <a:pPr/>
              <a:t>‹#›</a:t>
            </a:fld>
            <a:endParaRPr lang="en-US" altLang="en-US"/>
          </a:p>
        </p:txBody>
      </p:sp>
    </p:spTree>
    <p:extLst>
      <p:ext uri="{BB962C8B-B14F-4D97-AF65-F5344CB8AC3E}">
        <p14:creationId xmlns:p14="http://schemas.microsoft.com/office/powerpoint/2010/main" val="32387299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dirty="0" smtClean="0"/>
              <a:t>2013-2014  Fall</a:t>
            </a:r>
            <a:endParaRPr lang="en-US" dirty="0"/>
          </a:p>
        </p:txBody>
      </p:sp>
      <p:sp>
        <p:nvSpPr>
          <p:cNvPr id="5" name="Footer Placeholder 4"/>
          <p:cNvSpPr>
            <a:spLocks noGrp="1"/>
          </p:cNvSpPr>
          <p:nvPr>
            <p:ph type="ftr" sz="quarter" idx="11"/>
          </p:nvPr>
        </p:nvSpPr>
        <p:spPr/>
        <p:txBody>
          <a:bodyPr/>
          <a:lstStyle/>
          <a:p>
            <a:r>
              <a:rPr lang="en-US" altLang="en-US" smtClean="0"/>
              <a:t>ITEC113 Lecture Notes 1</a:t>
            </a:r>
            <a:endParaRPr lang="en-US" altLang="en-US"/>
          </a:p>
        </p:txBody>
      </p:sp>
      <p:sp>
        <p:nvSpPr>
          <p:cNvPr id="6" name="Slide Number Placeholder 5"/>
          <p:cNvSpPr>
            <a:spLocks noGrp="1"/>
          </p:cNvSpPr>
          <p:nvPr>
            <p:ph type="sldNum" sz="quarter" idx="12"/>
          </p:nvPr>
        </p:nvSpPr>
        <p:spPr/>
        <p:txBody>
          <a:bodyPr/>
          <a:lstStyle/>
          <a:p>
            <a:fld id="{A86CE87E-70AA-4D84-BC83-A7406A7AD338}" type="slidenum">
              <a:rPr lang="en-US" altLang="en-US" smtClean="0"/>
              <a:pPr/>
              <a:t>‹#›</a:t>
            </a:fld>
            <a:endParaRPr lang="en-US" altLang="en-US"/>
          </a:p>
        </p:txBody>
      </p:sp>
    </p:spTree>
    <p:extLst>
      <p:ext uri="{BB962C8B-B14F-4D97-AF65-F5344CB8AC3E}">
        <p14:creationId xmlns:p14="http://schemas.microsoft.com/office/powerpoint/2010/main" val="172436172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dirty="0" smtClean="0"/>
              <a:t>2013-2014  Fall</a:t>
            </a:r>
          </a:p>
        </p:txBody>
      </p:sp>
      <p:sp>
        <p:nvSpPr>
          <p:cNvPr id="6" name="Footer Placeholder 5"/>
          <p:cNvSpPr>
            <a:spLocks noGrp="1"/>
          </p:cNvSpPr>
          <p:nvPr>
            <p:ph type="ftr" sz="quarter" idx="11"/>
          </p:nvPr>
        </p:nvSpPr>
        <p:spPr/>
        <p:txBody>
          <a:bodyPr/>
          <a:lstStyle/>
          <a:p>
            <a:r>
              <a:rPr lang="en-US" altLang="en-US" smtClean="0"/>
              <a:t>ITEC113 Lecture Notes 1</a:t>
            </a:r>
            <a:endParaRPr lang="en-US" altLang="en-US"/>
          </a:p>
        </p:txBody>
      </p:sp>
      <p:sp>
        <p:nvSpPr>
          <p:cNvPr id="7" name="Slide Number Placeholder 6"/>
          <p:cNvSpPr>
            <a:spLocks noGrp="1"/>
          </p:cNvSpPr>
          <p:nvPr>
            <p:ph type="sldNum" sz="quarter" idx="12"/>
          </p:nvPr>
        </p:nvSpPr>
        <p:spPr/>
        <p:txBody>
          <a:bodyPr/>
          <a:lstStyle/>
          <a:p>
            <a:fld id="{1A06C34B-B1DE-456C-B90C-CE70D3E8A8D4}" type="slidenum">
              <a:rPr lang="en-US" altLang="en-US" smtClean="0"/>
              <a:pPr/>
              <a:t>‹#›</a:t>
            </a:fld>
            <a:endParaRPr lang="en-US" altLang="en-US"/>
          </a:p>
        </p:txBody>
      </p:sp>
    </p:spTree>
    <p:extLst>
      <p:ext uri="{BB962C8B-B14F-4D97-AF65-F5344CB8AC3E}">
        <p14:creationId xmlns:p14="http://schemas.microsoft.com/office/powerpoint/2010/main" val="3935009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dirty="0" smtClean="0"/>
              <a:t>2013-2014  Fall</a:t>
            </a:r>
          </a:p>
        </p:txBody>
      </p:sp>
      <p:sp>
        <p:nvSpPr>
          <p:cNvPr id="8" name="Footer Placeholder 7"/>
          <p:cNvSpPr>
            <a:spLocks noGrp="1"/>
          </p:cNvSpPr>
          <p:nvPr>
            <p:ph type="ftr" sz="quarter" idx="11"/>
          </p:nvPr>
        </p:nvSpPr>
        <p:spPr/>
        <p:txBody>
          <a:bodyPr/>
          <a:lstStyle/>
          <a:p>
            <a:r>
              <a:rPr lang="en-US" altLang="en-US" smtClean="0"/>
              <a:t>ITEC113 Lecture Notes 1</a:t>
            </a:r>
            <a:endParaRPr lang="en-US" altLang="en-US"/>
          </a:p>
        </p:txBody>
      </p:sp>
      <p:sp>
        <p:nvSpPr>
          <p:cNvPr id="9" name="Slide Number Placeholder 8"/>
          <p:cNvSpPr>
            <a:spLocks noGrp="1"/>
          </p:cNvSpPr>
          <p:nvPr>
            <p:ph type="sldNum" sz="quarter" idx="12"/>
          </p:nvPr>
        </p:nvSpPr>
        <p:spPr/>
        <p:txBody>
          <a:bodyPr/>
          <a:lstStyle/>
          <a:p>
            <a:fld id="{26A50026-1FC6-44FC-A99C-54CE89256C60}" type="slidenum">
              <a:rPr lang="en-US" altLang="en-US" smtClean="0"/>
              <a:pPr/>
              <a:t>‹#›</a:t>
            </a:fld>
            <a:endParaRPr lang="en-US" altLang="en-US"/>
          </a:p>
        </p:txBody>
      </p:sp>
    </p:spTree>
    <p:extLst>
      <p:ext uri="{BB962C8B-B14F-4D97-AF65-F5344CB8AC3E}">
        <p14:creationId xmlns:p14="http://schemas.microsoft.com/office/powerpoint/2010/main" val="2113737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dirty="0" smtClean="0"/>
              <a:t>2013-2014  Fall</a:t>
            </a:r>
          </a:p>
        </p:txBody>
      </p:sp>
      <p:sp>
        <p:nvSpPr>
          <p:cNvPr id="4" name="Footer Placeholder 3"/>
          <p:cNvSpPr>
            <a:spLocks noGrp="1"/>
          </p:cNvSpPr>
          <p:nvPr>
            <p:ph type="ftr" sz="quarter" idx="11"/>
          </p:nvPr>
        </p:nvSpPr>
        <p:spPr/>
        <p:txBody>
          <a:bodyPr/>
          <a:lstStyle/>
          <a:p>
            <a:r>
              <a:rPr lang="en-US" altLang="en-US" smtClean="0"/>
              <a:t>ITEC113 Lecture Notes 1</a:t>
            </a:r>
            <a:endParaRPr lang="en-US" altLang="en-US"/>
          </a:p>
        </p:txBody>
      </p:sp>
      <p:sp>
        <p:nvSpPr>
          <p:cNvPr id="5" name="Slide Number Placeholder 4"/>
          <p:cNvSpPr>
            <a:spLocks noGrp="1"/>
          </p:cNvSpPr>
          <p:nvPr>
            <p:ph type="sldNum" sz="quarter" idx="12"/>
          </p:nvPr>
        </p:nvSpPr>
        <p:spPr/>
        <p:txBody>
          <a:bodyPr/>
          <a:lstStyle/>
          <a:p>
            <a:fld id="{1C4E07DC-CF23-4412-B024-B9EBE1C05D8A}" type="slidenum">
              <a:rPr lang="en-US" altLang="en-US" smtClean="0"/>
              <a:pPr/>
              <a:t>‹#›</a:t>
            </a:fld>
            <a:endParaRPr lang="en-US" altLang="en-US"/>
          </a:p>
        </p:txBody>
      </p:sp>
    </p:spTree>
    <p:extLst>
      <p:ext uri="{BB962C8B-B14F-4D97-AF65-F5344CB8AC3E}">
        <p14:creationId xmlns:p14="http://schemas.microsoft.com/office/powerpoint/2010/main" val="3815726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t>2013-2014  Fall</a:t>
            </a:r>
          </a:p>
        </p:txBody>
      </p:sp>
      <p:sp>
        <p:nvSpPr>
          <p:cNvPr id="3" name="Footer Placeholder 2"/>
          <p:cNvSpPr>
            <a:spLocks noGrp="1"/>
          </p:cNvSpPr>
          <p:nvPr>
            <p:ph type="ftr" sz="quarter" idx="11"/>
          </p:nvPr>
        </p:nvSpPr>
        <p:spPr/>
        <p:txBody>
          <a:bodyPr/>
          <a:lstStyle/>
          <a:p>
            <a:r>
              <a:rPr lang="en-US" altLang="en-US" smtClean="0"/>
              <a:t>ITEC113 Lecture Notes 1</a:t>
            </a:r>
            <a:endParaRPr lang="en-US" altLang="en-US"/>
          </a:p>
        </p:txBody>
      </p:sp>
      <p:sp>
        <p:nvSpPr>
          <p:cNvPr id="4" name="Slide Number Placeholder 3"/>
          <p:cNvSpPr>
            <a:spLocks noGrp="1"/>
          </p:cNvSpPr>
          <p:nvPr>
            <p:ph type="sldNum" sz="quarter" idx="12"/>
          </p:nvPr>
        </p:nvSpPr>
        <p:spPr/>
        <p:txBody>
          <a:bodyPr/>
          <a:lstStyle/>
          <a:p>
            <a:fld id="{A156B7D0-F7AA-4E89-89A7-2786192ADFA1}" type="slidenum">
              <a:rPr lang="en-US" altLang="en-US" smtClean="0"/>
              <a:pPr/>
              <a:t>‹#›</a:t>
            </a:fld>
            <a:endParaRPr lang="en-US" altLang="en-US"/>
          </a:p>
        </p:txBody>
      </p:sp>
    </p:spTree>
    <p:extLst>
      <p:ext uri="{BB962C8B-B14F-4D97-AF65-F5344CB8AC3E}">
        <p14:creationId xmlns:p14="http://schemas.microsoft.com/office/powerpoint/2010/main" val="33605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2013-2014  Fall</a:t>
            </a:r>
          </a:p>
        </p:txBody>
      </p:sp>
      <p:sp>
        <p:nvSpPr>
          <p:cNvPr id="6" name="Footer Placeholder 5"/>
          <p:cNvSpPr>
            <a:spLocks noGrp="1"/>
          </p:cNvSpPr>
          <p:nvPr>
            <p:ph type="ftr" sz="quarter" idx="11"/>
          </p:nvPr>
        </p:nvSpPr>
        <p:spPr/>
        <p:txBody>
          <a:bodyPr/>
          <a:lstStyle/>
          <a:p>
            <a:r>
              <a:rPr lang="en-US" altLang="en-US" smtClean="0"/>
              <a:t>ITEC113 Lecture Notes 1</a:t>
            </a:r>
            <a:endParaRPr lang="en-US" altLang="en-US"/>
          </a:p>
        </p:txBody>
      </p:sp>
      <p:sp>
        <p:nvSpPr>
          <p:cNvPr id="7" name="Slide Number Placeholder 6"/>
          <p:cNvSpPr>
            <a:spLocks noGrp="1"/>
          </p:cNvSpPr>
          <p:nvPr>
            <p:ph type="sldNum" sz="quarter" idx="12"/>
          </p:nvPr>
        </p:nvSpPr>
        <p:spPr/>
        <p:txBody>
          <a:bodyPr/>
          <a:lstStyle/>
          <a:p>
            <a:fld id="{013268AA-3754-45B2-ACEE-C78273466A9C}" type="slidenum">
              <a:rPr lang="en-US" altLang="en-US" smtClean="0"/>
              <a:pPr/>
              <a:t>‹#›</a:t>
            </a:fld>
            <a:endParaRPr lang="en-US" altLang="en-US"/>
          </a:p>
        </p:txBody>
      </p:sp>
    </p:spTree>
    <p:extLst>
      <p:ext uri="{BB962C8B-B14F-4D97-AF65-F5344CB8AC3E}">
        <p14:creationId xmlns:p14="http://schemas.microsoft.com/office/powerpoint/2010/main" val="1716153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2013-2014  Fall</a:t>
            </a:r>
          </a:p>
        </p:txBody>
      </p:sp>
      <p:sp>
        <p:nvSpPr>
          <p:cNvPr id="6" name="Footer Placeholder 5"/>
          <p:cNvSpPr>
            <a:spLocks noGrp="1"/>
          </p:cNvSpPr>
          <p:nvPr>
            <p:ph type="ftr" sz="quarter" idx="11"/>
          </p:nvPr>
        </p:nvSpPr>
        <p:spPr/>
        <p:txBody>
          <a:bodyPr/>
          <a:lstStyle/>
          <a:p>
            <a:r>
              <a:rPr lang="en-US" altLang="en-US" smtClean="0"/>
              <a:t>ITEC113 Lecture Notes 1</a:t>
            </a:r>
            <a:endParaRPr lang="en-US" altLang="en-US"/>
          </a:p>
        </p:txBody>
      </p:sp>
      <p:sp>
        <p:nvSpPr>
          <p:cNvPr id="7" name="Slide Number Placeholder 6"/>
          <p:cNvSpPr>
            <a:spLocks noGrp="1"/>
          </p:cNvSpPr>
          <p:nvPr>
            <p:ph type="sldNum" sz="quarter" idx="12"/>
          </p:nvPr>
        </p:nvSpPr>
        <p:spPr/>
        <p:txBody>
          <a:bodyPr/>
          <a:lstStyle/>
          <a:p>
            <a:fld id="{2BFE6720-0F90-4917-AD9C-850470A88E20}" type="slidenum">
              <a:rPr lang="en-US" altLang="en-US" smtClean="0"/>
              <a:pPr/>
              <a:t>‹#›</a:t>
            </a:fld>
            <a:endParaRPr lang="en-US" altLang="en-US"/>
          </a:p>
        </p:txBody>
      </p:sp>
    </p:spTree>
    <p:extLst>
      <p:ext uri="{BB962C8B-B14F-4D97-AF65-F5344CB8AC3E}">
        <p14:creationId xmlns:p14="http://schemas.microsoft.com/office/powerpoint/2010/main" val="2772287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2013-2014  Fall</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en-US" smtClean="0"/>
              <a:t>ITEC113 Lecture Notes 1</a:t>
            </a: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183311-ACF4-4248-9C31-A79E15B68BE3}" type="slidenum">
              <a:rPr lang="en-US" altLang="en-US" smtClean="0"/>
              <a:pPr/>
              <a:t>‹#›</a:t>
            </a:fld>
            <a:endParaRPr lang="en-US" altLang="en-US"/>
          </a:p>
        </p:txBody>
      </p:sp>
    </p:spTree>
    <p:extLst>
      <p:ext uri="{BB962C8B-B14F-4D97-AF65-F5344CB8AC3E}">
        <p14:creationId xmlns:p14="http://schemas.microsoft.com/office/powerpoint/2010/main" val="254079864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2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en-US" dirty="0"/>
              <a:t>ITEC113 Algorithms and Programming Techniques</a:t>
            </a:r>
            <a:endParaRPr lang="tr-TR" altLang="en-US" dirty="0"/>
          </a:p>
        </p:txBody>
      </p:sp>
      <p:sp>
        <p:nvSpPr>
          <p:cNvPr id="2051" name="Rectangle 3"/>
          <p:cNvSpPr>
            <a:spLocks noGrp="1" noChangeArrowheads="1"/>
          </p:cNvSpPr>
          <p:nvPr>
            <p:ph type="subTitle" idx="1"/>
          </p:nvPr>
        </p:nvSpPr>
        <p:spPr/>
        <p:txBody>
          <a:bodyPr/>
          <a:lstStyle/>
          <a:p>
            <a:r>
              <a:rPr lang="en-US" altLang="en-US" dirty="0"/>
              <a:t>Introduction to Programming</a:t>
            </a:r>
            <a:endParaRPr lang="tr-TR" alt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34347"/>
            <a:ext cx="3116064" cy="233704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5"/>
          <p:cNvSpPr>
            <a:spLocks noGrp="1" noChangeArrowheads="1"/>
          </p:cNvSpPr>
          <p:nvPr>
            <p:ph type="title"/>
          </p:nvPr>
        </p:nvSpPr>
        <p:spPr>
          <a:noFill/>
          <a:ln/>
        </p:spPr>
        <p:txBody>
          <a:bodyPr/>
          <a:lstStyle/>
          <a:p>
            <a:r>
              <a:rPr lang="en-US" altLang="en-US" sz="4000"/>
              <a:t>Types of Programming languages</a:t>
            </a:r>
          </a:p>
        </p:txBody>
      </p:sp>
      <p:sp>
        <p:nvSpPr>
          <p:cNvPr id="8195" name="Rectangle 3"/>
          <p:cNvSpPr>
            <a:spLocks noGrp="1" noChangeArrowheads="1"/>
          </p:cNvSpPr>
          <p:nvPr>
            <p:ph idx="1"/>
          </p:nvPr>
        </p:nvSpPr>
        <p:spPr/>
        <p:txBody>
          <a:bodyPr/>
          <a:lstStyle/>
          <a:p>
            <a:pPr marL="533400" indent="-533400">
              <a:buClr>
                <a:schemeClr val="tx1"/>
              </a:buClr>
              <a:buFontTx/>
              <a:buNone/>
            </a:pPr>
            <a:r>
              <a:rPr lang="en-US" altLang="en-US" sz="2800" i="1">
                <a:latin typeface="Calibri" pitchFamily="34" charset="0"/>
              </a:rPr>
              <a:t>Three types of programming languages (continued)</a:t>
            </a:r>
          </a:p>
          <a:p>
            <a:pPr marL="533400" indent="-533400">
              <a:buClr>
                <a:schemeClr val="tx1"/>
              </a:buClr>
              <a:buFontTx/>
              <a:buNone/>
            </a:pPr>
            <a:r>
              <a:rPr lang="en-US" altLang="en-US" sz="2800">
                <a:latin typeface="Calibri" pitchFamily="34" charset="0"/>
              </a:rPr>
              <a:t>3. High-level languages</a:t>
            </a:r>
          </a:p>
          <a:p>
            <a:pPr marL="1295400" lvl="2" indent="-381000"/>
            <a:r>
              <a:rPr lang="en-US" altLang="en-US" sz="2000">
                <a:latin typeface="Calibri" pitchFamily="34" charset="0"/>
              </a:rPr>
              <a:t>Codes similar to everyday English</a:t>
            </a:r>
          </a:p>
          <a:p>
            <a:pPr marL="1295400" lvl="2" indent="-381000"/>
            <a:r>
              <a:rPr lang="en-US" altLang="en-US" sz="2000">
                <a:latin typeface="Calibri" pitchFamily="34" charset="0"/>
              </a:rPr>
              <a:t>Use mathematical notations (translated via compilers)</a:t>
            </a:r>
          </a:p>
          <a:p>
            <a:pPr marL="1295400" lvl="2" indent="-381000"/>
            <a:r>
              <a:rPr lang="en-US" altLang="en-US" sz="2000">
                <a:latin typeface="Calibri" pitchFamily="34" charset="0"/>
              </a:rPr>
              <a:t>Example Code:</a:t>
            </a:r>
          </a:p>
          <a:p>
            <a:pPr marL="1752600" lvl="3" indent="-381000">
              <a:buFontTx/>
              <a:buNone/>
            </a:pPr>
            <a:r>
              <a:rPr lang="en-US" altLang="en-US" sz="1600">
                <a:latin typeface="Calibri" pitchFamily="34" charset="0"/>
              </a:rPr>
              <a:t>grossPay = basePay + overTimePay</a:t>
            </a:r>
          </a:p>
          <a:p>
            <a:pPr marL="1752600" lvl="3" indent="-381000">
              <a:buFontTx/>
              <a:buNone/>
            </a:pPr>
            <a:endParaRPr lang="en-US" altLang="en-US" sz="1600">
              <a:latin typeface="Calibri" pitchFamily="34" charset="0"/>
            </a:endParaRPr>
          </a:p>
          <a:p>
            <a:pPr marL="1295400" lvl="2" indent="-381000"/>
            <a:r>
              <a:rPr lang="en-US" altLang="en-US" sz="2000">
                <a:latin typeface="Calibri" pitchFamily="34" charset="0"/>
              </a:rPr>
              <a:t>Example high level languages: C, C++, Cobol, Java, Pascal (Delphi), Basic (Visual Basic) Fortran, SQL, T-SQL, C# …</a:t>
            </a:r>
          </a:p>
        </p:txBody>
      </p:sp>
      <p:sp>
        <p:nvSpPr>
          <p:cNvPr id="5" name="Footer Placeholder 4"/>
          <p:cNvSpPr>
            <a:spLocks noGrp="1"/>
          </p:cNvSpPr>
          <p:nvPr>
            <p:ph type="ftr" sz="quarter" idx="11"/>
          </p:nvPr>
        </p:nvSpPr>
        <p:spPr/>
        <p:txBody>
          <a:bodyPr/>
          <a:lstStyle/>
          <a:p>
            <a:r>
              <a:rPr lang="en-US" altLang="en-US"/>
              <a:t>ITEC113 Lecture Notes 1</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tr-TR" dirty="0" smtClean="0"/>
              <a:t>Use of programs to solve problems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ltLang="en-US" smtClean="0"/>
              <a:t>ITEC113 Lecture Notes 1</a:t>
            </a:r>
            <a:endParaRPr lang="en-US" altLang="en-US"/>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196752"/>
            <a:ext cx="8548978" cy="4896544"/>
          </a:xfrm>
          <a:prstGeom prst="rect">
            <a:avLst/>
          </a:prstGeom>
          <a:noFill/>
          <a:ln>
            <a:noFill/>
          </a:ln>
          <a:extLst>
            <a:ext uri="{909E8E84-426E-40DD-AFC4-6F175D3DCCD1}">
              <a14:hiddenFill xmlns:a14="http://schemas.microsoft.com/office/drawing/2010/main">
                <a:solidFill>
                  <a:srgbClr val="993366"/>
                </a:solidFill>
              </a14:hiddenFill>
            </a:ext>
            <a:ext uri="{91240B29-F687-4F45-9708-019B960494DF}">
              <a14:hiddenLine xmlns:a14="http://schemas.microsoft.com/office/drawing/2010/main" w="9525" cap="flat" cmpd="sng">
                <a:solidFill>
                  <a:schemeClr val="tx1"/>
                </a:solidFill>
                <a:prstDash val="solid"/>
                <a:miter lim="800000"/>
                <a:headEnd/>
                <a:tailEnd/>
              </a14:hiddenLine>
            </a:ext>
          </a:extLst>
        </p:spPr>
      </p:pic>
    </p:spTree>
    <p:extLst>
      <p:ext uri="{BB962C8B-B14F-4D97-AF65-F5344CB8AC3E}">
        <p14:creationId xmlns:p14="http://schemas.microsoft.com/office/powerpoint/2010/main" val="35378852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67544" y="260648"/>
            <a:ext cx="8134350" cy="1143000"/>
          </a:xfrm>
        </p:spPr>
        <p:txBody>
          <a:bodyPr/>
          <a:lstStyle/>
          <a:p>
            <a:r>
              <a:rPr lang="en-US" altLang="en-US" sz="3400" b="1" dirty="0">
                <a:latin typeface="Calibri" pitchFamily="34" charset="0"/>
              </a:rPr>
              <a:t>What is Data, Information and Knowledge ?</a:t>
            </a:r>
            <a:endParaRPr lang="tr-TR" altLang="en-US" sz="3400" b="1" dirty="0">
              <a:latin typeface="Calibri" pitchFamily="34" charset="0"/>
            </a:endParaRPr>
          </a:p>
        </p:txBody>
      </p:sp>
      <p:sp>
        <p:nvSpPr>
          <p:cNvPr id="10243" name="Rectangle 3"/>
          <p:cNvSpPr>
            <a:spLocks noGrp="1" noChangeArrowheads="1"/>
          </p:cNvSpPr>
          <p:nvPr>
            <p:ph idx="1"/>
          </p:nvPr>
        </p:nvSpPr>
        <p:spPr>
          <a:xfrm>
            <a:off x="457200" y="1600200"/>
            <a:ext cx="7643813" cy="4852988"/>
          </a:xfrm>
        </p:spPr>
        <p:txBody>
          <a:bodyPr/>
          <a:lstStyle/>
          <a:p>
            <a:pPr>
              <a:lnSpc>
                <a:spcPct val="90000"/>
              </a:lnSpc>
            </a:pPr>
            <a:r>
              <a:rPr lang="en-US" altLang="en-US" sz="3000" b="1" u="sng" dirty="0">
                <a:latin typeface="Calibri" pitchFamily="34" charset="0"/>
              </a:rPr>
              <a:t>Data</a:t>
            </a:r>
            <a:r>
              <a:rPr lang="en-US" altLang="en-US" sz="3000" dirty="0">
                <a:latin typeface="Calibri" pitchFamily="34" charset="0"/>
              </a:rPr>
              <a:t> are the raw facts, gathered from the environment which does not have much meaning. </a:t>
            </a:r>
          </a:p>
          <a:p>
            <a:pPr lvl="1">
              <a:lnSpc>
                <a:spcPct val="90000"/>
              </a:lnSpc>
            </a:pPr>
            <a:r>
              <a:rPr lang="en-US" altLang="en-US" dirty="0">
                <a:latin typeface="Calibri" pitchFamily="34" charset="0"/>
              </a:rPr>
              <a:t>Note: Data is plural,  singular form is Datum.</a:t>
            </a:r>
          </a:p>
          <a:p>
            <a:pPr>
              <a:lnSpc>
                <a:spcPct val="90000"/>
              </a:lnSpc>
            </a:pPr>
            <a:r>
              <a:rPr lang="en-US" altLang="en-US" sz="3000" dirty="0">
                <a:latin typeface="Calibri" pitchFamily="34" charset="0"/>
              </a:rPr>
              <a:t> </a:t>
            </a:r>
            <a:r>
              <a:rPr lang="en-US" altLang="en-US" sz="3000" b="1" u="sng" dirty="0">
                <a:latin typeface="Calibri" pitchFamily="34" charset="0"/>
              </a:rPr>
              <a:t>Information</a:t>
            </a:r>
            <a:r>
              <a:rPr lang="en-US" altLang="en-US" sz="3000" b="1" dirty="0">
                <a:latin typeface="Calibri" pitchFamily="34" charset="0"/>
              </a:rPr>
              <a:t> </a:t>
            </a:r>
            <a:r>
              <a:rPr lang="en-US" altLang="en-US" sz="3000" dirty="0">
                <a:latin typeface="Calibri" pitchFamily="34" charset="0"/>
              </a:rPr>
              <a:t>is the end product of the processing of data, which has more meaning, and is used in decision making. </a:t>
            </a:r>
          </a:p>
          <a:p>
            <a:pPr>
              <a:lnSpc>
                <a:spcPct val="90000"/>
              </a:lnSpc>
            </a:pPr>
            <a:r>
              <a:rPr lang="en-US" altLang="en-US" sz="3000" dirty="0">
                <a:latin typeface="Calibri" pitchFamily="34" charset="0"/>
              </a:rPr>
              <a:t> </a:t>
            </a:r>
            <a:r>
              <a:rPr lang="en-US" altLang="en-US" sz="3000" b="1" u="sng" dirty="0">
                <a:latin typeface="Calibri" pitchFamily="34" charset="0"/>
              </a:rPr>
              <a:t>Knowledge</a:t>
            </a:r>
            <a:r>
              <a:rPr lang="en-US" altLang="en-US" sz="3000" dirty="0">
                <a:latin typeface="Calibri" pitchFamily="34" charset="0"/>
              </a:rPr>
              <a:t> is the proved and generalized form of information, that is used in strategic planning. </a:t>
            </a:r>
            <a:endParaRPr lang="tr-TR" altLang="en-US" sz="3000" dirty="0">
              <a:latin typeface="Calibri" pitchFamily="34" charset="0"/>
            </a:endParaRPr>
          </a:p>
        </p:txBody>
      </p:sp>
      <p:sp>
        <p:nvSpPr>
          <p:cNvPr id="5" name="Footer Placeholder 4"/>
          <p:cNvSpPr>
            <a:spLocks noGrp="1"/>
          </p:cNvSpPr>
          <p:nvPr>
            <p:ph type="ftr" sz="quarter" idx="11"/>
          </p:nvPr>
        </p:nvSpPr>
        <p:spPr/>
        <p:txBody>
          <a:bodyPr/>
          <a:lstStyle/>
          <a:p>
            <a:r>
              <a:rPr lang="en-US" altLang="en-US"/>
              <a:t>ITEC113 Lecture Notes 1</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685800" y="609600"/>
            <a:ext cx="8134350" cy="1143000"/>
          </a:xfrm>
        </p:spPr>
        <p:txBody>
          <a:bodyPr/>
          <a:lstStyle/>
          <a:p>
            <a:r>
              <a:rPr lang="en-US" altLang="en-US" sz="3400" b="1">
                <a:latin typeface="Calibri" pitchFamily="34" charset="0"/>
              </a:rPr>
              <a:t>What is Data, Information and Knowledge ?</a:t>
            </a:r>
            <a:endParaRPr lang="tr-TR" altLang="en-US" sz="3400" b="1">
              <a:latin typeface="Calibri" pitchFamily="34" charset="0"/>
            </a:endParaRPr>
          </a:p>
        </p:txBody>
      </p:sp>
      <p:sp>
        <p:nvSpPr>
          <p:cNvPr id="9" name="Footer Placeholder 3"/>
          <p:cNvSpPr>
            <a:spLocks noGrp="1"/>
          </p:cNvSpPr>
          <p:nvPr>
            <p:ph type="ftr" sz="quarter" idx="11"/>
          </p:nvPr>
        </p:nvSpPr>
        <p:spPr/>
        <p:txBody>
          <a:bodyPr/>
          <a:lstStyle/>
          <a:p>
            <a:r>
              <a:rPr lang="en-US" altLang="en-US"/>
              <a:t>ITEC113 Lecture Notes 1</a:t>
            </a:r>
          </a:p>
        </p:txBody>
      </p:sp>
      <p:sp>
        <p:nvSpPr>
          <p:cNvPr id="90116" name="AutoShape 4"/>
          <p:cNvSpPr>
            <a:spLocks noChangeArrowheads="1"/>
          </p:cNvSpPr>
          <p:nvPr/>
        </p:nvSpPr>
        <p:spPr bwMode="auto">
          <a:xfrm>
            <a:off x="466725" y="2600325"/>
            <a:ext cx="2519363" cy="1584325"/>
          </a:xfrm>
          <a:prstGeom prst="cube">
            <a:avLst>
              <a:gd name="adj" fmla="val 25000"/>
            </a:avLst>
          </a:prstGeom>
          <a:solidFill>
            <a:srgbClr val="92D050"/>
          </a:solidFill>
          <a:ln w="9525">
            <a:solidFill>
              <a:schemeClr val="tx1"/>
            </a:solidFill>
            <a:miter lim="800000"/>
            <a:headEnd/>
            <a:tailEnd/>
          </a:ln>
          <a:effectLst/>
        </p:spPr>
        <p:txBody>
          <a:bodyPr wrap="none" anchor="ctr"/>
          <a:lstStyle/>
          <a:p>
            <a:pPr algn="ctr"/>
            <a:r>
              <a:rPr lang="en-US" altLang="en-US" sz="2000">
                <a:solidFill>
                  <a:schemeClr val="bg1"/>
                </a:solidFill>
              </a:rPr>
              <a:t>DATA</a:t>
            </a:r>
            <a:endParaRPr lang="tr-TR" altLang="en-US" sz="2000">
              <a:solidFill>
                <a:schemeClr val="bg1"/>
              </a:solidFill>
            </a:endParaRPr>
          </a:p>
        </p:txBody>
      </p:sp>
      <p:sp>
        <p:nvSpPr>
          <p:cNvPr id="90117" name="AutoShape 5"/>
          <p:cNvSpPr>
            <a:spLocks noChangeArrowheads="1"/>
          </p:cNvSpPr>
          <p:nvPr/>
        </p:nvSpPr>
        <p:spPr bwMode="auto">
          <a:xfrm>
            <a:off x="3492500" y="2601913"/>
            <a:ext cx="2447925" cy="1584325"/>
          </a:xfrm>
          <a:prstGeom prst="cube">
            <a:avLst>
              <a:gd name="adj" fmla="val 25000"/>
            </a:avLst>
          </a:prstGeom>
          <a:solidFill>
            <a:srgbClr val="92D050"/>
          </a:solidFill>
          <a:ln w="9525">
            <a:solidFill>
              <a:schemeClr val="tx1"/>
            </a:solidFill>
            <a:miter lim="800000"/>
            <a:headEnd/>
            <a:tailEnd/>
          </a:ln>
          <a:effectLst/>
        </p:spPr>
        <p:txBody>
          <a:bodyPr wrap="none" anchor="ctr"/>
          <a:lstStyle/>
          <a:p>
            <a:pPr algn="ctr"/>
            <a:r>
              <a:rPr lang="en-US" altLang="en-US" sz="2000">
                <a:solidFill>
                  <a:schemeClr val="bg1"/>
                </a:solidFill>
              </a:rPr>
              <a:t>INFORMATION</a:t>
            </a:r>
            <a:endParaRPr lang="tr-TR" altLang="en-US" sz="2000">
              <a:solidFill>
                <a:schemeClr val="bg1"/>
              </a:solidFill>
            </a:endParaRPr>
          </a:p>
        </p:txBody>
      </p:sp>
      <p:sp>
        <p:nvSpPr>
          <p:cNvPr id="90118" name="AutoShape 6"/>
          <p:cNvSpPr>
            <a:spLocks noChangeArrowheads="1"/>
          </p:cNvSpPr>
          <p:nvPr/>
        </p:nvSpPr>
        <p:spPr bwMode="auto">
          <a:xfrm>
            <a:off x="6516688" y="2565400"/>
            <a:ext cx="2232025" cy="1655763"/>
          </a:xfrm>
          <a:prstGeom prst="cube">
            <a:avLst>
              <a:gd name="adj" fmla="val 25000"/>
            </a:avLst>
          </a:prstGeom>
          <a:solidFill>
            <a:srgbClr val="92D050"/>
          </a:solidFill>
          <a:ln w="9525">
            <a:solidFill>
              <a:schemeClr val="tx1"/>
            </a:solidFill>
            <a:miter lim="800000"/>
            <a:headEnd/>
            <a:tailEnd/>
          </a:ln>
          <a:effectLst/>
        </p:spPr>
        <p:txBody>
          <a:bodyPr wrap="none" anchor="ctr"/>
          <a:lstStyle/>
          <a:p>
            <a:pPr algn="ctr"/>
            <a:r>
              <a:rPr lang="en-US" altLang="en-US" sz="2000">
                <a:solidFill>
                  <a:schemeClr val="bg1"/>
                </a:solidFill>
              </a:rPr>
              <a:t>KNOWLEDGE</a:t>
            </a:r>
            <a:endParaRPr lang="tr-TR" altLang="en-US" sz="2000">
              <a:solidFill>
                <a:schemeClr val="bg1"/>
              </a:solidFill>
            </a:endParaRPr>
          </a:p>
        </p:txBody>
      </p:sp>
      <p:sp>
        <p:nvSpPr>
          <p:cNvPr id="90119" name="AutoShape 7"/>
          <p:cNvSpPr>
            <a:spLocks noChangeArrowheads="1"/>
          </p:cNvSpPr>
          <p:nvPr/>
        </p:nvSpPr>
        <p:spPr bwMode="auto">
          <a:xfrm>
            <a:off x="2771775" y="3249613"/>
            <a:ext cx="719138" cy="287337"/>
          </a:xfrm>
          <a:prstGeom prst="rightArrow">
            <a:avLst>
              <a:gd name="adj1" fmla="val 50000"/>
              <a:gd name="adj2" fmla="val 62569"/>
            </a:avLst>
          </a:prstGeom>
          <a:solidFill>
            <a:srgbClr val="92D050"/>
          </a:solidFill>
          <a:ln w="9525">
            <a:solidFill>
              <a:schemeClr val="tx1"/>
            </a:solidFill>
            <a:miter lim="800000"/>
            <a:headEnd/>
            <a:tailEnd/>
          </a:ln>
          <a:effectLst/>
        </p:spPr>
        <p:txBody>
          <a:bodyPr wrap="none" anchor="ctr"/>
          <a:lstStyle/>
          <a:p>
            <a:endParaRPr lang="en-US"/>
          </a:p>
        </p:txBody>
      </p:sp>
      <p:sp>
        <p:nvSpPr>
          <p:cNvPr id="90120" name="AutoShape 8"/>
          <p:cNvSpPr>
            <a:spLocks noChangeArrowheads="1"/>
          </p:cNvSpPr>
          <p:nvPr/>
        </p:nvSpPr>
        <p:spPr bwMode="auto">
          <a:xfrm>
            <a:off x="5761038" y="3249613"/>
            <a:ext cx="719137" cy="287337"/>
          </a:xfrm>
          <a:prstGeom prst="rightArrow">
            <a:avLst>
              <a:gd name="adj1" fmla="val 50000"/>
              <a:gd name="adj2" fmla="val 62569"/>
            </a:avLst>
          </a:prstGeom>
          <a:solidFill>
            <a:srgbClr val="92D050"/>
          </a:solidFill>
          <a:ln w="952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1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11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012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0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6" grpId="0" animBg="1"/>
      <p:bldP spid="90117" grpId="0" animBg="1"/>
      <p:bldP spid="90118" grpId="0" animBg="1"/>
      <p:bldP spid="90119" grpId="0" animBg="1"/>
      <p:bldP spid="901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ltLang="en-US" sz="4000" b="1"/>
              <a:t>What is a Computer Program?</a:t>
            </a:r>
            <a:endParaRPr lang="tr-TR" altLang="en-US" sz="4000" b="1"/>
          </a:p>
        </p:txBody>
      </p:sp>
      <p:sp>
        <p:nvSpPr>
          <p:cNvPr id="94211" name="Rectangle 3"/>
          <p:cNvSpPr>
            <a:spLocks noGrp="1" noChangeArrowheads="1"/>
          </p:cNvSpPr>
          <p:nvPr>
            <p:ph idx="1"/>
          </p:nvPr>
        </p:nvSpPr>
        <p:spPr/>
        <p:txBody>
          <a:bodyPr/>
          <a:lstStyle/>
          <a:p>
            <a:r>
              <a:rPr lang="en-US" altLang="en-US" sz="2800" b="1"/>
              <a:t>A computer program is </a:t>
            </a:r>
          </a:p>
          <a:p>
            <a:pPr lvl="1"/>
            <a:r>
              <a:rPr lang="en-US" altLang="en-US" sz="2400" b="1"/>
              <a:t>a set of instructions written in a computer language</a:t>
            </a:r>
          </a:p>
          <a:p>
            <a:pPr lvl="1"/>
            <a:r>
              <a:rPr lang="en-US" altLang="en-US" sz="2400" b="1"/>
              <a:t>executed to perform a specific task. </a:t>
            </a:r>
          </a:p>
          <a:p>
            <a:pPr lvl="1"/>
            <a:r>
              <a:rPr lang="en-US" altLang="en-US" sz="2400" b="1"/>
              <a:t>Also called SOFTWARE</a:t>
            </a:r>
          </a:p>
          <a:p>
            <a:r>
              <a:rPr lang="en-US" altLang="en-US" sz="2800" b="1"/>
              <a:t> There are tens of programming languages, used nowadays.</a:t>
            </a:r>
          </a:p>
          <a:p>
            <a:pPr lvl="1"/>
            <a:r>
              <a:rPr lang="en-US" altLang="en-US" sz="2400" b="1"/>
              <a:t>C, C++, C#, Pascal, Delphi, Visual Basic, Java, COBOL, FORTRAN, LISP, Prolog …</a:t>
            </a:r>
          </a:p>
        </p:txBody>
      </p:sp>
      <p:sp>
        <p:nvSpPr>
          <p:cNvPr id="5" name="Footer Placeholder 4"/>
          <p:cNvSpPr>
            <a:spLocks noGrp="1"/>
          </p:cNvSpPr>
          <p:nvPr>
            <p:ph type="ftr" sz="quarter" idx="11"/>
          </p:nvPr>
        </p:nvSpPr>
        <p:spPr/>
        <p:txBody>
          <a:bodyPr/>
          <a:lstStyle/>
          <a:p>
            <a:r>
              <a:rPr lang="en-US" altLang="en-US"/>
              <a:t>ITEC113 Lecture Notes 1</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ltLang="en-US" b="1"/>
              <a:t>Who is a Programmer?</a:t>
            </a:r>
            <a:endParaRPr lang="tr-TR" altLang="en-US" b="1"/>
          </a:p>
        </p:txBody>
      </p:sp>
      <p:sp>
        <p:nvSpPr>
          <p:cNvPr id="95235" name="Rectangle 3"/>
          <p:cNvSpPr>
            <a:spLocks noGrp="1" noChangeArrowheads="1"/>
          </p:cNvSpPr>
          <p:nvPr>
            <p:ph idx="1"/>
          </p:nvPr>
        </p:nvSpPr>
        <p:spPr>
          <a:xfrm>
            <a:off x="323850" y="1773238"/>
            <a:ext cx="7772400" cy="4114800"/>
          </a:xfrm>
        </p:spPr>
        <p:txBody>
          <a:bodyPr/>
          <a:lstStyle/>
          <a:p>
            <a:r>
              <a:rPr lang="en-US" altLang="en-US" sz="2800" b="1" dirty="0"/>
              <a:t>A programmer is a person </a:t>
            </a:r>
          </a:p>
          <a:p>
            <a:pPr lvl="1"/>
            <a:r>
              <a:rPr lang="en-US" altLang="en-US" sz="2400" b="1" dirty="0"/>
              <a:t>who writes the required computer programs.</a:t>
            </a:r>
          </a:p>
          <a:p>
            <a:pPr lvl="1">
              <a:buFontTx/>
              <a:buNone/>
            </a:pPr>
            <a:endParaRPr lang="en-US" altLang="en-US" sz="2400" b="1" dirty="0"/>
          </a:p>
          <a:p>
            <a:r>
              <a:rPr lang="en-US" altLang="en-US" sz="2800" b="1" dirty="0"/>
              <a:t> Programmers translate the expected tasks</a:t>
            </a:r>
          </a:p>
          <a:p>
            <a:pPr lvl="1">
              <a:buFontTx/>
              <a:buNone/>
            </a:pPr>
            <a:r>
              <a:rPr lang="en-US" altLang="en-US" sz="2400" b="1" dirty="0"/>
              <a:t>		given in a form we can understand</a:t>
            </a:r>
          </a:p>
          <a:p>
            <a:pPr lvl="4">
              <a:buFontTx/>
              <a:buNone/>
            </a:pPr>
            <a:r>
              <a:rPr lang="en-US" altLang="en-US" sz="2400" b="1" dirty="0"/>
              <a:t>		into </a:t>
            </a:r>
          </a:p>
          <a:p>
            <a:pPr lvl="1">
              <a:buFontTx/>
              <a:buNone/>
            </a:pPr>
            <a:r>
              <a:rPr lang="en-US" altLang="en-US" sz="2400" b="1" dirty="0"/>
              <a:t>		a form machines can understand</a:t>
            </a:r>
            <a:endParaRPr lang="tr-TR" altLang="en-US" sz="2400" dirty="0"/>
          </a:p>
        </p:txBody>
      </p:sp>
      <p:sp>
        <p:nvSpPr>
          <p:cNvPr id="7" name="Footer Placeholder 4"/>
          <p:cNvSpPr>
            <a:spLocks noGrp="1"/>
          </p:cNvSpPr>
          <p:nvPr>
            <p:ph type="ftr" sz="quarter" idx="11"/>
          </p:nvPr>
        </p:nvSpPr>
        <p:spPr/>
        <p:txBody>
          <a:bodyPr/>
          <a:lstStyle/>
          <a:p>
            <a:r>
              <a:rPr lang="en-US" altLang="en-US"/>
              <a:t>ITEC113 Lecture Notes 1</a:t>
            </a:r>
          </a:p>
        </p:txBody>
      </p:sp>
      <p:sp>
        <p:nvSpPr>
          <p:cNvPr id="95237" name="AutoShape 5"/>
          <p:cNvSpPr>
            <a:spLocks noChangeArrowheads="1"/>
          </p:cNvSpPr>
          <p:nvPr/>
        </p:nvSpPr>
        <p:spPr bwMode="auto">
          <a:xfrm>
            <a:off x="7089069" y="3501008"/>
            <a:ext cx="1908175" cy="1223963"/>
          </a:xfrm>
          <a:prstGeom prst="wedgeRectCallout">
            <a:avLst>
              <a:gd name="adj1" fmla="val -115922"/>
              <a:gd name="adj2" fmla="val -9301"/>
            </a:avLst>
          </a:prstGeom>
          <a:solidFill>
            <a:srgbClr val="92D050"/>
          </a:solidFill>
          <a:ln w="9525">
            <a:solidFill>
              <a:srgbClr val="FFCC99"/>
            </a:solidFill>
            <a:miter lim="800000"/>
            <a:headEnd/>
            <a:tailEnd/>
          </a:ln>
          <a:effectLst/>
        </p:spPr>
        <p:txBody>
          <a:bodyPr/>
          <a:lstStyle/>
          <a:p>
            <a:pPr algn="ctr"/>
            <a:r>
              <a:rPr lang="en-US" altLang="en-US" dirty="0">
                <a:solidFill>
                  <a:schemeClr val="bg1"/>
                </a:solidFill>
              </a:rPr>
              <a:t>Register students in EMU</a:t>
            </a:r>
            <a:endParaRPr lang="tr-TR" altLang="en-US" dirty="0">
              <a:solidFill>
                <a:schemeClr val="bg1"/>
              </a:solidFill>
            </a:endParaRPr>
          </a:p>
        </p:txBody>
      </p:sp>
      <p:sp>
        <p:nvSpPr>
          <p:cNvPr id="95239" name="AutoShape 7"/>
          <p:cNvSpPr>
            <a:spLocks noChangeArrowheads="1"/>
          </p:cNvSpPr>
          <p:nvPr/>
        </p:nvSpPr>
        <p:spPr bwMode="auto">
          <a:xfrm>
            <a:off x="7089068" y="4941168"/>
            <a:ext cx="1908175" cy="1628775"/>
          </a:xfrm>
          <a:prstGeom prst="wedgeRectCallout">
            <a:avLst>
              <a:gd name="adj1" fmla="val -136452"/>
              <a:gd name="adj2" fmla="val -58163"/>
            </a:avLst>
          </a:prstGeom>
          <a:solidFill>
            <a:srgbClr val="92D050"/>
          </a:solidFill>
          <a:ln w="9525">
            <a:solidFill>
              <a:srgbClr val="FFCC99"/>
            </a:solidFill>
            <a:miter lim="800000"/>
            <a:headEnd/>
            <a:tailEnd/>
          </a:ln>
          <a:effectLst/>
        </p:spPr>
        <p:txBody>
          <a:bodyPr/>
          <a:lstStyle/>
          <a:p>
            <a:pPr algn="ctr"/>
            <a:r>
              <a:rPr lang="en-US" altLang="en-US" dirty="0">
                <a:solidFill>
                  <a:schemeClr val="bg1"/>
                </a:solidFill>
              </a:rPr>
              <a:t>Registration program written in Delphi</a:t>
            </a:r>
            <a:endParaRPr lang="tr-TR" alt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52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523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523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5237"/>
                                        </p:tgtEl>
                                        <p:attrNameLst>
                                          <p:attrName>style.visibility</p:attrName>
                                        </p:attrNameLst>
                                      </p:cBhvr>
                                      <p:to>
                                        <p:strVal val="visible"/>
                                      </p:to>
                                    </p:set>
                                    <p:anim calcmode="lin" valueType="num">
                                      <p:cBhvr additive="base">
                                        <p:cTn id="23" dur="500" fill="hold"/>
                                        <p:tgtEl>
                                          <p:spTgt spid="95237"/>
                                        </p:tgtEl>
                                        <p:attrNameLst>
                                          <p:attrName>ppt_x</p:attrName>
                                        </p:attrNameLst>
                                      </p:cBhvr>
                                      <p:tavLst>
                                        <p:tav tm="0">
                                          <p:val>
                                            <p:strVal val="#ppt_x"/>
                                          </p:val>
                                        </p:tav>
                                        <p:tav tm="100000">
                                          <p:val>
                                            <p:strVal val="#ppt_x"/>
                                          </p:val>
                                        </p:tav>
                                      </p:tavLst>
                                    </p:anim>
                                    <p:anim calcmode="lin" valueType="num">
                                      <p:cBhvr additive="base">
                                        <p:cTn id="24" dur="500" fill="hold"/>
                                        <p:tgtEl>
                                          <p:spTgt spid="95237"/>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95235">
                                            <p:txEl>
                                              <p:pRg st="5" end="5"/>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95235">
                                            <p:txEl>
                                              <p:pRg st="6" end="6"/>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5239"/>
                                        </p:tgtEl>
                                        <p:attrNameLst>
                                          <p:attrName>style.visibility</p:attrName>
                                        </p:attrNameLst>
                                      </p:cBhvr>
                                      <p:to>
                                        <p:strVal val="visible"/>
                                      </p:to>
                                    </p:set>
                                    <p:anim calcmode="lin" valueType="num">
                                      <p:cBhvr additive="base">
                                        <p:cTn id="37" dur="500" fill="hold"/>
                                        <p:tgtEl>
                                          <p:spTgt spid="95239"/>
                                        </p:tgtEl>
                                        <p:attrNameLst>
                                          <p:attrName>ppt_x</p:attrName>
                                        </p:attrNameLst>
                                      </p:cBhvr>
                                      <p:tavLst>
                                        <p:tav tm="0">
                                          <p:val>
                                            <p:strVal val="#ppt_x"/>
                                          </p:val>
                                        </p:tav>
                                        <p:tav tm="100000">
                                          <p:val>
                                            <p:strVal val="#ppt_x"/>
                                          </p:val>
                                        </p:tav>
                                      </p:tavLst>
                                    </p:anim>
                                    <p:anim calcmode="lin" valueType="num">
                                      <p:cBhvr additive="base">
                                        <p:cTn id="38" dur="500" fill="hold"/>
                                        <p:tgtEl>
                                          <p:spTgt spid="952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7" grpId="0" animBg="1"/>
      <p:bldP spid="952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en-US"/>
              <a:t>Types of Errors</a:t>
            </a:r>
            <a:endParaRPr lang="tr-TR" altLang="en-US"/>
          </a:p>
        </p:txBody>
      </p:sp>
      <p:sp>
        <p:nvSpPr>
          <p:cNvPr id="96259" name="Rectangle 3"/>
          <p:cNvSpPr>
            <a:spLocks noGrp="1" noChangeArrowheads="1"/>
          </p:cNvSpPr>
          <p:nvPr>
            <p:ph idx="1"/>
          </p:nvPr>
        </p:nvSpPr>
        <p:spPr/>
        <p:txBody>
          <a:bodyPr>
            <a:noAutofit/>
          </a:bodyPr>
          <a:lstStyle/>
          <a:p>
            <a:pPr>
              <a:lnSpc>
                <a:spcPct val="80000"/>
              </a:lnSpc>
            </a:pPr>
            <a:r>
              <a:rPr lang="en-US" altLang="en-US" sz="2400" b="1" u="sng" dirty="0"/>
              <a:t>Syntax Errors</a:t>
            </a:r>
            <a:r>
              <a:rPr lang="en-US" altLang="en-US" sz="2400" b="1" dirty="0"/>
              <a:t>: Violation of syntactic rules in a Programming Language generates syntax errors. </a:t>
            </a:r>
            <a:endParaRPr lang="en-US" altLang="en-US" sz="2400" b="1" i="1" u="sng" dirty="0"/>
          </a:p>
          <a:p>
            <a:pPr lvl="1">
              <a:lnSpc>
                <a:spcPct val="80000"/>
              </a:lnSpc>
            </a:pPr>
            <a:r>
              <a:rPr lang="en-US" altLang="en-US" sz="2000" b="1" i="1" u="sng" dirty="0"/>
              <a:t>Effect</a:t>
            </a:r>
            <a:r>
              <a:rPr lang="en-US" altLang="en-US" sz="2000" b="1" dirty="0"/>
              <a:t>? Compiler helps user to identify the Syntax error and correct it</a:t>
            </a:r>
            <a:endParaRPr lang="en-US" altLang="en-US" sz="2000" b="1" u="sng" dirty="0"/>
          </a:p>
          <a:p>
            <a:pPr marL="0" indent="0">
              <a:lnSpc>
                <a:spcPct val="80000"/>
              </a:lnSpc>
              <a:buNone/>
            </a:pPr>
            <a:endParaRPr lang="tr-TR" altLang="en-US" sz="2400" b="1" u="sng" dirty="0" smtClean="0"/>
          </a:p>
          <a:p>
            <a:pPr>
              <a:lnSpc>
                <a:spcPct val="80000"/>
              </a:lnSpc>
            </a:pPr>
            <a:r>
              <a:rPr lang="en-US" altLang="en-US" sz="2400" b="1" u="sng" dirty="0" smtClean="0"/>
              <a:t>Semantic  </a:t>
            </a:r>
            <a:r>
              <a:rPr lang="en-US" altLang="en-US" sz="2400" b="1" u="sng" dirty="0"/>
              <a:t>Errors</a:t>
            </a:r>
            <a:r>
              <a:rPr lang="en-US" altLang="en-US" sz="2400" b="1" dirty="0"/>
              <a:t>: Doing logical mistakes causes semantic errors . </a:t>
            </a:r>
            <a:endParaRPr lang="en-US" altLang="en-US" sz="2400" b="1" i="1" u="sng" dirty="0"/>
          </a:p>
          <a:p>
            <a:pPr lvl="1">
              <a:lnSpc>
                <a:spcPct val="80000"/>
              </a:lnSpc>
            </a:pPr>
            <a:r>
              <a:rPr lang="en-US" altLang="en-US" sz="2000" b="1" i="1" u="sng" dirty="0"/>
              <a:t>Effect</a:t>
            </a:r>
            <a:r>
              <a:rPr lang="en-US" altLang="en-US" sz="2000" b="1" dirty="0"/>
              <a:t>? The Compiler  can not notice these errors, but on execution, they cause unexpected wrong results. These errors can only be corrected by the careful </a:t>
            </a:r>
            <a:r>
              <a:rPr lang="en-US" altLang="en-US" sz="2000" b="1" dirty="0" smtClean="0"/>
              <a:t>programmer</a:t>
            </a:r>
            <a:endParaRPr lang="tr-TR" altLang="en-US" sz="2400" b="1" u="sng" dirty="0" smtClean="0"/>
          </a:p>
          <a:p>
            <a:pPr>
              <a:lnSpc>
                <a:spcPct val="80000"/>
              </a:lnSpc>
            </a:pPr>
            <a:endParaRPr lang="tr-TR" altLang="en-US" sz="2400" b="1" u="sng" dirty="0" smtClean="0"/>
          </a:p>
          <a:p>
            <a:pPr>
              <a:lnSpc>
                <a:spcPct val="80000"/>
              </a:lnSpc>
            </a:pPr>
            <a:r>
              <a:rPr lang="en-US" altLang="en-US" sz="2400" b="1" u="sng" dirty="0" smtClean="0"/>
              <a:t>Run-time </a:t>
            </a:r>
            <a:r>
              <a:rPr lang="en-US" altLang="en-US" sz="2400" b="1" u="sng" dirty="0"/>
              <a:t>Errors</a:t>
            </a:r>
            <a:r>
              <a:rPr lang="en-US" altLang="en-US" sz="2400" b="1" dirty="0"/>
              <a:t>: Occur on program execution. Mostly caused by invalid data entry or tries to use not existing  resources. </a:t>
            </a:r>
            <a:r>
              <a:rPr lang="tr-TR" altLang="en-US" sz="2400" b="1" dirty="0" smtClean="0"/>
              <a:t>   </a:t>
            </a:r>
            <a:r>
              <a:rPr lang="en-US" altLang="en-US" sz="2000" b="1" dirty="0" smtClean="0"/>
              <a:t>( </a:t>
            </a:r>
            <a:r>
              <a:rPr lang="en-US" altLang="en-US" sz="2000" b="1" dirty="0"/>
              <a:t>E.g. Attempting to divide a number by 0 )</a:t>
            </a:r>
            <a:endParaRPr lang="en-US" altLang="en-US" sz="2000" b="1" i="1" u="sng" dirty="0"/>
          </a:p>
          <a:p>
            <a:pPr lvl="1">
              <a:lnSpc>
                <a:spcPct val="80000"/>
              </a:lnSpc>
            </a:pPr>
            <a:r>
              <a:rPr lang="en-US" altLang="en-US" sz="2000" b="1" i="1" u="sng" dirty="0"/>
              <a:t>Effect</a:t>
            </a:r>
            <a:r>
              <a:rPr lang="en-US" altLang="en-US" sz="2000" b="1" dirty="0"/>
              <a:t>? It occurs on run time and may crash the program execution.</a:t>
            </a:r>
            <a:endParaRPr lang="tr-TR" altLang="en-US" sz="2000" b="1" dirty="0"/>
          </a:p>
        </p:txBody>
      </p:sp>
      <p:sp>
        <p:nvSpPr>
          <p:cNvPr id="5" name="Footer Placeholder 4"/>
          <p:cNvSpPr>
            <a:spLocks noGrp="1"/>
          </p:cNvSpPr>
          <p:nvPr>
            <p:ph type="ftr" sz="quarter" idx="11"/>
          </p:nvPr>
        </p:nvSpPr>
        <p:spPr/>
        <p:txBody>
          <a:bodyPr/>
          <a:lstStyle/>
          <a:p>
            <a:r>
              <a:rPr lang="en-US" altLang="en-US"/>
              <a:t>ITEC113 Lecture Notes 1</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76672"/>
            <a:ext cx="954024" cy="12192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altLang="en-US" smtClean="0"/>
              <a:t>ITEC113 Lecture Notes 1</a:t>
            </a:r>
            <a:endParaRPr lang="en-US" altLang="en-US"/>
          </a:p>
        </p:txBody>
      </p:sp>
      <p:sp>
        <p:nvSpPr>
          <p:cNvPr id="6" name="Content Placeholder 5"/>
          <p:cNvSpPr>
            <a:spLocks noGrp="1"/>
          </p:cNvSpPr>
          <p:nvPr>
            <p:ph idx="1"/>
          </p:nvPr>
        </p:nvSpPr>
        <p:spPr/>
        <p:txBody>
          <a:bodyPr/>
          <a:lstStyle/>
          <a:p>
            <a:endParaRPr lang="en-US" dirty="0"/>
          </a:p>
        </p:txBody>
      </p:sp>
    </p:spTree>
    <p:extLst>
      <p:ext uri="{BB962C8B-B14F-4D97-AF65-F5344CB8AC3E}">
        <p14:creationId xmlns:p14="http://schemas.microsoft.com/office/powerpoint/2010/main" val="4509066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en-US" sz="4000"/>
              <a:t>Properties of Well Designed Programs</a:t>
            </a:r>
            <a:endParaRPr lang="tr-TR" altLang="en-US" sz="4000"/>
          </a:p>
        </p:txBody>
      </p:sp>
      <p:sp>
        <p:nvSpPr>
          <p:cNvPr id="97283" name="Rectangle 3"/>
          <p:cNvSpPr>
            <a:spLocks noGrp="1" noChangeArrowheads="1"/>
          </p:cNvSpPr>
          <p:nvPr>
            <p:ph idx="1"/>
          </p:nvPr>
        </p:nvSpPr>
        <p:spPr/>
        <p:txBody>
          <a:bodyPr/>
          <a:lstStyle/>
          <a:p>
            <a:r>
              <a:rPr lang="en-US" altLang="en-US" b="1" dirty="0"/>
              <a:t>Well designed programs must be:</a:t>
            </a:r>
          </a:p>
          <a:p>
            <a:pPr lvl="1"/>
            <a:r>
              <a:rPr lang="en-US" altLang="en-US" b="1" dirty="0"/>
              <a:t> Correct and accurate</a:t>
            </a:r>
          </a:p>
          <a:p>
            <a:pPr lvl="1"/>
            <a:r>
              <a:rPr lang="en-US" altLang="en-US" b="1" dirty="0"/>
              <a:t> Easy to understand</a:t>
            </a:r>
          </a:p>
          <a:p>
            <a:pPr lvl="1"/>
            <a:r>
              <a:rPr lang="en-US" altLang="en-US" b="1" dirty="0"/>
              <a:t> Easy to maintain and update</a:t>
            </a:r>
          </a:p>
          <a:p>
            <a:pPr lvl="1"/>
            <a:r>
              <a:rPr lang="en-US" altLang="en-US" b="1" dirty="0"/>
              <a:t> Efficient</a:t>
            </a:r>
          </a:p>
          <a:p>
            <a:pPr lvl="1"/>
            <a:r>
              <a:rPr lang="en-US" altLang="en-US" b="1" dirty="0"/>
              <a:t> Reliable</a:t>
            </a:r>
          </a:p>
          <a:p>
            <a:pPr lvl="1"/>
            <a:r>
              <a:rPr lang="en-US" altLang="en-US" b="1" dirty="0"/>
              <a:t> </a:t>
            </a:r>
            <a:r>
              <a:rPr lang="tr-TR" altLang="en-US" b="1" dirty="0"/>
              <a:t>F</a:t>
            </a:r>
            <a:r>
              <a:rPr lang="en-US" altLang="en-US" b="1" dirty="0" err="1"/>
              <a:t>lexible</a:t>
            </a:r>
            <a:endParaRPr lang="tr-TR" altLang="en-US" b="1" dirty="0"/>
          </a:p>
        </p:txBody>
      </p:sp>
      <p:sp>
        <p:nvSpPr>
          <p:cNvPr id="5" name="Footer Placeholder 4"/>
          <p:cNvSpPr>
            <a:spLocks noGrp="1"/>
          </p:cNvSpPr>
          <p:nvPr>
            <p:ph type="ftr" sz="quarter" idx="11"/>
          </p:nvPr>
        </p:nvSpPr>
        <p:spPr/>
        <p:txBody>
          <a:bodyPr/>
          <a:lstStyle/>
          <a:p>
            <a:r>
              <a:rPr lang="en-US" altLang="en-US"/>
              <a:t>ITEC113 Lecture Notes 1</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a:bodyPr>
          <a:lstStyle/>
          <a:p>
            <a:r>
              <a:rPr lang="en-US" altLang="en-US" sz="4000" b="1" dirty="0" smtClean="0"/>
              <a:t>Well designed programs must be</a:t>
            </a:r>
            <a:endParaRPr lang="tr-TR" altLang="en-US" sz="4000" dirty="0"/>
          </a:p>
        </p:txBody>
      </p:sp>
      <p:sp>
        <p:nvSpPr>
          <p:cNvPr id="6" name="Freeform 5"/>
          <p:cNvSpPr/>
          <p:nvPr/>
        </p:nvSpPr>
        <p:spPr>
          <a:xfrm>
            <a:off x="460404" y="1600200"/>
            <a:ext cx="1265700" cy="442108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7950" tIns="884219" rIns="108770" bIns="884218" numCol="1" spcCol="1270" anchor="ctr" anchorCtr="0">
            <a:noAutofit/>
          </a:bodyPr>
          <a:lstStyle/>
          <a:p>
            <a:pPr lvl="0" algn="ctr" defTabSz="755650" rtl="0">
              <a:lnSpc>
                <a:spcPct val="90000"/>
              </a:lnSpc>
              <a:spcBef>
                <a:spcPct val="0"/>
              </a:spcBef>
              <a:spcAft>
                <a:spcPct val="35000"/>
              </a:spcAft>
            </a:pPr>
            <a:r>
              <a:rPr lang="en-US" sz="1700" b="1" kern="1200" smtClean="0"/>
              <a:t>Correct and accurate</a:t>
            </a:r>
            <a:endParaRPr lang="en-US" sz="1700" kern="1200"/>
          </a:p>
        </p:txBody>
      </p:sp>
      <p:sp>
        <p:nvSpPr>
          <p:cNvPr id="7" name="Freeform 6"/>
          <p:cNvSpPr/>
          <p:nvPr/>
        </p:nvSpPr>
        <p:spPr>
          <a:xfrm>
            <a:off x="1821030" y="1600200"/>
            <a:ext cx="1265700" cy="442108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7950" tIns="884219" rIns="108770" bIns="884218" numCol="1" spcCol="1270" anchor="ctr" anchorCtr="0">
            <a:noAutofit/>
          </a:bodyPr>
          <a:lstStyle/>
          <a:p>
            <a:pPr lvl="0" algn="ctr" defTabSz="755650" rtl="0">
              <a:lnSpc>
                <a:spcPct val="90000"/>
              </a:lnSpc>
              <a:spcBef>
                <a:spcPct val="0"/>
              </a:spcBef>
              <a:spcAft>
                <a:spcPct val="35000"/>
              </a:spcAft>
            </a:pPr>
            <a:r>
              <a:rPr lang="en-US" sz="1700" b="1" kern="1200" smtClean="0"/>
              <a:t>Easy to understand</a:t>
            </a:r>
            <a:endParaRPr lang="en-US" sz="1700" kern="1200"/>
          </a:p>
        </p:txBody>
      </p:sp>
      <p:sp>
        <p:nvSpPr>
          <p:cNvPr id="8" name="Freeform 7"/>
          <p:cNvSpPr/>
          <p:nvPr/>
        </p:nvSpPr>
        <p:spPr>
          <a:xfrm>
            <a:off x="3181656" y="1600200"/>
            <a:ext cx="1265700" cy="442108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7950" tIns="884219" rIns="108770" bIns="884218" numCol="1" spcCol="1270" anchor="ctr" anchorCtr="0">
            <a:noAutofit/>
          </a:bodyPr>
          <a:lstStyle/>
          <a:p>
            <a:pPr lvl="0" algn="ctr" defTabSz="755650" rtl="0">
              <a:lnSpc>
                <a:spcPct val="90000"/>
              </a:lnSpc>
              <a:spcBef>
                <a:spcPct val="0"/>
              </a:spcBef>
              <a:spcAft>
                <a:spcPct val="35000"/>
              </a:spcAft>
            </a:pPr>
            <a:r>
              <a:rPr lang="en-US" sz="1700" b="1" kern="1200" smtClean="0"/>
              <a:t>Easy to maintain and update</a:t>
            </a:r>
            <a:endParaRPr lang="en-US" sz="1700" kern="1200"/>
          </a:p>
        </p:txBody>
      </p:sp>
      <p:sp>
        <p:nvSpPr>
          <p:cNvPr id="9" name="Freeform 8"/>
          <p:cNvSpPr/>
          <p:nvPr/>
        </p:nvSpPr>
        <p:spPr>
          <a:xfrm>
            <a:off x="4542283" y="1600200"/>
            <a:ext cx="1265700" cy="442108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7950" tIns="884219" rIns="108770" bIns="884218" numCol="1" spcCol="1270" anchor="ctr" anchorCtr="0">
            <a:noAutofit/>
          </a:bodyPr>
          <a:lstStyle/>
          <a:p>
            <a:pPr lvl="0" algn="ctr" defTabSz="755650" rtl="0">
              <a:lnSpc>
                <a:spcPct val="90000"/>
              </a:lnSpc>
              <a:spcBef>
                <a:spcPct val="0"/>
              </a:spcBef>
              <a:spcAft>
                <a:spcPct val="35000"/>
              </a:spcAft>
            </a:pPr>
            <a:r>
              <a:rPr lang="en-US" sz="1700" b="1" kern="1200" smtClean="0"/>
              <a:t>Efficient</a:t>
            </a:r>
            <a:endParaRPr lang="en-US" sz="1700" kern="1200"/>
          </a:p>
        </p:txBody>
      </p:sp>
      <p:sp>
        <p:nvSpPr>
          <p:cNvPr id="10" name="Freeform 9"/>
          <p:cNvSpPr/>
          <p:nvPr/>
        </p:nvSpPr>
        <p:spPr>
          <a:xfrm>
            <a:off x="5902910" y="1600200"/>
            <a:ext cx="1265700" cy="442108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7950" tIns="884219" rIns="108770" bIns="884218" numCol="1" spcCol="1270" anchor="ctr" anchorCtr="0">
            <a:noAutofit/>
          </a:bodyPr>
          <a:lstStyle/>
          <a:p>
            <a:pPr lvl="0" algn="ctr" defTabSz="755650" rtl="0">
              <a:lnSpc>
                <a:spcPct val="90000"/>
              </a:lnSpc>
              <a:spcBef>
                <a:spcPct val="0"/>
              </a:spcBef>
              <a:spcAft>
                <a:spcPct val="35000"/>
              </a:spcAft>
            </a:pPr>
            <a:r>
              <a:rPr lang="en-US" sz="1700" b="1" kern="1200" smtClean="0"/>
              <a:t>Reliable</a:t>
            </a:r>
            <a:endParaRPr lang="en-US" sz="1700" kern="1200"/>
          </a:p>
        </p:txBody>
      </p:sp>
      <p:sp>
        <p:nvSpPr>
          <p:cNvPr id="11" name="Freeform 10"/>
          <p:cNvSpPr/>
          <p:nvPr/>
        </p:nvSpPr>
        <p:spPr>
          <a:xfrm>
            <a:off x="7263536" y="1600200"/>
            <a:ext cx="1265700" cy="442108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7950" tIns="884219" rIns="108770" bIns="884218" numCol="1" spcCol="1270" anchor="ctr" anchorCtr="0">
            <a:noAutofit/>
          </a:bodyPr>
          <a:lstStyle/>
          <a:p>
            <a:pPr lvl="0" algn="ctr" defTabSz="755650" rtl="0">
              <a:lnSpc>
                <a:spcPct val="90000"/>
              </a:lnSpc>
              <a:spcBef>
                <a:spcPct val="0"/>
              </a:spcBef>
              <a:spcAft>
                <a:spcPct val="35000"/>
              </a:spcAft>
            </a:pPr>
            <a:r>
              <a:rPr lang="tr-TR" sz="1700" b="1" kern="1200" smtClean="0"/>
              <a:t>F</a:t>
            </a:r>
            <a:r>
              <a:rPr lang="en-US" sz="1700" b="1" kern="1200" smtClean="0"/>
              <a:t>lexible</a:t>
            </a:r>
            <a:endParaRPr lang="en-US" sz="1700" kern="1200"/>
          </a:p>
        </p:txBody>
      </p:sp>
      <p:sp>
        <p:nvSpPr>
          <p:cNvPr id="5" name="Footer Placeholder 4"/>
          <p:cNvSpPr>
            <a:spLocks noGrp="1"/>
          </p:cNvSpPr>
          <p:nvPr>
            <p:ph type="ftr" sz="quarter" idx="11"/>
          </p:nvPr>
        </p:nvSpPr>
        <p:spPr/>
        <p:txBody>
          <a:bodyPr/>
          <a:lstStyle/>
          <a:p>
            <a:r>
              <a:rPr lang="en-US" altLang="en-US"/>
              <a:t>ITEC113 Lecture Notes 1</a:t>
            </a:r>
          </a:p>
        </p:txBody>
      </p:sp>
    </p:spTree>
    <p:extLst>
      <p:ext uri="{BB962C8B-B14F-4D97-AF65-F5344CB8AC3E}">
        <p14:creationId xmlns:p14="http://schemas.microsoft.com/office/powerpoint/2010/main" val="324170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0-#ppt_w/2"/>
                                          </p:val>
                                        </p:tav>
                                        <p:tav tm="100000">
                                          <p:val>
                                            <p:strVal val="#ppt_x"/>
                                          </p:val>
                                        </p:tav>
                                      </p:tavLst>
                                    </p:anim>
                                    <p:anim calcmode="lin" valueType="num">
                                      <p:cBhvr additive="base">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250" fill="hold"/>
                                        <p:tgtEl>
                                          <p:spTgt spid="7"/>
                                        </p:tgtEl>
                                        <p:attrNameLst>
                                          <p:attrName>ppt_x</p:attrName>
                                        </p:attrNameLst>
                                      </p:cBhvr>
                                      <p:tavLst>
                                        <p:tav tm="0">
                                          <p:val>
                                            <p:strVal val="0-#ppt_w/2"/>
                                          </p:val>
                                        </p:tav>
                                        <p:tav tm="100000">
                                          <p:val>
                                            <p:strVal val="#ppt_x"/>
                                          </p:val>
                                        </p:tav>
                                      </p:tavLst>
                                    </p:anim>
                                    <p:anim calcmode="lin" valueType="num">
                                      <p:cBhvr additive="base">
                                        <p:cTn id="14" dur="25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250" fill="hold"/>
                                        <p:tgtEl>
                                          <p:spTgt spid="8"/>
                                        </p:tgtEl>
                                        <p:attrNameLst>
                                          <p:attrName>ppt_x</p:attrName>
                                        </p:attrNameLst>
                                      </p:cBhvr>
                                      <p:tavLst>
                                        <p:tav tm="0">
                                          <p:val>
                                            <p:strVal val="0-#ppt_w/2"/>
                                          </p:val>
                                        </p:tav>
                                        <p:tav tm="100000">
                                          <p:val>
                                            <p:strVal val="#ppt_x"/>
                                          </p:val>
                                        </p:tav>
                                      </p:tavLst>
                                    </p:anim>
                                    <p:anim calcmode="lin" valueType="num">
                                      <p:cBhvr additive="base">
                                        <p:cTn id="20" dur="25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250" fill="hold"/>
                                        <p:tgtEl>
                                          <p:spTgt spid="9"/>
                                        </p:tgtEl>
                                        <p:attrNameLst>
                                          <p:attrName>ppt_x</p:attrName>
                                        </p:attrNameLst>
                                      </p:cBhvr>
                                      <p:tavLst>
                                        <p:tav tm="0">
                                          <p:val>
                                            <p:strVal val="0-#ppt_w/2"/>
                                          </p:val>
                                        </p:tav>
                                        <p:tav tm="100000">
                                          <p:val>
                                            <p:strVal val="#ppt_x"/>
                                          </p:val>
                                        </p:tav>
                                      </p:tavLst>
                                    </p:anim>
                                    <p:anim calcmode="lin" valueType="num">
                                      <p:cBhvr additive="base">
                                        <p:cTn id="26" dur="25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250" fill="hold"/>
                                        <p:tgtEl>
                                          <p:spTgt spid="10"/>
                                        </p:tgtEl>
                                        <p:attrNameLst>
                                          <p:attrName>ppt_x</p:attrName>
                                        </p:attrNameLst>
                                      </p:cBhvr>
                                      <p:tavLst>
                                        <p:tav tm="0">
                                          <p:val>
                                            <p:strVal val="0-#ppt_w/2"/>
                                          </p:val>
                                        </p:tav>
                                        <p:tav tm="100000">
                                          <p:val>
                                            <p:strVal val="#ppt_x"/>
                                          </p:val>
                                        </p:tav>
                                      </p:tavLst>
                                    </p:anim>
                                    <p:anim calcmode="lin" valueType="num">
                                      <p:cBhvr additive="base">
                                        <p:cTn id="32" dur="25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250" fill="hold"/>
                                        <p:tgtEl>
                                          <p:spTgt spid="11"/>
                                        </p:tgtEl>
                                        <p:attrNameLst>
                                          <p:attrName>ppt_x</p:attrName>
                                        </p:attrNameLst>
                                      </p:cBhvr>
                                      <p:tavLst>
                                        <p:tav tm="0">
                                          <p:val>
                                            <p:strVal val="0-#ppt_w/2"/>
                                          </p:val>
                                        </p:tav>
                                        <p:tav tm="100000">
                                          <p:val>
                                            <p:strVal val="#ppt_x"/>
                                          </p:val>
                                        </p:tav>
                                      </p:tavLst>
                                    </p:anim>
                                    <p:anim calcmode="lin" valueType="num">
                                      <p:cBhvr additive="base">
                                        <p:cTn id="38" dur="2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t>What is a computer</a:t>
            </a:r>
            <a:endParaRPr lang="tr-TR" altLang="en-US"/>
          </a:p>
        </p:txBody>
      </p:sp>
      <p:sp>
        <p:nvSpPr>
          <p:cNvPr id="6147" name="Rectangle 3"/>
          <p:cNvSpPr>
            <a:spLocks noGrp="1" noChangeArrowheads="1"/>
          </p:cNvSpPr>
          <p:nvPr>
            <p:ph idx="1"/>
          </p:nvPr>
        </p:nvSpPr>
        <p:spPr/>
        <p:txBody>
          <a:bodyPr/>
          <a:lstStyle/>
          <a:p>
            <a:pPr>
              <a:lnSpc>
                <a:spcPct val="80000"/>
              </a:lnSpc>
            </a:pPr>
            <a:r>
              <a:rPr lang="en-US" altLang="en-US" sz="2100" dirty="0"/>
              <a:t>Computer </a:t>
            </a:r>
          </a:p>
          <a:p>
            <a:pPr lvl="1">
              <a:lnSpc>
                <a:spcPct val="80000"/>
              </a:lnSpc>
            </a:pPr>
            <a:r>
              <a:rPr lang="tr-TR" altLang="en-US" sz="1700" dirty="0"/>
              <a:t>is a </a:t>
            </a:r>
            <a:r>
              <a:rPr lang="en-US" altLang="en-US" sz="1700" dirty="0"/>
              <a:t>device</a:t>
            </a:r>
            <a:r>
              <a:rPr lang="tr-TR" altLang="en-US" sz="1700" dirty="0"/>
              <a:t> that receives </a:t>
            </a:r>
            <a:r>
              <a:rPr lang="tr-TR" altLang="en-US" sz="2200" b="1" dirty="0"/>
              <a:t>input</a:t>
            </a:r>
            <a:r>
              <a:rPr lang="tr-TR" altLang="en-US" sz="1700" dirty="0"/>
              <a:t>, </a:t>
            </a:r>
            <a:r>
              <a:rPr lang="tr-TR" altLang="en-US" sz="2200" b="1" dirty="0"/>
              <a:t>stores</a:t>
            </a:r>
            <a:r>
              <a:rPr lang="tr-TR" altLang="en-US" sz="1700" dirty="0"/>
              <a:t> and </a:t>
            </a:r>
            <a:r>
              <a:rPr lang="en-US" altLang="en-US" sz="2200" b="1" dirty="0"/>
              <a:t>processes</a:t>
            </a:r>
            <a:r>
              <a:rPr lang="tr-TR" altLang="en-US" sz="1700" dirty="0"/>
              <a:t> </a:t>
            </a:r>
            <a:r>
              <a:rPr lang="tr-TR" altLang="en-US" sz="1700" b="1" dirty="0"/>
              <a:t>data</a:t>
            </a:r>
            <a:r>
              <a:rPr lang="tr-TR" altLang="en-US" sz="1700" dirty="0"/>
              <a:t>, and provides </a:t>
            </a:r>
            <a:r>
              <a:rPr lang="tr-TR" altLang="en-US" sz="2200" b="1" dirty="0"/>
              <a:t>output </a:t>
            </a:r>
            <a:r>
              <a:rPr lang="tr-TR" altLang="en-US" sz="1700" dirty="0"/>
              <a:t>in a useful format. </a:t>
            </a:r>
            <a:endParaRPr lang="en-US" altLang="en-US" sz="1700" dirty="0"/>
          </a:p>
          <a:p>
            <a:pPr lvl="1">
              <a:lnSpc>
                <a:spcPct val="80000"/>
              </a:lnSpc>
            </a:pPr>
            <a:r>
              <a:rPr lang="en-US" altLang="en-US" sz="1700" dirty="0"/>
              <a:t>Computers process data according to sets of instructions called computer programs </a:t>
            </a:r>
          </a:p>
          <a:p>
            <a:pPr lvl="1">
              <a:lnSpc>
                <a:spcPct val="80000"/>
              </a:lnSpc>
            </a:pPr>
            <a:r>
              <a:rPr lang="en-US" altLang="en-US" sz="1700" dirty="0"/>
              <a:t>Example: laptops, PCs, mainframes, even everyday objects such as mobile phones, washing-machines, TV sets, cars contain computers </a:t>
            </a:r>
          </a:p>
          <a:p>
            <a:pPr>
              <a:lnSpc>
                <a:spcPct val="80000"/>
              </a:lnSpc>
            </a:pPr>
            <a:r>
              <a:rPr lang="en-US" altLang="en-US" sz="2100" dirty="0"/>
              <a:t>Hardware </a:t>
            </a:r>
          </a:p>
          <a:p>
            <a:pPr lvl="1">
              <a:lnSpc>
                <a:spcPct val="80000"/>
              </a:lnSpc>
            </a:pPr>
            <a:r>
              <a:rPr lang="en-US" altLang="en-US" sz="1700" dirty="0"/>
              <a:t>Physical components of a computer</a:t>
            </a:r>
          </a:p>
          <a:p>
            <a:pPr lvl="1">
              <a:lnSpc>
                <a:spcPct val="80000"/>
              </a:lnSpc>
            </a:pPr>
            <a:r>
              <a:rPr lang="en-US" altLang="en-US" sz="1700" dirty="0"/>
              <a:t>Example: Keyboard, screen, mouse, disks, memory, CD-ROM, and processing units</a:t>
            </a:r>
          </a:p>
          <a:p>
            <a:pPr>
              <a:lnSpc>
                <a:spcPct val="80000"/>
              </a:lnSpc>
            </a:pPr>
            <a:r>
              <a:rPr lang="en-US" altLang="en-US" sz="2100" dirty="0"/>
              <a:t>Software </a:t>
            </a:r>
          </a:p>
          <a:p>
            <a:pPr lvl="1">
              <a:lnSpc>
                <a:spcPct val="80000"/>
              </a:lnSpc>
            </a:pPr>
            <a:r>
              <a:rPr lang="en-US" altLang="en-US" sz="1700" dirty="0"/>
              <a:t>Programs that run on a computer</a:t>
            </a:r>
          </a:p>
          <a:p>
            <a:pPr lvl="1">
              <a:lnSpc>
                <a:spcPct val="80000"/>
              </a:lnSpc>
            </a:pPr>
            <a:r>
              <a:rPr lang="en-US" altLang="en-US" sz="1700" dirty="0"/>
              <a:t>Example: Operating System such as windows XP </a:t>
            </a:r>
            <a:r>
              <a:rPr lang="tr-TR" altLang="en-US" sz="1700" dirty="0"/>
              <a:t>-</a:t>
            </a:r>
            <a:r>
              <a:rPr lang="en-US" altLang="en-US" sz="1700" dirty="0" smtClean="0"/>
              <a:t>Vista</a:t>
            </a:r>
            <a:r>
              <a:rPr lang="tr-TR" altLang="en-US" sz="1700" dirty="0" smtClean="0"/>
              <a:t> -7</a:t>
            </a:r>
            <a:r>
              <a:rPr lang="en-US" altLang="en-US" sz="1700" dirty="0" smtClean="0"/>
              <a:t>, </a:t>
            </a:r>
            <a:r>
              <a:rPr lang="en-US" altLang="en-US" sz="1700" dirty="0"/>
              <a:t>Word processing packages such as MS Word, registration program</a:t>
            </a:r>
          </a:p>
          <a:p>
            <a:pPr>
              <a:lnSpc>
                <a:spcPct val="80000"/>
              </a:lnSpc>
            </a:pPr>
            <a:endParaRPr lang="tr-TR" altLang="en-US" sz="2100" dirty="0"/>
          </a:p>
        </p:txBody>
      </p:sp>
      <p:sp>
        <p:nvSpPr>
          <p:cNvPr id="5" name="Footer Placeholder 4"/>
          <p:cNvSpPr>
            <a:spLocks noGrp="1"/>
          </p:cNvSpPr>
          <p:nvPr>
            <p:ph type="ftr" sz="quarter" idx="11"/>
          </p:nvPr>
        </p:nvSpPr>
        <p:spPr/>
        <p:txBody>
          <a:bodyPr/>
          <a:lstStyle/>
          <a:p>
            <a:r>
              <a:rPr lang="en-US" altLang="en-US"/>
              <a:t>ITEC113 Lecture Notes 1</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en-US" sz="4000"/>
              <a:t>Steps involved in Programming</a:t>
            </a:r>
            <a:endParaRPr lang="tr-TR" altLang="en-US" sz="4000"/>
          </a:p>
        </p:txBody>
      </p:sp>
      <p:sp>
        <p:nvSpPr>
          <p:cNvPr id="98307" name="Rectangle 3"/>
          <p:cNvSpPr>
            <a:spLocks noGrp="1" noChangeArrowheads="1"/>
          </p:cNvSpPr>
          <p:nvPr>
            <p:ph idx="1"/>
          </p:nvPr>
        </p:nvSpPr>
        <p:spPr>
          <a:xfrm>
            <a:off x="457200" y="1268760"/>
            <a:ext cx="8229600" cy="4857403"/>
          </a:xfrm>
        </p:spPr>
        <p:txBody>
          <a:bodyPr>
            <a:normAutofit fontScale="92500" lnSpcReduction="10000"/>
          </a:bodyPr>
          <a:lstStyle/>
          <a:p>
            <a:pPr marL="990600" lvl="1" indent="-533400">
              <a:lnSpc>
                <a:spcPct val="80000"/>
              </a:lnSpc>
              <a:buFontTx/>
              <a:buAutoNum type="arabicPeriod"/>
            </a:pPr>
            <a:r>
              <a:rPr lang="en-US" altLang="en-US" sz="2400" b="1" dirty="0"/>
              <a:t>Requirement Specification: </a:t>
            </a:r>
            <a:endParaRPr lang="tr-TR" altLang="en-US" sz="2400" b="1" dirty="0" smtClean="0"/>
          </a:p>
          <a:p>
            <a:pPr marL="1390650" lvl="2" indent="-533400">
              <a:lnSpc>
                <a:spcPct val="80000"/>
              </a:lnSpc>
            </a:pPr>
            <a:r>
              <a:rPr lang="tr-TR" altLang="en-US" sz="2000" b="1" dirty="0"/>
              <a:t>E</a:t>
            </a:r>
            <a:r>
              <a:rPr lang="en-US" altLang="en-US" sz="2000" b="1" dirty="0" err="1" smtClean="0"/>
              <a:t>liminate</a:t>
            </a:r>
            <a:r>
              <a:rPr lang="en-US" altLang="en-US" sz="2000" b="1" dirty="0" smtClean="0"/>
              <a:t> ambiguities</a:t>
            </a:r>
            <a:endParaRPr lang="tr-TR" altLang="en-US" sz="2000" b="1" dirty="0" smtClean="0"/>
          </a:p>
          <a:p>
            <a:pPr marL="1390650" lvl="2" indent="-533400">
              <a:lnSpc>
                <a:spcPct val="80000"/>
              </a:lnSpc>
            </a:pPr>
            <a:r>
              <a:rPr lang="en-US" altLang="en-US" sz="2000" b="1" dirty="0" smtClean="0"/>
              <a:t>Clearly </a:t>
            </a:r>
            <a:r>
              <a:rPr lang="en-US" altLang="en-US" sz="2000" b="1" dirty="0"/>
              <a:t>understand the problem</a:t>
            </a:r>
          </a:p>
          <a:p>
            <a:pPr marL="990600" lvl="1" indent="-533400">
              <a:lnSpc>
                <a:spcPct val="80000"/>
              </a:lnSpc>
              <a:buFontTx/>
              <a:buAutoNum type="arabicPeriod"/>
            </a:pPr>
            <a:r>
              <a:rPr lang="en-US" altLang="en-US" sz="2400" b="1" dirty="0"/>
              <a:t>Analyze the problem : </a:t>
            </a:r>
            <a:endParaRPr lang="tr-TR" altLang="en-US" sz="2400" b="1" dirty="0" smtClean="0"/>
          </a:p>
          <a:p>
            <a:pPr marL="1390650" lvl="2" indent="-533400">
              <a:lnSpc>
                <a:spcPct val="80000"/>
              </a:lnSpc>
            </a:pPr>
            <a:r>
              <a:rPr lang="en-US" altLang="en-US" sz="2000" b="1" dirty="0" smtClean="0"/>
              <a:t>Understand </a:t>
            </a:r>
            <a:r>
              <a:rPr lang="en-US" altLang="en-US" sz="2000" b="1" dirty="0"/>
              <a:t>the </a:t>
            </a:r>
            <a:r>
              <a:rPr lang="en-US" altLang="en-US" sz="2000" b="1" dirty="0">
                <a:solidFill>
                  <a:srgbClr val="FF0000"/>
                </a:solidFill>
              </a:rPr>
              <a:t>inputs</a:t>
            </a:r>
            <a:r>
              <a:rPr lang="en-US" altLang="en-US" sz="2000" b="1" dirty="0"/>
              <a:t>, </a:t>
            </a:r>
            <a:r>
              <a:rPr lang="en-US" altLang="en-US" sz="2000" b="1" dirty="0">
                <a:solidFill>
                  <a:srgbClr val="FF0000"/>
                </a:solidFill>
              </a:rPr>
              <a:t>outputs</a:t>
            </a:r>
            <a:r>
              <a:rPr lang="en-US" altLang="en-US" sz="2000" b="1" dirty="0"/>
              <a:t> and </a:t>
            </a:r>
            <a:r>
              <a:rPr lang="en-US" altLang="en-US" sz="2000" b="1" dirty="0">
                <a:solidFill>
                  <a:srgbClr val="FF0000"/>
                </a:solidFill>
              </a:rPr>
              <a:t>processes</a:t>
            </a:r>
            <a:r>
              <a:rPr lang="en-US" altLang="en-US" sz="2000" b="1" dirty="0"/>
              <a:t> used for manipulating the data, formulas and constraints</a:t>
            </a:r>
          </a:p>
          <a:p>
            <a:pPr marL="990600" lvl="1" indent="-533400">
              <a:lnSpc>
                <a:spcPct val="80000"/>
              </a:lnSpc>
              <a:buFontTx/>
              <a:buAutoNum type="arabicPeriod"/>
            </a:pPr>
            <a:r>
              <a:rPr lang="en-US" altLang="en-US" sz="2400" b="1" dirty="0"/>
              <a:t>Design: </a:t>
            </a:r>
            <a:endParaRPr lang="tr-TR" altLang="en-US" sz="2400" b="1" dirty="0" smtClean="0"/>
          </a:p>
          <a:p>
            <a:pPr marL="1390650" lvl="2" indent="-533400">
              <a:lnSpc>
                <a:spcPct val="80000"/>
              </a:lnSpc>
            </a:pPr>
            <a:r>
              <a:rPr lang="en-US" altLang="en-US" sz="2000" b="1" dirty="0" smtClean="0"/>
              <a:t>Write </a:t>
            </a:r>
            <a:r>
              <a:rPr lang="en-US" altLang="en-US" sz="2000" b="1" dirty="0"/>
              <a:t>the algorithm (</a:t>
            </a:r>
            <a:r>
              <a:rPr lang="en-US" altLang="en-US" sz="2000" b="1" dirty="0">
                <a:solidFill>
                  <a:srgbClr val="FF0000"/>
                </a:solidFill>
              </a:rPr>
              <a:t>flowchart </a:t>
            </a:r>
            <a:r>
              <a:rPr lang="en-US" altLang="en-US" sz="2000" b="1" dirty="0"/>
              <a:t>or</a:t>
            </a:r>
            <a:r>
              <a:rPr lang="en-US" altLang="en-US" sz="2000" b="1" dirty="0">
                <a:solidFill>
                  <a:srgbClr val="FF0000"/>
                </a:solidFill>
              </a:rPr>
              <a:t> </a:t>
            </a:r>
            <a:r>
              <a:rPr lang="en-US" altLang="en-US" sz="2000" b="1" dirty="0" err="1">
                <a:solidFill>
                  <a:srgbClr val="FF0000"/>
                </a:solidFill>
              </a:rPr>
              <a:t>pseudocode</a:t>
            </a:r>
            <a:r>
              <a:rPr lang="en-US" altLang="en-US" sz="2000" b="1" dirty="0"/>
              <a:t>) to represent the solution</a:t>
            </a:r>
          </a:p>
          <a:p>
            <a:pPr marL="990600" lvl="1" indent="-533400">
              <a:lnSpc>
                <a:spcPct val="80000"/>
              </a:lnSpc>
              <a:buFontTx/>
              <a:buAutoNum type="arabicPeriod"/>
            </a:pPr>
            <a:r>
              <a:rPr lang="en-US" altLang="en-US" sz="2400" b="1" dirty="0"/>
              <a:t>Testing and verification </a:t>
            </a:r>
            <a:r>
              <a:rPr lang="en-US" altLang="en-US" sz="2400" b="1" dirty="0" smtClean="0"/>
              <a:t>:</a:t>
            </a:r>
            <a:endParaRPr lang="tr-TR" altLang="en-US" sz="2400" b="1" dirty="0" smtClean="0"/>
          </a:p>
          <a:p>
            <a:pPr marL="1390650" lvl="2" indent="-533400">
              <a:lnSpc>
                <a:spcPct val="80000"/>
              </a:lnSpc>
            </a:pPr>
            <a:r>
              <a:rPr lang="en-US" altLang="en-US" sz="2000" b="1" dirty="0" smtClean="0"/>
              <a:t>Check </a:t>
            </a:r>
            <a:r>
              <a:rPr lang="en-US" altLang="en-US" sz="2000" b="1" dirty="0"/>
              <a:t>the algorithm.</a:t>
            </a:r>
          </a:p>
          <a:p>
            <a:pPr marL="990600" lvl="1" indent="-533400">
              <a:lnSpc>
                <a:spcPct val="80000"/>
              </a:lnSpc>
              <a:buFontTx/>
              <a:buAutoNum type="arabicPeriod"/>
            </a:pPr>
            <a:r>
              <a:rPr lang="en-US" altLang="en-US" sz="2400" b="1" dirty="0"/>
              <a:t>Implement the algorithm </a:t>
            </a:r>
            <a:r>
              <a:rPr lang="en-US" altLang="en-US" sz="2400" b="1" dirty="0" smtClean="0"/>
              <a:t>:</a:t>
            </a:r>
            <a:endParaRPr lang="tr-TR" altLang="en-US" sz="2400" b="1" dirty="0" smtClean="0"/>
          </a:p>
          <a:p>
            <a:pPr marL="1390650" lvl="2" indent="-533400">
              <a:lnSpc>
                <a:spcPct val="80000"/>
              </a:lnSpc>
            </a:pPr>
            <a:r>
              <a:rPr lang="en-US" altLang="en-US" sz="2000" b="1" dirty="0" smtClean="0"/>
              <a:t>Write </a:t>
            </a:r>
            <a:r>
              <a:rPr lang="en-US" altLang="en-US" sz="2000" b="1" dirty="0"/>
              <a:t>a program</a:t>
            </a:r>
          </a:p>
          <a:p>
            <a:pPr marL="990600" lvl="1" indent="-533400">
              <a:lnSpc>
                <a:spcPct val="80000"/>
              </a:lnSpc>
              <a:buFontTx/>
              <a:buAutoNum type="arabicPeriod"/>
            </a:pPr>
            <a:r>
              <a:rPr lang="en-US" altLang="en-US" sz="2400" b="1" dirty="0"/>
              <a:t>Testing and </a:t>
            </a:r>
            <a:r>
              <a:rPr lang="en-US" altLang="en-US" sz="2400" b="1" dirty="0" smtClean="0"/>
              <a:t>Verification:</a:t>
            </a:r>
            <a:endParaRPr lang="tr-TR" altLang="en-US" sz="2400" b="1" dirty="0" smtClean="0"/>
          </a:p>
          <a:p>
            <a:pPr marL="1390650" lvl="2" indent="-533400">
              <a:lnSpc>
                <a:spcPct val="80000"/>
              </a:lnSpc>
            </a:pPr>
            <a:r>
              <a:rPr lang="en-US" altLang="en-US" sz="2000" b="1" dirty="0" smtClean="0"/>
              <a:t>Check </a:t>
            </a:r>
            <a:r>
              <a:rPr lang="en-US" altLang="en-US" sz="2000" b="1" dirty="0"/>
              <a:t>the program </a:t>
            </a:r>
          </a:p>
          <a:p>
            <a:pPr marL="990600" lvl="1" indent="-533400">
              <a:lnSpc>
                <a:spcPct val="80000"/>
              </a:lnSpc>
              <a:buFontTx/>
              <a:buAutoNum type="arabicPeriod"/>
            </a:pPr>
            <a:r>
              <a:rPr lang="en-US" altLang="en-US" sz="2400" b="1" dirty="0"/>
              <a:t>Documentation</a:t>
            </a:r>
            <a:endParaRPr lang="tr-TR" altLang="en-US" sz="2400" b="1" dirty="0"/>
          </a:p>
        </p:txBody>
      </p:sp>
      <p:sp>
        <p:nvSpPr>
          <p:cNvPr id="5" name="Footer Placeholder 4"/>
          <p:cNvSpPr>
            <a:spLocks noGrp="1"/>
          </p:cNvSpPr>
          <p:nvPr>
            <p:ph type="ftr" sz="quarter" idx="11"/>
          </p:nvPr>
        </p:nvSpPr>
        <p:spPr/>
        <p:txBody>
          <a:bodyPr/>
          <a:lstStyle/>
          <a:p>
            <a:r>
              <a:rPr lang="en-US" altLang="en-US"/>
              <a:t>ITEC113 Lecture Notes 1</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en-US"/>
              <a:t>What is an Algorithm?</a:t>
            </a:r>
            <a:endParaRPr lang="tr-TR" altLang="en-US"/>
          </a:p>
        </p:txBody>
      </p:sp>
      <p:sp>
        <p:nvSpPr>
          <p:cNvPr id="99331" name="Rectangle 3"/>
          <p:cNvSpPr>
            <a:spLocks noGrp="1" noChangeArrowheads="1"/>
          </p:cNvSpPr>
          <p:nvPr>
            <p:ph idx="1"/>
          </p:nvPr>
        </p:nvSpPr>
        <p:spPr/>
        <p:txBody>
          <a:bodyPr/>
          <a:lstStyle/>
          <a:p>
            <a:pPr>
              <a:lnSpc>
                <a:spcPct val="80000"/>
              </a:lnSpc>
            </a:pPr>
            <a:r>
              <a:rPr lang="en-US" altLang="en-US" sz="2800" b="1" dirty="0"/>
              <a:t>An algorithm is the </a:t>
            </a:r>
            <a:r>
              <a:rPr lang="en-US" altLang="en-US" sz="2800" b="1" dirty="0">
                <a:solidFill>
                  <a:srgbClr val="FF0000"/>
                </a:solidFill>
              </a:rPr>
              <a:t>plan for writing a program</a:t>
            </a:r>
            <a:r>
              <a:rPr lang="en-US" altLang="en-US" sz="2800" b="1" dirty="0" smtClean="0"/>
              <a:t>.</a:t>
            </a:r>
            <a:endParaRPr lang="tr-TR" altLang="en-US" sz="2800" b="1" dirty="0" smtClean="0"/>
          </a:p>
          <a:p>
            <a:pPr marL="0" indent="0">
              <a:lnSpc>
                <a:spcPct val="80000"/>
              </a:lnSpc>
              <a:buNone/>
            </a:pPr>
            <a:endParaRPr lang="en-US" altLang="en-US" sz="2800" b="1" dirty="0"/>
          </a:p>
          <a:p>
            <a:pPr>
              <a:lnSpc>
                <a:spcPct val="80000"/>
              </a:lnSpc>
            </a:pPr>
            <a:r>
              <a:rPr lang="en-US" altLang="en-US" sz="2800" b="1" dirty="0"/>
              <a:t>Steps required for solving a problem are listed by using an algorithm tool</a:t>
            </a:r>
            <a:r>
              <a:rPr lang="en-US" altLang="en-US" sz="2800" b="1" dirty="0" smtClean="0"/>
              <a:t>.</a:t>
            </a:r>
            <a:endParaRPr lang="tr-TR" altLang="en-US" sz="2800" b="1" dirty="0" smtClean="0"/>
          </a:p>
          <a:p>
            <a:pPr marL="0" indent="0">
              <a:lnSpc>
                <a:spcPct val="80000"/>
              </a:lnSpc>
              <a:buNone/>
            </a:pPr>
            <a:endParaRPr lang="en-US" altLang="en-US" sz="2800" b="1" dirty="0"/>
          </a:p>
          <a:p>
            <a:pPr>
              <a:lnSpc>
                <a:spcPct val="80000"/>
              </a:lnSpc>
            </a:pPr>
            <a:r>
              <a:rPr lang="en-US" altLang="en-US" sz="2800" b="1" dirty="0"/>
              <a:t>Algorithm tools make program solutions more clear, more understandable, and easier to remember</a:t>
            </a:r>
            <a:r>
              <a:rPr lang="en-US" altLang="en-US" sz="2800" b="1" dirty="0" smtClean="0"/>
              <a:t>.</a:t>
            </a:r>
            <a:endParaRPr lang="tr-TR" altLang="en-US" sz="2800" b="1" dirty="0" smtClean="0"/>
          </a:p>
          <a:p>
            <a:pPr marL="0" indent="0">
              <a:lnSpc>
                <a:spcPct val="80000"/>
              </a:lnSpc>
              <a:buNone/>
            </a:pPr>
            <a:endParaRPr lang="en-US" altLang="en-US" sz="2800" b="1" dirty="0"/>
          </a:p>
          <a:p>
            <a:pPr>
              <a:lnSpc>
                <a:spcPct val="80000"/>
              </a:lnSpc>
            </a:pPr>
            <a:r>
              <a:rPr lang="en-US" altLang="en-US" sz="2800" b="1" dirty="0"/>
              <a:t>Algorithms are written according to rules so that other programmers are also able to read and understand the solution easily.</a:t>
            </a:r>
            <a:endParaRPr lang="tr-TR" altLang="en-US" sz="2800" dirty="0"/>
          </a:p>
        </p:txBody>
      </p:sp>
      <p:sp>
        <p:nvSpPr>
          <p:cNvPr id="5" name="Footer Placeholder 4"/>
          <p:cNvSpPr>
            <a:spLocks noGrp="1"/>
          </p:cNvSpPr>
          <p:nvPr>
            <p:ph type="ftr" sz="quarter" idx="11"/>
          </p:nvPr>
        </p:nvSpPr>
        <p:spPr/>
        <p:txBody>
          <a:bodyPr/>
          <a:lstStyle/>
          <a:p>
            <a:r>
              <a:rPr lang="en-US" altLang="en-US"/>
              <a:t>ITEC113 Lecture Notes 1</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0313" y="332656"/>
            <a:ext cx="1656184" cy="1246934"/>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en-US"/>
              <a:t>Tools of Algorithms</a:t>
            </a:r>
            <a:endParaRPr lang="tr-TR" altLang="en-US"/>
          </a:p>
        </p:txBody>
      </p:sp>
      <p:sp>
        <p:nvSpPr>
          <p:cNvPr id="100355" name="Rectangle 3"/>
          <p:cNvSpPr>
            <a:spLocks noGrp="1" noChangeArrowheads="1"/>
          </p:cNvSpPr>
          <p:nvPr>
            <p:ph idx="1"/>
          </p:nvPr>
        </p:nvSpPr>
        <p:spPr/>
        <p:txBody>
          <a:bodyPr/>
          <a:lstStyle/>
          <a:p>
            <a:r>
              <a:rPr lang="en-US" altLang="en-US" b="1" dirty="0"/>
              <a:t>There are many Algorithm tools in use, but the most popular ones are </a:t>
            </a:r>
            <a:r>
              <a:rPr lang="en-US" altLang="en-US" b="1" dirty="0" smtClean="0">
                <a:solidFill>
                  <a:srgbClr val="FF0000"/>
                </a:solidFill>
              </a:rPr>
              <a:t>Pseudo-Codes</a:t>
            </a:r>
            <a:r>
              <a:rPr lang="en-US" altLang="en-US" b="1" dirty="0" smtClean="0"/>
              <a:t> and </a:t>
            </a:r>
            <a:r>
              <a:rPr lang="en-US" altLang="en-US" b="1" dirty="0" smtClean="0">
                <a:solidFill>
                  <a:srgbClr val="FF0000"/>
                </a:solidFill>
              </a:rPr>
              <a:t>Flowcharts</a:t>
            </a:r>
            <a:r>
              <a:rPr lang="en-US" altLang="en-US" b="1" dirty="0" smtClean="0"/>
              <a:t>. </a:t>
            </a:r>
            <a:endParaRPr lang="tr-TR" altLang="en-US" b="1" dirty="0" smtClean="0"/>
          </a:p>
          <a:p>
            <a:pPr marL="0" indent="0">
              <a:buNone/>
            </a:pPr>
            <a:endParaRPr lang="en-US" altLang="en-US" b="1" dirty="0"/>
          </a:p>
          <a:p>
            <a:r>
              <a:rPr lang="en-US" altLang="en-US" b="1" dirty="0"/>
              <a:t>In this course for all problems we will use both of these tools but in general you choose </a:t>
            </a:r>
            <a:r>
              <a:rPr lang="en-US" altLang="en-US" b="1" u="sng" dirty="0">
                <a:solidFill>
                  <a:srgbClr val="FF0000"/>
                </a:solidFill>
              </a:rPr>
              <a:t>only one</a:t>
            </a:r>
            <a:r>
              <a:rPr lang="en-US" altLang="en-US" b="1" dirty="0"/>
              <a:t>.</a:t>
            </a:r>
            <a:endParaRPr lang="tr-TR" altLang="en-US" dirty="0"/>
          </a:p>
        </p:txBody>
      </p:sp>
      <p:sp>
        <p:nvSpPr>
          <p:cNvPr id="5" name="Footer Placeholder 4"/>
          <p:cNvSpPr>
            <a:spLocks noGrp="1"/>
          </p:cNvSpPr>
          <p:nvPr>
            <p:ph type="ftr" sz="quarter" idx="11"/>
          </p:nvPr>
        </p:nvSpPr>
        <p:spPr/>
        <p:txBody>
          <a:bodyPr/>
          <a:lstStyle/>
          <a:p>
            <a:r>
              <a:rPr lang="en-US" altLang="en-US"/>
              <a:t>ITEC113 Lecture Notes 1</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Biker’s Dream Life</a:t>
            </a:r>
            <a:endParaRPr lang="en-US" dirty="0"/>
          </a:p>
        </p:txBody>
      </p:sp>
      <p:sp>
        <p:nvSpPr>
          <p:cNvPr id="4" name="Footer Placeholder 3"/>
          <p:cNvSpPr>
            <a:spLocks noGrp="1"/>
          </p:cNvSpPr>
          <p:nvPr>
            <p:ph type="ftr" sz="quarter" idx="11"/>
          </p:nvPr>
        </p:nvSpPr>
        <p:spPr/>
        <p:txBody>
          <a:bodyPr/>
          <a:lstStyle/>
          <a:p>
            <a:r>
              <a:rPr lang="en-US" altLang="en-US" smtClean="0"/>
              <a:t>ITEC113 Lecture Notes 1</a:t>
            </a:r>
            <a:endParaRPr lang="en-US" altLang="en-US"/>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7744" y="1196752"/>
            <a:ext cx="3191384" cy="4525963"/>
          </a:xfrm>
        </p:spPr>
      </p:pic>
    </p:spTree>
    <p:extLst>
      <p:ext uri="{BB962C8B-B14F-4D97-AF65-F5344CB8AC3E}">
        <p14:creationId xmlns:p14="http://schemas.microsoft.com/office/powerpoint/2010/main" val="11510316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Daily Routine of Students</a:t>
            </a:r>
            <a:endParaRPr lang="en-US" dirty="0"/>
          </a:p>
        </p:txBody>
      </p:sp>
      <p:sp>
        <p:nvSpPr>
          <p:cNvPr id="4" name="Footer Placeholder 3"/>
          <p:cNvSpPr>
            <a:spLocks noGrp="1"/>
          </p:cNvSpPr>
          <p:nvPr>
            <p:ph type="ftr" sz="quarter" idx="11"/>
          </p:nvPr>
        </p:nvSpPr>
        <p:spPr/>
        <p:txBody>
          <a:bodyPr/>
          <a:lstStyle/>
          <a:p>
            <a:r>
              <a:rPr lang="en-US" altLang="en-US" smtClean="0"/>
              <a:t>ITEC113 Lecture Notes 1</a:t>
            </a:r>
            <a:endParaRPr lang="en-US" altLang="en-US"/>
          </a:p>
        </p:txBody>
      </p:sp>
      <p:pic>
        <p:nvPicPr>
          <p:cNvPr id="1095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1760" y="1600200"/>
            <a:ext cx="4248471" cy="4525963"/>
          </a:xfrm>
          <a:prstGeom prst="rect">
            <a:avLst/>
          </a:prstGeom>
          <a:noFill/>
          <a:ln>
            <a:noFill/>
          </a:ln>
          <a:effectLst/>
          <a:extLst>
            <a:ext uri="{909E8E84-426E-40DD-AFC4-6F175D3DCCD1}">
              <a14:hiddenFill xmlns:a14="http://schemas.microsoft.com/office/drawing/2010/main">
                <a:solidFill>
                  <a:srgbClr val="993366"/>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35017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en-US" dirty="0"/>
              <a:t>Flowcharts</a:t>
            </a:r>
            <a:endParaRPr lang="tr-TR" altLang="en-US" dirty="0"/>
          </a:p>
        </p:txBody>
      </p:sp>
      <p:sp>
        <p:nvSpPr>
          <p:cNvPr id="101379" name="Rectangle 3"/>
          <p:cNvSpPr>
            <a:spLocks noGrp="1" noChangeArrowheads="1"/>
          </p:cNvSpPr>
          <p:nvPr>
            <p:ph idx="1"/>
          </p:nvPr>
        </p:nvSpPr>
        <p:spPr/>
        <p:txBody>
          <a:bodyPr/>
          <a:lstStyle/>
          <a:p>
            <a:pPr>
              <a:lnSpc>
                <a:spcPct val="90000"/>
              </a:lnSpc>
            </a:pPr>
            <a:r>
              <a:rPr lang="en-US" altLang="en-US" sz="2800" b="1" dirty="0"/>
              <a:t>Flowcharts are graphical tools, containing a set of shapes, each  expressing a different action in a sequence of program execution. </a:t>
            </a:r>
            <a:endParaRPr lang="tr-TR" altLang="en-US" sz="2800" b="1" dirty="0" smtClean="0"/>
          </a:p>
          <a:p>
            <a:pPr marL="0" indent="0">
              <a:lnSpc>
                <a:spcPct val="90000"/>
              </a:lnSpc>
              <a:buNone/>
            </a:pPr>
            <a:endParaRPr lang="en-US" altLang="en-US" sz="2800" b="1" dirty="0"/>
          </a:p>
          <a:p>
            <a:pPr>
              <a:lnSpc>
                <a:spcPct val="90000"/>
              </a:lnSpc>
            </a:pPr>
            <a:r>
              <a:rPr lang="en-US" altLang="en-US" sz="2800" b="1" dirty="0"/>
              <a:t>There are many different shapes that are used for specific purposes, to avoid complexity, in this course, only a limited subset of these shapes will be shown and used in applications.  </a:t>
            </a:r>
          </a:p>
          <a:p>
            <a:pPr marL="0" indent="0">
              <a:lnSpc>
                <a:spcPct val="90000"/>
              </a:lnSpc>
              <a:buNone/>
            </a:pPr>
            <a:endParaRPr lang="tr-TR" altLang="en-US" sz="2800" dirty="0"/>
          </a:p>
        </p:txBody>
      </p:sp>
      <p:sp>
        <p:nvSpPr>
          <p:cNvPr id="5" name="Footer Placeholder 4"/>
          <p:cNvSpPr>
            <a:spLocks noGrp="1"/>
          </p:cNvSpPr>
          <p:nvPr>
            <p:ph type="ftr" sz="quarter" idx="11"/>
          </p:nvPr>
        </p:nvSpPr>
        <p:spPr/>
        <p:txBody>
          <a:bodyPr/>
          <a:lstStyle/>
          <a:p>
            <a:r>
              <a:rPr lang="en-US" altLang="en-US"/>
              <a:t>ITEC113 Lecture Notes 1</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4"/>
          <p:cNvSpPr>
            <a:spLocks noGrp="1" noChangeArrowheads="1"/>
          </p:cNvSpPr>
          <p:nvPr>
            <p:ph type="title"/>
          </p:nvPr>
        </p:nvSpPr>
        <p:spPr/>
        <p:txBody>
          <a:bodyPr/>
          <a:lstStyle/>
          <a:p>
            <a:r>
              <a:rPr lang="en-US" altLang="en-US"/>
              <a:t>Flowcharting Shapes</a:t>
            </a:r>
            <a:endParaRPr lang="tr-TR" altLang="en-US"/>
          </a:p>
        </p:txBody>
      </p:sp>
      <p:sp>
        <p:nvSpPr>
          <p:cNvPr id="105477" name="Rectangle 5"/>
          <p:cNvSpPr>
            <a:spLocks noGrp="1" noChangeArrowheads="1"/>
          </p:cNvSpPr>
          <p:nvPr>
            <p:ph sz="half" idx="1"/>
          </p:nvPr>
        </p:nvSpPr>
        <p:spPr>
          <a:xfrm>
            <a:off x="179388" y="1981200"/>
            <a:ext cx="6985000" cy="4114800"/>
          </a:xfrm>
        </p:spPr>
        <p:txBody>
          <a:bodyPr/>
          <a:lstStyle/>
          <a:p>
            <a:r>
              <a:rPr lang="en-US" altLang="en-US" sz="2000" b="1" dirty="0">
                <a:latin typeface="Calibri" pitchFamily="34" charset="0"/>
              </a:rPr>
              <a:t>Every flowchart has to start with a TERMINAL shape containing the caption </a:t>
            </a:r>
            <a:r>
              <a:rPr lang="en-US" altLang="en-US" sz="2000" b="1" i="1" dirty="0">
                <a:latin typeface="Calibri" pitchFamily="34" charset="0"/>
              </a:rPr>
              <a:t>START</a:t>
            </a:r>
            <a:r>
              <a:rPr lang="en-US" altLang="en-US" sz="2000" b="1" dirty="0">
                <a:latin typeface="Calibri" pitchFamily="34" charset="0"/>
              </a:rPr>
              <a:t> and has to end with another TERMINAL shape containing the caption of </a:t>
            </a:r>
            <a:r>
              <a:rPr lang="en-US" altLang="en-US" sz="2000" b="1" i="1" dirty="0">
                <a:latin typeface="Calibri" pitchFamily="34" charset="0"/>
              </a:rPr>
              <a:t>END</a:t>
            </a:r>
            <a:r>
              <a:rPr lang="en-US" altLang="en-US" sz="2000" b="1" dirty="0">
                <a:latin typeface="Calibri" pitchFamily="34" charset="0"/>
              </a:rPr>
              <a:t>.</a:t>
            </a:r>
          </a:p>
          <a:p>
            <a:endParaRPr lang="en-US" altLang="en-US" sz="2000" b="1" dirty="0">
              <a:latin typeface="Calibri" pitchFamily="34" charset="0"/>
            </a:endParaRPr>
          </a:p>
          <a:p>
            <a:r>
              <a:rPr lang="en-US" altLang="en-US" sz="2000" b="1" dirty="0">
                <a:latin typeface="Calibri" pitchFamily="34" charset="0"/>
              </a:rPr>
              <a:t>INPUT shape is used to indicate manual input or reading values from keyboard.</a:t>
            </a:r>
          </a:p>
          <a:p>
            <a:endParaRPr lang="en-US" altLang="en-US" sz="2000" b="1" dirty="0">
              <a:latin typeface="Calibri" pitchFamily="34" charset="0"/>
            </a:endParaRPr>
          </a:p>
          <a:p>
            <a:r>
              <a:rPr lang="en-US" altLang="en-US" sz="2000" b="1" dirty="0">
                <a:latin typeface="Calibri" pitchFamily="34" charset="0"/>
              </a:rPr>
              <a:t>OUTPUT shape is used to indicate producing  printed output to the user. </a:t>
            </a:r>
          </a:p>
          <a:p>
            <a:endParaRPr lang="en-US" altLang="en-US" sz="2000" b="1" dirty="0">
              <a:latin typeface="Calibri" pitchFamily="34" charset="0"/>
            </a:endParaRPr>
          </a:p>
          <a:p>
            <a:r>
              <a:rPr lang="en-US" altLang="en-US" sz="2000" b="1" dirty="0">
                <a:latin typeface="Calibri" pitchFamily="34" charset="0"/>
              </a:rPr>
              <a:t>DISPLAY shape is used to indicate that a value is sent to the monitor.</a:t>
            </a:r>
          </a:p>
          <a:p>
            <a:endParaRPr lang="en-US" altLang="en-US" sz="2000" b="1" dirty="0">
              <a:latin typeface="Calibri" pitchFamily="34" charset="0"/>
            </a:endParaRPr>
          </a:p>
        </p:txBody>
      </p:sp>
      <p:sp>
        <p:nvSpPr>
          <p:cNvPr id="12" name="Footer Placeholder 5"/>
          <p:cNvSpPr>
            <a:spLocks noGrp="1"/>
          </p:cNvSpPr>
          <p:nvPr>
            <p:ph type="ftr" sz="quarter" idx="11"/>
          </p:nvPr>
        </p:nvSpPr>
        <p:spPr/>
        <p:txBody>
          <a:bodyPr/>
          <a:lstStyle/>
          <a:p>
            <a:r>
              <a:rPr lang="en-US" altLang="en-US"/>
              <a:t>ITEC113 Lecture Notes 1</a:t>
            </a:r>
          </a:p>
        </p:txBody>
      </p:sp>
      <p:grpSp>
        <p:nvGrpSpPr>
          <p:cNvPr id="105482" name="Group 10"/>
          <p:cNvGrpSpPr>
            <a:grpSpLocks/>
          </p:cNvGrpSpPr>
          <p:nvPr/>
        </p:nvGrpSpPr>
        <p:grpSpPr bwMode="auto">
          <a:xfrm>
            <a:off x="7164388" y="1916113"/>
            <a:ext cx="1152525" cy="1008062"/>
            <a:chOff x="3787" y="1207"/>
            <a:chExt cx="726" cy="635"/>
          </a:xfrm>
        </p:grpSpPr>
        <p:sp>
          <p:nvSpPr>
            <p:cNvPr id="105479" name="AutoShape 7"/>
            <p:cNvSpPr>
              <a:spLocks noChangeArrowheads="1"/>
            </p:cNvSpPr>
            <p:nvPr/>
          </p:nvSpPr>
          <p:spPr bwMode="auto">
            <a:xfrm>
              <a:off x="3969" y="1253"/>
              <a:ext cx="544" cy="227"/>
            </a:xfrm>
            <a:prstGeom prst="flowChartTerminator">
              <a:avLst/>
            </a:prstGeom>
            <a:solidFill>
              <a:srgbClr val="9933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a:solidFill>
                    <a:schemeClr val="bg1"/>
                  </a:solidFill>
                </a:rPr>
                <a:t>Start</a:t>
              </a:r>
              <a:endParaRPr lang="tr-TR" altLang="en-US" sz="1600">
                <a:solidFill>
                  <a:schemeClr val="bg1"/>
                </a:solidFill>
              </a:endParaRPr>
            </a:p>
          </p:txBody>
        </p:sp>
        <p:sp>
          <p:nvSpPr>
            <p:cNvPr id="105480" name="AutoShape 8"/>
            <p:cNvSpPr>
              <a:spLocks noChangeArrowheads="1"/>
            </p:cNvSpPr>
            <p:nvPr/>
          </p:nvSpPr>
          <p:spPr bwMode="auto">
            <a:xfrm>
              <a:off x="3969" y="1570"/>
              <a:ext cx="544" cy="227"/>
            </a:xfrm>
            <a:prstGeom prst="flowChartTerminator">
              <a:avLst/>
            </a:prstGeom>
            <a:solidFill>
              <a:srgbClr val="9933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en-US" altLang="en-US" sz="1600">
                  <a:solidFill>
                    <a:schemeClr val="bg1"/>
                  </a:solidFill>
                </a:rPr>
                <a:t>End</a:t>
              </a:r>
              <a:endParaRPr lang="tr-TR" altLang="en-US" sz="1600">
                <a:solidFill>
                  <a:schemeClr val="bg1"/>
                </a:solidFill>
              </a:endParaRPr>
            </a:p>
          </p:txBody>
        </p:sp>
        <p:sp>
          <p:nvSpPr>
            <p:cNvPr id="105481" name="AutoShape 9"/>
            <p:cNvSpPr>
              <a:spLocks/>
            </p:cNvSpPr>
            <p:nvPr/>
          </p:nvSpPr>
          <p:spPr bwMode="auto">
            <a:xfrm>
              <a:off x="3787" y="1207"/>
              <a:ext cx="46" cy="635"/>
            </a:xfrm>
            <a:prstGeom prst="leftBrace">
              <a:avLst>
                <a:gd name="adj1" fmla="val 115036"/>
                <a:gd name="adj2" fmla="val 50079"/>
              </a:avLst>
            </a:prstGeom>
            <a:noFill/>
            <a:ln w="15875">
              <a:solidFill>
                <a:srgbClr val="993366"/>
              </a:solidFill>
              <a:round/>
              <a:headEnd/>
              <a:tailEnd/>
            </a:ln>
            <a:effectLst/>
            <a:extLst>
              <a:ext uri="{909E8E84-426E-40DD-AFC4-6F175D3DCCD1}">
                <a14:hiddenFill xmlns:a14="http://schemas.microsoft.com/office/drawing/2010/main">
                  <a:solidFill>
                    <a:srgbClr val="9933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grpSp>
      <p:sp>
        <p:nvSpPr>
          <p:cNvPr id="105483" name="AutoShape 11"/>
          <p:cNvSpPr>
            <a:spLocks noChangeArrowheads="1"/>
          </p:cNvSpPr>
          <p:nvPr/>
        </p:nvSpPr>
        <p:spPr bwMode="auto">
          <a:xfrm>
            <a:off x="7164388" y="3284538"/>
            <a:ext cx="1008062" cy="504825"/>
          </a:xfrm>
          <a:prstGeom prst="flowChartManualInput">
            <a:avLst/>
          </a:prstGeom>
          <a:solidFill>
            <a:srgbClr val="9933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en-US" altLang="en-US" sz="1600">
                <a:solidFill>
                  <a:schemeClr val="bg1"/>
                </a:solidFill>
              </a:rPr>
              <a:t>Student Id</a:t>
            </a:r>
            <a:endParaRPr lang="tr-TR" altLang="en-US" sz="1600">
              <a:solidFill>
                <a:schemeClr val="bg1"/>
              </a:solidFill>
            </a:endParaRPr>
          </a:p>
        </p:txBody>
      </p:sp>
      <p:sp>
        <p:nvSpPr>
          <p:cNvPr id="105484" name="AutoShape 12"/>
          <p:cNvSpPr>
            <a:spLocks noChangeArrowheads="1"/>
          </p:cNvSpPr>
          <p:nvPr/>
        </p:nvSpPr>
        <p:spPr bwMode="auto">
          <a:xfrm>
            <a:off x="7164388" y="4294188"/>
            <a:ext cx="1081087" cy="647700"/>
          </a:xfrm>
          <a:prstGeom prst="flowChartDocument">
            <a:avLst/>
          </a:prstGeom>
          <a:solidFill>
            <a:srgbClr val="9933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en-US" altLang="en-US" sz="1600">
                <a:solidFill>
                  <a:schemeClr val="bg1"/>
                </a:solidFill>
              </a:rPr>
              <a:t>Student Transcript</a:t>
            </a:r>
            <a:endParaRPr lang="tr-TR" altLang="en-US" sz="1600">
              <a:solidFill>
                <a:schemeClr val="bg1"/>
              </a:solidFill>
            </a:endParaRPr>
          </a:p>
        </p:txBody>
      </p:sp>
      <p:sp>
        <p:nvSpPr>
          <p:cNvPr id="105488" name="AutoShape 16"/>
          <p:cNvSpPr>
            <a:spLocks noChangeArrowheads="1"/>
          </p:cNvSpPr>
          <p:nvPr/>
        </p:nvSpPr>
        <p:spPr bwMode="auto">
          <a:xfrm>
            <a:off x="7235825" y="5300663"/>
            <a:ext cx="936625" cy="647700"/>
          </a:xfrm>
          <a:prstGeom prst="flowChartDisplay">
            <a:avLst/>
          </a:prstGeom>
          <a:solidFill>
            <a:srgbClr val="9933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en-US" altLang="en-US" sz="1600">
                <a:solidFill>
                  <a:schemeClr val="bg1"/>
                </a:solidFill>
                <a:latin typeface="Calibri" pitchFamily="34" charset="0"/>
              </a:rPr>
              <a:t>cgpa</a:t>
            </a:r>
            <a:endParaRPr lang="tr-TR" altLang="en-US" sz="1600">
              <a:solidFill>
                <a:schemeClr val="bg1"/>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47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548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547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48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547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548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547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54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3" grpId="0" animBg="1"/>
      <p:bldP spid="105484" grpId="0" animBg="1"/>
      <p:bldP spid="10548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ltLang="en-US"/>
              <a:t>Flowcharting Shapes</a:t>
            </a:r>
            <a:endParaRPr lang="tr-TR" altLang="en-US"/>
          </a:p>
        </p:txBody>
      </p:sp>
      <p:sp>
        <p:nvSpPr>
          <p:cNvPr id="108547" name="Rectangle 3"/>
          <p:cNvSpPr>
            <a:spLocks noGrp="1" noChangeArrowheads="1"/>
          </p:cNvSpPr>
          <p:nvPr>
            <p:ph sz="half" idx="1"/>
          </p:nvPr>
        </p:nvSpPr>
        <p:spPr>
          <a:xfrm>
            <a:off x="179388" y="1981200"/>
            <a:ext cx="6985000" cy="4114800"/>
          </a:xfrm>
        </p:spPr>
        <p:txBody>
          <a:bodyPr/>
          <a:lstStyle/>
          <a:p>
            <a:pPr>
              <a:lnSpc>
                <a:spcPct val="90000"/>
              </a:lnSpc>
            </a:pPr>
            <a:r>
              <a:rPr lang="en-US" altLang="en-US" sz="2000" b="1" dirty="0">
                <a:latin typeface="Calibri" pitchFamily="34" charset="0"/>
              </a:rPr>
              <a:t>PROCESS shape is used to represent assignments and manipulations of data such as arithmetic operations.</a:t>
            </a:r>
            <a:endParaRPr lang="tr-TR" altLang="en-US" sz="2000" b="1" dirty="0">
              <a:latin typeface="Calibri" pitchFamily="34" charset="0"/>
            </a:endParaRPr>
          </a:p>
          <a:p>
            <a:pPr>
              <a:lnSpc>
                <a:spcPct val="90000"/>
              </a:lnSpc>
            </a:pPr>
            <a:endParaRPr lang="en-US" altLang="en-US" sz="2000" b="1" dirty="0">
              <a:latin typeface="Calibri" pitchFamily="34" charset="0"/>
            </a:endParaRPr>
          </a:p>
          <a:p>
            <a:pPr>
              <a:lnSpc>
                <a:spcPct val="90000"/>
              </a:lnSpc>
            </a:pPr>
            <a:r>
              <a:rPr lang="en-US" altLang="en-US" sz="2000" b="1" dirty="0">
                <a:latin typeface="Calibri" pitchFamily="34" charset="0"/>
              </a:rPr>
              <a:t>DECISION shape represents the comparison of two values. Alternating course of actions is followed depending on the result of the criteria.</a:t>
            </a:r>
          </a:p>
          <a:p>
            <a:pPr>
              <a:lnSpc>
                <a:spcPct val="90000"/>
              </a:lnSpc>
            </a:pPr>
            <a:endParaRPr lang="en-US" altLang="en-US" sz="2000" b="1" dirty="0">
              <a:latin typeface="Calibri" pitchFamily="34" charset="0"/>
            </a:endParaRPr>
          </a:p>
          <a:p>
            <a:pPr>
              <a:lnSpc>
                <a:spcPct val="90000"/>
              </a:lnSpc>
            </a:pPr>
            <a:r>
              <a:rPr lang="en-US" altLang="en-US" sz="2000" b="1" dirty="0">
                <a:latin typeface="Calibri" pitchFamily="34" charset="0"/>
              </a:rPr>
              <a:t>CONNECTOR symbol is used to show the connections of two pages, when your design occupies more then one page. Also used to collect together flow lines of decision shape.</a:t>
            </a:r>
          </a:p>
          <a:p>
            <a:pPr>
              <a:lnSpc>
                <a:spcPct val="90000"/>
              </a:lnSpc>
            </a:pPr>
            <a:endParaRPr lang="en-US" altLang="en-US" sz="2000" b="1" dirty="0">
              <a:latin typeface="Calibri" pitchFamily="34" charset="0"/>
            </a:endParaRPr>
          </a:p>
          <a:p>
            <a:pPr>
              <a:lnSpc>
                <a:spcPct val="90000"/>
              </a:lnSpc>
            </a:pPr>
            <a:r>
              <a:rPr lang="en-US" altLang="en-US" sz="2000" b="1" dirty="0">
                <a:latin typeface="Calibri" pitchFamily="34" charset="0"/>
              </a:rPr>
              <a:t>FLOWLINE symbol is used to show the direction of the program flow between other symbols.</a:t>
            </a:r>
            <a:r>
              <a:rPr lang="en-US" altLang="en-US" sz="2000" dirty="0">
                <a:latin typeface="Calibri" pitchFamily="34" charset="0"/>
              </a:rPr>
              <a:t> </a:t>
            </a:r>
            <a:endParaRPr lang="tr-TR" altLang="en-US" sz="2000" dirty="0">
              <a:latin typeface="Calibri" pitchFamily="34" charset="0"/>
            </a:endParaRPr>
          </a:p>
        </p:txBody>
      </p:sp>
      <p:sp>
        <p:nvSpPr>
          <p:cNvPr id="9" name="Footer Placeholder 5"/>
          <p:cNvSpPr>
            <a:spLocks noGrp="1"/>
          </p:cNvSpPr>
          <p:nvPr>
            <p:ph type="ftr" sz="quarter" idx="11"/>
          </p:nvPr>
        </p:nvSpPr>
        <p:spPr/>
        <p:txBody>
          <a:bodyPr/>
          <a:lstStyle/>
          <a:p>
            <a:r>
              <a:rPr lang="en-US" altLang="en-US"/>
              <a:t>ITEC113 Lecture Notes 1</a:t>
            </a:r>
          </a:p>
        </p:txBody>
      </p:sp>
      <p:sp>
        <p:nvSpPr>
          <p:cNvPr id="108555" name="AutoShape 11"/>
          <p:cNvSpPr>
            <a:spLocks noChangeArrowheads="1"/>
          </p:cNvSpPr>
          <p:nvPr/>
        </p:nvSpPr>
        <p:spPr bwMode="auto">
          <a:xfrm>
            <a:off x="7308850" y="3141663"/>
            <a:ext cx="1439863" cy="936625"/>
          </a:xfrm>
          <a:prstGeom prst="flowChartDecision">
            <a:avLst/>
          </a:prstGeom>
          <a:solidFill>
            <a:srgbClr val="9933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en-US" altLang="en-US" sz="1600">
                <a:solidFill>
                  <a:schemeClr val="bg1"/>
                </a:solidFill>
                <a:latin typeface="Calibri" pitchFamily="34" charset="0"/>
              </a:rPr>
              <a:t>cgpa &gt; 2.00</a:t>
            </a:r>
            <a:endParaRPr lang="tr-TR" altLang="en-US" sz="1600">
              <a:solidFill>
                <a:schemeClr val="bg1"/>
              </a:solidFill>
              <a:latin typeface="Calibri" pitchFamily="34" charset="0"/>
            </a:endParaRPr>
          </a:p>
        </p:txBody>
      </p:sp>
      <p:sp>
        <p:nvSpPr>
          <p:cNvPr id="108556" name="AutoShape 12"/>
          <p:cNvSpPr>
            <a:spLocks noChangeArrowheads="1"/>
          </p:cNvSpPr>
          <p:nvPr/>
        </p:nvSpPr>
        <p:spPr bwMode="auto">
          <a:xfrm>
            <a:off x="7740650" y="4724400"/>
            <a:ext cx="360363" cy="360363"/>
          </a:xfrm>
          <a:prstGeom prst="flowChartConnector">
            <a:avLst/>
          </a:prstGeom>
          <a:solidFill>
            <a:srgbClr val="99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en-US" altLang="en-US" sz="1600">
                <a:solidFill>
                  <a:schemeClr val="bg1"/>
                </a:solidFill>
              </a:rPr>
              <a:t>A</a:t>
            </a:r>
            <a:endParaRPr lang="tr-TR" altLang="en-US" sz="1600">
              <a:solidFill>
                <a:schemeClr val="bg1"/>
              </a:solidFill>
            </a:endParaRPr>
          </a:p>
        </p:txBody>
      </p:sp>
      <p:sp>
        <p:nvSpPr>
          <p:cNvPr id="108558" name="AutoShape 14"/>
          <p:cNvSpPr>
            <a:spLocks noChangeArrowheads="1"/>
          </p:cNvSpPr>
          <p:nvPr/>
        </p:nvSpPr>
        <p:spPr bwMode="auto">
          <a:xfrm>
            <a:off x="7451725" y="1989138"/>
            <a:ext cx="1223963" cy="720725"/>
          </a:xfrm>
          <a:prstGeom prst="flowChartProcess">
            <a:avLst/>
          </a:prstGeom>
          <a:solidFill>
            <a:srgbClr val="9933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en-US" altLang="en-US" sz="1600">
                <a:solidFill>
                  <a:schemeClr val="bg1"/>
                </a:solidFill>
              </a:rPr>
              <a:t>Num </a:t>
            </a:r>
            <a:r>
              <a:rPr lang="en-US" altLang="en-US" sz="1600">
                <a:solidFill>
                  <a:schemeClr val="bg1"/>
                </a:solidFill>
                <a:sym typeface="Wingdings" pitchFamily="2" charset="2"/>
              </a:rPr>
              <a:t>3</a:t>
            </a:r>
          </a:p>
        </p:txBody>
      </p:sp>
      <p:sp>
        <p:nvSpPr>
          <p:cNvPr id="108559" name="Line 15"/>
          <p:cNvSpPr>
            <a:spLocks noChangeShapeType="1"/>
          </p:cNvSpPr>
          <p:nvPr/>
        </p:nvSpPr>
        <p:spPr bwMode="auto">
          <a:xfrm>
            <a:off x="7524750" y="5805488"/>
            <a:ext cx="1008063" cy="0"/>
          </a:xfrm>
          <a:prstGeom prst="line">
            <a:avLst/>
          </a:prstGeom>
          <a:noFill/>
          <a:ln w="19050">
            <a:solidFill>
              <a:srgbClr val="9933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55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85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85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854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855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854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85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5" grpId="0" animBg="1"/>
      <p:bldP spid="108556" grpId="0" animBg="1"/>
      <p:bldP spid="108558" grpId="0" animBg="1"/>
      <p:bldP spid="10855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7" name="Rectangle 7"/>
          <p:cNvSpPr>
            <a:spLocks noGrp="1" noChangeArrowheads="1"/>
          </p:cNvSpPr>
          <p:nvPr>
            <p:ph type="title"/>
          </p:nvPr>
        </p:nvSpPr>
        <p:spPr/>
        <p:txBody>
          <a:bodyPr/>
          <a:lstStyle/>
          <a:p>
            <a:r>
              <a:rPr lang="en-US" altLang="en-US"/>
              <a:t>Flowcharting Shapes</a:t>
            </a:r>
            <a:endParaRPr lang="tr-TR" altLang="en-US"/>
          </a:p>
        </p:txBody>
      </p:sp>
      <p:graphicFrame>
        <p:nvGraphicFramePr>
          <p:cNvPr id="102406" name="Object 6"/>
          <p:cNvGraphicFramePr>
            <a:graphicFrameLocks noGrp="1" noChangeAspect="1"/>
          </p:cNvGraphicFramePr>
          <p:nvPr>
            <p:ph idx="1"/>
          </p:nvPr>
        </p:nvGraphicFramePr>
        <p:xfrm>
          <a:off x="1619250" y="1989138"/>
          <a:ext cx="5807075" cy="3549650"/>
        </p:xfrm>
        <a:graphic>
          <a:graphicData uri="http://schemas.openxmlformats.org/presentationml/2006/ole">
            <mc:AlternateContent xmlns:mc="http://schemas.openxmlformats.org/markup-compatibility/2006">
              <mc:Choice xmlns:v="urn:schemas-microsoft-com:vml" Requires="v">
                <p:oleObj spid="_x0000_s102424" name="Visio" r:id="rId3" imgW="4555617" imgH="2783967" progId="Visio.Drawing.11">
                  <p:embed/>
                </p:oleObj>
              </mc:Choice>
              <mc:Fallback>
                <p:oleObj name="Visio" r:id="rId3" imgW="4555617" imgH="2783967"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989138"/>
                        <a:ext cx="5807075" cy="354965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Footer Placeholder 4"/>
          <p:cNvSpPr>
            <a:spLocks noGrp="1"/>
          </p:cNvSpPr>
          <p:nvPr>
            <p:ph type="ftr" sz="quarter" idx="11"/>
          </p:nvPr>
        </p:nvSpPr>
        <p:spPr/>
        <p:txBody>
          <a:bodyPr/>
          <a:lstStyle/>
          <a:p>
            <a:r>
              <a:rPr lang="en-US" altLang="en-US"/>
              <a:t>ITEC113 Lecture Notes 1</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smtClean="0"/>
              <a:t>ITEC113 Lecture Notes 1</a:t>
            </a:r>
            <a:endParaRPr lang="en-US"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6954" y="0"/>
            <a:ext cx="5050091" cy="6858000"/>
          </a:xfrm>
          <a:prstGeom prst="rect">
            <a:avLst/>
          </a:prstGeom>
        </p:spPr>
      </p:pic>
      <p:sp>
        <p:nvSpPr>
          <p:cNvPr id="7" name="TextBox 6"/>
          <p:cNvSpPr txBox="1"/>
          <p:nvPr/>
        </p:nvSpPr>
        <p:spPr>
          <a:xfrm>
            <a:off x="211258" y="116632"/>
            <a:ext cx="1835696" cy="830997"/>
          </a:xfrm>
          <a:prstGeom prst="rect">
            <a:avLst/>
          </a:prstGeom>
          <a:noFill/>
        </p:spPr>
        <p:txBody>
          <a:bodyPr wrap="square" rtlCol="0">
            <a:spAutoFit/>
          </a:bodyPr>
          <a:lstStyle/>
          <a:p>
            <a:r>
              <a:rPr lang="tr-TR" dirty="0" smtClean="0"/>
              <a:t>Use of Connectors</a:t>
            </a:r>
            <a:endParaRPr lang="en-US" dirty="0"/>
          </a:p>
        </p:txBody>
      </p:sp>
      <p:sp>
        <p:nvSpPr>
          <p:cNvPr id="8" name="TextBox 7"/>
          <p:cNvSpPr txBox="1"/>
          <p:nvPr/>
        </p:nvSpPr>
        <p:spPr>
          <a:xfrm>
            <a:off x="2411760" y="1700808"/>
            <a:ext cx="576064" cy="276999"/>
          </a:xfrm>
          <a:prstGeom prst="rect">
            <a:avLst/>
          </a:prstGeom>
          <a:noFill/>
        </p:spPr>
        <p:txBody>
          <a:bodyPr wrap="square" rtlCol="0">
            <a:spAutoFit/>
          </a:bodyPr>
          <a:lstStyle/>
          <a:p>
            <a:r>
              <a:rPr lang="tr-TR" sz="1200" dirty="0" smtClean="0"/>
              <a:t>YES</a:t>
            </a:r>
            <a:endParaRPr lang="en-US" sz="1200" dirty="0"/>
          </a:p>
        </p:txBody>
      </p:sp>
      <p:sp>
        <p:nvSpPr>
          <p:cNvPr id="9" name="TextBox 8"/>
          <p:cNvSpPr txBox="1"/>
          <p:nvPr/>
        </p:nvSpPr>
        <p:spPr>
          <a:xfrm>
            <a:off x="2411760" y="3429000"/>
            <a:ext cx="576064" cy="276999"/>
          </a:xfrm>
          <a:prstGeom prst="rect">
            <a:avLst/>
          </a:prstGeom>
          <a:noFill/>
        </p:spPr>
        <p:txBody>
          <a:bodyPr wrap="square" rtlCol="0">
            <a:spAutoFit/>
          </a:bodyPr>
          <a:lstStyle/>
          <a:p>
            <a:r>
              <a:rPr lang="tr-TR" sz="1200" dirty="0" smtClean="0"/>
              <a:t>YES</a:t>
            </a:r>
            <a:endParaRPr lang="en-US" sz="1200" dirty="0"/>
          </a:p>
        </p:txBody>
      </p:sp>
      <p:sp>
        <p:nvSpPr>
          <p:cNvPr id="10" name="TextBox 9"/>
          <p:cNvSpPr txBox="1"/>
          <p:nvPr/>
        </p:nvSpPr>
        <p:spPr>
          <a:xfrm>
            <a:off x="2483768" y="5373216"/>
            <a:ext cx="576064" cy="276999"/>
          </a:xfrm>
          <a:prstGeom prst="rect">
            <a:avLst/>
          </a:prstGeom>
          <a:noFill/>
        </p:spPr>
        <p:txBody>
          <a:bodyPr wrap="square" rtlCol="0">
            <a:spAutoFit/>
          </a:bodyPr>
          <a:lstStyle/>
          <a:p>
            <a:r>
              <a:rPr lang="tr-TR" sz="1200" dirty="0" smtClean="0"/>
              <a:t>YES</a:t>
            </a:r>
            <a:endParaRPr lang="en-US" sz="1200" dirty="0"/>
          </a:p>
        </p:txBody>
      </p:sp>
      <p:sp>
        <p:nvSpPr>
          <p:cNvPr id="11" name="TextBox 10"/>
          <p:cNvSpPr txBox="1"/>
          <p:nvPr/>
        </p:nvSpPr>
        <p:spPr>
          <a:xfrm>
            <a:off x="4716016" y="2780928"/>
            <a:ext cx="576064" cy="276999"/>
          </a:xfrm>
          <a:prstGeom prst="rect">
            <a:avLst/>
          </a:prstGeom>
          <a:noFill/>
        </p:spPr>
        <p:txBody>
          <a:bodyPr wrap="square" rtlCol="0">
            <a:spAutoFit/>
          </a:bodyPr>
          <a:lstStyle/>
          <a:p>
            <a:r>
              <a:rPr lang="tr-TR" sz="1200" dirty="0" smtClean="0"/>
              <a:t>YES</a:t>
            </a:r>
            <a:endParaRPr lang="en-US" sz="1200" dirty="0"/>
          </a:p>
        </p:txBody>
      </p:sp>
      <p:sp>
        <p:nvSpPr>
          <p:cNvPr id="12" name="TextBox 11"/>
          <p:cNvSpPr txBox="1"/>
          <p:nvPr/>
        </p:nvSpPr>
        <p:spPr>
          <a:xfrm>
            <a:off x="3779912" y="1124744"/>
            <a:ext cx="576064" cy="276999"/>
          </a:xfrm>
          <a:prstGeom prst="rect">
            <a:avLst/>
          </a:prstGeom>
          <a:noFill/>
        </p:spPr>
        <p:txBody>
          <a:bodyPr wrap="square" rtlCol="0">
            <a:spAutoFit/>
          </a:bodyPr>
          <a:lstStyle/>
          <a:p>
            <a:r>
              <a:rPr lang="tr-TR" sz="1200" dirty="0" smtClean="0"/>
              <a:t>NO</a:t>
            </a:r>
            <a:endParaRPr lang="en-US" sz="1200" dirty="0"/>
          </a:p>
        </p:txBody>
      </p:sp>
      <p:sp>
        <p:nvSpPr>
          <p:cNvPr id="14" name="TextBox 13"/>
          <p:cNvSpPr txBox="1"/>
          <p:nvPr/>
        </p:nvSpPr>
        <p:spPr>
          <a:xfrm>
            <a:off x="3707904" y="2791961"/>
            <a:ext cx="576064" cy="276999"/>
          </a:xfrm>
          <a:prstGeom prst="rect">
            <a:avLst/>
          </a:prstGeom>
          <a:noFill/>
        </p:spPr>
        <p:txBody>
          <a:bodyPr wrap="square" rtlCol="0">
            <a:spAutoFit/>
          </a:bodyPr>
          <a:lstStyle/>
          <a:p>
            <a:r>
              <a:rPr lang="tr-TR" sz="1200" dirty="0" smtClean="0"/>
              <a:t>NO</a:t>
            </a:r>
            <a:endParaRPr lang="en-US" sz="1200" dirty="0"/>
          </a:p>
        </p:txBody>
      </p:sp>
      <p:sp>
        <p:nvSpPr>
          <p:cNvPr id="15" name="TextBox 14"/>
          <p:cNvSpPr txBox="1"/>
          <p:nvPr/>
        </p:nvSpPr>
        <p:spPr>
          <a:xfrm>
            <a:off x="3764304" y="4653136"/>
            <a:ext cx="576064" cy="276999"/>
          </a:xfrm>
          <a:prstGeom prst="rect">
            <a:avLst/>
          </a:prstGeom>
          <a:noFill/>
        </p:spPr>
        <p:txBody>
          <a:bodyPr wrap="square" rtlCol="0">
            <a:spAutoFit/>
          </a:bodyPr>
          <a:lstStyle/>
          <a:p>
            <a:r>
              <a:rPr lang="tr-TR" sz="1200" dirty="0" smtClean="0"/>
              <a:t>NO</a:t>
            </a:r>
            <a:endParaRPr lang="en-US" sz="1200" dirty="0"/>
          </a:p>
        </p:txBody>
      </p:sp>
      <p:sp>
        <p:nvSpPr>
          <p:cNvPr id="16" name="TextBox 15"/>
          <p:cNvSpPr txBox="1"/>
          <p:nvPr/>
        </p:nvSpPr>
        <p:spPr>
          <a:xfrm>
            <a:off x="6156176" y="3428489"/>
            <a:ext cx="576064" cy="276999"/>
          </a:xfrm>
          <a:prstGeom prst="rect">
            <a:avLst/>
          </a:prstGeom>
          <a:noFill/>
        </p:spPr>
        <p:txBody>
          <a:bodyPr wrap="square" rtlCol="0">
            <a:spAutoFit/>
          </a:bodyPr>
          <a:lstStyle/>
          <a:p>
            <a:r>
              <a:rPr lang="tr-TR" sz="1200" dirty="0" smtClean="0"/>
              <a:t>NO</a:t>
            </a:r>
            <a:endParaRPr lang="en-US" sz="1200" dirty="0"/>
          </a:p>
        </p:txBody>
      </p:sp>
    </p:spTree>
    <p:extLst>
      <p:ext uri="{BB962C8B-B14F-4D97-AF65-F5344CB8AC3E}">
        <p14:creationId xmlns:p14="http://schemas.microsoft.com/office/powerpoint/2010/main" val="6833060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39552" y="767508"/>
            <a:ext cx="8208912" cy="3416320"/>
          </a:xfrm>
          <a:prstGeom prst="rect">
            <a:avLst/>
          </a:prstGeom>
          <a:noFill/>
        </p:spPr>
        <p:txBody>
          <a:bodyPr wrap="square" rtlCol="0">
            <a:spAutoFit/>
          </a:bodyPr>
          <a:lstStyle/>
          <a:p>
            <a:pPr marL="0" indent="0">
              <a:buNone/>
            </a:pPr>
            <a:r>
              <a:rPr lang="en-US" dirty="0"/>
              <a:t>At the end of each month, a clerk enters the employee name, number of days present and absent, and the number of overtime done in the system. The system then calculates the normal salary, the amount for overtime and the total salary. The clerk then saves the information in the computer hard disk, and takes a backup on a cd. A report is produced for the clerk so that the latter can show to the manager. </a:t>
            </a:r>
          </a:p>
          <a:p>
            <a:pPr marL="0" indent="0">
              <a:buNone/>
            </a:pPr>
            <a:r>
              <a:rPr lang="en-US" dirty="0">
                <a:solidFill>
                  <a:srgbClr val="FF0000"/>
                </a:solidFill>
              </a:rPr>
              <a:t>Identify </a:t>
            </a:r>
            <a:r>
              <a:rPr lang="tr-TR" dirty="0">
                <a:solidFill>
                  <a:srgbClr val="FF0000"/>
                </a:solidFill>
              </a:rPr>
              <a:t>the following for </a:t>
            </a:r>
            <a:r>
              <a:rPr lang="en-US" dirty="0">
                <a:solidFill>
                  <a:srgbClr val="FF0000"/>
                </a:solidFill>
              </a:rPr>
              <a:t>that particular system</a:t>
            </a:r>
          </a:p>
          <a:p>
            <a:endParaRPr lang="en-US" dirty="0"/>
          </a:p>
        </p:txBody>
      </p:sp>
      <p:sp>
        <p:nvSpPr>
          <p:cNvPr id="2" name="Title 1"/>
          <p:cNvSpPr>
            <a:spLocks noGrp="1"/>
          </p:cNvSpPr>
          <p:nvPr>
            <p:ph type="title"/>
          </p:nvPr>
        </p:nvSpPr>
        <p:spPr>
          <a:xfrm>
            <a:off x="457200" y="274638"/>
            <a:ext cx="8229600" cy="778098"/>
          </a:xfrm>
        </p:spPr>
        <p:txBody>
          <a:bodyPr>
            <a:noAutofit/>
          </a:bodyPr>
          <a:lstStyle/>
          <a:p>
            <a:r>
              <a:rPr lang="tr-TR" sz="2400" dirty="0" smtClean="0"/>
              <a:t>Exercise : </a:t>
            </a:r>
            <a:r>
              <a:rPr lang="en-US" sz="2400" dirty="0" smtClean="0"/>
              <a:t>Distinguishing between input-process-output-storage</a:t>
            </a:r>
            <a:r>
              <a:rPr lang="en-US" sz="3200" dirty="0" smtClean="0"/>
              <a:t/>
            </a:r>
            <a:br>
              <a:rPr lang="en-US" sz="3200" dirty="0" smtClean="0"/>
            </a:br>
            <a:endParaRPr lang="en-US" sz="3200" dirty="0"/>
          </a:p>
        </p:txBody>
      </p:sp>
      <p:sp>
        <p:nvSpPr>
          <p:cNvPr id="3" name="Content Placeholder 2"/>
          <p:cNvSpPr>
            <a:spLocks noGrp="1"/>
          </p:cNvSpPr>
          <p:nvPr>
            <p:ph idx="1"/>
          </p:nvPr>
        </p:nvSpPr>
        <p:spPr>
          <a:xfrm>
            <a:off x="-24186" y="4000625"/>
            <a:ext cx="2530624" cy="2736304"/>
          </a:xfrm>
        </p:spPr>
        <p:txBody>
          <a:bodyPr>
            <a:noAutofit/>
          </a:bodyPr>
          <a:lstStyle/>
          <a:p>
            <a:pPr>
              <a:lnSpc>
                <a:spcPct val="150000"/>
              </a:lnSpc>
            </a:pPr>
            <a:r>
              <a:rPr lang="en-US" sz="2400" b="1" dirty="0" smtClean="0">
                <a:solidFill>
                  <a:srgbClr val="7030A0"/>
                </a:solidFill>
              </a:rPr>
              <a:t>Input</a:t>
            </a:r>
          </a:p>
          <a:p>
            <a:pPr>
              <a:lnSpc>
                <a:spcPct val="150000"/>
              </a:lnSpc>
            </a:pPr>
            <a:r>
              <a:rPr lang="en-US" sz="2400" b="1" dirty="0" smtClean="0">
                <a:solidFill>
                  <a:srgbClr val="C00000"/>
                </a:solidFill>
              </a:rPr>
              <a:t>Process(</a:t>
            </a:r>
            <a:r>
              <a:rPr lang="en-US" sz="2400" b="1" dirty="0" err="1" smtClean="0">
                <a:solidFill>
                  <a:srgbClr val="C00000"/>
                </a:solidFill>
              </a:rPr>
              <a:t>es</a:t>
            </a:r>
            <a:r>
              <a:rPr lang="en-US" sz="2400" b="1" dirty="0" smtClean="0">
                <a:solidFill>
                  <a:srgbClr val="C00000"/>
                </a:solidFill>
              </a:rPr>
              <a:t>)</a:t>
            </a:r>
            <a:endParaRPr lang="tr-TR" sz="2400" b="1" dirty="0" smtClean="0">
              <a:solidFill>
                <a:srgbClr val="C00000"/>
              </a:solidFill>
            </a:endParaRPr>
          </a:p>
          <a:p>
            <a:pPr>
              <a:lnSpc>
                <a:spcPct val="150000"/>
              </a:lnSpc>
            </a:pPr>
            <a:r>
              <a:rPr lang="en-US" sz="2400" b="1" dirty="0" smtClean="0">
                <a:solidFill>
                  <a:srgbClr val="0070C0"/>
                </a:solidFill>
              </a:rPr>
              <a:t>Output</a:t>
            </a:r>
            <a:endParaRPr lang="tr-TR" sz="2400" b="1" dirty="0" smtClean="0">
              <a:solidFill>
                <a:srgbClr val="0070C0"/>
              </a:solidFill>
            </a:endParaRPr>
          </a:p>
          <a:p>
            <a:pPr>
              <a:lnSpc>
                <a:spcPct val="150000"/>
              </a:lnSpc>
            </a:pPr>
            <a:r>
              <a:rPr lang="en-US" sz="2400" b="1" dirty="0" err="1" smtClean="0">
                <a:solidFill>
                  <a:srgbClr val="00CC00"/>
                </a:solidFill>
              </a:rPr>
              <a:t>Storag</a:t>
            </a:r>
            <a:r>
              <a:rPr lang="tr-TR" sz="2400" b="1" dirty="0" smtClean="0">
                <a:solidFill>
                  <a:srgbClr val="00CC00"/>
                </a:solidFill>
              </a:rPr>
              <a:t>e</a:t>
            </a:r>
            <a:endParaRPr lang="en-US" sz="2400" b="1" dirty="0" smtClean="0">
              <a:solidFill>
                <a:srgbClr val="00CC00"/>
              </a:solidFill>
            </a:endParaRPr>
          </a:p>
        </p:txBody>
      </p:sp>
      <p:sp>
        <p:nvSpPr>
          <p:cNvPr id="4" name="Footer Placeholder 3"/>
          <p:cNvSpPr>
            <a:spLocks noGrp="1"/>
          </p:cNvSpPr>
          <p:nvPr>
            <p:ph type="ftr" sz="quarter" idx="11"/>
          </p:nvPr>
        </p:nvSpPr>
        <p:spPr/>
        <p:txBody>
          <a:bodyPr/>
          <a:lstStyle/>
          <a:p>
            <a:r>
              <a:rPr lang="en-US" altLang="en-US" smtClean="0"/>
              <a:t>ITEC113 Lecture Notes 1</a:t>
            </a:r>
            <a:endParaRPr lang="en-US" altLang="en-US"/>
          </a:p>
        </p:txBody>
      </p:sp>
      <p:sp>
        <p:nvSpPr>
          <p:cNvPr id="13" name="Line Callout 1 12"/>
          <p:cNvSpPr/>
          <p:nvPr/>
        </p:nvSpPr>
        <p:spPr>
          <a:xfrm>
            <a:off x="2591780" y="4593322"/>
            <a:ext cx="6444716" cy="707886"/>
          </a:xfrm>
          <a:prstGeom prst="borderCallout1">
            <a:avLst>
              <a:gd name="adj1" fmla="val 46374"/>
              <a:gd name="adj2" fmla="val 77"/>
              <a:gd name="adj3" fmla="val 53394"/>
              <a:gd name="adj4" fmla="val -11345"/>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sz="2000" b="1" dirty="0" smtClean="0">
                <a:solidFill>
                  <a:srgbClr val="C00000"/>
                </a:solidFill>
              </a:rPr>
              <a:t>calculate normal income, calculate amount for overtime, calculate total salary</a:t>
            </a:r>
          </a:p>
        </p:txBody>
      </p:sp>
      <p:sp>
        <p:nvSpPr>
          <p:cNvPr id="15" name="Line Callout 1 14"/>
          <p:cNvSpPr/>
          <p:nvPr/>
        </p:nvSpPr>
        <p:spPr>
          <a:xfrm>
            <a:off x="2073757" y="3801234"/>
            <a:ext cx="6804248" cy="707886"/>
          </a:xfrm>
          <a:prstGeom prst="borderCallout1">
            <a:avLst>
              <a:gd name="adj1" fmla="val 53541"/>
              <a:gd name="adj2" fmla="val -360"/>
              <a:gd name="adj3" fmla="val 81697"/>
              <a:gd name="adj4" fmla="val -12556"/>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sz="2000" b="1" dirty="0" smtClean="0">
                <a:solidFill>
                  <a:srgbClr val="7030A0"/>
                </a:solidFill>
              </a:rPr>
              <a:t>the employee name, number of days present and absent, the number of overtime</a:t>
            </a:r>
          </a:p>
        </p:txBody>
      </p:sp>
      <p:sp>
        <p:nvSpPr>
          <p:cNvPr id="16" name="Line Callout 1 15"/>
          <p:cNvSpPr/>
          <p:nvPr/>
        </p:nvSpPr>
        <p:spPr>
          <a:xfrm>
            <a:off x="1907704" y="5562818"/>
            <a:ext cx="1368152" cy="400110"/>
          </a:xfrm>
          <a:prstGeom prst="borderCallout1">
            <a:avLst>
              <a:gd name="adj1" fmla="val 44843"/>
              <a:gd name="adj2" fmla="val -2535"/>
              <a:gd name="adj3" fmla="val 17301"/>
              <a:gd name="adj4" fmla="val -35786"/>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2000" b="1" dirty="0" smtClean="0">
                <a:solidFill>
                  <a:srgbClr val="0070C0"/>
                </a:solidFill>
              </a:rPr>
              <a:t>Report</a:t>
            </a:r>
            <a:endParaRPr lang="en-US" sz="2000" dirty="0"/>
          </a:p>
        </p:txBody>
      </p:sp>
      <p:sp>
        <p:nvSpPr>
          <p:cNvPr id="17" name="Line Callout 1 16"/>
          <p:cNvSpPr/>
          <p:nvPr/>
        </p:nvSpPr>
        <p:spPr>
          <a:xfrm>
            <a:off x="3702068" y="5962928"/>
            <a:ext cx="1883880" cy="490408"/>
          </a:xfrm>
          <a:prstGeom prst="borderCallout1">
            <a:avLst>
              <a:gd name="adj1" fmla="val 48700"/>
              <a:gd name="adj2" fmla="val 17"/>
              <a:gd name="adj3" fmla="val 59669"/>
              <a:gd name="adj4" fmla="val -121191"/>
            </a:avLst>
          </a:pr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sz="2000" b="1" dirty="0" smtClean="0">
                <a:solidFill>
                  <a:srgbClr val="00CC00"/>
                </a:solidFill>
              </a:rPr>
              <a:t>Hard disk, CD</a:t>
            </a:r>
          </a:p>
        </p:txBody>
      </p:sp>
    </p:spTree>
    <p:extLst>
      <p:ext uri="{BB962C8B-B14F-4D97-AF65-F5344CB8AC3E}">
        <p14:creationId xmlns:p14="http://schemas.microsoft.com/office/powerpoint/2010/main" val="153725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ltLang="en-US"/>
              <a:t>Pseudocode</a:t>
            </a:r>
            <a:endParaRPr lang="tr-TR" altLang="en-US"/>
          </a:p>
        </p:txBody>
      </p:sp>
      <p:sp>
        <p:nvSpPr>
          <p:cNvPr id="107523" name="Rectangle 3"/>
          <p:cNvSpPr>
            <a:spLocks noGrp="1" noChangeArrowheads="1"/>
          </p:cNvSpPr>
          <p:nvPr>
            <p:ph idx="1"/>
          </p:nvPr>
        </p:nvSpPr>
        <p:spPr/>
        <p:txBody>
          <a:bodyPr/>
          <a:lstStyle/>
          <a:p>
            <a:pPr>
              <a:lnSpc>
                <a:spcPct val="80000"/>
              </a:lnSpc>
            </a:pPr>
            <a:r>
              <a:rPr lang="en-US" altLang="en-US" sz="2400" b="1" dirty="0" err="1">
                <a:solidFill>
                  <a:srgbClr val="FF0000"/>
                </a:solidFill>
              </a:rPr>
              <a:t>Pseudocode</a:t>
            </a:r>
            <a:r>
              <a:rPr lang="en-US" altLang="en-US" sz="2400" b="1" dirty="0">
                <a:solidFill>
                  <a:srgbClr val="FF0000"/>
                </a:solidFill>
              </a:rPr>
              <a:t> </a:t>
            </a:r>
            <a:r>
              <a:rPr lang="en-US" altLang="en-US" sz="2400" b="1" dirty="0"/>
              <a:t>is structured </a:t>
            </a:r>
            <a:r>
              <a:rPr lang="en-US" altLang="en-US" sz="2400" b="1" dirty="0" err="1"/>
              <a:t>english</a:t>
            </a:r>
            <a:r>
              <a:rPr lang="en-US" altLang="en-US" sz="2400" b="1" dirty="0"/>
              <a:t> that is used as an alternative method to flowcharts for planning structured programs. </a:t>
            </a:r>
            <a:endParaRPr lang="tr-TR" altLang="en-US" sz="2400" b="1" dirty="0" smtClean="0"/>
          </a:p>
          <a:p>
            <a:pPr marL="0" indent="0">
              <a:lnSpc>
                <a:spcPct val="80000"/>
              </a:lnSpc>
              <a:buNone/>
            </a:pPr>
            <a:endParaRPr lang="en-US" altLang="en-US" sz="2400" b="1" dirty="0"/>
          </a:p>
          <a:p>
            <a:pPr>
              <a:lnSpc>
                <a:spcPct val="80000"/>
              </a:lnSpc>
            </a:pPr>
            <a:r>
              <a:rPr lang="en-US" altLang="en-US" sz="2400" b="1" dirty="0"/>
              <a:t>There are no general accepted standards for </a:t>
            </a:r>
            <a:r>
              <a:rPr lang="en-US" altLang="en-US" sz="2400" b="1" dirty="0" err="1"/>
              <a:t>pseudocodes</a:t>
            </a:r>
            <a:r>
              <a:rPr lang="en-US" altLang="en-US" sz="2400" b="1" dirty="0"/>
              <a:t>.</a:t>
            </a:r>
          </a:p>
          <a:p>
            <a:pPr lvl="1">
              <a:lnSpc>
                <a:spcPct val="80000"/>
              </a:lnSpc>
            </a:pPr>
            <a:r>
              <a:rPr lang="en-US" altLang="en-US" sz="2000" b="1" dirty="0"/>
              <a:t> We will work with a form that has minimum number of rules and is essentially language-independent.  </a:t>
            </a:r>
            <a:endParaRPr lang="tr-TR" altLang="en-US" sz="2000" b="1" dirty="0"/>
          </a:p>
          <a:p>
            <a:pPr marL="457200" lvl="1" indent="0">
              <a:lnSpc>
                <a:spcPct val="80000"/>
              </a:lnSpc>
              <a:buNone/>
            </a:pPr>
            <a:endParaRPr lang="en-US" altLang="en-US" sz="2000" b="1" dirty="0"/>
          </a:p>
          <a:p>
            <a:pPr>
              <a:lnSpc>
                <a:spcPct val="80000"/>
              </a:lnSpc>
            </a:pPr>
            <a:r>
              <a:rPr lang="en-US" altLang="en-US" sz="2400" b="1" dirty="0">
                <a:solidFill>
                  <a:srgbClr val="FF0000"/>
                </a:solidFill>
              </a:rPr>
              <a:t>Pseudo-code</a:t>
            </a:r>
            <a:r>
              <a:rPr lang="en-US" altLang="en-US" sz="2400" b="1" dirty="0"/>
              <a:t> instructions are written in English,</a:t>
            </a:r>
          </a:p>
          <a:p>
            <a:pPr lvl="1">
              <a:lnSpc>
                <a:spcPct val="80000"/>
              </a:lnSpc>
            </a:pPr>
            <a:r>
              <a:rPr lang="en-US" altLang="en-US" sz="2000" b="1" dirty="0"/>
              <a:t>they can be easily understood and reviewed by users. </a:t>
            </a:r>
            <a:endParaRPr lang="tr-TR" altLang="en-US" sz="2000" b="1" dirty="0" smtClean="0"/>
          </a:p>
          <a:p>
            <a:pPr marL="457200" lvl="1" indent="0">
              <a:lnSpc>
                <a:spcPct val="80000"/>
              </a:lnSpc>
              <a:buNone/>
            </a:pPr>
            <a:endParaRPr lang="en-US" altLang="en-US" sz="2000" b="1" dirty="0"/>
          </a:p>
          <a:p>
            <a:pPr>
              <a:lnSpc>
                <a:spcPct val="80000"/>
              </a:lnSpc>
            </a:pPr>
            <a:r>
              <a:rPr lang="en-US" altLang="en-US" sz="2400" b="1" dirty="0"/>
              <a:t>The only syntax rules to be concerned with involve the </a:t>
            </a:r>
            <a:r>
              <a:rPr lang="en-US" altLang="en-US" sz="2400" b="1" dirty="0">
                <a:solidFill>
                  <a:srgbClr val="FF0000"/>
                </a:solidFill>
              </a:rPr>
              <a:t>LOOP</a:t>
            </a:r>
            <a:r>
              <a:rPr lang="en-US" altLang="en-US" sz="2400" b="1" dirty="0"/>
              <a:t> and </a:t>
            </a:r>
            <a:r>
              <a:rPr lang="en-US" altLang="en-US" sz="2400" b="1" dirty="0">
                <a:solidFill>
                  <a:srgbClr val="FF0000"/>
                </a:solidFill>
              </a:rPr>
              <a:t>SELECTION</a:t>
            </a:r>
            <a:r>
              <a:rPr lang="en-US" altLang="en-US" sz="2400" b="1" dirty="0"/>
              <a:t> structures. </a:t>
            </a:r>
          </a:p>
          <a:p>
            <a:pPr lvl="1">
              <a:lnSpc>
                <a:spcPct val="80000"/>
              </a:lnSpc>
            </a:pPr>
            <a:r>
              <a:rPr lang="en-US" altLang="en-US" sz="2000" b="1" dirty="0"/>
              <a:t>They must be used as </a:t>
            </a:r>
            <a:r>
              <a:rPr lang="en-US" altLang="en-US" sz="2000" b="1" i="1" u="sng" dirty="0"/>
              <a:t>CAPITALISED</a:t>
            </a:r>
            <a:r>
              <a:rPr lang="en-US" altLang="en-US" sz="2000" b="1" dirty="0"/>
              <a:t> words.</a:t>
            </a:r>
            <a:r>
              <a:rPr lang="en-US" altLang="en-US" sz="2000" dirty="0"/>
              <a:t> </a:t>
            </a:r>
            <a:endParaRPr lang="tr-TR" altLang="en-US" sz="2000" dirty="0"/>
          </a:p>
        </p:txBody>
      </p:sp>
      <p:sp>
        <p:nvSpPr>
          <p:cNvPr id="5" name="Footer Placeholder 4"/>
          <p:cNvSpPr>
            <a:spLocks noGrp="1"/>
          </p:cNvSpPr>
          <p:nvPr>
            <p:ph type="ftr" sz="quarter" idx="11"/>
          </p:nvPr>
        </p:nvSpPr>
        <p:spPr/>
        <p:txBody>
          <a:bodyPr/>
          <a:lstStyle/>
          <a:p>
            <a:r>
              <a:rPr lang="en-US" altLang="en-US"/>
              <a:t>ITEC113 Lecture Notes 1</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tr-TR" dirty="0" smtClean="0"/>
              <a:t>Exercises1</a:t>
            </a:r>
            <a:endParaRPr lang="en-US" dirty="0"/>
          </a:p>
        </p:txBody>
      </p:sp>
      <p:sp>
        <p:nvSpPr>
          <p:cNvPr id="3" name="Content Placeholder 2"/>
          <p:cNvSpPr>
            <a:spLocks noGrp="1"/>
          </p:cNvSpPr>
          <p:nvPr>
            <p:ph idx="1"/>
          </p:nvPr>
        </p:nvSpPr>
        <p:spPr>
          <a:xfrm>
            <a:off x="467544" y="1196752"/>
            <a:ext cx="8229600" cy="1324744"/>
          </a:xfrm>
        </p:spPr>
        <p:txBody>
          <a:bodyPr/>
          <a:lstStyle/>
          <a:p>
            <a:pPr marL="0" indent="0">
              <a:buNone/>
            </a:pPr>
            <a:r>
              <a:rPr lang="tr-TR" sz="2400" dirty="0" smtClean="0"/>
              <a:t>1- Write an algorithm that will ask user to input a number then your design will calculate and display the square of ınput number:</a:t>
            </a:r>
          </a:p>
        </p:txBody>
      </p:sp>
      <p:sp>
        <p:nvSpPr>
          <p:cNvPr id="4" name="Footer Placeholder 3"/>
          <p:cNvSpPr>
            <a:spLocks noGrp="1"/>
          </p:cNvSpPr>
          <p:nvPr>
            <p:ph type="ftr" sz="quarter" idx="11"/>
          </p:nvPr>
        </p:nvSpPr>
        <p:spPr/>
        <p:txBody>
          <a:bodyPr/>
          <a:lstStyle/>
          <a:p>
            <a:r>
              <a:rPr lang="en-US" altLang="en-US" smtClean="0"/>
              <a:t>ITEC113 Lecture Notes 1</a:t>
            </a:r>
            <a:endParaRPr lang="en-US" altLang="en-US"/>
          </a:p>
        </p:txBody>
      </p:sp>
      <p:sp>
        <p:nvSpPr>
          <p:cNvPr id="8" name="TextBox 7"/>
          <p:cNvSpPr txBox="1"/>
          <p:nvPr/>
        </p:nvSpPr>
        <p:spPr>
          <a:xfrm>
            <a:off x="683568" y="2924944"/>
            <a:ext cx="2952328" cy="156966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marL="0" indent="0">
              <a:buNone/>
            </a:pPr>
            <a:r>
              <a:rPr lang="tr-TR" dirty="0" smtClean="0"/>
              <a:t>S1) Input num</a:t>
            </a:r>
          </a:p>
          <a:p>
            <a:pPr marL="0" indent="0">
              <a:buNone/>
            </a:pPr>
            <a:r>
              <a:rPr lang="tr-TR" dirty="0" smtClean="0"/>
              <a:t>S2) sq</a:t>
            </a:r>
            <a:r>
              <a:rPr lang="tr-TR" dirty="0" smtClean="0">
                <a:sym typeface="Wingdings" panose="05000000000000000000" pitchFamily="2" charset="2"/>
              </a:rPr>
              <a:t>num*num</a:t>
            </a:r>
          </a:p>
          <a:p>
            <a:pPr marL="0" indent="0">
              <a:buNone/>
            </a:pPr>
            <a:r>
              <a:rPr lang="tr-TR" dirty="0" smtClean="0">
                <a:sym typeface="Wingdings" panose="05000000000000000000" pitchFamily="2" charset="2"/>
              </a:rPr>
              <a:t>S3) Display sq</a:t>
            </a:r>
            <a:endParaRPr lang="en-US" dirty="0" smtClean="0"/>
          </a:p>
          <a:p>
            <a:endParaRPr lang="en-US" dirty="0"/>
          </a:p>
        </p:txBody>
      </p:sp>
      <p:pic>
        <p:nvPicPr>
          <p:cNvPr id="1105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2492896"/>
            <a:ext cx="1571625" cy="3543300"/>
          </a:xfrm>
          <a:prstGeom prst="rect">
            <a:avLst/>
          </a:prstGeom>
          <a:noFill/>
          <a:ln>
            <a:noFill/>
          </a:ln>
          <a:extLst>
            <a:ext uri="{909E8E84-426E-40DD-AFC4-6F175D3DCCD1}">
              <a14:hiddenFill xmlns:a14="http://schemas.microsoft.com/office/drawing/2010/main">
                <a:solidFill>
                  <a:srgbClr val="993366"/>
                </a:solidFill>
              </a14:hiddenFill>
            </a:ext>
            <a:ext uri="{91240B29-F687-4F45-9708-019B960494DF}">
              <a14:hiddenLine xmlns:a14="http://schemas.microsoft.com/office/drawing/2010/main" w="9525" cap="flat" cmpd="sng">
                <a:solidFill>
                  <a:schemeClr val="tx1"/>
                </a:solidFill>
                <a:prstDash val="solid"/>
                <a:miter lim="800000"/>
                <a:headEnd/>
                <a:tailEnd/>
              </a14:hiddenLine>
            </a:ext>
          </a:extLst>
        </p:spPr>
      </p:pic>
    </p:spTree>
    <p:extLst>
      <p:ext uri="{BB962C8B-B14F-4D97-AF65-F5344CB8AC3E}">
        <p14:creationId xmlns:p14="http://schemas.microsoft.com/office/powerpoint/2010/main" val="17250584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052736"/>
            <a:ext cx="8229600" cy="1296144"/>
          </a:xfrm>
        </p:spPr>
        <p:txBody>
          <a:bodyPr>
            <a:normAutofit/>
          </a:bodyPr>
          <a:lstStyle/>
          <a:p>
            <a:pPr marL="0" indent="0">
              <a:buNone/>
            </a:pPr>
            <a:r>
              <a:rPr lang="tr-TR" sz="2400" dirty="0" smtClean="0"/>
              <a:t>2- Write an algorithm that will ask user to input height in meters then your design will convert and display the cm  value of input number:</a:t>
            </a:r>
            <a:endParaRPr lang="en-US" sz="2400" dirty="0" smtClean="0"/>
          </a:p>
          <a:p>
            <a:endParaRPr lang="en-US" sz="2400" dirty="0"/>
          </a:p>
        </p:txBody>
      </p:sp>
      <p:sp>
        <p:nvSpPr>
          <p:cNvPr id="4" name="Footer Placeholder 3"/>
          <p:cNvSpPr>
            <a:spLocks noGrp="1"/>
          </p:cNvSpPr>
          <p:nvPr>
            <p:ph type="ftr" sz="quarter" idx="11"/>
          </p:nvPr>
        </p:nvSpPr>
        <p:spPr/>
        <p:txBody>
          <a:bodyPr/>
          <a:lstStyle/>
          <a:p>
            <a:r>
              <a:rPr lang="en-US" altLang="en-US" smtClean="0"/>
              <a:t>ITEC113 Lecture Notes 1</a:t>
            </a:r>
            <a:endParaRPr lang="en-US" altLang="en-US"/>
          </a:p>
        </p:txBody>
      </p:sp>
      <p:sp>
        <p:nvSpPr>
          <p:cNvPr id="6" name="Title 1"/>
          <p:cNvSpPr>
            <a:spLocks noGrp="1"/>
          </p:cNvSpPr>
          <p:nvPr>
            <p:ph type="title"/>
          </p:nvPr>
        </p:nvSpPr>
        <p:spPr>
          <a:xfrm>
            <a:off x="457200" y="274638"/>
            <a:ext cx="8229600" cy="706090"/>
          </a:xfrm>
        </p:spPr>
        <p:txBody>
          <a:bodyPr>
            <a:normAutofit fontScale="90000"/>
          </a:bodyPr>
          <a:lstStyle/>
          <a:p>
            <a:r>
              <a:rPr lang="tr-TR" dirty="0" smtClean="0"/>
              <a:t>Exercises2</a:t>
            </a:r>
            <a:endParaRPr lang="en-US" dirty="0"/>
          </a:p>
        </p:txBody>
      </p:sp>
      <p:sp>
        <p:nvSpPr>
          <p:cNvPr id="7" name="TextBox 6"/>
          <p:cNvSpPr txBox="1"/>
          <p:nvPr/>
        </p:nvSpPr>
        <p:spPr>
          <a:xfrm>
            <a:off x="683568" y="2924944"/>
            <a:ext cx="2952328" cy="156966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marL="0" indent="0">
              <a:buNone/>
            </a:pPr>
            <a:r>
              <a:rPr lang="tr-TR" dirty="0" smtClean="0"/>
              <a:t>S1) Input meter</a:t>
            </a:r>
          </a:p>
          <a:p>
            <a:pPr marL="0" indent="0">
              <a:buNone/>
            </a:pPr>
            <a:r>
              <a:rPr lang="tr-TR" dirty="0" smtClean="0"/>
              <a:t>S2) cm</a:t>
            </a:r>
            <a:r>
              <a:rPr lang="tr-TR" dirty="0" smtClean="0">
                <a:sym typeface="Wingdings" panose="05000000000000000000" pitchFamily="2" charset="2"/>
              </a:rPr>
              <a:t>meter*100</a:t>
            </a:r>
          </a:p>
          <a:p>
            <a:pPr marL="0" indent="0">
              <a:buNone/>
            </a:pPr>
            <a:r>
              <a:rPr lang="tr-TR" dirty="0" smtClean="0">
                <a:sym typeface="Wingdings" panose="05000000000000000000" pitchFamily="2" charset="2"/>
              </a:rPr>
              <a:t>S3) Display cm</a:t>
            </a:r>
            <a:endParaRPr lang="en-US" dirty="0" smtClean="0"/>
          </a:p>
          <a:p>
            <a:endParaRPr lang="en-US" dirty="0"/>
          </a:p>
        </p:txBody>
      </p:sp>
      <p:pic>
        <p:nvPicPr>
          <p:cNvPr id="1126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2204864"/>
            <a:ext cx="1884363" cy="3582988"/>
          </a:xfrm>
          <a:prstGeom prst="rect">
            <a:avLst/>
          </a:prstGeom>
          <a:noFill/>
          <a:ln>
            <a:noFill/>
          </a:ln>
          <a:effectLst/>
          <a:extLst>
            <a:ext uri="{909E8E84-426E-40DD-AFC4-6F175D3DCCD1}">
              <a14:hiddenFill xmlns:a14="http://schemas.microsoft.com/office/drawing/2010/main">
                <a:solidFill>
                  <a:srgbClr val="993366"/>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91884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5"/>
          <p:cNvSpPr>
            <a:spLocks noGrp="1" noChangeArrowheads="1"/>
          </p:cNvSpPr>
          <p:nvPr>
            <p:ph type="title"/>
          </p:nvPr>
        </p:nvSpPr>
        <p:spPr/>
        <p:txBody>
          <a:bodyPr/>
          <a:lstStyle/>
          <a:p>
            <a:r>
              <a:rPr lang="en-US" altLang="en-US"/>
              <a:t>References</a:t>
            </a:r>
            <a:endParaRPr lang="tr-TR" altLang="en-US"/>
          </a:p>
        </p:txBody>
      </p:sp>
      <p:sp>
        <p:nvSpPr>
          <p:cNvPr id="4102" name="Rectangle 6"/>
          <p:cNvSpPr>
            <a:spLocks noGrp="1" noChangeArrowheads="1"/>
          </p:cNvSpPr>
          <p:nvPr>
            <p:ph idx="1"/>
          </p:nvPr>
        </p:nvSpPr>
        <p:spPr/>
        <p:txBody>
          <a:bodyPr/>
          <a:lstStyle/>
          <a:p>
            <a:r>
              <a:rPr lang="en-US" altLang="en-US"/>
              <a:t>CPIT/CSIT113 Lecture Notes, Mustafa Tuncel, Akile Yuvka, Yesim Kapsil</a:t>
            </a:r>
          </a:p>
          <a:p>
            <a:r>
              <a:rPr lang="en-US" altLang="en-US"/>
              <a:t>Yuksel Uckan, Problem Solving Using C,Structured Programming Techniques, McGraw-Hill</a:t>
            </a:r>
          </a:p>
          <a:p>
            <a:r>
              <a:rPr lang="en-US" altLang="en-US"/>
              <a:t>Deitel and Deitel, C: How to Program, McGraw-Hill</a:t>
            </a:r>
            <a:endParaRPr lang="tr-TR" altLang="en-US"/>
          </a:p>
        </p:txBody>
      </p:sp>
      <p:sp>
        <p:nvSpPr>
          <p:cNvPr id="5" name="Footer Placeholder 4"/>
          <p:cNvSpPr>
            <a:spLocks noGrp="1"/>
          </p:cNvSpPr>
          <p:nvPr>
            <p:ph type="ftr" sz="quarter" idx="11"/>
          </p:nvPr>
        </p:nvSpPr>
        <p:spPr/>
        <p:txBody>
          <a:bodyPr/>
          <a:lstStyle/>
          <a:p>
            <a:r>
              <a:rPr lang="en-US" altLang="en-US"/>
              <a:t>ITEC113 Lecture Notes 1</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914400" y="38101"/>
            <a:ext cx="8229600" cy="1143000"/>
          </a:xfrm>
        </p:spPr>
        <p:txBody>
          <a:bodyPr/>
          <a:lstStyle/>
          <a:p>
            <a:r>
              <a:rPr lang="en-US" altLang="en-US" dirty="0"/>
              <a:t>What is a computer?</a:t>
            </a:r>
            <a:endParaRPr lang="tr-TR" altLang="en-US" dirty="0"/>
          </a:p>
        </p:txBody>
      </p:sp>
      <p:sp>
        <p:nvSpPr>
          <p:cNvPr id="3075" name="Rectangle 3"/>
          <p:cNvSpPr>
            <a:spLocks noGrp="1" noChangeArrowheads="1"/>
          </p:cNvSpPr>
          <p:nvPr>
            <p:ph idx="1"/>
          </p:nvPr>
        </p:nvSpPr>
        <p:spPr>
          <a:xfrm>
            <a:off x="179512" y="1124744"/>
            <a:ext cx="8229600" cy="4525963"/>
          </a:xfrm>
        </p:spPr>
        <p:txBody>
          <a:bodyPr/>
          <a:lstStyle/>
          <a:p>
            <a:pPr>
              <a:lnSpc>
                <a:spcPct val="90000"/>
              </a:lnSpc>
            </a:pPr>
            <a:r>
              <a:rPr lang="en-US" altLang="en-US" sz="2800" dirty="0"/>
              <a:t>Computers are NOT intelligent or telepathic</a:t>
            </a:r>
          </a:p>
          <a:p>
            <a:pPr lvl="1">
              <a:lnSpc>
                <a:spcPct val="90000"/>
              </a:lnSpc>
            </a:pPr>
            <a:r>
              <a:rPr lang="en-US" altLang="en-US" sz="2400" dirty="0"/>
              <a:t>Computers do what we tell them to do they don’t do anything by themselves.</a:t>
            </a:r>
          </a:p>
          <a:p>
            <a:pPr lvl="1">
              <a:lnSpc>
                <a:spcPct val="90000"/>
              </a:lnSpc>
            </a:pPr>
            <a:r>
              <a:rPr lang="en-US" altLang="en-US" sz="2400" dirty="0"/>
              <a:t> We must clearly tell a computer what to do in </a:t>
            </a:r>
            <a:r>
              <a:rPr lang="en-US" altLang="en-US" sz="2400" dirty="0">
                <a:solidFill>
                  <a:srgbClr val="FF0000"/>
                </a:solidFill>
              </a:rPr>
              <a:t>a step by step manner</a:t>
            </a:r>
            <a:r>
              <a:rPr lang="en-US" altLang="en-US" sz="2400" dirty="0"/>
              <a:t> using a programming language.</a:t>
            </a:r>
          </a:p>
          <a:p>
            <a:pPr>
              <a:lnSpc>
                <a:spcPct val="90000"/>
              </a:lnSpc>
            </a:pPr>
            <a:r>
              <a:rPr lang="en-US" altLang="en-US" sz="2800" dirty="0"/>
              <a:t>Computers </a:t>
            </a:r>
            <a:r>
              <a:rPr lang="tr-TR" altLang="en-US" sz="2800" dirty="0" smtClean="0"/>
              <a:t>understand</a:t>
            </a:r>
            <a:r>
              <a:rPr lang="en-US" altLang="en-US" sz="2800" dirty="0" smtClean="0"/>
              <a:t> </a:t>
            </a:r>
            <a:r>
              <a:rPr lang="en-US" altLang="en-US" sz="2800" dirty="0"/>
              <a:t>“electronic</a:t>
            </a:r>
            <a:r>
              <a:rPr lang="en-US" altLang="en-US" sz="2800" dirty="0" smtClean="0"/>
              <a:t>”</a:t>
            </a:r>
            <a:endParaRPr lang="tr-TR" altLang="en-US" sz="2800" dirty="0" smtClean="0"/>
          </a:p>
          <a:p>
            <a:pPr lvl="1">
              <a:lnSpc>
                <a:spcPct val="90000"/>
              </a:lnSpc>
            </a:pPr>
            <a:r>
              <a:rPr lang="tr-TR" altLang="en-US" sz="2400" dirty="0" smtClean="0"/>
              <a:t>H</a:t>
            </a:r>
            <a:r>
              <a:rPr lang="en-US" altLang="en-US" sz="2400" dirty="0" err="1" smtClean="0"/>
              <a:t>igh</a:t>
            </a:r>
            <a:r>
              <a:rPr lang="en-US" altLang="en-US" sz="2400" dirty="0" smtClean="0"/>
              <a:t> </a:t>
            </a:r>
            <a:r>
              <a:rPr lang="en-US" altLang="en-US" sz="2400" dirty="0"/>
              <a:t>voltage/low </a:t>
            </a:r>
            <a:r>
              <a:rPr lang="en-US" altLang="en-US" sz="2400" dirty="0" smtClean="0"/>
              <a:t>voltage</a:t>
            </a:r>
            <a:r>
              <a:rPr lang="tr-TR" altLang="en-US" sz="2400" dirty="0" smtClean="0"/>
              <a:t> </a:t>
            </a:r>
          </a:p>
          <a:p>
            <a:pPr lvl="1">
              <a:lnSpc>
                <a:spcPct val="90000"/>
              </a:lnSpc>
            </a:pPr>
            <a:r>
              <a:rPr lang="en-US" altLang="en-US" sz="2400" dirty="0" smtClean="0"/>
              <a:t>Machine </a:t>
            </a:r>
            <a:r>
              <a:rPr lang="en-US" altLang="en-US" sz="2400" dirty="0"/>
              <a:t>language is binary (two values: high/low</a:t>
            </a:r>
            <a:r>
              <a:rPr lang="en-US" altLang="en-US" sz="2400" dirty="0" smtClean="0"/>
              <a:t>)</a:t>
            </a:r>
            <a:endParaRPr lang="tr-TR" altLang="en-US" sz="2400" dirty="0" smtClean="0"/>
          </a:p>
          <a:p>
            <a:pPr lvl="2">
              <a:lnSpc>
                <a:spcPct val="90000"/>
              </a:lnSpc>
            </a:pPr>
            <a:r>
              <a:rPr lang="tr-TR" altLang="en-US" sz="2000" dirty="0" smtClean="0"/>
              <a:t>1’s and  0’s</a:t>
            </a:r>
            <a:endParaRPr lang="en-US" altLang="en-US" sz="2000" dirty="0"/>
          </a:p>
          <a:p>
            <a:pPr>
              <a:lnSpc>
                <a:spcPct val="90000"/>
              </a:lnSpc>
            </a:pPr>
            <a:endParaRPr lang="tr-TR" altLang="en-US" sz="2800" dirty="0"/>
          </a:p>
        </p:txBody>
      </p:sp>
      <p:sp>
        <p:nvSpPr>
          <p:cNvPr id="5" name="Footer Placeholder 4"/>
          <p:cNvSpPr>
            <a:spLocks noGrp="1"/>
          </p:cNvSpPr>
          <p:nvPr>
            <p:ph type="ftr" sz="quarter" idx="11"/>
          </p:nvPr>
        </p:nvSpPr>
        <p:spPr/>
        <p:txBody>
          <a:bodyPr/>
          <a:lstStyle/>
          <a:p>
            <a:r>
              <a:rPr lang="en-US" altLang="en-US"/>
              <a:t>ITEC113 Lecture Notes 1</a:t>
            </a: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4210744"/>
            <a:ext cx="2695575" cy="2343150"/>
          </a:xfrm>
          <a:prstGeom prst="rect">
            <a:avLst/>
          </a:prstGeom>
          <a:noFill/>
          <a:ln>
            <a:noFill/>
          </a:ln>
          <a:extLst>
            <a:ext uri="{909E8E84-426E-40DD-AFC4-6F175D3DCCD1}">
              <a14:hiddenFill xmlns:a14="http://schemas.microsoft.com/office/drawing/2010/main">
                <a:solidFill>
                  <a:srgbClr val="993366"/>
                </a:solidFill>
              </a14:hiddenFill>
            </a:ext>
            <a:ext uri="{91240B29-F687-4F45-9708-019B960494DF}">
              <a14:hiddenLine xmlns:a14="http://schemas.microsoft.com/office/drawing/2010/main" w="9525" cap="flat" cmpd="sng">
                <a:solidFill>
                  <a:schemeClr val="tx1"/>
                </a:solidFill>
                <a:prstDash val="solid"/>
                <a:miter lim="800000"/>
                <a:headEnd/>
                <a:tailEnd/>
              </a14:hiddenLine>
            </a:ext>
          </a:extLst>
        </p:spPr>
      </p:pic>
      <p:pic>
        <p:nvPicPr>
          <p:cNvPr id="3078" name="Picture 6" descr="http://t2.gstatic.com/images?q=tbn:ANd9GcRdrAyZGVnAkHVaKbBn8kgxTNGz0ZygBa3ZC7R4ZgXvLqnTYP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 y="28575"/>
            <a:ext cx="2286000" cy="11525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normAutofit fontScale="90000"/>
          </a:bodyPr>
          <a:lstStyle/>
          <a:p>
            <a:r>
              <a:rPr lang="en-US" altLang="en-US" sz="4000" b="1" dirty="0"/>
              <a:t>Why </a:t>
            </a:r>
            <a:r>
              <a:rPr lang="en-US" altLang="en-US" sz="4000" b="1" dirty="0" smtClean="0"/>
              <a:t>are </a:t>
            </a:r>
            <a:r>
              <a:rPr lang="tr-TR" altLang="en-US" sz="4000" b="1" dirty="0" smtClean="0"/>
              <a:t>we </a:t>
            </a:r>
            <a:r>
              <a:rPr lang="en-US" altLang="en-US" sz="4000" b="1" dirty="0" smtClean="0"/>
              <a:t>using </a:t>
            </a:r>
            <a:r>
              <a:rPr lang="en-US" altLang="en-US" sz="4000" b="1" dirty="0"/>
              <a:t>Computers?</a:t>
            </a:r>
            <a:br>
              <a:rPr lang="en-US" altLang="en-US" sz="4000" b="1" dirty="0"/>
            </a:br>
            <a:endParaRPr lang="tr-TR" altLang="en-US" sz="4000" b="1" dirty="0"/>
          </a:p>
        </p:txBody>
      </p:sp>
      <p:sp>
        <p:nvSpPr>
          <p:cNvPr id="91139" name="Rectangle 3"/>
          <p:cNvSpPr>
            <a:spLocks noGrp="1" noChangeArrowheads="1"/>
          </p:cNvSpPr>
          <p:nvPr>
            <p:ph idx="1"/>
          </p:nvPr>
        </p:nvSpPr>
        <p:spPr>
          <a:xfrm>
            <a:off x="539552" y="1124744"/>
            <a:ext cx="8229600" cy="4525963"/>
          </a:xfrm>
        </p:spPr>
        <p:txBody>
          <a:bodyPr/>
          <a:lstStyle/>
          <a:p>
            <a:pPr>
              <a:lnSpc>
                <a:spcPct val="80000"/>
              </a:lnSpc>
            </a:pPr>
            <a:r>
              <a:rPr lang="en-US" altLang="en-US" sz="2400" b="1" dirty="0"/>
              <a:t>Computers produce fast, accurate and reliable results.</a:t>
            </a:r>
          </a:p>
          <a:p>
            <a:pPr>
              <a:lnSpc>
                <a:spcPct val="80000"/>
              </a:lnSpc>
            </a:pPr>
            <a:endParaRPr lang="tr-TR" altLang="en-US" sz="2400" b="1" dirty="0" smtClean="0"/>
          </a:p>
          <a:p>
            <a:pPr>
              <a:lnSpc>
                <a:spcPct val="80000"/>
              </a:lnSpc>
            </a:pPr>
            <a:r>
              <a:rPr lang="en-US" altLang="en-US" sz="2400" b="1" dirty="0" smtClean="0"/>
              <a:t>While </a:t>
            </a:r>
            <a:r>
              <a:rPr lang="en-US" altLang="en-US" sz="2400" b="1" dirty="0"/>
              <a:t>computers do the boring, repetitive, ordinary tasks, we can spend our efforts and time to work on more interesting and creative tasks. </a:t>
            </a:r>
          </a:p>
          <a:p>
            <a:pPr>
              <a:lnSpc>
                <a:spcPct val="80000"/>
              </a:lnSpc>
            </a:pPr>
            <a:endParaRPr lang="tr-TR" altLang="en-US" sz="2400" b="1" dirty="0" smtClean="0"/>
          </a:p>
          <a:p>
            <a:pPr>
              <a:lnSpc>
                <a:spcPct val="80000"/>
              </a:lnSpc>
            </a:pPr>
            <a:r>
              <a:rPr lang="en-US" altLang="en-US" sz="2400" b="1" dirty="0" smtClean="0"/>
              <a:t>The </a:t>
            </a:r>
            <a:r>
              <a:rPr lang="en-US" altLang="en-US" sz="2400" b="1" dirty="0"/>
              <a:t>use of computers in business and manufacturing decreases the cost of goods and services produced. </a:t>
            </a:r>
          </a:p>
          <a:p>
            <a:pPr marL="0" indent="0">
              <a:lnSpc>
                <a:spcPct val="80000"/>
              </a:lnSpc>
              <a:buNone/>
            </a:pPr>
            <a:endParaRPr lang="tr-TR" altLang="en-US" sz="2400" b="1" dirty="0" smtClean="0"/>
          </a:p>
          <a:p>
            <a:pPr>
              <a:lnSpc>
                <a:spcPct val="80000"/>
              </a:lnSpc>
            </a:pPr>
            <a:r>
              <a:rPr lang="en-US" altLang="en-US" sz="2400" b="1" dirty="0" smtClean="0"/>
              <a:t>It </a:t>
            </a:r>
            <a:r>
              <a:rPr lang="en-US" altLang="en-US" sz="2400" b="1" dirty="0"/>
              <a:t>is more difficult and needs more time to find or grow up a skillful labor in </a:t>
            </a:r>
            <a:r>
              <a:rPr lang="tr-TR" altLang="en-US" sz="2400" b="1" dirty="0"/>
              <a:t>I</a:t>
            </a:r>
            <a:r>
              <a:rPr lang="tr-TR" altLang="en-US" sz="2400" b="1" dirty="0" smtClean="0"/>
              <a:t>T </a:t>
            </a:r>
            <a:r>
              <a:rPr lang="en-US" altLang="en-US" sz="2400" b="1" dirty="0" smtClean="0"/>
              <a:t>industry</a:t>
            </a:r>
            <a:r>
              <a:rPr lang="en-US" altLang="en-US" sz="2400" b="1" dirty="0"/>
              <a:t>, while buying an additional computer and installing the required software on is easier and cheaper.</a:t>
            </a:r>
            <a:r>
              <a:rPr lang="en-US" altLang="en-US" sz="2400" dirty="0"/>
              <a:t> </a:t>
            </a:r>
            <a:endParaRPr lang="tr-TR" altLang="en-US" sz="2400" dirty="0"/>
          </a:p>
        </p:txBody>
      </p:sp>
      <p:sp>
        <p:nvSpPr>
          <p:cNvPr id="5" name="Footer Placeholder 4"/>
          <p:cNvSpPr>
            <a:spLocks noGrp="1"/>
          </p:cNvSpPr>
          <p:nvPr>
            <p:ph type="ftr" sz="quarter" idx="11"/>
          </p:nvPr>
        </p:nvSpPr>
        <p:spPr/>
        <p:txBody>
          <a:bodyPr/>
          <a:lstStyle/>
          <a:p>
            <a:r>
              <a:rPr lang="en-US" altLang="en-US"/>
              <a:t>ITEC113 Lecture Notes 1</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ltLang="en-US"/>
              <a:t>Need for Programming</a:t>
            </a:r>
            <a:endParaRPr lang="tr-TR" altLang="en-US"/>
          </a:p>
        </p:txBody>
      </p:sp>
      <p:sp>
        <p:nvSpPr>
          <p:cNvPr id="92163" name="Rectangle 3"/>
          <p:cNvSpPr>
            <a:spLocks noGrp="1" noChangeArrowheads="1"/>
          </p:cNvSpPr>
          <p:nvPr>
            <p:ph idx="1"/>
          </p:nvPr>
        </p:nvSpPr>
        <p:spPr/>
        <p:txBody>
          <a:bodyPr/>
          <a:lstStyle/>
          <a:p>
            <a:r>
              <a:rPr lang="en-US" altLang="en-US" dirty="0"/>
              <a:t>Computers are just electronic devices that have the power to perform difficult tasks but they do not ‘KNOW’ what to do.</a:t>
            </a:r>
          </a:p>
          <a:p>
            <a:endParaRPr lang="tr-TR" altLang="en-US" dirty="0" smtClean="0"/>
          </a:p>
          <a:p>
            <a:r>
              <a:rPr lang="en-US" altLang="en-US" dirty="0" smtClean="0"/>
              <a:t>Programmers </a:t>
            </a:r>
            <a:r>
              <a:rPr lang="en-US" altLang="en-US" dirty="0"/>
              <a:t>tell the computers what to do by writing programs</a:t>
            </a:r>
            <a:endParaRPr lang="tr-TR" altLang="en-US" dirty="0"/>
          </a:p>
        </p:txBody>
      </p:sp>
      <p:sp>
        <p:nvSpPr>
          <p:cNvPr id="5" name="Footer Placeholder 4"/>
          <p:cNvSpPr>
            <a:spLocks noGrp="1"/>
          </p:cNvSpPr>
          <p:nvPr>
            <p:ph type="ftr" sz="quarter" idx="11"/>
          </p:nvPr>
        </p:nvSpPr>
        <p:spPr/>
        <p:txBody>
          <a:bodyPr/>
          <a:lstStyle/>
          <a:p>
            <a:r>
              <a:rPr lang="en-US" altLang="en-US"/>
              <a:t>ITEC113 Lecture Notes 1</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Types of Programming languages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9712" y="1772816"/>
            <a:ext cx="4902021" cy="3561298"/>
          </a:xfrm>
        </p:spPr>
      </p:pic>
      <p:sp>
        <p:nvSpPr>
          <p:cNvPr id="4" name="Footer Placeholder 3"/>
          <p:cNvSpPr>
            <a:spLocks noGrp="1"/>
          </p:cNvSpPr>
          <p:nvPr>
            <p:ph type="ftr" sz="quarter" idx="11"/>
          </p:nvPr>
        </p:nvSpPr>
        <p:spPr/>
        <p:txBody>
          <a:bodyPr/>
          <a:lstStyle/>
          <a:p>
            <a:r>
              <a:rPr lang="en-US" altLang="en-US" smtClean="0"/>
              <a:t>ITEC113 Lecture Notes 1</a:t>
            </a:r>
            <a:endParaRPr lang="en-US" altLang="en-US"/>
          </a:p>
        </p:txBody>
      </p:sp>
    </p:spTree>
    <p:extLst>
      <p:ext uri="{BB962C8B-B14F-4D97-AF65-F5344CB8AC3E}">
        <p14:creationId xmlns:p14="http://schemas.microsoft.com/office/powerpoint/2010/main" val="28371651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r>
              <a:rPr lang="en-US" altLang="en-US" sz="4000" i="1" dirty="0" smtClean="0"/>
              <a:t>Three types of programming languages</a:t>
            </a:r>
            <a:endParaRPr lang="en-US" altLang="en-US" sz="4000" dirty="0"/>
          </a:p>
        </p:txBody>
      </p:sp>
      <p:sp>
        <p:nvSpPr>
          <p:cNvPr id="9219" name="Rectangle 3"/>
          <p:cNvSpPr>
            <a:spLocks noGrp="1" noChangeArrowheads="1"/>
          </p:cNvSpPr>
          <p:nvPr>
            <p:ph idx="1"/>
          </p:nvPr>
        </p:nvSpPr>
        <p:spPr/>
        <p:txBody>
          <a:bodyPr/>
          <a:lstStyle/>
          <a:p>
            <a:pPr marL="533400" indent="-533400">
              <a:buFontTx/>
              <a:buNone/>
            </a:pPr>
            <a:endParaRPr lang="en-US" altLang="en-US" i="1" dirty="0"/>
          </a:p>
          <a:p>
            <a:pPr marL="533400" indent="-533400">
              <a:buFontTx/>
              <a:buNone/>
            </a:pPr>
            <a:r>
              <a:rPr lang="en-US" altLang="en-US" dirty="0"/>
              <a:t>1.Machine languages </a:t>
            </a:r>
          </a:p>
          <a:p>
            <a:pPr marL="1295400" lvl="2" indent="-381000"/>
            <a:r>
              <a:rPr lang="en-US" altLang="en-US" dirty="0"/>
              <a:t>Strings of numbers giving machine specific instructions</a:t>
            </a:r>
          </a:p>
          <a:p>
            <a:pPr marL="1295400" lvl="2" indent="-381000"/>
            <a:r>
              <a:rPr lang="en-US" altLang="en-US" dirty="0"/>
              <a:t>Example:</a:t>
            </a:r>
          </a:p>
          <a:p>
            <a:pPr marL="2209800" lvl="4" indent="-381000">
              <a:buFontTx/>
              <a:buNone/>
            </a:pPr>
            <a:r>
              <a:rPr lang="en-US" altLang="en-US" sz="1800" dirty="0">
                <a:latin typeface="Lucida Console" pitchFamily="49" charset="0"/>
              </a:rPr>
              <a:t>+1300042774</a:t>
            </a:r>
          </a:p>
          <a:p>
            <a:pPr marL="2209800" lvl="4" indent="-381000">
              <a:buFontTx/>
              <a:buNone/>
            </a:pPr>
            <a:r>
              <a:rPr lang="en-US" altLang="en-US" sz="1800" dirty="0">
                <a:latin typeface="Lucida Console" pitchFamily="49" charset="0"/>
              </a:rPr>
              <a:t>+1400593419</a:t>
            </a:r>
          </a:p>
          <a:p>
            <a:pPr marL="2209800" lvl="4" indent="-381000">
              <a:buFontTx/>
              <a:buNone/>
            </a:pPr>
            <a:r>
              <a:rPr lang="en-US" altLang="en-US" sz="1800" dirty="0">
                <a:latin typeface="Lucida Console" pitchFamily="49" charset="0"/>
              </a:rPr>
              <a:t>+1200274027</a:t>
            </a:r>
          </a:p>
        </p:txBody>
      </p:sp>
      <p:sp>
        <p:nvSpPr>
          <p:cNvPr id="5" name="Footer Placeholder 4"/>
          <p:cNvSpPr>
            <a:spLocks noGrp="1"/>
          </p:cNvSpPr>
          <p:nvPr>
            <p:ph type="ftr" sz="quarter" idx="11"/>
          </p:nvPr>
        </p:nvSpPr>
        <p:spPr/>
        <p:txBody>
          <a:bodyPr/>
          <a:lstStyle/>
          <a:p>
            <a:r>
              <a:rPr lang="en-US" altLang="en-US"/>
              <a:t>ITEC113 Lecture Notes 1</a:t>
            </a:r>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288" y="4653136"/>
            <a:ext cx="1511300" cy="1285875"/>
          </a:xfrm>
          <a:prstGeom prst="rect">
            <a:avLst/>
          </a:prstGeom>
          <a:noFill/>
          <a:ln>
            <a:noFill/>
          </a:ln>
          <a:effectLst/>
          <a:extLst>
            <a:ext uri="{909E8E84-426E-40DD-AFC4-6F175D3DCCD1}">
              <a14:hiddenFill xmlns:a14="http://schemas.microsoft.com/office/drawing/2010/main">
                <a:solidFill>
                  <a:srgbClr val="993366"/>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sz="4000"/>
              <a:t>Types of Programming languages</a:t>
            </a:r>
          </a:p>
        </p:txBody>
      </p:sp>
      <p:sp>
        <p:nvSpPr>
          <p:cNvPr id="7171" name="Rectangle 3"/>
          <p:cNvSpPr>
            <a:spLocks noGrp="1" noChangeArrowheads="1"/>
          </p:cNvSpPr>
          <p:nvPr>
            <p:ph idx="1"/>
          </p:nvPr>
        </p:nvSpPr>
        <p:spPr/>
        <p:txBody>
          <a:bodyPr/>
          <a:lstStyle/>
          <a:p>
            <a:pPr marL="609600" indent="-609600">
              <a:buFontTx/>
              <a:buNone/>
            </a:pPr>
            <a:r>
              <a:rPr lang="en-US" altLang="en-US" sz="2800" i="1">
                <a:latin typeface="Calibri" pitchFamily="34" charset="0"/>
              </a:rPr>
              <a:t>Three types of programming languages (continued)</a:t>
            </a:r>
          </a:p>
          <a:p>
            <a:pPr marL="609600" indent="-609600">
              <a:buClr>
                <a:schemeClr val="tx1"/>
              </a:buClr>
              <a:buFontTx/>
              <a:buNone/>
            </a:pPr>
            <a:r>
              <a:rPr lang="en-US" altLang="en-US"/>
              <a:t>2. Assembly languages</a:t>
            </a:r>
          </a:p>
          <a:p>
            <a:pPr marL="1371600" lvl="2" indent="-457200"/>
            <a:r>
              <a:rPr lang="en-US" altLang="en-US"/>
              <a:t>English-like abbreviations representing elementary computer operations (translated via assemblers)</a:t>
            </a:r>
          </a:p>
          <a:p>
            <a:pPr marL="1371600" lvl="2" indent="-457200"/>
            <a:r>
              <a:rPr lang="en-US" altLang="en-US"/>
              <a:t>Example:</a:t>
            </a:r>
          </a:p>
          <a:p>
            <a:pPr marL="2209800" lvl="4" indent="-381000">
              <a:buFontTx/>
              <a:buNone/>
            </a:pPr>
            <a:r>
              <a:rPr lang="en-US" altLang="en-US" sz="1800">
                <a:latin typeface="Lucida Console" pitchFamily="49" charset="0"/>
              </a:rPr>
              <a:t>LOAD   BASEPAY</a:t>
            </a:r>
          </a:p>
          <a:p>
            <a:pPr marL="2209800" lvl="4" indent="-381000">
              <a:buFontTx/>
              <a:buNone/>
            </a:pPr>
            <a:r>
              <a:rPr lang="en-US" altLang="en-US" sz="1800">
                <a:latin typeface="Lucida Console" pitchFamily="49" charset="0"/>
              </a:rPr>
              <a:t>ADD    OVERPAY</a:t>
            </a:r>
          </a:p>
          <a:p>
            <a:pPr marL="2209800" lvl="4" indent="-381000">
              <a:buFontTx/>
              <a:buNone/>
            </a:pPr>
            <a:r>
              <a:rPr lang="en-US" altLang="en-US" sz="1800">
                <a:latin typeface="Lucida Console" pitchFamily="49" charset="0"/>
              </a:rPr>
              <a:t>STORE  GROSSPAY</a:t>
            </a:r>
          </a:p>
        </p:txBody>
      </p:sp>
      <p:sp>
        <p:nvSpPr>
          <p:cNvPr id="5" name="Footer Placeholder 4"/>
          <p:cNvSpPr>
            <a:spLocks noGrp="1"/>
          </p:cNvSpPr>
          <p:nvPr>
            <p:ph type="ftr" sz="quarter" idx="11"/>
          </p:nvPr>
        </p:nvSpPr>
        <p:spPr/>
        <p:txBody>
          <a:bodyPr/>
          <a:lstStyle/>
          <a:p>
            <a:r>
              <a:rPr lang="en-US" altLang="en-US"/>
              <a:t>ITEC113 Lecture Notes 1</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217" y="3429000"/>
            <a:ext cx="4426942" cy="2885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50A0C02308D3344BFB45A4AAA5EB5F7" ma:contentTypeVersion="" ma:contentTypeDescription="Create a new document." ma:contentTypeScope="" ma:versionID="720edda37b4f2125b2c15cca14b6b5e8">
  <xsd:schema xmlns:xsd="http://www.w3.org/2001/XMLSchema" xmlns:xs="http://www.w3.org/2001/XMLSchema" xmlns:p="http://schemas.microsoft.com/office/2006/metadata/properties" xmlns:ns1="http://schemas.microsoft.com/sharepoint/v3" targetNamespace="http://schemas.microsoft.com/office/2006/metadata/properties" ma:root="true" ma:fieldsID="53aad9280c7bc17f35f657eabd183f16"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91E245F-6105-44F5-B042-CA30281B1796}">
  <ds:schemaRefs>
    <ds:schemaRef ds:uri="http://schemas.microsoft.com/sharepoint/v3/contenttype/forms"/>
  </ds:schemaRefs>
</ds:datastoreItem>
</file>

<file path=customXml/itemProps2.xml><?xml version="1.0" encoding="utf-8"?>
<ds:datastoreItem xmlns:ds="http://schemas.openxmlformats.org/officeDocument/2006/customXml" ds:itemID="{5D283F04-A811-4305-A168-9B072318E10C}">
  <ds:schemaRefs>
    <ds:schemaRef ds:uri="http://schemas.microsoft.com/office/2006/metadata/properties"/>
    <ds:schemaRef ds:uri="http://schemas.microsoft.com/office/infopath/2007/PartnerControls"/>
    <ds:schemaRef ds:uri="http://purl.org/dc/elements/1.1/"/>
    <ds:schemaRef ds:uri="http://www.w3.org/XML/1998/namespace"/>
    <ds:schemaRef ds:uri="http://schemas.openxmlformats.org/package/2006/metadata/core-properties"/>
    <ds:schemaRef ds:uri="http://schemas.microsoft.com/office/2006/documentManagement/types"/>
    <ds:schemaRef ds:uri="http://schemas.microsoft.com/sharepoint/v3"/>
    <ds:schemaRef ds:uri="http://purl.org/dc/dcmitype/"/>
    <ds:schemaRef ds:uri="http://purl.org/dc/terms/"/>
  </ds:schemaRefs>
</ds:datastoreItem>
</file>

<file path=customXml/itemProps3.xml><?xml version="1.0" encoding="utf-8"?>
<ds:datastoreItem xmlns:ds="http://schemas.openxmlformats.org/officeDocument/2006/customXml" ds:itemID="{074B50AF-FBA4-4705-8053-351D29A0E2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715</TotalTime>
  <Words>1761</Words>
  <Application>Microsoft Office PowerPoint</Application>
  <PresentationFormat>On-screen Show (4:3)</PresentationFormat>
  <Paragraphs>252</Paragraphs>
  <Slides>33</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0" baseType="lpstr">
      <vt:lpstr>Arial</vt:lpstr>
      <vt:lpstr>Calibri</vt:lpstr>
      <vt:lpstr>Lucida Console</vt:lpstr>
      <vt:lpstr>Times New Roman</vt:lpstr>
      <vt:lpstr>Wingdings</vt:lpstr>
      <vt:lpstr>Office Theme</vt:lpstr>
      <vt:lpstr>Visio</vt:lpstr>
      <vt:lpstr>ITEC113 Algorithms and Programming Techniques</vt:lpstr>
      <vt:lpstr>What is a computer</vt:lpstr>
      <vt:lpstr>Exercise : Distinguishing between input-process-output-storage </vt:lpstr>
      <vt:lpstr>What is a computer?</vt:lpstr>
      <vt:lpstr>Why are we using Computers? </vt:lpstr>
      <vt:lpstr>Need for Programming</vt:lpstr>
      <vt:lpstr>Types of Programming languages</vt:lpstr>
      <vt:lpstr>Three types of programming languages</vt:lpstr>
      <vt:lpstr>Types of Programming languages</vt:lpstr>
      <vt:lpstr>Types of Programming languages</vt:lpstr>
      <vt:lpstr>Use of programs to solve problems</vt:lpstr>
      <vt:lpstr>What is Data, Information and Knowledge ?</vt:lpstr>
      <vt:lpstr>What is Data, Information and Knowledge ?</vt:lpstr>
      <vt:lpstr>What is a Computer Program?</vt:lpstr>
      <vt:lpstr>Who is a Programmer?</vt:lpstr>
      <vt:lpstr>Types of Errors</vt:lpstr>
      <vt:lpstr>PowerPoint Presentation</vt:lpstr>
      <vt:lpstr>Properties of Well Designed Programs</vt:lpstr>
      <vt:lpstr>Well designed programs must be</vt:lpstr>
      <vt:lpstr>Steps involved in Programming</vt:lpstr>
      <vt:lpstr>What is an Algorithm?</vt:lpstr>
      <vt:lpstr>Tools of Algorithms</vt:lpstr>
      <vt:lpstr>Biker’s Dream Life</vt:lpstr>
      <vt:lpstr>Daily Routine of Students</vt:lpstr>
      <vt:lpstr>Flowcharts</vt:lpstr>
      <vt:lpstr>Flowcharting Shapes</vt:lpstr>
      <vt:lpstr>Flowcharting Shapes</vt:lpstr>
      <vt:lpstr>Flowcharting Shapes</vt:lpstr>
      <vt:lpstr>PowerPoint Presentation</vt:lpstr>
      <vt:lpstr>Pseudocode</vt:lpstr>
      <vt:lpstr>Exercises1</vt:lpstr>
      <vt:lpstr>Exercises2</vt:lpstr>
      <vt:lpstr>References</vt:lpstr>
    </vt:vector>
  </TitlesOfParts>
  <Company>btyo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ITEC113 Algorithms and Programming Techniques</dc:title>
  <dc:creator>Nazife Dimililer</dc:creator>
  <cp:lastModifiedBy>Microsoft account</cp:lastModifiedBy>
  <cp:revision>74</cp:revision>
  <dcterms:created xsi:type="dcterms:W3CDTF">2010-02-24T12:20:30Z</dcterms:created>
  <dcterms:modified xsi:type="dcterms:W3CDTF">2023-03-06T07:59:43Z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0x010100350A0C02308D3344BFB45A4AAA5EB5F7</vt:lpwstr>
  </property>
</Properties>
</file>