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4"/>
    <p:sldMasterId id="2147483888" r:id="rId5"/>
  </p:sldMasterIdLst>
  <p:notesMasterIdLst>
    <p:notesMasterId r:id="rId51"/>
  </p:notesMasterIdLst>
  <p:sldIdLst>
    <p:sldId id="256" r:id="rId6"/>
    <p:sldId id="283" r:id="rId7"/>
    <p:sldId id="257" r:id="rId8"/>
    <p:sldId id="260" r:id="rId9"/>
    <p:sldId id="261" r:id="rId10"/>
    <p:sldId id="262" r:id="rId11"/>
    <p:sldId id="259" r:id="rId12"/>
    <p:sldId id="282" r:id="rId13"/>
    <p:sldId id="263" r:id="rId14"/>
    <p:sldId id="264" r:id="rId15"/>
    <p:sldId id="266" r:id="rId16"/>
    <p:sldId id="268" r:id="rId17"/>
    <p:sldId id="269" r:id="rId18"/>
    <p:sldId id="270" r:id="rId19"/>
    <p:sldId id="271" r:id="rId20"/>
    <p:sldId id="273" r:id="rId21"/>
    <p:sldId id="272" r:id="rId22"/>
    <p:sldId id="274" r:id="rId23"/>
    <p:sldId id="276" r:id="rId24"/>
    <p:sldId id="284" r:id="rId25"/>
    <p:sldId id="277" r:id="rId26"/>
    <p:sldId id="278" r:id="rId27"/>
    <p:sldId id="275" r:id="rId28"/>
    <p:sldId id="279" r:id="rId29"/>
    <p:sldId id="280" r:id="rId30"/>
    <p:sldId id="285" r:id="rId31"/>
    <p:sldId id="311" r:id="rId32"/>
    <p:sldId id="295" r:id="rId33"/>
    <p:sldId id="296" r:id="rId34"/>
    <p:sldId id="297" r:id="rId35"/>
    <p:sldId id="300" r:id="rId36"/>
    <p:sldId id="301" r:id="rId37"/>
    <p:sldId id="289" r:id="rId38"/>
    <p:sldId id="290" r:id="rId39"/>
    <p:sldId id="291" r:id="rId40"/>
    <p:sldId id="292" r:id="rId41"/>
    <p:sldId id="293" r:id="rId42"/>
    <p:sldId id="302" r:id="rId43"/>
    <p:sldId id="304" r:id="rId44"/>
    <p:sldId id="305" r:id="rId45"/>
    <p:sldId id="306" r:id="rId46"/>
    <p:sldId id="308" r:id="rId47"/>
    <p:sldId id="309" r:id="rId48"/>
    <p:sldId id="310" r:id="rId49"/>
    <p:sldId id="281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CC00"/>
    <a:srgbClr val="FFD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2362" autoAdjust="0"/>
  </p:normalViewPr>
  <p:slideViewPr>
    <p:cSldViewPr>
      <p:cViewPr varScale="1">
        <p:scale>
          <a:sx n="82" d="100"/>
          <a:sy n="82" d="100"/>
        </p:scale>
        <p:origin x="917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F8946-B396-47C1-9612-459F3E75F265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6B0696-3946-47AC-95AA-ACAC837F6C8D}">
      <dgm:prSet/>
      <dgm:spPr/>
      <dgm:t>
        <a:bodyPr/>
        <a:lstStyle/>
        <a:p>
          <a:pPr rtl="0"/>
          <a:r>
            <a:rPr lang="en-US" dirty="0" smtClean="0"/>
            <a:t>Sequence : </a:t>
          </a:r>
          <a:endParaRPr lang="en-US" dirty="0"/>
        </a:p>
      </dgm:t>
    </dgm:pt>
    <dgm:pt modelId="{61DE4474-4FD5-4DB1-8A41-5AF3F3FDF502}" type="parTrans" cxnId="{27E74B4E-8F51-4EA8-9802-061A22B2C8F1}">
      <dgm:prSet/>
      <dgm:spPr/>
      <dgm:t>
        <a:bodyPr/>
        <a:lstStyle/>
        <a:p>
          <a:endParaRPr lang="en-US"/>
        </a:p>
      </dgm:t>
    </dgm:pt>
    <dgm:pt modelId="{266BB800-CC11-4F3F-879C-764B40838DBB}" type="sibTrans" cxnId="{27E74B4E-8F51-4EA8-9802-061A22B2C8F1}">
      <dgm:prSet/>
      <dgm:spPr/>
      <dgm:t>
        <a:bodyPr/>
        <a:lstStyle/>
        <a:p>
          <a:endParaRPr lang="en-US"/>
        </a:p>
      </dgm:t>
    </dgm:pt>
    <dgm:pt modelId="{7B65726A-8B55-4474-A4B0-247B35A01F29}">
      <dgm:prSet/>
      <dgm:spPr/>
      <dgm:t>
        <a:bodyPr/>
        <a:lstStyle/>
        <a:p>
          <a:pPr rtl="0"/>
          <a:r>
            <a:rPr lang="en-US" dirty="0" smtClean="0"/>
            <a:t>one statement is executed after another</a:t>
          </a:r>
          <a:endParaRPr lang="en-US" dirty="0"/>
        </a:p>
      </dgm:t>
    </dgm:pt>
    <dgm:pt modelId="{38758A4B-36FC-4D73-A30C-461731C3222E}" type="parTrans" cxnId="{06FC3B69-C955-4652-91B0-2C160EE412F5}">
      <dgm:prSet/>
      <dgm:spPr/>
      <dgm:t>
        <a:bodyPr/>
        <a:lstStyle/>
        <a:p>
          <a:endParaRPr lang="en-US"/>
        </a:p>
      </dgm:t>
    </dgm:pt>
    <dgm:pt modelId="{B590F288-EA00-4876-A9AF-819BE009D2FF}" type="sibTrans" cxnId="{06FC3B69-C955-4652-91B0-2C160EE412F5}">
      <dgm:prSet/>
      <dgm:spPr/>
      <dgm:t>
        <a:bodyPr/>
        <a:lstStyle/>
        <a:p>
          <a:endParaRPr lang="en-US"/>
        </a:p>
      </dgm:t>
    </dgm:pt>
    <dgm:pt modelId="{98C0DC4B-3D34-4C01-9E7F-88B2255F22E1}">
      <dgm:prSet/>
      <dgm:spPr/>
      <dgm:t>
        <a:bodyPr/>
        <a:lstStyle/>
        <a:p>
          <a:pPr rtl="0"/>
          <a:r>
            <a:rPr lang="en-US" smtClean="0"/>
            <a:t>Selection : </a:t>
          </a:r>
          <a:endParaRPr lang="en-US"/>
        </a:p>
      </dgm:t>
    </dgm:pt>
    <dgm:pt modelId="{575862FC-A8AC-4F3F-9949-FA035728A508}" type="parTrans" cxnId="{D09D1C48-9673-49C3-821C-94AA163B799D}">
      <dgm:prSet/>
      <dgm:spPr/>
      <dgm:t>
        <a:bodyPr/>
        <a:lstStyle/>
        <a:p>
          <a:endParaRPr lang="en-US"/>
        </a:p>
      </dgm:t>
    </dgm:pt>
    <dgm:pt modelId="{BFE43E2C-15FA-499A-A886-AC766123FE04}" type="sibTrans" cxnId="{D09D1C48-9673-49C3-821C-94AA163B799D}">
      <dgm:prSet/>
      <dgm:spPr/>
      <dgm:t>
        <a:bodyPr/>
        <a:lstStyle/>
        <a:p>
          <a:endParaRPr lang="en-US"/>
        </a:p>
      </dgm:t>
    </dgm:pt>
    <dgm:pt modelId="{B386284D-F0EA-4FA6-A68A-8F836F8EF23F}">
      <dgm:prSet/>
      <dgm:spPr/>
      <dgm:t>
        <a:bodyPr/>
        <a:lstStyle/>
        <a:p>
          <a:pPr rtl="0"/>
          <a:r>
            <a:rPr lang="en-US" smtClean="0"/>
            <a:t>A statement is executed or skipped depending on whether a condition evaluates to TRUE or FALSE. Example: if, switch</a:t>
          </a:r>
          <a:endParaRPr lang="en-US"/>
        </a:p>
      </dgm:t>
    </dgm:pt>
    <dgm:pt modelId="{58E1F14A-EA0E-443F-A4E4-1F002D96CCC3}" type="parTrans" cxnId="{3C01DEDC-14EB-4220-8E19-EF98E0F7C65F}">
      <dgm:prSet/>
      <dgm:spPr/>
      <dgm:t>
        <a:bodyPr/>
        <a:lstStyle/>
        <a:p>
          <a:endParaRPr lang="en-US"/>
        </a:p>
      </dgm:t>
    </dgm:pt>
    <dgm:pt modelId="{0EADF529-E27D-422E-9A39-89C14F43CF51}" type="sibTrans" cxnId="{3C01DEDC-14EB-4220-8E19-EF98E0F7C65F}">
      <dgm:prSet/>
      <dgm:spPr/>
      <dgm:t>
        <a:bodyPr/>
        <a:lstStyle/>
        <a:p>
          <a:endParaRPr lang="en-US"/>
        </a:p>
      </dgm:t>
    </dgm:pt>
    <dgm:pt modelId="{C62F9641-2247-4612-AC86-293CD2D19D2A}">
      <dgm:prSet/>
      <dgm:spPr/>
      <dgm:t>
        <a:bodyPr/>
        <a:lstStyle/>
        <a:p>
          <a:pPr rtl="0"/>
          <a:r>
            <a:rPr lang="en-US" smtClean="0"/>
            <a:t>Repetition : </a:t>
          </a:r>
          <a:endParaRPr lang="en-US"/>
        </a:p>
      </dgm:t>
    </dgm:pt>
    <dgm:pt modelId="{6659F6D6-99E0-43DF-B182-F0A87F31A7B8}" type="parTrans" cxnId="{1B6B6B92-9DA8-42E3-AC8F-411C95FF8710}">
      <dgm:prSet/>
      <dgm:spPr/>
      <dgm:t>
        <a:bodyPr/>
        <a:lstStyle/>
        <a:p>
          <a:endParaRPr lang="en-US"/>
        </a:p>
      </dgm:t>
    </dgm:pt>
    <dgm:pt modelId="{B677C512-5301-461F-B578-028E6AB2E1CA}" type="sibTrans" cxnId="{1B6B6B92-9DA8-42E3-AC8F-411C95FF8710}">
      <dgm:prSet/>
      <dgm:spPr/>
      <dgm:t>
        <a:bodyPr/>
        <a:lstStyle/>
        <a:p>
          <a:endParaRPr lang="en-US"/>
        </a:p>
      </dgm:t>
    </dgm:pt>
    <dgm:pt modelId="{E349A451-A64A-48E1-8762-61F67F72D783}">
      <dgm:prSet/>
      <dgm:spPr/>
      <dgm:t>
        <a:bodyPr/>
        <a:lstStyle/>
        <a:p>
          <a:pPr rtl="0"/>
          <a:r>
            <a:rPr lang="en-US" dirty="0" smtClean="0"/>
            <a:t>Statements are executed repeatedly until a condition evaluates to TRUE or FALSE. Example: while, for</a:t>
          </a:r>
          <a:endParaRPr lang="en-US" dirty="0"/>
        </a:p>
      </dgm:t>
    </dgm:pt>
    <dgm:pt modelId="{78DCDF84-BD96-4264-B90C-78C7C22AAC82}" type="parTrans" cxnId="{7AF1317D-B985-4D98-865A-6AB0FCB6568E}">
      <dgm:prSet/>
      <dgm:spPr/>
      <dgm:t>
        <a:bodyPr/>
        <a:lstStyle/>
        <a:p>
          <a:endParaRPr lang="en-US"/>
        </a:p>
      </dgm:t>
    </dgm:pt>
    <dgm:pt modelId="{5BC13A5F-C15E-4D9A-8BDA-D2BD23864937}" type="sibTrans" cxnId="{7AF1317D-B985-4D98-865A-6AB0FCB6568E}">
      <dgm:prSet/>
      <dgm:spPr/>
      <dgm:t>
        <a:bodyPr/>
        <a:lstStyle/>
        <a:p>
          <a:endParaRPr lang="en-US"/>
        </a:p>
      </dgm:t>
    </dgm:pt>
    <dgm:pt modelId="{719886DD-E06A-402D-B0B9-D2FE06E9AADB}" type="pres">
      <dgm:prSet presAssocID="{56BF8946-B396-47C1-9612-459F3E75F265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2FA4382-B31A-4259-A086-77B0279CBD00}" type="pres">
      <dgm:prSet presAssocID="{7D6B0696-3946-47AC-95AA-ACAC837F6C8D}" presName="composite" presStyleCnt="0"/>
      <dgm:spPr/>
    </dgm:pt>
    <dgm:pt modelId="{C4EDC160-B21F-453F-9287-D738F8257860}" type="pres">
      <dgm:prSet presAssocID="{7D6B0696-3946-47AC-95AA-ACAC837F6C8D}" presName="BackAccent" presStyleLbl="bgShp" presStyleIdx="0" presStyleCnt="3"/>
      <dgm:spPr/>
    </dgm:pt>
    <dgm:pt modelId="{192B2738-81CD-4A99-83D2-E83B889050A8}" type="pres">
      <dgm:prSet presAssocID="{7D6B0696-3946-47AC-95AA-ACAC837F6C8D}" presName="Accent" presStyleLbl="alignNode1" presStyleIdx="0" presStyleCnt="3"/>
      <dgm:spPr/>
    </dgm:pt>
    <dgm:pt modelId="{0BB545C8-976A-429F-96B0-A24301CD4C2A}" type="pres">
      <dgm:prSet presAssocID="{7D6B0696-3946-47AC-95AA-ACAC837F6C8D}" presName="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6C237-BDCF-491C-8C9D-EC5C8A7C9AAE}" type="pres">
      <dgm:prSet presAssocID="{7D6B0696-3946-47AC-95AA-ACAC837F6C8D}" presName="Parent" presStyleLbl="revTx" presStyleIdx="1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4E1DE8-1ADA-4A79-8508-ED9560F2004D}" type="pres">
      <dgm:prSet presAssocID="{266BB800-CC11-4F3F-879C-764B40838DBB}" presName="sibTrans" presStyleCnt="0"/>
      <dgm:spPr/>
    </dgm:pt>
    <dgm:pt modelId="{0DDA1AC7-A850-4FFC-9BBD-4DAFB63D5687}" type="pres">
      <dgm:prSet presAssocID="{98C0DC4B-3D34-4C01-9E7F-88B2255F22E1}" presName="composite" presStyleCnt="0"/>
      <dgm:spPr/>
    </dgm:pt>
    <dgm:pt modelId="{62EE994F-80E6-4C95-BC25-EBEAA8E374D6}" type="pres">
      <dgm:prSet presAssocID="{98C0DC4B-3D34-4C01-9E7F-88B2255F22E1}" presName="BackAccent" presStyleLbl="bgShp" presStyleIdx="1" presStyleCnt="3"/>
      <dgm:spPr/>
    </dgm:pt>
    <dgm:pt modelId="{F7D987D3-65B2-4B3B-8D31-B76A9CE1D6AB}" type="pres">
      <dgm:prSet presAssocID="{98C0DC4B-3D34-4C01-9E7F-88B2255F22E1}" presName="Accent" presStyleLbl="alignNode1" presStyleIdx="1" presStyleCnt="3"/>
      <dgm:spPr/>
    </dgm:pt>
    <dgm:pt modelId="{B45DF9F6-74E0-4F9E-9E04-85F1E8CDF39B}" type="pres">
      <dgm:prSet presAssocID="{98C0DC4B-3D34-4C01-9E7F-88B2255F22E1}" presName="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D1732-12D7-45A5-A41C-8F266951E13F}" type="pres">
      <dgm:prSet presAssocID="{98C0DC4B-3D34-4C01-9E7F-88B2255F22E1}" presName="Parent" presStyleLbl="revTx" presStyleIdx="3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356440-61BD-476B-9570-C2DAFD115317}" type="pres">
      <dgm:prSet presAssocID="{BFE43E2C-15FA-499A-A886-AC766123FE04}" presName="sibTrans" presStyleCnt="0"/>
      <dgm:spPr/>
    </dgm:pt>
    <dgm:pt modelId="{A41ACCDC-CA51-4320-B7FA-357AA2C46DE6}" type="pres">
      <dgm:prSet presAssocID="{C62F9641-2247-4612-AC86-293CD2D19D2A}" presName="composite" presStyleCnt="0"/>
      <dgm:spPr/>
    </dgm:pt>
    <dgm:pt modelId="{C552BCED-1805-4423-B54C-C99694D3B72A}" type="pres">
      <dgm:prSet presAssocID="{C62F9641-2247-4612-AC86-293CD2D19D2A}" presName="BackAccent" presStyleLbl="bgShp" presStyleIdx="2" presStyleCnt="3"/>
      <dgm:spPr/>
    </dgm:pt>
    <dgm:pt modelId="{EC0C144F-20FF-4598-A42D-25A49660FF65}" type="pres">
      <dgm:prSet presAssocID="{C62F9641-2247-4612-AC86-293CD2D19D2A}" presName="Accent" presStyleLbl="alignNode1" presStyleIdx="2" presStyleCnt="3"/>
      <dgm:spPr/>
    </dgm:pt>
    <dgm:pt modelId="{88967AB3-CD1F-4AC3-B2E0-AFFD816F3EAE}" type="pres">
      <dgm:prSet presAssocID="{C62F9641-2247-4612-AC86-293CD2D19D2A}" presName="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394A0C-B798-448F-B77F-AD0028278B79}" type="pres">
      <dgm:prSet presAssocID="{C62F9641-2247-4612-AC86-293CD2D19D2A}" presName="Parent" presStyleLbl="revTx" presStyleIdx="5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97C61C-F50E-40CB-BE9B-F0027E4EC010}" type="presOf" srcId="{56BF8946-B396-47C1-9612-459F3E75F265}" destId="{719886DD-E06A-402D-B0B9-D2FE06E9AADB}" srcOrd="0" destOrd="0" presId="urn:microsoft.com/office/officeart/2008/layout/IncreasingCircleProcess"/>
    <dgm:cxn modelId="{E54ECE57-B6FB-4D06-AF19-D77D46EF9A27}" type="presOf" srcId="{7D6B0696-3946-47AC-95AA-ACAC837F6C8D}" destId="{A876C237-BDCF-491C-8C9D-EC5C8A7C9AAE}" srcOrd="0" destOrd="0" presId="urn:microsoft.com/office/officeart/2008/layout/IncreasingCircleProcess"/>
    <dgm:cxn modelId="{492F782F-70D2-4C83-B0DB-902214513CD4}" type="presOf" srcId="{B386284D-F0EA-4FA6-A68A-8F836F8EF23F}" destId="{B45DF9F6-74E0-4F9E-9E04-85F1E8CDF39B}" srcOrd="0" destOrd="0" presId="urn:microsoft.com/office/officeart/2008/layout/IncreasingCircleProcess"/>
    <dgm:cxn modelId="{7AF1317D-B985-4D98-865A-6AB0FCB6568E}" srcId="{C62F9641-2247-4612-AC86-293CD2D19D2A}" destId="{E349A451-A64A-48E1-8762-61F67F72D783}" srcOrd="0" destOrd="0" parTransId="{78DCDF84-BD96-4264-B90C-78C7C22AAC82}" sibTransId="{5BC13A5F-C15E-4D9A-8BDA-D2BD23864937}"/>
    <dgm:cxn modelId="{27E74B4E-8F51-4EA8-9802-061A22B2C8F1}" srcId="{56BF8946-B396-47C1-9612-459F3E75F265}" destId="{7D6B0696-3946-47AC-95AA-ACAC837F6C8D}" srcOrd="0" destOrd="0" parTransId="{61DE4474-4FD5-4DB1-8A41-5AF3F3FDF502}" sibTransId="{266BB800-CC11-4F3F-879C-764B40838DBB}"/>
    <dgm:cxn modelId="{3EBB0E5F-8814-4427-89B4-5CBC579A3717}" type="presOf" srcId="{7B65726A-8B55-4474-A4B0-247B35A01F29}" destId="{0BB545C8-976A-429F-96B0-A24301CD4C2A}" srcOrd="0" destOrd="0" presId="urn:microsoft.com/office/officeart/2008/layout/IncreasingCircleProcess"/>
    <dgm:cxn modelId="{536265BD-E70F-4BC7-B455-29986330CFF0}" type="presOf" srcId="{98C0DC4B-3D34-4C01-9E7F-88B2255F22E1}" destId="{FCBD1732-12D7-45A5-A41C-8F266951E13F}" srcOrd="0" destOrd="0" presId="urn:microsoft.com/office/officeart/2008/layout/IncreasingCircleProcess"/>
    <dgm:cxn modelId="{D09D1C48-9673-49C3-821C-94AA163B799D}" srcId="{56BF8946-B396-47C1-9612-459F3E75F265}" destId="{98C0DC4B-3D34-4C01-9E7F-88B2255F22E1}" srcOrd="1" destOrd="0" parTransId="{575862FC-A8AC-4F3F-9949-FA035728A508}" sibTransId="{BFE43E2C-15FA-499A-A886-AC766123FE04}"/>
    <dgm:cxn modelId="{06FC3B69-C955-4652-91B0-2C160EE412F5}" srcId="{7D6B0696-3946-47AC-95AA-ACAC837F6C8D}" destId="{7B65726A-8B55-4474-A4B0-247B35A01F29}" srcOrd="0" destOrd="0" parTransId="{38758A4B-36FC-4D73-A30C-461731C3222E}" sibTransId="{B590F288-EA00-4876-A9AF-819BE009D2FF}"/>
    <dgm:cxn modelId="{3C01DEDC-14EB-4220-8E19-EF98E0F7C65F}" srcId="{98C0DC4B-3D34-4C01-9E7F-88B2255F22E1}" destId="{B386284D-F0EA-4FA6-A68A-8F836F8EF23F}" srcOrd="0" destOrd="0" parTransId="{58E1F14A-EA0E-443F-A4E4-1F002D96CCC3}" sibTransId="{0EADF529-E27D-422E-9A39-89C14F43CF51}"/>
    <dgm:cxn modelId="{ABAF2F11-1278-40BB-A386-FAA3D69AAEB6}" type="presOf" srcId="{E349A451-A64A-48E1-8762-61F67F72D783}" destId="{88967AB3-CD1F-4AC3-B2E0-AFFD816F3EAE}" srcOrd="0" destOrd="0" presId="urn:microsoft.com/office/officeart/2008/layout/IncreasingCircleProcess"/>
    <dgm:cxn modelId="{78E5D234-0FBB-4AAC-94B4-51416752D402}" type="presOf" srcId="{C62F9641-2247-4612-AC86-293CD2D19D2A}" destId="{8E394A0C-B798-448F-B77F-AD0028278B79}" srcOrd="0" destOrd="0" presId="urn:microsoft.com/office/officeart/2008/layout/IncreasingCircleProcess"/>
    <dgm:cxn modelId="{1B6B6B92-9DA8-42E3-AC8F-411C95FF8710}" srcId="{56BF8946-B396-47C1-9612-459F3E75F265}" destId="{C62F9641-2247-4612-AC86-293CD2D19D2A}" srcOrd="2" destOrd="0" parTransId="{6659F6D6-99E0-43DF-B182-F0A87F31A7B8}" sibTransId="{B677C512-5301-461F-B578-028E6AB2E1CA}"/>
    <dgm:cxn modelId="{EF869295-0030-4983-89D3-603B862994D1}" type="presParOf" srcId="{719886DD-E06A-402D-B0B9-D2FE06E9AADB}" destId="{E2FA4382-B31A-4259-A086-77B0279CBD00}" srcOrd="0" destOrd="0" presId="urn:microsoft.com/office/officeart/2008/layout/IncreasingCircleProcess"/>
    <dgm:cxn modelId="{C34672BD-F3D4-4E28-AE53-69FAA747F73D}" type="presParOf" srcId="{E2FA4382-B31A-4259-A086-77B0279CBD00}" destId="{C4EDC160-B21F-453F-9287-D738F8257860}" srcOrd="0" destOrd="0" presId="urn:microsoft.com/office/officeart/2008/layout/IncreasingCircleProcess"/>
    <dgm:cxn modelId="{19AA8B89-B599-4DA2-9E61-06402D8BC082}" type="presParOf" srcId="{E2FA4382-B31A-4259-A086-77B0279CBD00}" destId="{192B2738-81CD-4A99-83D2-E83B889050A8}" srcOrd="1" destOrd="0" presId="urn:microsoft.com/office/officeart/2008/layout/IncreasingCircleProcess"/>
    <dgm:cxn modelId="{12092C3E-9610-46E4-8054-E49413DD7A47}" type="presParOf" srcId="{E2FA4382-B31A-4259-A086-77B0279CBD00}" destId="{0BB545C8-976A-429F-96B0-A24301CD4C2A}" srcOrd="2" destOrd="0" presId="urn:microsoft.com/office/officeart/2008/layout/IncreasingCircleProcess"/>
    <dgm:cxn modelId="{12A266C0-6E15-475F-840C-2B785A591A0D}" type="presParOf" srcId="{E2FA4382-B31A-4259-A086-77B0279CBD00}" destId="{A876C237-BDCF-491C-8C9D-EC5C8A7C9AAE}" srcOrd="3" destOrd="0" presId="urn:microsoft.com/office/officeart/2008/layout/IncreasingCircleProcess"/>
    <dgm:cxn modelId="{2A13DD3C-352A-432D-9176-A22F41A1394E}" type="presParOf" srcId="{719886DD-E06A-402D-B0B9-D2FE06E9AADB}" destId="{E04E1DE8-1ADA-4A79-8508-ED9560F2004D}" srcOrd="1" destOrd="0" presId="urn:microsoft.com/office/officeart/2008/layout/IncreasingCircleProcess"/>
    <dgm:cxn modelId="{7D29F9EE-73E3-4E80-86A2-A462366BD53C}" type="presParOf" srcId="{719886DD-E06A-402D-B0B9-D2FE06E9AADB}" destId="{0DDA1AC7-A850-4FFC-9BBD-4DAFB63D5687}" srcOrd="2" destOrd="0" presId="urn:microsoft.com/office/officeart/2008/layout/IncreasingCircleProcess"/>
    <dgm:cxn modelId="{3F7C19AB-EBD0-48D1-8A02-8CBE67D4DFDC}" type="presParOf" srcId="{0DDA1AC7-A850-4FFC-9BBD-4DAFB63D5687}" destId="{62EE994F-80E6-4C95-BC25-EBEAA8E374D6}" srcOrd="0" destOrd="0" presId="urn:microsoft.com/office/officeart/2008/layout/IncreasingCircleProcess"/>
    <dgm:cxn modelId="{95878A02-7F31-4AA1-B9AF-58B5DFCEEA84}" type="presParOf" srcId="{0DDA1AC7-A850-4FFC-9BBD-4DAFB63D5687}" destId="{F7D987D3-65B2-4B3B-8D31-B76A9CE1D6AB}" srcOrd="1" destOrd="0" presId="urn:microsoft.com/office/officeart/2008/layout/IncreasingCircleProcess"/>
    <dgm:cxn modelId="{EB03D010-25E4-4BD9-BF4E-97649CBCF5B7}" type="presParOf" srcId="{0DDA1AC7-A850-4FFC-9BBD-4DAFB63D5687}" destId="{B45DF9F6-74E0-4F9E-9E04-85F1E8CDF39B}" srcOrd="2" destOrd="0" presId="urn:microsoft.com/office/officeart/2008/layout/IncreasingCircleProcess"/>
    <dgm:cxn modelId="{32A14452-A5DF-4822-AAA8-D6A9302A32F3}" type="presParOf" srcId="{0DDA1AC7-A850-4FFC-9BBD-4DAFB63D5687}" destId="{FCBD1732-12D7-45A5-A41C-8F266951E13F}" srcOrd="3" destOrd="0" presId="urn:microsoft.com/office/officeart/2008/layout/IncreasingCircleProcess"/>
    <dgm:cxn modelId="{ED0AFCE9-9140-4AC8-8596-1837D3099BD7}" type="presParOf" srcId="{719886DD-E06A-402D-B0B9-D2FE06E9AADB}" destId="{30356440-61BD-476B-9570-C2DAFD115317}" srcOrd="3" destOrd="0" presId="urn:microsoft.com/office/officeart/2008/layout/IncreasingCircleProcess"/>
    <dgm:cxn modelId="{4F300931-A6BE-4305-831E-5999B10E6929}" type="presParOf" srcId="{719886DD-E06A-402D-B0B9-D2FE06E9AADB}" destId="{A41ACCDC-CA51-4320-B7FA-357AA2C46DE6}" srcOrd="4" destOrd="0" presId="urn:microsoft.com/office/officeart/2008/layout/IncreasingCircleProcess"/>
    <dgm:cxn modelId="{E53BF47E-AAEC-4072-A0BE-112C5FEB2571}" type="presParOf" srcId="{A41ACCDC-CA51-4320-B7FA-357AA2C46DE6}" destId="{C552BCED-1805-4423-B54C-C99694D3B72A}" srcOrd="0" destOrd="0" presId="urn:microsoft.com/office/officeart/2008/layout/IncreasingCircleProcess"/>
    <dgm:cxn modelId="{9D44B519-F95C-444E-A99A-B48B34DBF26A}" type="presParOf" srcId="{A41ACCDC-CA51-4320-B7FA-357AA2C46DE6}" destId="{EC0C144F-20FF-4598-A42D-25A49660FF65}" srcOrd="1" destOrd="0" presId="urn:microsoft.com/office/officeart/2008/layout/IncreasingCircleProcess"/>
    <dgm:cxn modelId="{214BEE0C-26B5-42BD-AA40-111D6EB61FE4}" type="presParOf" srcId="{A41ACCDC-CA51-4320-B7FA-357AA2C46DE6}" destId="{88967AB3-CD1F-4AC3-B2E0-AFFD816F3EAE}" srcOrd="2" destOrd="0" presId="urn:microsoft.com/office/officeart/2008/layout/IncreasingCircleProcess"/>
    <dgm:cxn modelId="{159E4DB8-5529-4FD6-879F-DC889AC71E4B}" type="presParOf" srcId="{A41ACCDC-CA51-4320-B7FA-357AA2C46DE6}" destId="{8E394A0C-B798-448F-B77F-AD0028278B79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3CA14-129A-473C-98FF-EB73D471A76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E456C-5898-4686-A77F-A76C19778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All programs can be written using three control structures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Sequence 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one statement is executed after another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Selection 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A statement is executed or skipped depending on whether a condition evaluates to TRUE or FALSE. Example: if, switch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Repetition :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dirty="0" smtClean="0"/>
              <a:t>Statements are executed repeatedly until a condition evaluates to TRUE or FALSE. Example: while, for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E456C-5898-4686-A77F-A76C197786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9D9425-228E-46B7-99D0-8D2AF64FA883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A3187C-6A16-405A-905A-321F34FEF0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2B1B78-997C-469F-AA93-2C55F461F419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865C24-B9D9-44BB-8A1E-591B14199D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1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9BC9F8-EB72-4581-9842-674A995DA5F9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09BFB-A039-49A5-B5B2-FFB4C694B8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12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5124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125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5126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5127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5128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5129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5130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131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5132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5133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34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35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5136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37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38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5139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40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41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5142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43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44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5145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46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47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5148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49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50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5151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52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53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5154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55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5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5157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58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59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5160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61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62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5163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64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65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5166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67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68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5169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70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7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5172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73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7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5175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76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7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5178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79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80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5181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82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83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5184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85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86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5187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88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89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5190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91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192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5193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94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sp>
                <p:nvSpPr>
                  <p:cNvPr id="5195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5196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grpSp>
                <p:nvGrpSpPr>
                  <p:cNvPr id="5197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5198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199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00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5201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02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03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5204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05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06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5207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08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09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5210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11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12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5213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14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15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5216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17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18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5219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20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21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5222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23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24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5225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26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  <p:grpSp>
                <p:nvGrpSpPr>
                  <p:cNvPr id="5227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5228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>
                        <a:gd name="T0" fmla="*/ 0 w 2736"/>
                        <a:gd name="T1" fmla="*/ 504 h 504"/>
                        <a:gd name="T2" fmla="*/ 864 w 2736"/>
                        <a:gd name="T3" fmla="*/ 168 h 504"/>
                        <a:gd name="T4" fmla="*/ 1776 w 2736"/>
                        <a:gd name="T5" fmla="*/ 24 h 504"/>
                        <a:gd name="T6" fmla="*/ 2736 w 2736"/>
                        <a:gd name="T7" fmla="*/ 24 h 504"/>
                        <a:gd name="T8" fmla="*/ 2720 w 2736"/>
                        <a:gd name="T9" fmla="*/ 103 h 504"/>
                        <a:gd name="T10" fmla="*/ 1764 w 2736"/>
                        <a:gd name="T11" fmla="*/ 103 h 504"/>
                        <a:gd name="T12" fmla="*/ 654 w 2736"/>
                        <a:gd name="T13" fmla="*/ 292 h 504"/>
                        <a:gd name="T14" fmla="*/ 0 w 2736"/>
                        <a:gd name="T15" fmla="*/ 504 h 5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  <p:sp>
                  <p:nvSpPr>
                    <p:cNvPr id="5229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>
                        <a:gd name="T0" fmla="*/ 5 w 1769"/>
                        <a:gd name="T1" fmla="*/ 8 h 791"/>
                        <a:gd name="T2" fmla="*/ 485 w 1769"/>
                        <a:gd name="T3" fmla="*/ 56 h 791"/>
                        <a:gd name="T4" fmla="*/ 1157 w 1769"/>
                        <a:gd name="T5" fmla="*/ 200 h 791"/>
                        <a:gd name="T6" fmla="*/ 1611 w 1769"/>
                        <a:gd name="T7" fmla="*/ 432 h 791"/>
                        <a:gd name="T8" fmla="*/ 1756 w 1769"/>
                        <a:gd name="T9" fmla="*/ 609 h 791"/>
                        <a:gd name="T10" fmla="*/ 1689 w 1769"/>
                        <a:gd name="T11" fmla="*/ 787 h 791"/>
                        <a:gd name="T12" fmla="*/ 1589 w 1769"/>
                        <a:gd name="T13" fmla="*/ 632 h 791"/>
                        <a:gd name="T14" fmla="*/ 1389 w 1769"/>
                        <a:gd name="T15" fmla="*/ 454 h 791"/>
                        <a:gd name="T16" fmla="*/ 1109 w 1769"/>
                        <a:gd name="T17" fmla="*/ 296 h 791"/>
                        <a:gd name="T18" fmla="*/ 581 w 1769"/>
                        <a:gd name="T19" fmla="*/ 152 h 791"/>
                        <a:gd name="T20" fmla="*/ 0 w 1769"/>
                        <a:gd name="T21" fmla="*/ 76 h 791"/>
                        <a:gd name="T22" fmla="*/ 5 w 1769"/>
                        <a:gd name="T23" fmla="*/ 8 h 7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sz="1800">
                        <a:solidFill>
                          <a:srgbClr val="FFCC00"/>
                        </a:solidFill>
                        <a:latin typeface="Arial Black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5230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5231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5232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G0" fmla="+- 17826 0 0"/>
                      <a:gd name="G1" fmla="+- 0 0 0"/>
                      <a:gd name="G2" fmla="+- 21600 0 0"/>
                      <a:gd name="T0" fmla="*/ 36729 w 36729"/>
                      <a:gd name="T1" fmla="*/ 10451 h 21600"/>
                      <a:gd name="T2" fmla="*/ 0 w 36729"/>
                      <a:gd name="T3" fmla="*/ 12197 h 21600"/>
                      <a:gd name="T4" fmla="*/ 17826 w 36729"/>
                      <a:gd name="T5" fmla="*/ 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5233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G0" fmla="+- 8873 0 0"/>
                      <a:gd name="G1" fmla="+- 21600 0 0"/>
                      <a:gd name="G2" fmla="+- 21600 0 0"/>
                      <a:gd name="T0" fmla="*/ 0 w 30473"/>
                      <a:gd name="T1" fmla="*/ 1907 h 22305"/>
                      <a:gd name="T2" fmla="*/ 30462 w 30473"/>
                      <a:gd name="T3" fmla="*/ 22305 h 22305"/>
                      <a:gd name="T4" fmla="*/ 8873 w 30473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5234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4812"/>
                      <a:gd name="T1" fmla="*/ 4512 h 22305"/>
                      <a:gd name="T2" fmla="*/ 34801 w 34812"/>
                      <a:gd name="T3" fmla="*/ 22305 h 22305"/>
                      <a:gd name="T4" fmla="*/ 13212 w 34812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5235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G0" fmla="+- 15230 0 0"/>
                      <a:gd name="G1" fmla="+- 21600 0 0"/>
                      <a:gd name="G2" fmla="+- 21600 0 0"/>
                      <a:gd name="T0" fmla="*/ 0 w 36830"/>
                      <a:gd name="T1" fmla="*/ 6283 h 22305"/>
                      <a:gd name="T2" fmla="*/ 36819 w 36830"/>
                      <a:gd name="T3" fmla="*/ 22305 h 22305"/>
                      <a:gd name="T4" fmla="*/ 15230 w 36830"/>
                      <a:gd name="T5" fmla="*/ 21600 h 223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5236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G0" fmla="+- 18231 0 0"/>
                      <a:gd name="G1" fmla="+- 21600 0 0"/>
                      <a:gd name="G2" fmla="+- 21600 0 0"/>
                      <a:gd name="T0" fmla="*/ 0 w 31881"/>
                      <a:gd name="T1" fmla="*/ 10016 h 21600"/>
                      <a:gd name="T2" fmla="*/ 31881 w 31881"/>
                      <a:gd name="T3" fmla="*/ 4860 h 21600"/>
                      <a:gd name="T4" fmla="*/ 18231 w 31881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5237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G0" fmla="+- 13212 0 0"/>
                      <a:gd name="G1" fmla="+- 21600 0 0"/>
                      <a:gd name="G2" fmla="+- 21600 0 0"/>
                      <a:gd name="T0" fmla="*/ 0 w 31146"/>
                      <a:gd name="T1" fmla="*/ 4512 h 21600"/>
                      <a:gd name="T2" fmla="*/ 31146 w 31146"/>
                      <a:gd name="T3" fmla="*/ 9561 h 21600"/>
                      <a:gd name="T4" fmla="*/ 13212 w 3114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5238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>
                      <a:gd name="T0" fmla="*/ 0 w 776"/>
                      <a:gd name="T1" fmla="*/ 64 h 2368"/>
                      <a:gd name="T2" fmla="*/ 240 w 776"/>
                      <a:gd name="T3" fmla="*/ 16 h 2368"/>
                      <a:gd name="T4" fmla="*/ 96 w 776"/>
                      <a:gd name="T5" fmla="*/ 160 h 2368"/>
                      <a:gd name="T6" fmla="*/ 336 w 776"/>
                      <a:gd name="T7" fmla="*/ 160 h 2368"/>
                      <a:gd name="T8" fmla="*/ 192 w 776"/>
                      <a:gd name="T9" fmla="*/ 304 h 2368"/>
                      <a:gd name="T10" fmla="*/ 384 w 776"/>
                      <a:gd name="T11" fmla="*/ 352 h 2368"/>
                      <a:gd name="T12" fmla="*/ 288 w 776"/>
                      <a:gd name="T13" fmla="*/ 448 h 2368"/>
                      <a:gd name="T14" fmla="*/ 480 w 776"/>
                      <a:gd name="T15" fmla="*/ 496 h 2368"/>
                      <a:gd name="T16" fmla="*/ 384 w 776"/>
                      <a:gd name="T17" fmla="*/ 592 h 2368"/>
                      <a:gd name="T18" fmla="*/ 528 w 776"/>
                      <a:gd name="T19" fmla="*/ 640 h 2368"/>
                      <a:gd name="T20" fmla="*/ 480 w 776"/>
                      <a:gd name="T21" fmla="*/ 736 h 2368"/>
                      <a:gd name="T22" fmla="*/ 576 w 776"/>
                      <a:gd name="T23" fmla="*/ 832 h 2368"/>
                      <a:gd name="T24" fmla="*/ 576 w 776"/>
                      <a:gd name="T25" fmla="*/ 928 h 2368"/>
                      <a:gd name="T26" fmla="*/ 672 w 776"/>
                      <a:gd name="T27" fmla="*/ 1072 h 2368"/>
                      <a:gd name="T28" fmla="*/ 624 w 776"/>
                      <a:gd name="T29" fmla="*/ 1216 h 2368"/>
                      <a:gd name="T30" fmla="*/ 720 w 776"/>
                      <a:gd name="T31" fmla="*/ 1312 h 2368"/>
                      <a:gd name="T32" fmla="*/ 672 w 776"/>
                      <a:gd name="T33" fmla="*/ 1456 h 2368"/>
                      <a:gd name="T34" fmla="*/ 720 w 776"/>
                      <a:gd name="T35" fmla="*/ 1600 h 2368"/>
                      <a:gd name="T36" fmla="*/ 672 w 776"/>
                      <a:gd name="T37" fmla="*/ 1696 h 2368"/>
                      <a:gd name="T38" fmla="*/ 768 w 776"/>
                      <a:gd name="T39" fmla="*/ 1840 h 2368"/>
                      <a:gd name="T40" fmla="*/ 720 w 776"/>
                      <a:gd name="T41" fmla="*/ 1984 h 2368"/>
                      <a:gd name="T42" fmla="*/ 768 w 776"/>
                      <a:gd name="T43" fmla="*/ 2176 h 2368"/>
                      <a:gd name="T44" fmla="*/ 720 w 776"/>
                      <a:gd name="T45" fmla="*/ 2224 h 2368"/>
                      <a:gd name="T46" fmla="*/ 768 w 776"/>
                      <a:gd name="T47" fmla="*/ 2368 h 23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5239" name="Freeform 119"/>
                <p:cNvSpPr>
                  <a:spLocks/>
                </p:cNvSpPr>
                <p:nvPr/>
              </p:nvSpPr>
              <p:spPr bwMode="hidden">
                <a:xfrm rot="20253369">
                  <a:off x="3280" y="1529"/>
                  <a:ext cx="442" cy="837"/>
                </a:xfrm>
                <a:custGeom>
                  <a:avLst/>
                  <a:gdLst>
                    <a:gd name="T0" fmla="*/ 0 w 776"/>
                    <a:gd name="T1" fmla="*/ 64 h 2368"/>
                    <a:gd name="T2" fmla="*/ 240 w 776"/>
                    <a:gd name="T3" fmla="*/ 16 h 2368"/>
                    <a:gd name="T4" fmla="*/ 96 w 776"/>
                    <a:gd name="T5" fmla="*/ 160 h 2368"/>
                    <a:gd name="T6" fmla="*/ 336 w 776"/>
                    <a:gd name="T7" fmla="*/ 160 h 2368"/>
                    <a:gd name="T8" fmla="*/ 192 w 776"/>
                    <a:gd name="T9" fmla="*/ 304 h 2368"/>
                    <a:gd name="T10" fmla="*/ 384 w 776"/>
                    <a:gd name="T11" fmla="*/ 352 h 2368"/>
                    <a:gd name="T12" fmla="*/ 288 w 776"/>
                    <a:gd name="T13" fmla="*/ 448 h 2368"/>
                    <a:gd name="T14" fmla="*/ 480 w 776"/>
                    <a:gd name="T15" fmla="*/ 496 h 2368"/>
                    <a:gd name="T16" fmla="*/ 384 w 776"/>
                    <a:gd name="T17" fmla="*/ 592 h 2368"/>
                    <a:gd name="T18" fmla="*/ 528 w 776"/>
                    <a:gd name="T19" fmla="*/ 640 h 2368"/>
                    <a:gd name="T20" fmla="*/ 480 w 776"/>
                    <a:gd name="T21" fmla="*/ 736 h 2368"/>
                    <a:gd name="T22" fmla="*/ 576 w 776"/>
                    <a:gd name="T23" fmla="*/ 832 h 2368"/>
                    <a:gd name="T24" fmla="*/ 576 w 776"/>
                    <a:gd name="T25" fmla="*/ 928 h 2368"/>
                    <a:gd name="T26" fmla="*/ 672 w 776"/>
                    <a:gd name="T27" fmla="*/ 1072 h 2368"/>
                    <a:gd name="T28" fmla="*/ 624 w 776"/>
                    <a:gd name="T29" fmla="*/ 1216 h 2368"/>
                    <a:gd name="T30" fmla="*/ 720 w 776"/>
                    <a:gd name="T31" fmla="*/ 1312 h 2368"/>
                    <a:gd name="T32" fmla="*/ 672 w 776"/>
                    <a:gd name="T33" fmla="*/ 1456 h 2368"/>
                    <a:gd name="T34" fmla="*/ 720 w 776"/>
                    <a:gd name="T35" fmla="*/ 1600 h 2368"/>
                    <a:gd name="T36" fmla="*/ 672 w 776"/>
                    <a:gd name="T37" fmla="*/ 1696 h 2368"/>
                    <a:gd name="T38" fmla="*/ 768 w 776"/>
                    <a:gd name="T39" fmla="*/ 1840 h 2368"/>
                    <a:gd name="T40" fmla="*/ 720 w 776"/>
                    <a:gd name="T41" fmla="*/ 1984 h 2368"/>
                    <a:gd name="T42" fmla="*/ 768 w 776"/>
                    <a:gd name="T43" fmla="*/ 2176 h 2368"/>
                    <a:gd name="T44" fmla="*/ 720 w 776"/>
                    <a:gd name="T45" fmla="*/ 2224 h 2368"/>
                    <a:gd name="T46" fmla="*/ 768 w 776"/>
                    <a:gd name="T47" fmla="*/ 2368 h 2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solidFill>
                      <a:srgbClr val="FFCC00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5240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5241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42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43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44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45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46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47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48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49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50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51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52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53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254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5255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en-US" noProof="0" smtClean="0"/>
              <a:t>Click to edit Master title style</a:t>
            </a:r>
          </a:p>
        </p:txBody>
      </p:sp>
      <p:sp>
        <p:nvSpPr>
          <p:cNvPr id="5256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altLang="en-US" noProof="0" smtClean="0"/>
              <a:t>Click to edit Master subtitle style</a:t>
            </a:r>
          </a:p>
        </p:txBody>
      </p:sp>
      <p:sp>
        <p:nvSpPr>
          <p:cNvPr id="5257" name="Rectangle 13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5258" name="Rectangle 13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5259" name="Rectangle 13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FE25A86-DA3A-4567-A3CD-5DC380F2BF81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501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AF7F7-EEDA-4472-81BC-4DC39AE1DE17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3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04154-48A9-4D29-9C95-92B4CAA22B47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03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A01DC-81C7-4BF2-8A3C-EEB3611F0023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72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0DB50-2F4A-4891-A847-7B015E6FF77F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684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0DFD05-7310-48B0-853C-C220A9AC56D3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184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2F003B-956A-482A-AC97-F25C714C9D17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95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EA49AA-F6AC-407D-B989-841F9E0AE46B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1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7DC3A-5CAF-4D28-ADDF-F569A4B3411A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BA6AF-22A3-4D05-ACF9-2D0E27A11B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94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7A544A-47D4-4AC2-AB45-319D10CF6F33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759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773B1-0EAB-4C16-B8B5-519C637C7865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510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1625"/>
            <a:ext cx="1943100" cy="579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1625"/>
            <a:ext cx="5676900" cy="579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>
              <a:solidFill>
                <a:srgbClr val="FFCC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299540-55DA-4AAE-A6FC-183D38158453}" type="slidenum">
              <a:rPr lang="en-GB" altLang="en-US">
                <a:solidFill>
                  <a:srgbClr val="FFCC00"/>
                </a:solidFill>
              </a:rPr>
              <a:pPr/>
              <a:t>‹#›</a:t>
            </a:fld>
            <a:endParaRPr lang="en-GB" altLang="en-US">
              <a:solidFill>
                <a:srgbClr val="FF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92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B91B96-3E07-47ED-9E88-7EDFE534F048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42C43-B53D-49B9-A7AA-F65EA1164A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3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9A3EA5-B64B-4F5E-875B-F5A06A48FCD1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CE07FB-8E3C-44CA-B8B3-B754F7C237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2D253A-D188-452F-9DA9-78B2D8970005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8191B-5D88-46CE-B849-C0DB5FE5A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1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0E2FB2-5D5E-4D5D-A8B0-3189AD844F0E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F1E06E-1EED-44F7-A0D5-A9124EF2CE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1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DFA86F-6A41-4582-ACC3-FBF3291B0528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D7F33-223B-4D1E-9740-94BACA5D22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9CA33C-F3B3-4D1A-B2D4-30FC2E144250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2C617-43EA-4DE9-AB39-351670A871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B85E72-70F5-4E1A-9CE0-9710C5A59459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C13BB-D3C2-4650-B4E3-8C0FD6B6A57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6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571FFA-7E1F-4E70-B392-CEC8D7550DF1}" type="datetime1">
              <a:rPr lang="en-US" smtClean="0"/>
              <a:pPr>
                <a:defRPr/>
              </a:pPr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2D14EC-81E5-447A-9C8C-5342AD5BF1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4100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101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4102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4103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104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4105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4106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107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4108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4109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4110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solidFill>
                      <a:srgbClr val="FFCC00"/>
                    </a:solidFill>
                    <a:latin typeface="Arial Black" pitchFamily="34" charset="0"/>
                  </a:endParaRPr>
                </a:p>
              </p:txBody>
            </p:sp>
            <p:sp>
              <p:nvSpPr>
                <p:cNvPr id="4111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solidFill>
                      <a:srgbClr val="FFCC00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112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4113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4114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15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16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4117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18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19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4120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21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22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4123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24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25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4126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27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28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4129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30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31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4132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33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34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4135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36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37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4138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39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40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4141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42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43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4144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45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46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4147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48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49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4150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51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52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4153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54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55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4156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57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58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4159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60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61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4162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63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64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4165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66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67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4168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69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70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4171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72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73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4174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75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176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>
                    <a:gd name="T0" fmla="*/ 0 w 2736"/>
                    <a:gd name="T1" fmla="*/ 504 h 504"/>
                    <a:gd name="T2" fmla="*/ 864 w 2736"/>
                    <a:gd name="T3" fmla="*/ 168 h 504"/>
                    <a:gd name="T4" fmla="*/ 1776 w 2736"/>
                    <a:gd name="T5" fmla="*/ 24 h 504"/>
                    <a:gd name="T6" fmla="*/ 2736 w 2736"/>
                    <a:gd name="T7" fmla="*/ 24 h 504"/>
                    <a:gd name="T8" fmla="*/ 2720 w 2736"/>
                    <a:gd name="T9" fmla="*/ 103 h 504"/>
                    <a:gd name="T10" fmla="*/ 1764 w 2736"/>
                    <a:gd name="T11" fmla="*/ 103 h 504"/>
                    <a:gd name="T12" fmla="*/ 654 w 2736"/>
                    <a:gd name="T13" fmla="*/ 292 h 504"/>
                    <a:gd name="T14" fmla="*/ 0 w 2736"/>
                    <a:gd name="T15" fmla="*/ 504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solidFill>
                      <a:srgbClr val="FFCC00"/>
                    </a:solidFill>
                    <a:latin typeface="Arial Black" pitchFamily="34" charset="0"/>
                  </a:endParaRPr>
                </a:p>
              </p:txBody>
            </p:sp>
            <p:sp>
              <p:nvSpPr>
                <p:cNvPr id="4177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>
                    <a:gd name="T0" fmla="*/ 5 w 1769"/>
                    <a:gd name="T1" fmla="*/ 8 h 791"/>
                    <a:gd name="T2" fmla="*/ 485 w 1769"/>
                    <a:gd name="T3" fmla="*/ 56 h 791"/>
                    <a:gd name="T4" fmla="*/ 1157 w 1769"/>
                    <a:gd name="T5" fmla="*/ 200 h 791"/>
                    <a:gd name="T6" fmla="*/ 1611 w 1769"/>
                    <a:gd name="T7" fmla="*/ 432 h 791"/>
                    <a:gd name="T8" fmla="*/ 1756 w 1769"/>
                    <a:gd name="T9" fmla="*/ 609 h 791"/>
                    <a:gd name="T10" fmla="*/ 1689 w 1769"/>
                    <a:gd name="T11" fmla="*/ 787 h 791"/>
                    <a:gd name="T12" fmla="*/ 1589 w 1769"/>
                    <a:gd name="T13" fmla="*/ 632 h 791"/>
                    <a:gd name="T14" fmla="*/ 1389 w 1769"/>
                    <a:gd name="T15" fmla="*/ 454 h 791"/>
                    <a:gd name="T16" fmla="*/ 1109 w 1769"/>
                    <a:gd name="T17" fmla="*/ 296 h 791"/>
                    <a:gd name="T18" fmla="*/ 581 w 1769"/>
                    <a:gd name="T19" fmla="*/ 152 h 791"/>
                    <a:gd name="T20" fmla="*/ 0 w 1769"/>
                    <a:gd name="T21" fmla="*/ 76 h 791"/>
                    <a:gd name="T22" fmla="*/ 5 w 1769"/>
                    <a:gd name="T23" fmla="*/ 8 h 7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>
                    <a:solidFill>
                      <a:srgbClr val="FFCC00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4178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4179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80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81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4182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83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84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4185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86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87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4188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89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90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4191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92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93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4194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95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96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4197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198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199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4200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201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202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4203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204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205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4206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207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208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4209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>
                      <a:gd name="T0" fmla="*/ 0 w 2736"/>
                      <a:gd name="T1" fmla="*/ 504 h 504"/>
                      <a:gd name="T2" fmla="*/ 864 w 2736"/>
                      <a:gd name="T3" fmla="*/ 168 h 504"/>
                      <a:gd name="T4" fmla="*/ 1776 w 2736"/>
                      <a:gd name="T5" fmla="*/ 24 h 504"/>
                      <a:gd name="T6" fmla="*/ 2736 w 2736"/>
                      <a:gd name="T7" fmla="*/ 24 h 504"/>
                      <a:gd name="T8" fmla="*/ 2720 w 2736"/>
                      <a:gd name="T9" fmla="*/ 103 h 504"/>
                      <a:gd name="T10" fmla="*/ 1764 w 2736"/>
                      <a:gd name="T11" fmla="*/ 103 h 504"/>
                      <a:gd name="T12" fmla="*/ 654 w 2736"/>
                      <a:gd name="T13" fmla="*/ 292 h 504"/>
                      <a:gd name="T14" fmla="*/ 0 w 2736"/>
                      <a:gd name="T15" fmla="*/ 504 h 5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  <p:sp>
                <p:nvSpPr>
                  <p:cNvPr id="4210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>
                      <a:gd name="T0" fmla="*/ 5 w 1769"/>
                      <a:gd name="T1" fmla="*/ 8 h 791"/>
                      <a:gd name="T2" fmla="*/ 485 w 1769"/>
                      <a:gd name="T3" fmla="*/ 56 h 791"/>
                      <a:gd name="T4" fmla="*/ 1157 w 1769"/>
                      <a:gd name="T5" fmla="*/ 200 h 791"/>
                      <a:gd name="T6" fmla="*/ 1611 w 1769"/>
                      <a:gd name="T7" fmla="*/ 432 h 791"/>
                      <a:gd name="T8" fmla="*/ 1756 w 1769"/>
                      <a:gd name="T9" fmla="*/ 609 h 791"/>
                      <a:gd name="T10" fmla="*/ 1689 w 1769"/>
                      <a:gd name="T11" fmla="*/ 787 h 791"/>
                      <a:gd name="T12" fmla="*/ 1589 w 1769"/>
                      <a:gd name="T13" fmla="*/ 632 h 791"/>
                      <a:gd name="T14" fmla="*/ 1389 w 1769"/>
                      <a:gd name="T15" fmla="*/ 454 h 791"/>
                      <a:gd name="T16" fmla="*/ 1109 w 1769"/>
                      <a:gd name="T17" fmla="*/ 296 h 791"/>
                      <a:gd name="T18" fmla="*/ 581 w 1769"/>
                      <a:gd name="T19" fmla="*/ 152 h 791"/>
                      <a:gd name="T20" fmla="*/ 0 w 1769"/>
                      <a:gd name="T21" fmla="*/ 76 h 791"/>
                      <a:gd name="T22" fmla="*/ 5 w 1769"/>
                      <a:gd name="T23" fmla="*/ 8 h 7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>
                      <a:solidFill>
                        <a:srgbClr val="FFCC00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sp>
            <p:nvSpPr>
              <p:cNvPr id="4211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12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G0" fmla="+- 0 0 0"/>
                  <a:gd name="G1" fmla="+- 20897 0 0"/>
                  <a:gd name="G2" fmla="+- 21600 0 0"/>
                  <a:gd name="T0" fmla="*/ 5467 w 21600"/>
                  <a:gd name="T1" fmla="*/ 0 h 21602"/>
                  <a:gd name="T2" fmla="*/ 21589 w 21600"/>
                  <a:gd name="T3" fmla="*/ 21602 h 21602"/>
                  <a:gd name="T4" fmla="*/ 0 w 21600"/>
                  <a:gd name="T5" fmla="*/ 20897 h 2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13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G0" fmla="+- 17826 0 0"/>
                  <a:gd name="G1" fmla="+- 0 0 0"/>
                  <a:gd name="G2" fmla="+- 21600 0 0"/>
                  <a:gd name="T0" fmla="*/ 36729 w 36729"/>
                  <a:gd name="T1" fmla="*/ 10451 h 21600"/>
                  <a:gd name="T2" fmla="*/ 0 w 36729"/>
                  <a:gd name="T3" fmla="*/ 12197 h 21600"/>
                  <a:gd name="T4" fmla="*/ 17826 w 3672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14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G0" fmla="+- 7340 0 0"/>
                  <a:gd name="G1" fmla="+- 21600 0 0"/>
                  <a:gd name="G2" fmla="+- 21600 0 0"/>
                  <a:gd name="T0" fmla="*/ 0 w 28940"/>
                  <a:gd name="T1" fmla="*/ 1285 h 22305"/>
                  <a:gd name="T2" fmla="*/ 28929 w 28940"/>
                  <a:gd name="T3" fmla="*/ 22305 h 22305"/>
                  <a:gd name="T4" fmla="*/ 7340 w 2894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15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G0" fmla="+- 8873 0 0"/>
                  <a:gd name="G1" fmla="+- 21600 0 0"/>
                  <a:gd name="G2" fmla="+- 21600 0 0"/>
                  <a:gd name="T0" fmla="*/ 0 w 30473"/>
                  <a:gd name="T1" fmla="*/ 1907 h 22305"/>
                  <a:gd name="T2" fmla="*/ 30462 w 30473"/>
                  <a:gd name="T3" fmla="*/ 22305 h 22305"/>
                  <a:gd name="T4" fmla="*/ 8873 w 30473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16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G0" fmla="+- 12855 0 0"/>
                  <a:gd name="G1" fmla="+- 21600 0 0"/>
                  <a:gd name="G2" fmla="+- 21600 0 0"/>
                  <a:gd name="T0" fmla="*/ 0 w 34455"/>
                  <a:gd name="T1" fmla="*/ 4241 h 22305"/>
                  <a:gd name="T2" fmla="*/ 34444 w 34455"/>
                  <a:gd name="T3" fmla="*/ 22305 h 22305"/>
                  <a:gd name="T4" fmla="*/ 12855 w 34455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17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18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19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4812"/>
                  <a:gd name="T1" fmla="*/ 4512 h 22305"/>
                  <a:gd name="T2" fmla="*/ 34801 w 34812"/>
                  <a:gd name="T3" fmla="*/ 22305 h 22305"/>
                  <a:gd name="T4" fmla="*/ 13212 w 34812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0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1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2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G0" fmla="+- 15230 0 0"/>
                  <a:gd name="G1" fmla="+- 21600 0 0"/>
                  <a:gd name="G2" fmla="+- 21600 0 0"/>
                  <a:gd name="T0" fmla="*/ 0 w 36830"/>
                  <a:gd name="T1" fmla="*/ 6283 h 22305"/>
                  <a:gd name="T2" fmla="*/ 36819 w 36830"/>
                  <a:gd name="T3" fmla="*/ 22305 h 22305"/>
                  <a:gd name="T4" fmla="*/ 15230 w 36830"/>
                  <a:gd name="T5" fmla="*/ 21600 h 22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3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G0" fmla="+- 18231 0 0"/>
                  <a:gd name="G1" fmla="+- 21600 0 0"/>
                  <a:gd name="G2" fmla="+- 21600 0 0"/>
                  <a:gd name="T0" fmla="*/ 0 w 31881"/>
                  <a:gd name="T1" fmla="*/ 10016 h 21600"/>
                  <a:gd name="T2" fmla="*/ 31881 w 31881"/>
                  <a:gd name="T3" fmla="*/ 4860 h 21600"/>
                  <a:gd name="T4" fmla="*/ 18231 w 31881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4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G0" fmla="+- 13212 0 0"/>
                  <a:gd name="G1" fmla="+- 21600 0 0"/>
                  <a:gd name="G2" fmla="+- 21600 0 0"/>
                  <a:gd name="T0" fmla="*/ 0 w 31146"/>
                  <a:gd name="T1" fmla="*/ 4512 h 21600"/>
                  <a:gd name="T2" fmla="*/ 31146 w 31146"/>
                  <a:gd name="T3" fmla="*/ 9561 h 21600"/>
                  <a:gd name="T4" fmla="*/ 13212 w 3114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5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6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7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8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29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30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31" name="Freeform 135"/>
              <p:cNvSpPr>
                <a:spLocks/>
              </p:cNvSpPr>
              <p:nvPr/>
            </p:nvSpPr>
            <p:spPr bwMode="hidden">
              <a:xfrm rot="20253369">
                <a:off x="4401" y="599"/>
                <a:ext cx="174" cy="32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32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>
                  <a:gd name="T0" fmla="*/ 0 w 776"/>
                  <a:gd name="T1" fmla="*/ 64 h 2368"/>
                  <a:gd name="T2" fmla="*/ 240 w 776"/>
                  <a:gd name="T3" fmla="*/ 16 h 2368"/>
                  <a:gd name="T4" fmla="*/ 96 w 776"/>
                  <a:gd name="T5" fmla="*/ 160 h 2368"/>
                  <a:gd name="T6" fmla="*/ 336 w 776"/>
                  <a:gd name="T7" fmla="*/ 160 h 2368"/>
                  <a:gd name="T8" fmla="*/ 192 w 776"/>
                  <a:gd name="T9" fmla="*/ 304 h 2368"/>
                  <a:gd name="T10" fmla="*/ 384 w 776"/>
                  <a:gd name="T11" fmla="*/ 352 h 2368"/>
                  <a:gd name="T12" fmla="*/ 288 w 776"/>
                  <a:gd name="T13" fmla="*/ 448 h 2368"/>
                  <a:gd name="T14" fmla="*/ 480 w 776"/>
                  <a:gd name="T15" fmla="*/ 496 h 2368"/>
                  <a:gd name="T16" fmla="*/ 384 w 776"/>
                  <a:gd name="T17" fmla="*/ 592 h 2368"/>
                  <a:gd name="T18" fmla="*/ 528 w 776"/>
                  <a:gd name="T19" fmla="*/ 640 h 2368"/>
                  <a:gd name="T20" fmla="*/ 480 w 776"/>
                  <a:gd name="T21" fmla="*/ 736 h 2368"/>
                  <a:gd name="T22" fmla="*/ 576 w 776"/>
                  <a:gd name="T23" fmla="*/ 832 h 2368"/>
                  <a:gd name="T24" fmla="*/ 576 w 776"/>
                  <a:gd name="T25" fmla="*/ 928 h 2368"/>
                  <a:gd name="T26" fmla="*/ 672 w 776"/>
                  <a:gd name="T27" fmla="*/ 1072 h 2368"/>
                  <a:gd name="T28" fmla="*/ 624 w 776"/>
                  <a:gd name="T29" fmla="*/ 1216 h 2368"/>
                  <a:gd name="T30" fmla="*/ 720 w 776"/>
                  <a:gd name="T31" fmla="*/ 1312 h 2368"/>
                  <a:gd name="T32" fmla="*/ 672 w 776"/>
                  <a:gd name="T33" fmla="*/ 1456 h 2368"/>
                  <a:gd name="T34" fmla="*/ 720 w 776"/>
                  <a:gd name="T35" fmla="*/ 1600 h 2368"/>
                  <a:gd name="T36" fmla="*/ 672 w 776"/>
                  <a:gd name="T37" fmla="*/ 1696 h 2368"/>
                  <a:gd name="T38" fmla="*/ 768 w 776"/>
                  <a:gd name="T39" fmla="*/ 1840 h 2368"/>
                  <a:gd name="T40" fmla="*/ 720 w 776"/>
                  <a:gd name="T41" fmla="*/ 1984 h 2368"/>
                  <a:gd name="T42" fmla="*/ 768 w 776"/>
                  <a:gd name="T43" fmla="*/ 2176 h 2368"/>
                  <a:gd name="T44" fmla="*/ 720 w 776"/>
                  <a:gd name="T45" fmla="*/ 2224 h 2368"/>
                  <a:gd name="T46" fmla="*/ 768 w 776"/>
                  <a:gd name="T47" fmla="*/ 236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>
                  <a:solidFill>
                    <a:srgbClr val="FFCC00"/>
                  </a:solidFill>
                  <a:latin typeface="Arial Black" pitchFamily="34" charset="0"/>
                </a:endParaRPr>
              </a:p>
            </p:txBody>
          </p:sp>
        </p:grpSp>
      </p:grpSp>
      <p:sp>
        <p:nvSpPr>
          <p:cNvPr id="4233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1625"/>
            <a:ext cx="77724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4234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4235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4236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4237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EE7073-B5E1-48A4-A091-4EEC92E22A63}" type="slidenum">
              <a:rPr lang="en-GB" altLang="en-US">
                <a:solidFill>
                  <a:srgbClr val="FFCC00"/>
                </a:solidFill>
                <a:latin typeface="Arial Black" pitchFamily="34" charset="0"/>
              </a:rPr>
              <a:pPr/>
              <a:t>‹#›</a:t>
            </a:fld>
            <a:endParaRPr lang="en-GB" altLang="en-US">
              <a:solidFill>
                <a:srgbClr val="FFCC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9694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−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"/>
            <a:ext cx="9144000" cy="620688"/>
          </a:xfrm>
          <a:solidFill>
            <a:schemeClr val="bg2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ITEC113 Algorithms and Programming Techniques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365104"/>
            <a:ext cx="8458200" cy="914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2 : Selection Statements</a:t>
            </a:r>
            <a:endParaRPr lang="en-US" sz="3200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PseudoCode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 rtlCol="0">
            <a:normAutofit fontScale="2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7200" dirty="0" smtClean="0"/>
              <a:t>Assignment: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Set num1 to 1 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Num1 </a:t>
            </a: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  <a:sym typeface="Wingdings"/>
              </a:rPr>
              <a:t></a:t>
            </a: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1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7200" dirty="0" smtClean="0"/>
              <a:t>Computation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Use all arithmetic operators: addition (+), subtraction (-) . Division (/), multiplication (*), modulus  (%) …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7200" dirty="0" smtClean="0"/>
              <a:t>Input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cap="all" dirty="0" smtClean="0">
                <a:solidFill>
                  <a:schemeClr val="tx2">
                    <a:lumMod val="50000"/>
                  </a:schemeClr>
                </a:solidFill>
              </a:rPr>
              <a:t>Input</a:t>
            </a: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 : to enter from the keyboard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cap="all" dirty="0" smtClean="0">
                <a:solidFill>
                  <a:schemeClr val="tx2">
                    <a:lumMod val="50000"/>
                  </a:schemeClr>
                </a:solidFill>
              </a:rPr>
              <a:t>Read </a:t>
            </a: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: to read from a file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7200" dirty="0" smtClean="0"/>
              <a:t>Output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cap="all" dirty="0" smtClean="0">
                <a:solidFill>
                  <a:schemeClr val="tx2">
                    <a:lumMod val="50000"/>
                  </a:schemeClr>
                </a:solidFill>
              </a:rPr>
              <a:t>Display</a:t>
            </a: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 : to display on screen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cap="all" dirty="0" smtClean="0">
                <a:solidFill>
                  <a:schemeClr val="tx2">
                    <a:lumMod val="50000"/>
                  </a:schemeClr>
                </a:solidFill>
              </a:rPr>
              <a:t>Print </a:t>
            </a: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: to print on the printer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7200" dirty="0" smtClean="0"/>
              <a:t>Selection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IF .. END IF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IF .. ELSE …END IF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IF .. ELSE IF .. ELSE …END IF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7200" dirty="0" smtClean="0">
                <a:solidFill>
                  <a:schemeClr val="tx2">
                    <a:lumMod val="50000"/>
                  </a:schemeClr>
                </a:solidFill>
              </a:rPr>
              <a:t>SWITCH .. CASE …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7200" dirty="0" smtClean="0"/>
              <a:t>Repetition (Will be covered later)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08288" y="1125538"/>
            <a:ext cx="3743325" cy="922337"/>
            <a:chOff x="2699792" y="1124744"/>
            <a:chExt cx="3744416" cy="923330"/>
          </a:xfrm>
        </p:grpSpPr>
        <p:sp>
          <p:nvSpPr>
            <p:cNvPr id="4" name="Right Brace 3"/>
            <p:cNvSpPr/>
            <p:nvPr/>
          </p:nvSpPr>
          <p:spPr>
            <a:xfrm>
              <a:off x="2699792" y="1269362"/>
              <a:ext cx="287421" cy="646809"/>
            </a:xfrm>
            <a:prstGeom prst="rightBrace">
              <a:avLst/>
            </a:prstGeom>
            <a:ln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246" name="TextBox 4"/>
            <p:cNvSpPr txBox="1">
              <a:spLocks noChangeArrowheads="1"/>
            </p:cNvSpPr>
            <p:nvPr/>
          </p:nvSpPr>
          <p:spPr bwMode="auto">
            <a:xfrm>
              <a:off x="2987824" y="1124744"/>
              <a:ext cx="3456384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800" b="1" i="1">
                  <a:solidFill>
                    <a:srgbClr val="00B050"/>
                  </a:solidFill>
                </a:rPr>
                <a:t>You can use either one of these assignment statements. We prefer the second one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FLOWCHARTING SHAPES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750" y="908050"/>
          <a:ext cx="7921624" cy="5726112"/>
        </p:xfrm>
        <a:graphic>
          <a:graphicData uri="http://schemas.openxmlformats.org/drawingml/2006/table">
            <a:tbl>
              <a:tblPr/>
              <a:tblGrid>
                <a:gridCol w="1630923"/>
                <a:gridCol w="1735767"/>
                <a:gridCol w="4554934"/>
              </a:tblGrid>
              <a:tr h="170000">
                <a:tc gridSpan="3">
                  <a:txBody>
                    <a:bodyPr/>
                    <a:lstStyle/>
                    <a:p>
                      <a:r>
                        <a:rPr lang="en-US" sz="1000" dirty="0"/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70000">
                <a:tc>
                  <a:txBody>
                    <a:bodyPr/>
                    <a:lstStyle/>
                    <a:p>
                      <a:r>
                        <a:rPr lang="en-US" sz="1000" b="1" dirty="0"/>
                        <a:t>Symbol</a:t>
                      </a:r>
                      <a:endParaRPr lang="en-US" sz="1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Name</a:t>
                      </a:r>
                      <a:endParaRPr lang="en-US" sz="1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Function</a:t>
                      </a:r>
                      <a:endParaRPr lang="en-US" sz="1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68000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Terminal</a:t>
                      </a:r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Indicates the starting or ending of the </a:t>
                      </a:r>
                      <a:r>
                        <a:rPr lang="en-US" sz="1800" dirty="0" smtClean="0"/>
                        <a:t>program</a:t>
                      </a:r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8705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Input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Used for </a:t>
                      </a:r>
                      <a:r>
                        <a:rPr lang="en-US" sz="1800" dirty="0" smtClean="0"/>
                        <a:t>data entry from keyboard.</a:t>
                      </a:r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8705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Display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Used for displaying on screen</a:t>
                      </a:r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359999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Process</a:t>
                      </a:r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Indicates any type of internal operation inside the Processor or Memory 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(</a:t>
                      </a:r>
                      <a:r>
                        <a:rPr lang="en-US" sz="1800" i="1" dirty="0"/>
                        <a:t>STORE INFORMATION &amp; DO CALCULATIONS -variables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49999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Decision</a:t>
                      </a:r>
                      <a:endParaRPr lang="en-US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Used to ask a question that can be answered in a binary format (Yes/No, True/False)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49999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Connector</a:t>
                      </a:r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Allows the flowchart to be drawn without intersecting lines or without a reverse flow.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548705">
                <a:tc>
                  <a:txBody>
                    <a:bodyPr/>
                    <a:lstStyle/>
                    <a:p>
                      <a:pPr algn="ctr"/>
                      <a:endParaRPr lang="en-US" sz="10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Predefined Process</a:t>
                      </a:r>
                      <a:endParaRPr lang="en-US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Used to invoke a subroutine or an interrupt program.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2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 b="1">
                <a:latin typeface="Arial" charset="0"/>
              </a:rPr>
              <a:t>Flowcharting Symbols</a:t>
            </a:r>
            <a:endParaRPr lang="en-US" altLang="en-US" sz="1800" b="1">
              <a:latin typeface="Arial" charset="0"/>
            </a:endParaRPr>
          </a:p>
          <a:p>
            <a:r>
              <a:rPr lang="en-US" altLang="en-US" sz="1800">
                <a:latin typeface="Arial" charset="0"/>
              </a:rPr>
              <a:t> </a:t>
            </a:r>
            <a:r>
              <a:rPr lang="en-US" altLang="en-US" sz="3000">
                <a:latin typeface="Arial" charset="0"/>
              </a:rPr>
              <a:t> </a:t>
            </a:r>
            <a:r>
              <a:rPr lang="en-US" altLang="en-US" sz="3600">
                <a:latin typeface="Arial" charset="0"/>
              </a:rPr>
              <a:t> </a:t>
            </a:r>
            <a:r>
              <a:rPr lang="en-US" altLang="en-US" sz="1800">
                <a:latin typeface="Arial" charset="0"/>
              </a:rPr>
              <a:t>                             </a:t>
            </a:r>
            <a:r>
              <a:rPr lang="en-US" altLang="en-US" sz="5100">
                <a:latin typeface="Arial" charset="0"/>
              </a:rPr>
              <a:t> </a:t>
            </a:r>
            <a:r>
              <a:rPr lang="en-US" altLang="en-US" sz="1800">
                <a:latin typeface="Arial" charset="0"/>
              </a:rPr>
              <a:t>                                  </a:t>
            </a:r>
            <a:r>
              <a:rPr lang="en-US" altLang="en-US" sz="4200">
                <a:latin typeface="Arial" charset="0"/>
              </a:rPr>
              <a:t> </a:t>
            </a:r>
            <a:r>
              <a:rPr lang="en-US" altLang="en-US" sz="1800">
                <a:latin typeface="Arial" charset="0"/>
              </a:rPr>
              <a:t>                             </a:t>
            </a:r>
            <a:r>
              <a:rPr lang="en-US" altLang="en-US" sz="4300">
                <a:latin typeface="Arial" charset="0"/>
              </a:rPr>
              <a:t> </a:t>
            </a:r>
            <a:r>
              <a:rPr lang="en-US" altLang="en-US" sz="1800">
                <a:latin typeface="Arial" charset="0"/>
              </a:rPr>
              <a:t>                              </a:t>
            </a:r>
            <a:r>
              <a:rPr lang="en-US" altLang="en-US" sz="5100">
                <a:latin typeface="Arial" charset="0"/>
              </a:rPr>
              <a:t> </a:t>
            </a:r>
            <a:r>
              <a:rPr lang="en-US" altLang="en-US" sz="1800">
                <a:latin typeface="Arial" charset="0"/>
              </a:rPr>
              <a:t>                            </a:t>
            </a:r>
          </a:p>
        </p:txBody>
      </p:sp>
      <p:sp>
        <p:nvSpPr>
          <p:cNvPr id="11" name="Flowchart: Manual Input 10"/>
          <p:cNvSpPr/>
          <p:nvPr/>
        </p:nvSpPr>
        <p:spPr>
          <a:xfrm>
            <a:off x="1116013" y="1989138"/>
            <a:ext cx="719137" cy="360362"/>
          </a:xfrm>
          <a:prstGeom prst="flowChartManualInp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lowchart: Display 13"/>
          <p:cNvSpPr/>
          <p:nvPr/>
        </p:nvSpPr>
        <p:spPr>
          <a:xfrm>
            <a:off x="971550" y="2528888"/>
            <a:ext cx="863600" cy="431800"/>
          </a:xfrm>
          <a:prstGeom prst="flowChartDisplay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lowchart: Process 11"/>
          <p:cNvSpPr/>
          <p:nvPr/>
        </p:nvSpPr>
        <p:spPr>
          <a:xfrm>
            <a:off x="1079500" y="3500438"/>
            <a:ext cx="936625" cy="57626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lowchart: Decision 12"/>
          <p:cNvSpPr/>
          <p:nvPr/>
        </p:nvSpPr>
        <p:spPr>
          <a:xfrm>
            <a:off x="1150938" y="4581525"/>
            <a:ext cx="1008062" cy="6477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1511300" y="5589588"/>
            <a:ext cx="288925" cy="252412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lowchart: Predefined Process 15"/>
          <p:cNvSpPr/>
          <p:nvPr/>
        </p:nvSpPr>
        <p:spPr>
          <a:xfrm>
            <a:off x="900113" y="6092825"/>
            <a:ext cx="1187450" cy="431800"/>
          </a:xfrm>
          <a:prstGeom prst="flowChartPredefined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Flowchart: Terminator 16"/>
          <p:cNvSpPr/>
          <p:nvPr/>
        </p:nvSpPr>
        <p:spPr>
          <a:xfrm>
            <a:off x="1042988" y="1412875"/>
            <a:ext cx="828675" cy="252413"/>
          </a:xfrm>
          <a:prstGeom prst="flowChartTerminator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Rules for flowcharting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56692"/>
            <a:ext cx="9144000" cy="576064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All boxes of the flowchart are connected with Arrows. (Not lines)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Flowchart symbols have an entry point on the top of the symbol with no other entry points. 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Exception : connector symbol circle used in loops!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The exit point for all flowchart symbols is on the bottom.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Exception: The Decision symbol has two exit points; these can be on the sides or the bottom and one side.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Generally a flowchart will flow from top to bottom, and left to right.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Connectors are used to connect breaks in the flowchart. Examples are: 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From one page to another page. 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–"/>
              <a:defRPr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</a:rPr>
              <a:t>From the bottom of the page to the top of the same page.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Subroutines have their own and independent flowcharts.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All flow charts start with a Terminal or Predefined Process symbol.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All flowcharts end with a terminal.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Benefits of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Make communication on the logic of a system easier.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Make analysis of the problem more effective and easier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Serve as a good program documentation, which is needed for various purposes.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Act as a guide or blueprint during the systems analysis and program development phase.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Aid in debugging process.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Make maintenance of programs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Sequence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70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Statements are executed one after the other in the same order as they are written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Default execution!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Example : Read a number from keyboard and </a:t>
            </a:r>
            <a:r>
              <a:rPr lang="tr-TR" dirty="0" smtClean="0"/>
              <a:t>display</a:t>
            </a:r>
            <a:r>
              <a:rPr lang="en-US" dirty="0" smtClean="0"/>
              <a:t> its square on screen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2195513" y="3141663"/>
            <a:ext cx="1081087" cy="2873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1835150" y="4437063"/>
            <a:ext cx="1800225" cy="64770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	sq </a:t>
            </a:r>
            <a:r>
              <a:rPr lang="en-US" sz="1600" dirty="0">
                <a:solidFill>
                  <a:schemeClr val="tx1"/>
                </a:solidFill>
                <a:sym typeface="Wingdings" pitchFamily="2" charset="2"/>
              </a:rPr>
              <a:t> num1*num1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Flowchart: Manual Input 5"/>
          <p:cNvSpPr/>
          <p:nvPr/>
        </p:nvSpPr>
        <p:spPr>
          <a:xfrm>
            <a:off x="2051050" y="3644900"/>
            <a:ext cx="1368425" cy="504825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num1</a:t>
            </a:r>
          </a:p>
        </p:txBody>
      </p:sp>
      <p:sp>
        <p:nvSpPr>
          <p:cNvPr id="8" name="Flowchart: Terminator 7"/>
          <p:cNvSpPr/>
          <p:nvPr/>
        </p:nvSpPr>
        <p:spPr>
          <a:xfrm>
            <a:off x="2303463" y="6273800"/>
            <a:ext cx="935037" cy="287338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" name="Elbow Connector 9"/>
          <p:cNvCxnSpPr>
            <a:stCxn id="4" idx="2"/>
            <a:endCxn id="6" idx="0"/>
          </p:cNvCxnSpPr>
          <p:nvPr/>
        </p:nvCxnSpPr>
        <p:spPr>
          <a:xfrm rot="5400000">
            <a:off x="2603501" y="3562350"/>
            <a:ext cx="265112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2"/>
            <a:endCxn id="5" idx="0"/>
          </p:cNvCxnSpPr>
          <p:nvPr/>
        </p:nvCxnSpPr>
        <p:spPr>
          <a:xfrm rot="5400000">
            <a:off x="2591594" y="4293394"/>
            <a:ext cx="288925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18" idx="0"/>
          </p:cNvCxnSpPr>
          <p:nvPr/>
        </p:nvCxnSpPr>
        <p:spPr>
          <a:xfrm rot="16200000" flipH="1">
            <a:off x="2600325" y="5219701"/>
            <a:ext cx="288925" cy="190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8" idx="2"/>
            <a:endCxn id="8" idx="0"/>
          </p:cNvCxnSpPr>
          <p:nvPr/>
        </p:nvCxnSpPr>
        <p:spPr>
          <a:xfrm rot="16200000" flipH="1">
            <a:off x="2618581" y="6120607"/>
            <a:ext cx="288925" cy="174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651500" y="3573463"/>
            <a:ext cx="26654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INPUT num1</a:t>
            </a:r>
          </a:p>
          <a:p>
            <a:pPr eaLnBrk="1" hangingPunct="1"/>
            <a:r>
              <a:rPr lang="en-US" altLang="en-US"/>
              <a:t>Sq </a:t>
            </a:r>
            <a:r>
              <a:rPr lang="en-US" altLang="en-US">
                <a:sym typeface="Wingdings" pitchFamily="2" charset="2"/>
              </a:rPr>
              <a:t> num1*num1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DISPLAY sq</a:t>
            </a:r>
            <a:endParaRPr lang="en-US" altLang="en-US"/>
          </a:p>
        </p:txBody>
      </p:sp>
      <p:sp>
        <p:nvSpPr>
          <p:cNvPr id="18" name="Flowchart: Display 17"/>
          <p:cNvSpPr/>
          <p:nvPr/>
        </p:nvSpPr>
        <p:spPr>
          <a:xfrm>
            <a:off x="1943100" y="5373688"/>
            <a:ext cx="1620838" cy="611187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Selection statements: decide whether or not to execute a particular statement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Also called the conditional statements or decision statements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endParaRPr lang="en-US" b="1" smtClean="0"/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827088" y="3933825"/>
            <a:ext cx="7345362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IF Statement is a flexible construct where you can use any condition that evaluates to TRUE or FALSE. </a:t>
            </a:r>
          </a:p>
          <a:p>
            <a:pPr eaLnBrk="1" hangingPunct="1"/>
            <a:r>
              <a:rPr lang="en-US" altLang="en-US"/>
              <a:t>	Branching is determined by the condition.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Switch Statement: Branching depends on the values the parameter may take.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Statements: Simple If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Decides whether the statement-block of the if statement will be executed or not.</a:t>
            </a:r>
          </a:p>
          <a:p>
            <a:r>
              <a:rPr lang="en-US" altLang="en-US" smtClean="0"/>
              <a:t>The statement-block may be a single statement or a group of statements. </a:t>
            </a:r>
          </a:p>
          <a:p>
            <a:pPr lvl="1"/>
            <a:r>
              <a:rPr lang="en-US" altLang="en-US" smtClean="0"/>
              <a:t>If the test expression is true, the statement-block will be executed</a:t>
            </a:r>
          </a:p>
          <a:p>
            <a:pPr lvl="1"/>
            <a:r>
              <a:rPr lang="en-US" altLang="en-US" smtClean="0"/>
              <a:t>otherwise the statement-block will be skipped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Statements: Simple If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1036637"/>
          </a:xfrm>
        </p:spPr>
        <p:txBody>
          <a:bodyPr rtlCol="0">
            <a:normAutofit/>
          </a:bodyPr>
          <a:lstStyle/>
          <a:p>
            <a:pPr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sz="2800" smtClean="0"/>
              <a:t>Example: Prompt the user to enter a number and print “positive” if number is greater than 0.</a:t>
            </a:r>
          </a:p>
        </p:txBody>
      </p:sp>
      <p:sp>
        <p:nvSpPr>
          <p:cNvPr id="5" name="Flowchart: Terminator 4"/>
          <p:cNvSpPr/>
          <p:nvPr/>
        </p:nvSpPr>
        <p:spPr>
          <a:xfrm>
            <a:off x="1655763" y="2636838"/>
            <a:ext cx="1079500" cy="2873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Flowchart: Manual Input 6"/>
          <p:cNvSpPr/>
          <p:nvPr/>
        </p:nvSpPr>
        <p:spPr>
          <a:xfrm>
            <a:off x="1511300" y="3141663"/>
            <a:ext cx="1368425" cy="503237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num1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1798638" y="6343650"/>
            <a:ext cx="936625" cy="2889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2062957" y="3058319"/>
            <a:ext cx="266700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>
            <a:off x="2088357" y="3753644"/>
            <a:ext cx="215900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>
            <a:off x="1908969" y="4869657"/>
            <a:ext cx="574675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1476375" y="3862388"/>
            <a:ext cx="1439863" cy="71913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? Num1&gt;0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2195513" y="6021388"/>
            <a:ext cx="144462" cy="14287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 rot="5400000">
            <a:off x="2159794" y="6236494"/>
            <a:ext cx="2159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4" idx="1"/>
            <a:endCxn id="19" idx="2"/>
          </p:cNvCxnSpPr>
          <p:nvPr/>
        </p:nvCxnSpPr>
        <p:spPr>
          <a:xfrm rot="10800000" flipH="1" flipV="1">
            <a:off x="1476375" y="4222750"/>
            <a:ext cx="719138" cy="1870075"/>
          </a:xfrm>
          <a:prstGeom prst="bentConnector3">
            <a:avLst>
              <a:gd name="adj1" fmla="val -317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2" name="TextBox 24"/>
          <p:cNvSpPr txBox="1">
            <a:spLocks noChangeArrowheads="1"/>
          </p:cNvSpPr>
          <p:nvPr/>
        </p:nvSpPr>
        <p:spPr bwMode="auto">
          <a:xfrm>
            <a:off x="2268538" y="4724400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TRUE</a:t>
            </a:r>
          </a:p>
        </p:txBody>
      </p:sp>
      <p:sp>
        <p:nvSpPr>
          <p:cNvPr id="17423" name="TextBox 25"/>
          <p:cNvSpPr txBox="1">
            <a:spLocks noChangeArrowheads="1"/>
          </p:cNvSpPr>
          <p:nvPr/>
        </p:nvSpPr>
        <p:spPr bwMode="auto">
          <a:xfrm>
            <a:off x="395288" y="3933825"/>
            <a:ext cx="863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3284538"/>
            <a:ext cx="3744913" cy="157003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INPUT num1</a:t>
            </a:r>
          </a:p>
          <a:p>
            <a:pPr>
              <a:defRPr/>
            </a:pPr>
            <a:r>
              <a:rPr lang="en-US" dirty="0">
                <a:cs typeface="+mn-cs"/>
              </a:rPr>
              <a:t>IF </a:t>
            </a:r>
            <a:r>
              <a:rPr lang="en-US" dirty="0" smtClean="0">
                <a:cs typeface="+mn-cs"/>
              </a:rPr>
              <a:t>num1&gt;0</a:t>
            </a:r>
            <a:endParaRPr lang="en-US" dirty="0">
              <a:cs typeface="+mn-cs"/>
            </a:endParaRPr>
          </a:p>
          <a:p>
            <a:pPr lvl="1">
              <a:defRPr/>
            </a:pPr>
            <a:r>
              <a:rPr lang="en-US" dirty="0">
                <a:cs typeface="+mn-cs"/>
              </a:rPr>
              <a:t>DISPLAY “Positive”</a:t>
            </a:r>
          </a:p>
          <a:p>
            <a:pPr>
              <a:defRPr/>
            </a:pPr>
            <a:r>
              <a:rPr lang="en-US" dirty="0">
                <a:cs typeface="+mn-cs"/>
              </a:rPr>
              <a:t>ENDIF</a:t>
            </a:r>
          </a:p>
        </p:txBody>
      </p:sp>
      <p:sp>
        <p:nvSpPr>
          <p:cNvPr id="20" name="Flowchart: Display 19"/>
          <p:cNvSpPr/>
          <p:nvPr/>
        </p:nvSpPr>
        <p:spPr>
          <a:xfrm>
            <a:off x="1403350" y="5157788"/>
            <a:ext cx="1728788" cy="611187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“Positive”</a:t>
            </a:r>
          </a:p>
        </p:txBody>
      </p:sp>
      <p:cxnSp>
        <p:nvCxnSpPr>
          <p:cNvPr id="26" name="Elbow Connector 25"/>
          <p:cNvCxnSpPr>
            <a:stCxn id="20" idx="2"/>
            <a:endCxn id="19" idx="0"/>
          </p:cNvCxnSpPr>
          <p:nvPr/>
        </p:nvCxnSpPr>
        <p:spPr>
          <a:xfrm rot="16200000" flipH="1">
            <a:off x="2142331" y="5895182"/>
            <a:ext cx="252413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Statement: If ..else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This is an extension of simple if where one of two branches is selected by the if condition.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If the test expression is true , then the true-block statement(s), immediately following the if statement are executed</a:t>
            </a:r>
          </a:p>
          <a:p>
            <a:pPr lvl="1" fontAlgn="auto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Arial" pitchFamily="34" charset="0"/>
              <a:buChar char="•"/>
              <a:defRPr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</a:rPr>
              <a:t>otherwise the false-block statement(s) are executed.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Either true-block or false-block will be executed, not both.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Statements: If ..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1036637"/>
          </a:xfrm>
        </p:spPr>
        <p:txBody>
          <a:bodyPr rtlCol="0">
            <a:normAutofit fontScale="85000" lnSpcReduction="20000"/>
          </a:bodyPr>
          <a:lstStyle/>
          <a:p>
            <a:pPr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Example: Prompt the user to enter a number and </a:t>
            </a:r>
            <a:r>
              <a:rPr lang="tr-TR" sz="2800" smtClean="0"/>
              <a:t>display </a:t>
            </a:r>
            <a:r>
              <a:rPr lang="en-US" sz="2800" smtClean="0"/>
              <a:t>“positive</a:t>
            </a:r>
            <a:r>
              <a:rPr lang="en-US" sz="2800" dirty="0" smtClean="0"/>
              <a:t>” if number is greater than 0, otherwise </a:t>
            </a:r>
            <a:r>
              <a:rPr lang="tr-TR" sz="2800" dirty="0" smtClean="0"/>
              <a:t>display </a:t>
            </a:r>
            <a:r>
              <a:rPr lang="en-US" sz="2800" dirty="0" smtClean="0"/>
              <a:t>“negative”.</a:t>
            </a:r>
            <a:endParaRPr lang="en-US" sz="2800" dirty="0"/>
          </a:p>
        </p:txBody>
      </p:sp>
      <p:sp>
        <p:nvSpPr>
          <p:cNvPr id="5" name="Flowchart: Terminator 4"/>
          <p:cNvSpPr/>
          <p:nvPr/>
        </p:nvSpPr>
        <p:spPr>
          <a:xfrm>
            <a:off x="2159000" y="2636838"/>
            <a:ext cx="1081088" cy="2873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Flowchart: Manual Input 6"/>
          <p:cNvSpPr/>
          <p:nvPr/>
        </p:nvSpPr>
        <p:spPr>
          <a:xfrm>
            <a:off x="2016125" y="3141663"/>
            <a:ext cx="1368425" cy="503237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num1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2232025" y="6308725"/>
            <a:ext cx="935038" cy="2889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2566194" y="3058319"/>
            <a:ext cx="2667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>
            <a:off x="2591594" y="3753644"/>
            <a:ext cx="2159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1979613" y="3862388"/>
            <a:ext cx="1439862" cy="71913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? num1&gt;0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2627313" y="5949950"/>
            <a:ext cx="144462" cy="14287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Elbow Connector 21"/>
          <p:cNvCxnSpPr/>
          <p:nvPr/>
        </p:nvCxnSpPr>
        <p:spPr>
          <a:xfrm rot="5400000">
            <a:off x="2591594" y="6201569"/>
            <a:ext cx="21590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8" name="TextBox 24"/>
          <p:cNvSpPr txBox="1">
            <a:spLocks noChangeArrowheads="1"/>
          </p:cNvSpPr>
          <p:nvPr/>
        </p:nvSpPr>
        <p:spPr bwMode="auto">
          <a:xfrm>
            <a:off x="2771775" y="4724400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TRUE</a:t>
            </a:r>
          </a:p>
        </p:txBody>
      </p:sp>
      <p:sp>
        <p:nvSpPr>
          <p:cNvPr id="19469" name="TextBox 25"/>
          <p:cNvSpPr txBox="1">
            <a:spLocks noChangeArrowheads="1"/>
          </p:cNvSpPr>
          <p:nvPr/>
        </p:nvSpPr>
        <p:spPr bwMode="auto">
          <a:xfrm>
            <a:off x="900113" y="3933825"/>
            <a:ext cx="863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0" y="3284538"/>
            <a:ext cx="3744913" cy="23082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INPUT num1</a:t>
            </a:r>
          </a:p>
          <a:p>
            <a:pPr>
              <a:defRPr/>
            </a:pPr>
            <a:r>
              <a:rPr lang="en-US" dirty="0">
                <a:cs typeface="+mn-cs"/>
              </a:rPr>
              <a:t>IF num1&gt;0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DISPLAY “Positive”</a:t>
            </a:r>
          </a:p>
          <a:p>
            <a:pPr>
              <a:defRPr/>
            </a:pPr>
            <a:r>
              <a:rPr lang="en-US" dirty="0">
                <a:cs typeface="+mn-cs"/>
              </a:rPr>
              <a:t>ELSE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DISPLAY “Negative”</a:t>
            </a:r>
          </a:p>
          <a:p>
            <a:pPr>
              <a:defRPr/>
            </a:pPr>
            <a:r>
              <a:rPr lang="en-US" dirty="0">
                <a:cs typeface="+mn-cs"/>
              </a:rPr>
              <a:t>ENDIF</a:t>
            </a:r>
          </a:p>
        </p:txBody>
      </p:sp>
      <p:cxnSp>
        <p:nvCxnSpPr>
          <p:cNvPr id="27" name="Shape 26"/>
          <p:cNvCxnSpPr>
            <a:stCxn id="23" idx="2"/>
            <a:endCxn id="19" idx="2"/>
          </p:cNvCxnSpPr>
          <p:nvPr/>
        </p:nvCxnSpPr>
        <p:spPr>
          <a:xfrm rot="16200000" flipH="1">
            <a:off x="1600994" y="4995069"/>
            <a:ext cx="396875" cy="16557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isplay 20"/>
          <p:cNvSpPr/>
          <p:nvPr/>
        </p:nvSpPr>
        <p:spPr>
          <a:xfrm>
            <a:off x="1908175" y="5121275"/>
            <a:ext cx="1584325" cy="468313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“Positive”</a:t>
            </a:r>
          </a:p>
        </p:txBody>
      </p:sp>
      <p:sp>
        <p:nvSpPr>
          <p:cNvPr id="23" name="Flowchart: Display 22"/>
          <p:cNvSpPr/>
          <p:nvPr/>
        </p:nvSpPr>
        <p:spPr>
          <a:xfrm>
            <a:off x="179388" y="5157788"/>
            <a:ext cx="1584325" cy="466725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“Positive”</a:t>
            </a:r>
          </a:p>
        </p:txBody>
      </p:sp>
      <p:cxnSp>
        <p:nvCxnSpPr>
          <p:cNvPr id="32" name="Elbow Connector 31"/>
          <p:cNvCxnSpPr>
            <a:stCxn id="14" idx="2"/>
            <a:endCxn id="21" idx="0"/>
          </p:cNvCxnSpPr>
          <p:nvPr/>
        </p:nvCxnSpPr>
        <p:spPr>
          <a:xfrm rot="16200000" flipH="1">
            <a:off x="2430463" y="4851400"/>
            <a:ext cx="53975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4" idx="1"/>
            <a:endCxn id="23" idx="0"/>
          </p:cNvCxnSpPr>
          <p:nvPr/>
        </p:nvCxnSpPr>
        <p:spPr>
          <a:xfrm rot="10800000" flipV="1">
            <a:off x="971550" y="4221163"/>
            <a:ext cx="1008063" cy="9366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1" idx="2"/>
            <a:endCxn id="19" idx="0"/>
          </p:cNvCxnSpPr>
          <p:nvPr/>
        </p:nvCxnSpPr>
        <p:spPr>
          <a:xfrm rot="5400000">
            <a:off x="2520157" y="5769769"/>
            <a:ext cx="360362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83084"/>
            <a:ext cx="7620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9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 : New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Selection statements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414587"/>
            <a:ext cx="30480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Statements: If ..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Elseif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ladder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400" dirty="0" smtClean="0"/>
              <a:t>Multipath decisions are represented using </a:t>
            </a:r>
            <a:r>
              <a:rPr lang="en-US" sz="3400" b="1" dirty="0" smtClean="0"/>
              <a:t>IF ELSEIF </a:t>
            </a:r>
            <a:r>
              <a:rPr lang="en-US" sz="3400" dirty="0" smtClean="0"/>
              <a:t>ladder.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400" dirty="0" smtClean="0"/>
              <a:t>A multipath decision is a chain of </a:t>
            </a:r>
            <a:r>
              <a:rPr lang="en-US" sz="3400" b="1" dirty="0" smtClean="0"/>
              <a:t>IF</a:t>
            </a:r>
            <a:r>
              <a:rPr lang="en-US" sz="3400" dirty="0" smtClean="0"/>
              <a:t> statements in which the statement associated with each </a:t>
            </a:r>
            <a:r>
              <a:rPr lang="en-US" sz="3400" b="1" dirty="0" smtClean="0"/>
              <a:t>ELSE</a:t>
            </a:r>
            <a:r>
              <a:rPr lang="en-US" sz="3400" dirty="0" smtClean="0"/>
              <a:t> is an </a:t>
            </a:r>
            <a:r>
              <a:rPr lang="en-US" sz="3400" b="1" dirty="0" smtClean="0"/>
              <a:t>IF</a:t>
            </a:r>
            <a:r>
              <a:rPr lang="en-US" sz="3400" dirty="0" smtClean="0"/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400" dirty="0" smtClean="0"/>
              <a:t>The conditions are evaluated from the top downwards.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400" dirty="0" smtClean="0"/>
              <a:t>As soon as a </a:t>
            </a:r>
            <a:r>
              <a:rPr lang="en-US" sz="3400" b="1" dirty="0" smtClean="0"/>
              <a:t>TRUE</a:t>
            </a:r>
            <a:r>
              <a:rPr lang="en-US" sz="3400" dirty="0" smtClean="0"/>
              <a:t> condition is found, the statement associated with it is executed and </a:t>
            </a:r>
            <a:r>
              <a:rPr lang="en-US" sz="3400" b="1" dirty="0" smtClean="0"/>
              <a:t>IF</a:t>
            </a:r>
            <a:r>
              <a:rPr lang="en-US" sz="3400" dirty="0" smtClean="0"/>
              <a:t> statement exits.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400" dirty="0" smtClean="0"/>
              <a:t>When all the all conditions enumerated as </a:t>
            </a:r>
            <a:r>
              <a:rPr lang="en-US" sz="3400" b="1" dirty="0" smtClean="0"/>
              <a:t>ELSEIF</a:t>
            </a:r>
            <a:r>
              <a:rPr lang="en-US" sz="3400" dirty="0" smtClean="0"/>
              <a:t> statements become </a:t>
            </a:r>
            <a:r>
              <a:rPr lang="en-US" sz="3400" b="1" dirty="0" smtClean="0"/>
              <a:t>FALSE</a:t>
            </a:r>
            <a:r>
              <a:rPr lang="en-US" sz="3400" dirty="0" smtClean="0"/>
              <a:t>,  the final </a:t>
            </a:r>
            <a:r>
              <a:rPr lang="en-US" sz="3400" b="1" dirty="0" smtClean="0"/>
              <a:t>ELSE</a:t>
            </a:r>
            <a:r>
              <a:rPr lang="en-US" sz="3400" dirty="0" smtClean="0"/>
              <a:t> containing the default statement will be executed.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Statements: If ..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1036637"/>
          </a:xfrm>
        </p:spPr>
        <p:txBody>
          <a:bodyPr rtlCol="0">
            <a:normAutofit fontScale="85000" lnSpcReduction="20000"/>
          </a:bodyPr>
          <a:lstStyle/>
          <a:p>
            <a:pPr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Example: Prompt the user to enter a number and print “positive” if number is greater than 0, if the number if less than 0 print “negative”, otherwise print “Zero”</a:t>
            </a:r>
            <a:endParaRPr lang="en-US" sz="2800" dirty="0"/>
          </a:p>
        </p:txBody>
      </p:sp>
      <p:sp>
        <p:nvSpPr>
          <p:cNvPr id="5" name="Flowchart: Terminator 4"/>
          <p:cNvSpPr/>
          <p:nvPr/>
        </p:nvSpPr>
        <p:spPr>
          <a:xfrm>
            <a:off x="3132138" y="2276475"/>
            <a:ext cx="1079500" cy="2889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Flowchart: Manual Input 6"/>
          <p:cNvSpPr/>
          <p:nvPr/>
        </p:nvSpPr>
        <p:spPr>
          <a:xfrm>
            <a:off x="2987675" y="2708275"/>
            <a:ext cx="1368425" cy="504825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num1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3203575" y="6308725"/>
            <a:ext cx="936625" cy="2889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10" name="Elbow Connector 9"/>
          <p:cNvCxnSpPr/>
          <p:nvPr/>
        </p:nvCxnSpPr>
        <p:spPr>
          <a:xfrm rot="5400000">
            <a:off x="3575050" y="2662238"/>
            <a:ext cx="1952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28" idx="2"/>
          </p:cNvCxnSpPr>
          <p:nvPr/>
        </p:nvCxnSpPr>
        <p:spPr>
          <a:xfrm rot="5400000">
            <a:off x="3436938" y="5427663"/>
            <a:ext cx="4699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2951163" y="3573463"/>
            <a:ext cx="1441450" cy="71913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? num1&gt;0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3527425" y="5661025"/>
            <a:ext cx="288925" cy="288925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5" name="TextBox 24"/>
          <p:cNvSpPr txBox="1">
            <a:spLocks noChangeArrowheads="1"/>
          </p:cNvSpPr>
          <p:nvPr/>
        </p:nvSpPr>
        <p:spPr bwMode="auto">
          <a:xfrm>
            <a:off x="3779838" y="4365625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TRUE</a:t>
            </a:r>
          </a:p>
        </p:txBody>
      </p:sp>
      <p:sp>
        <p:nvSpPr>
          <p:cNvPr id="21516" name="TextBox 25"/>
          <p:cNvSpPr txBox="1">
            <a:spLocks noChangeArrowheads="1"/>
          </p:cNvSpPr>
          <p:nvPr/>
        </p:nvSpPr>
        <p:spPr bwMode="auto">
          <a:xfrm>
            <a:off x="2124075" y="3573463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16463" y="2708275"/>
            <a:ext cx="3743325" cy="3048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INPUT num1</a:t>
            </a:r>
          </a:p>
          <a:p>
            <a:pPr>
              <a:defRPr/>
            </a:pPr>
            <a:r>
              <a:rPr lang="en-US" dirty="0">
                <a:cs typeface="+mn-cs"/>
              </a:rPr>
              <a:t>IF num1&gt;0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DISPLAY “Positive”</a:t>
            </a:r>
          </a:p>
          <a:p>
            <a:pPr>
              <a:defRPr/>
            </a:pPr>
            <a:r>
              <a:rPr lang="en-US" dirty="0">
                <a:cs typeface="+mn-cs"/>
              </a:rPr>
              <a:t>ELSEIF num1&lt;0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DISPLAY “Negative”</a:t>
            </a:r>
          </a:p>
          <a:p>
            <a:pPr>
              <a:defRPr/>
            </a:pPr>
            <a:r>
              <a:rPr lang="en-US" dirty="0">
                <a:cs typeface="+mn-cs"/>
              </a:rPr>
              <a:t>ELSE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DISPLAY “Zero”</a:t>
            </a:r>
          </a:p>
          <a:p>
            <a:pPr>
              <a:defRPr/>
            </a:pPr>
            <a:r>
              <a:rPr lang="en-US" dirty="0">
                <a:cs typeface="+mn-cs"/>
              </a:rPr>
              <a:t>ENDIF</a:t>
            </a:r>
          </a:p>
        </p:txBody>
      </p:sp>
      <p:sp>
        <p:nvSpPr>
          <p:cNvPr id="30" name="Flowchart: Decision 29"/>
          <p:cNvSpPr/>
          <p:nvPr/>
        </p:nvSpPr>
        <p:spPr>
          <a:xfrm>
            <a:off x="900113" y="3573463"/>
            <a:ext cx="1439862" cy="71913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? num1&lt;0</a:t>
            </a:r>
          </a:p>
        </p:txBody>
      </p:sp>
      <p:cxnSp>
        <p:nvCxnSpPr>
          <p:cNvPr id="49" name="Elbow Connector 48"/>
          <p:cNvCxnSpPr>
            <a:stCxn id="14" idx="1"/>
            <a:endCxn id="30" idx="3"/>
          </p:cNvCxnSpPr>
          <p:nvPr/>
        </p:nvCxnSpPr>
        <p:spPr>
          <a:xfrm rot="10800000">
            <a:off x="2339975" y="3933825"/>
            <a:ext cx="61118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0" idx="2"/>
            <a:endCxn id="29" idx="0"/>
          </p:cNvCxnSpPr>
          <p:nvPr/>
        </p:nvCxnSpPr>
        <p:spPr>
          <a:xfrm rot="16200000" flipH="1">
            <a:off x="1358900" y="4554538"/>
            <a:ext cx="541338" cy="1746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29" idx="2"/>
            <a:endCxn id="19" idx="1"/>
          </p:cNvCxnSpPr>
          <p:nvPr/>
        </p:nvCxnSpPr>
        <p:spPr>
          <a:xfrm rot="16200000" flipH="1">
            <a:off x="2402681" y="4536282"/>
            <a:ext cx="403225" cy="19319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0" idx="1"/>
            <a:endCxn id="31" idx="1"/>
          </p:cNvCxnSpPr>
          <p:nvPr/>
        </p:nvCxnSpPr>
        <p:spPr>
          <a:xfrm rot="10800000" flipH="1" flipV="1">
            <a:off x="900113" y="3933825"/>
            <a:ext cx="71437" cy="2178050"/>
          </a:xfrm>
          <a:prstGeom prst="bentConnector3">
            <a:avLst>
              <a:gd name="adj1" fmla="val -10659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5400000">
            <a:off x="3492500" y="6129338"/>
            <a:ext cx="3603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7" idx="2"/>
            <a:endCxn id="14" idx="0"/>
          </p:cNvCxnSpPr>
          <p:nvPr/>
        </p:nvCxnSpPr>
        <p:spPr>
          <a:xfrm rot="5400000">
            <a:off x="3492500" y="3392488"/>
            <a:ext cx="3603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14" idx="2"/>
            <a:endCxn id="28" idx="0"/>
          </p:cNvCxnSpPr>
          <p:nvPr/>
        </p:nvCxnSpPr>
        <p:spPr>
          <a:xfrm rot="16200000" flipH="1">
            <a:off x="3455988" y="4508500"/>
            <a:ext cx="431800" cy="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6" name="TextBox 67"/>
          <p:cNvSpPr txBox="1">
            <a:spLocks noChangeArrowheads="1"/>
          </p:cNvSpPr>
          <p:nvPr/>
        </p:nvSpPr>
        <p:spPr bwMode="auto">
          <a:xfrm>
            <a:off x="0" y="3573463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/>
              <a:t>FALSE</a:t>
            </a:r>
          </a:p>
        </p:txBody>
      </p:sp>
      <p:sp>
        <p:nvSpPr>
          <p:cNvPr id="21527" name="TextBox 68"/>
          <p:cNvSpPr txBox="1">
            <a:spLocks noChangeArrowheads="1"/>
          </p:cNvSpPr>
          <p:nvPr/>
        </p:nvSpPr>
        <p:spPr bwMode="auto">
          <a:xfrm>
            <a:off x="1692275" y="4292600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TRUE</a:t>
            </a:r>
          </a:p>
        </p:txBody>
      </p:sp>
      <p:cxnSp>
        <p:nvCxnSpPr>
          <p:cNvPr id="77" name="Elbow Connector 76"/>
          <p:cNvCxnSpPr>
            <a:stCxn id="31" idx="3"/>
            <a:endCxn id="19" idx="2"/>
          </p:cNvCxnSpPr>
          <p:nvPr/>
        </p:nvCxnSpPr>
        <p:spPr>
          <a:xfrm flipV="1">
            <a:off x="2232025" y="5805488"/>
            <a:ext cx="1295400" cy="306387"/>
          </a:xfrm>
          <a:prstGeom prst="bentConnector3">
            <a:avLst>
              <a:gd name="adj1" fmla="val 519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Display 27"/>
          <p:cNvSpPr/>
          <p:nvPr/>
        </p:nvSpPr>
        <p:spPr>
          <a:xfrm>
            <a:off x="2879725" y="4724400"/>
            <a:ext cx="1584325" cy="468313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“Positive”</a:t>
            </a:r>
          </a:p>
        </p:txBody>
      </p:sp>
      <p:sp>
        <p:nvSpPr>
          <p:cNvPr id="29" name="Flowchart: Display 28"/>
          <p:cNvSpPr/>
          <p:nvPr/>
        </p:nvSpPr>
        <p:spPr>
          <a:xfrm>
            <a:off x="827088" y="4833938"/>
            <a:ext cx="1620837" cy="466725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“Negative”</a:t>
            </a:r>
          </a:p>
        </p:txBody>
      </p:sp>
      <p:sp>
        <p:nvSpPr>
          <p:cNvPr id="31" name="Flowchart: Display 30"/>
          <p:cNvSpPr/>
          <p:nvPr/>
        </p:nvSpPr>
        <p:spPr>
          <a:xfrm>
            <a:off x="971550" y="5876925"/>
            <a:ext cx="1260475" cy="468313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“Zero”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Statements: Nested If’s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When a series of decisions are involved, more than one if.....else statement may be used in nested form.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Nesting can be done in IF, ELSEIF or ELSE parts if the if statement.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mtClean="0"/>
              <a:t>It is possible to nest very large number of if statements but readability of the program/algorithm will be reduced!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Statements: If ..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836613"/>
            <a:ext cx="8229600" cy="1036637"/>
          </a:xfrm>
        </p:spPr>
        <p:txBody>
          <a:bodyPr rtlCol="0">
            <a:normAutofit fontScale="85000" lnSpcReduction="20000"/>
          </a:bodyPr>
          <a:lstStyle/>
          <a:p>
            <a:pPr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Example: Prompt the user to enter a number and print “positive” if number is greater than 0, if the number if less than 0 print “negative”, otherwise print “Zero”</a:t>
            </a:r>
            <a:endParaRPr lang="en-US" sz="2800" dirty="0"/>
          </a:p>
        </p:txBody>
      </p:sp>
      <p:sp>
        <p:nvSpPr>
          <p:cNvPr id="5" name="Flowchart: Terminator 4"/>
          <p:cNvSpPr/>
          <p:nvPr/>
        </p:nvSpPr>
        <p:spPr>
          <a:xfrm>
            <a:off x="3600450" y="1773238"/>
            <a:ext cx="1079500" cy="2873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Flowchart: Manual Input 6"/>
          <p:cNvSpPr/>
          <p:nvPr/>
        </p:nvSpPr>
        <p:spPr>
          <a:xfrm>
            <a:off x="3455988" y="2276475"/>
            <a:ext cx="1368425" cy="504825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num1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3671888" y="6416675"/>
            <a:ext cx="936625" cy="2889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3419475" y="2997200"/>
            <a:ext cx="1439863" cy="71913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? num1&gt;=0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1979613" y="5732463"/>
            <a:ext cx="215900" cy="21748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61" name="TextBox 24"/>
          <p:cNvSpPr txBox="1">
            <a:spLocks noChangeArrowheads="1"/>
          </p:cNvSpPr>
          <p:nvPr/>
        </p:nvSpPr>
        <p:spPr bwMode="auto">
          <a:xfrm>
            <a:off x="4067175" y="3752850"/>
            <a:ext cx="865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TRUE</a:t>
            </a:r>
          </a:p>
        </p:txBody>
      </p:sp>
      <p:sp>
        <p:nvSpPr>
          <p:cNvPr id="23562" name="TextBox 25"/>
          <p:cNvSpPr txBox="1">
            <a:spLocks noChangeArrowheads="1"/>
          </p:cNvSpPr>
          <p:nvPr/>
        </p:nvSpPr>
        <p:spPr bwMode="auto">
          <a:xfrm>
            <a:off x="431800" y="3068638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84775" y="2241550"/>
            <a:ext cx="3743325" cy="3784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INPUT num1</a:t>
            </a:r>
          </a:p>
          <a:p>
            <a:pPr>
              <a:defRPr/>
            </a:pPr>
            <a:r>
              <a:rPr lang="en-US" dirty="0">
                <a:cs typeface="+mn-cs"/>
              </a:rPr>
              <a:t>IF num1&lt;0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DISPLAY “Negative”</a:t>
            </a:r>
          </a:p>
          <a:p>
            <a:pPr>
              <a:defRPr/>
            </a:pPr>
            <a:r>
              <a:rPr lang="en-US" dirty="0">
                <a:cs typeface="+mn-cs"/>
              </a:rPr>
              <a:t>ELSE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IF num1&gt;0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	DISPLAY “Positive”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ELSE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	DISPLAY “Zero”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ENDIF</a:t>
            </a:r>
          </a:p>
          <a:p>
            <a:pPr>
              <a:defRPr/>
            </a:pPr>
            <a:r>
              <a:rPr lang="en-US" dirty="0">
                <a:cs typeface="+mn-cs"/>
              </a:rPr>
              <a:t>ENDIF</a:t>
            </a:r>
          </a:p>
        </p:txBody>
      </p:sp>
      <p:sp>
        <p:nvSpPr>
          <p:cNvPr id="23564" name="TextBox 67"/>
          <p:cNvSpPr txBox="1">
            <a:spLocks noChangeArrowheads="1"/>
          </p:cNvSpPr>
          <p:nvPr/>
        </p:nvSpPr>
        <p:spPr bwMode="auto">
          <a:xfrm>
            <a:off x="2592388" y="3013075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/>
              <a:t>FALSE</a:t>
            </a:r>
          </a:p>
        </p:txBody>
      </p:sp>
      <p:sp>
        <p:nvSpPr>
          <p:cNvPr id="23565" name="TextBox 68"/>
          <p:cNvSpPr txBox="1">
            <a:spLocks noChangeArrowheads="1"/>
          </p:cNvSpPr>
          <p:nvPr/>
        </p:nvSpPr>
        <p:spPr bwMode="auto">
          <a:xfrm>
            <a:off x="2016125" y="3768725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TRUE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1368425" y="2997200"/>
            <a:ext cx="1439863" cy="71913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? num1&gt;0</a:t>
            </a:r>
          </a:p>
        </p:txBody>
      </p:sp>
      <p:sp>
        <p:nvSpPr>
          <p:cNvPr id="37" name="Flowchart: Connector 36"/>
          <p:cNvSpPr/>
          <p:nvPr/>
        </p:nvSpPr>
        <p:spPr>
          <a:xfrm>
            <a:off x="4032250" y="5732463"/>
            <a:ext cx="215900" cy="21748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Elbow Connector 38"/>
          <p:cNvCxnSpPr/>
          <p:nvPr/>
        </p:nvCxnSpPr>
        <p:spPr>
          <a:xfrm rot="5400000">
            <a:off x="4006057" y="2194719"/>
            <a:ext cx="266700" cy="158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5400000">
            <a:off x="4031457" y="2888456"/>
            <a:ext cx="215900" cy="158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4" idx="2"/>
            <a:endCxn id="31" idx="0"/>
          </p:cNvCxnSpPr>
          <p:nvPr/>
        </p:nvCxnSpPr>
        <p:spPr>
          <a:xfrm rot="5400000">
            <a:off x="1817688" y="3986213"/>
            <a:ext cx="541337" cy="158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4" idx="1"/>
            <a:endCxn id="34" idx="3"/>
          </p:cNvCxnSpPr>
          <p:nvPr/>
        </p:nvCxnSpPr>
        <p:spPr>
          <a:xfrm rot="10800000">
            <a:off x="2808288" y="3357563"/>
            <a:ext cx="611187" cy="158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101"/>
          <p:cNvCxnSpPr>
            <a:stCxn id="34" idx="1"/>
            <a:endCxn id="30" idx="0"/>
          </p:cNvCxnSpPr>
          <p:nvPr/>
        </p:nvCxnSpPr>
        <p:spPr>
          <a:xfrm rot="10800000" flipV="1">
            <a:off x="665163" y="3355975"/>
            <a:ext cx="703262" cy="1512888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hape 103"/>
          <p:cNvCxnSpPr>
            <a:stCxn id="30" idx="2"/>
            <a:endCxn id="19" idx="2"/>
          </p:cNvCxnSpPr>
          <p:nvPr/>
        </p:nvCxnSpPr>
        <p:spPr>
          <a:xfrm rot="16200000" flipH="1">
            <a:off x="1035050" y="4895851"/>
            <a:ext cx="574675" cy="1314450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1" idx="2"/>
            <a:endCxn id="19" idx="0"/>
          </p:cNvCxnSpPr>
          <p:nvPr/>
        </p:nvCxnSpPr>
        <p:spPr>
          <a:xfrm rot="5400000">
            <a:off x="1583531" y="5228432"/>
            <a:ext cx="1008063" cy="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9" idx="6"/>
            <a:endCxn id="37" idx="2"/>
          </p:cNvCxnSpPr>
          <p:nvPr/>
        </p:nvCxnSpPr>
        <p:spPr>
          <a:xfrm>
            <a:off x="2195513" y="5842000"/>
            <a:ext cx="1836737" cy="1588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32" idx="2"/>
            <a:endCxn id="37" idx="0"/>
          </p:cNvCxnSpPr>
          <p:nvPr/>
        </p:nvCxnSpPr>
        <p:spPr>
          <a:xfrm rot="16200000" flipH="1">
            <a:off x="3636168" y="5228432"/>
            <a:ext cx="1008063" cy="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4" idx="2"/>
            <a:endCxn id="32" idx="0"/>
          </p:cNvCxnSpPr>
          <p:nvPr/>
        </p:nvCxnSpPr>
        <p:spPr>
          <a:xfrm rot="16200000" flipH="1">
            <a:off x="3886994" y="3967957"/>
            <a:ext cx="504825" cy="158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37" idx="4"/>
            <a:endCxn id="9" idx="0"/>
          </p:cNvCxnSpPr>
          <p:nvPr/>
        </p:nvCxnSpPr>
        <p:spPr>
          <a:xfrm rot="5400000">
            <a:off x="3905250" y="6183313"/>
            <a:ext cx="468313" cy="1587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isplay 29"/>
          <p:cNvSpPr/>
          <p:nvPr/>
        </p:nvSpPr>
        <p:spPr>
          <a:xfrm>
            <a:off x="0" y="4868863"/>
            <a:ext cx="1331913" cy="396875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“Zero”</a:t>
            </a:r>
          </a:p>
        </p:txBody>
      </p:sp>
      <p:sp>
        <p:nvSpPr>
          <p:cNvPr id="31" name="Flowchart: Display 30"/>
          <p:cNvSpPr/>
          <p:nvPr/>
        </p:nvSpPr>
        <p:spPr>
          <a:xfrm>
            <a:off x="1295400" y="4257675"/>
            <a:ext cx="1584325" cy="466725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“Positive”</a:t>
            </a:r>
          </a:p>
        </p:txBody>
      </p:sp>
      <p:sp>
        <p:nvSpPr>
          <p:cNvPr id="32" name="Flowchart: Display 31"/>
          <p:cNvSpPr/>
          <p:nvPr/>
        </p:nvSpPr>
        <p:spPr>
          <a:xfrm>
            <a:off x="3419475" y="4221163"/>
            <a:ext cx="1439863" cy="503237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“Negative”</a:t>
            </a:r>
          </a:p>
        </p:txBody>
      </p:sp>
      <p:sp>
        <p:nvSpPr>
          <p:cNvPr id="2" name="Oval 1"/>
          <p:cNvSpPr/>
          <p:nvPr/>
        </p:nvSpPr>
        <p:spPr>
          <a:xfrm>
            <a:off x="-54557" y="2528887"/>
            <a:ext cx="3186397" cy="3889376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-288540" y="2781299"/>
            <a:ext cx="6102720" cy="3564025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3" grpId="0" animBg="1"/>
      <p:bldP spid="3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Selection Statements: If ..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88" y="836613"/>
            <a:ext cx="8229600" cy="1036637"/>
          </a:xfrm>
        </p:spPr>
        <p:txBody>
          <a:bodyPr rtlCol="0">
            <a:normAutofit fontScale="85000" lnSpcReduction="20000"/>
          </a:bodyPr>
          <a:lstStyle/>
          <a:p>
            <a:pPr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Example: Prompt the user to enter a number and print “positive” if number is greater than 0, if the number if less than 0 print “negative”, otherwise print “Zero”</a:t>
            </a:r>
            <a:endParaRPr lang="en-US" sz="2800" dirty="0"/>
          </a:p>
        </p:txBody>
      </p:sp>
      <p:sp>
        <p:nvSpPr>
          <p:cNvPr id="5" name="Flowchart: Terminator 4"/>
          <p:cNvSpPr/>
          <p:nvPr/>
        </p:nvSpPr>
        <p:spPr>
          <a:xfrm>
            <a:off x="3167063" y="1773238"/>
            <a:ext cx="1081087" cy="287337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Flowchart: Manual Input 6"/>
          <p:cNvSpPr/>
          <p:nvPr/>
        </p:nvSpPr>
        <p:spPr>
          <a:xfrm>
            <a:off x="3024188" y="2276475"/>
            <a:ext cx="1368425" cy="504825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num1</a:t>
            </a:r>
          </a:p>
        </p:txBody>
      </p:sp>
      <p:sp>
        <p:nvSpPr>
          <p:cNvPr id="9" name="Flowchart: Terminator 8"/>
          <p:cNvSpPr/>
          <p:nvPr/>
        </p:nvSpPr>
        <p:spPr>
          <a:xfrm>
            <a:off x="3203575" y="6524625"/>
            <a:ext cx="936625" cy="288925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2987824" y="2997200"/>
            <a:ext cx="1439863" cy="71913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? num1&gt;=0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1691804" y="5319402"/>
            <a:ext cx="215900" cy="2159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585" name="TextBox 24"/>
          <p:cNvSpPr txBox="1">
            <a:spLocks noChangeArrowheads="1"/>
          </p:cNvSpPr>
          <p:nvPr/>
        </p:nvSpPr>
        <p:spPr bwMode="auto">
          <a:xfrm>
            <a:off x="3851275" y="3716338"/>
            <a:ext cx="865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TRUE</a:t>
            </a:r>
          </a:p>
        </p:txBody>
      </p:sp>
      <p:sp>
        <p:nvSpPr>
          <p:cNvPr id="24586" name="TextBox 25"/>
          <p:cNvSpPr txBox="1">
            <a:spLocks noChangeArrowheads="1"/>
          </p:cNvSpPr>
          <p:nvPr/>
        </p:nvSpPr>
        <p:spPr bwMode="auto">
          <a:xfrm>
            <a:off x="2195513" y="4005263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/>
              <a:t>FALSE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03800" y="2276475"/>
            <a:ext cx="3744913" cy="378618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INPUT num1</a:t>
            </a:r>
          </a:p>
          <a:p>
            <a:pPr>
              <a:defRPr/>
            </a:pPr>
            <a:r>
              <a:rPr lang="en-US" dirty="0">
                <a:cs typeface="+mn-cs"/>
              </a:rPr>
              <a:t>IF num1&gt;=0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IF num1&gt;0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	DISPLAY “Positive”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ELSE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	DISPLAY “Zero”</a:t>
            </a:r>
          </a:p>
          <a:p>
            <a:pPr lvl="1">
              <a:defRPr/>
            </a:pPr>
            <a:r>
              <a:rPr lang="en-US" dirty="0">
                <a:cs typeface="+mn-cs"/>
              </a:rPr>
              <a:t>ENDIF</a:t>
            </a:r>
          </a:p>
          <a:p>
            <a:pPr>
              <a:defRPr/>
            </a:pPr>
            <a:r>
              <a:rPr lang="en-US" dirty="0">
                <a:cs typeface="+mn-cs"/>
              </a:rPr>
              <a:t>ELSE</a:t>
            </a:r>
          </a:p>
          <a:p>
            <a:pPr marL="457200" lvl="2">
              <a:defRPr/>
            </a:pPr>
            <a:r>
              <a:rPr lang="en-US" dirty="0">
                <a:cs typeface="+mn-cs"/>
              </a:rPr>
              <a:t>DISPLAY “Negative”</a:t>
            </a:r>
          </a:p>
          <a:p>
            <a:pPr>
              <a:defRPr/>
            </a:pPr>
            <a:r>
              <a:rPr lang="en-US" dirty="0">
                <a:cs typeface="+mn-cs"/>
              </a:rPr>
              <a:t>ENDIF</a:t>
            </a:r>
          </a:p>
        </p:txBody>
      </p:sp>
      <p:sp>
        <p:nvSpPr>
          <p:cNvPr id="24588" name="TextBox 67"/>
          <p:cNvSpPr txBox="1">
            <a:spLocks noChangeArrowheads="1"/>
          </p:cNvSpPr>
          <p:nvPr/>
        </p:nvSpPr>
        <p:spPr bwMode="auto">
          <a:xfrm>
            <a:off x="2051050" y="2997200"/>
            <a:ext cx="865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1400"/>
              <a:t>FALSE</a:t>
            </a:r>
          </a:p>
        </p:txBody>
      </p:sp>
      <p:sp>
        <p:nvSpPr>
          <p:cNvPr id="24589" name="TextBox 68"/>
          <p:cNvSpPr txBox="1">
            <a:spLocks noChangeArrowheads="1"/>
          </p:cNvSpPr>
          <p:nvPr/>
        </p:nvSpPr>
        <p:spPr bwMode="auto">
          <a:xfrm>
            <a:off x="3995738" y="4652963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400"/>
              <a:t>TRUE</a:t>
            </a:r>
          </a:p>
        </p:txBody>
      </p:sp>
      <p:sp>
        <p:nvSpPr>
          <p:cNvPr id="34" name="Flowchart: Decision 33"/>
          <p:cNvSpPr/>
          <p:nvPr/>
        </p:nvSpPr>
        <p:spPr>
          <a:xfrm>
            <a:off x="3024125" y="4005263"/>
            <a:ext cx="1439863" cy="719137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</a:rPr>
              <a:t>? num1&gt;0</a:t>
            </a:r>
          </a:p>
        </p:txBody>
      </p:sp>
      <p:sp>
        <p:nvSpPr>
          <p:cNvPr id="37" name="Flowchart: Connector 36"/>
          <p:cNvSpPr/>
          <p:nvPr/>
        </p:nvSpPr>
        <p:spPr>
          <a:xfrm>
            <a:off x="3563938" y="6165850"/>
            <a:ext cx="215900" cy="21590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9" name="Elbow Connector 38"/>
          <p:cNvCxnSpPr>
            <a:stCxn id="5" idx="2"/>
            <a:endCxn id="7" idx="0"/>
          </p:cNvCxnSpPr>
          <p:nvPr/>
        </p:nvCxnSpPr>
        <p:spPr>
          <a:xfrm rot="5400000">
            <a:off x="3574257" y="2194719"/>
            <a:ext cx="266700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7" idx="2"/>
            <a:endCxn id="14" idx="0"/>
          </p:cNvCxnSpPr>
          <p:nvPr/>
        </p:nvCxnSpPr>
        <p:spPr>
          <a:xfrm rot="5400000">
            <a:off x="3600129" y="2888928"/>
            <a:ext cx="215900" cy="64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4" idx="2"/>
            <a:endCxn id="34" idx="0"/>
          </p:cNvCxnSpPr>
          <p:nvPr/>
        </p:nvCxnSpPr>
        <p:spPr>
          <a:xfrm rot="16200000" flipH="1">
            <a:off x="3581444" y="3842649"/>
            <a:ext cx="288925" cy="363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4" idx="2"/>
            <a:endCxn id="32" idx="0"/>
          </p:cNvCxnSpPr>
          <p:nvPr/>
        </p:nvCxnSpPr>
        <p:spPr>
          <a:xfrm rot="5400000">
            <a:off x="3509638" y="4958777"/>
            <a:ext cx="468796" cy="4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34" idx="1"/>
            <a:endCxn id="31" idx="3"/>
          </p:cNvCxnSpPr>
          <p:nvPr/>
        </p:nvCxnSpPr>
        <p:spPr>
          <a:xfrm rot="10800000">
            <a:off x="2411761" y="4364832"/>
            <a:ext cx="612365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14" idx="1"/>
            <a:endCxn id="30" idx="3"/>
          </p:cNvCxnSpPr>
          <p:nvPr/>
        </p:nvCxnSpPr>
        <p:spPr>
          <a:xfrm rot="10800000" flipV="1">
            <a:off x="1655764" y="3356768"/>
            <a:ext cx="1332061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30" idx="2"/>
            <a:endCxn id="37" idx="2"/>
          </p:cNvCxnSpPr>
          <p:nvPr/>
        </p:nvCxnSpPr>
        <p:spPr>
          <a:xfrm rot="16200000" flipH="1">
            <a:off x="890588" y="3600450"/>
            <a:ext cx="2682874" cy="26638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37" idx="4"/>
            <a:endCxn id="9" idx="0"/>
          </p:cNvCxnSpPr>
          <p:nvPr/>
        </p:nvCxnSpPr>
        <p:spPr>
          <a:xfrm rot="5400000">
            <a:off x="3600450" y="6453188"/>
            <a:ext cx="144463" cy="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1" idx="2"/>
            <a:endCxn id="19" idx="0"/>
          </p:cNvCxnSpPr>
          <p:nvPr/>
        </p:nvCxnSpPr>
        <p:spPr>
          <a:xfrm rot="16200000" flipH="1">
            <a:off x="1439476" y="4959123"/>
            <a:ext cx="720415" cy="1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9" idx="6"/>
            <a:endCxn id="32" idx="1"/>
          </p:cNvCxnSpPr>
          <p:nvPr/>
        </p:nvCxnSpPr>
        <p:spPr>
          <a:xfrm>
            <a:off x="1907704" y="5427352"/>
            <a:ext cx="104411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19" idx="4"/>
            <a:endCxn id="37" idx="0"/>
          </p:cNvCxnSpPr>
          <p:nvPr/>
        </p:nvCxnSpPr>
        <p:spPr>
          <a:xfrm rot="16200000" flipH="1">
            <a:off x="2420547" y="4914509"/>
            <a:ext cx="630548" cy="18721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isplay 29"/>
          <p:cNvSpPr/>
          <p:nvPr/>
        </p:nvSpPr>
        <p:spPr>
          <a:xfrm>
            <a:off x="144463" y="3122613"/>
            <a:ext cx="1511300" cy="468313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“Negative”</a:t>
            </a:r>
          </a:p>
        </p:txBody>
      </p:sp>
      <p:sp>
        <p:nvSpPr>
          <p:cNvPr id="31" name="Flowchart: Display 30"/>
          <p:cNvSpPr/>
          <p:nvPr/>
        </p:nvSpPr>
        <p:spPr>
          <a:xfrm>
            <a:off x="1187463" y="4130675"/>
            <a:ext cx="1224297" cy="468312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“Zero”</a:t>
            </a:r>
          </a:p>
        </p:txBody>
      </p:sp>
      <p:sp>
        <p:nvSpPr>
          <p:cNvPr id="32" name="Flowchart: Display 31"/>
          <p:cNvSpPr/>
          <p:nvPr/>
        </p:nvSpPr>
        <p:spPr>
          <a:xfrm>
            <a:off x="2951820" y="5193196"/>
            <a:ext cx="1584387" cy="468313"/>
          </a:xfrm>
          <a:prstGeom prst="flowChartDisplay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“Positive”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US" b="1" dirty="0" smtClean="0"/>
              <a:t>Looping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40" y="108874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Loops </a:t>
            </a:r>
            <a:r>
              <a:rPr lang="en-US" dirty="0"/>
              <a:t>are used to perform repetitive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such </a:t>
            </a:r>
            <a:r>
              <a:rPr lang="en-US" dirty="0"/>
              <a:t>as printing sequential numbers on screen.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statements enclosed inside a loop are usually executed more than once.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execution is called an iteration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36" y="3789040"/>
            <a:ext cx="4298263" cy="306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0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304764"/>
            <a:ext cx="4525963" cy="4525963"/>
          </a:xfrm>
        </p:spPr>
      </p:pic>
    </p:spTree>
    <p:extLst>
      <p:ext uri="{BB962C8B-B14F-4D97-AF65-F5344CB8AC3E}">
        <p14:creationId xmlns:p14="http://schemas.microsoft.com/office/powerpoint/2010/main" val="28543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/>
              <a:t>Flowchart Loops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en-US"/>
              <a:t>A live performance</a:t>
            </a:r>
          </a:p>
          <a:p>
            <a:r>
              <a:rPr lang="en-GB" altLang="en-US"/>
              <a:t>of walking to a chair and sitting on it!</a:t>
            </a:r>
          </a:p>
        </p:txBody>
      </p:sp>
    </p:spTree>
    <p:extLst>
      <p:ext uri="{BB962C8B-B14F-4D97-AF65-F5344CB8AC3E}">
        <p14:creationId xmlns:p14="http://schemas.microsoft.com/office/powerpoint/2010/main" val="83079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3132138" y="549275"/>
            <a:ext cx="2447925" cy="7191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3132138" y="2329148"/>
            <a:ext cx="2447925" cy="9366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TAKE ONE PACE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FORWARD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3132138" y="3843623"/>
            <a:ext cx="2447925" cy="163195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IS CHAIR 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IN FRONT 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OF YOU?</a:t>
            </a:r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4349750" y="1268413"/>
            <a:ext cx="6350" cy="10607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 flipH="1">
            <a:off x="4349750" y="3262598"/>
            <a:ext cx="635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7184" name="Text Box 1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427538" y="5402548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rgbClr val="FFCC00"/>
                </a:solidFill>
                <a:latin typeface="Arial Black" pitchFamily="34" charset="0"/>
              </a:rPr>
              <a:t>YES</a:t>
            </a:r>
          </a:p>
        </p:txBody>
      </p:sp>
      <p:sp>
        <p:nvSpPr>
          <p:cNvPr id="7185" name="Text Box 17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467350" y="4294473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rgbClr val="FFCC00"/>
                </a:solidFill>
                <a:latin typeface="Arial Black" pitchFamily="34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272317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3" grpId="0" animBg="1"/>
      <p:bldP spid="7174" grpId="0" animBg="1"/>
      <p:bldP spid="7180" grpId="0" animBg="1"/>
      <p:bldP spid="7181" grpId="0" animBg="1"/>
      <p:bldP spid="7184" grpId="0"/>
      <p:bldP spid="71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Definition of algorithm</a:t>
            </a:r>
            <a:endParaRPr lang="tr-T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procedure for solving a mathematical problem in a finite number of steps that frequently involves repetition of an operation</a:t>
            </a:r>
          </a:p>
          <a:p>
            <a:r>
              <a:rPr lang="en-US" altLang="en-US" smtClean="0"/>
              <a:t>a step-by-step procedure for solving a problem or accomplishing some end especially by a computer</a:t>
            </a:r>
          </a:p>
          <a:p>
            <a:pPr algn="r">
              <a:buFont typeface="Arial" charset="0"/>
              <a:buNone/>
            </a:pPr>
            <a:r>
              <a:rPr lang="en-US" altLang="en-US" sz="1800" smtClean="0"/>
              <a:t>Source: http://www.merriam-webster.com/</a:t>
            </a:r>
            <a:endParaRPr lang="tr-TR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132138" y="549275"/>
            <a:ext cx="2447925" cy="7191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3132138" y="2348880"/>
            <a:ext cx="2447925" cy="9366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TAKE ONE PACE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FORWARD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132138" y="3863355"/>
            <a:ext cx="2447925" cy="163195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IS CHAIR 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IN FRONT 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OF YOU?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5580063" y="4684092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6084888" y="1844824"/>
            <a:ext cx="0" cy="28583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4482110" y="1868350"/>
            <a:ext cx="160277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356100" y="1268413"/>
            <a:ext cx="0" cy="468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427538" y="5422280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rgbClr val="FFCC00"/>
                </a:solidFill>
                <a:latin typeface="Arial Black" pitchFamily="34" charset="0"/>
              </a:rPr>
              <a:t>YES</a:t>
            </a:r>
          </a:p>
        </p:txBody>
      </p:sp>
      <p:sp>
        <p:nvSpPr>
          <p:cNvPr id="8205" name="Text Box 1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67350" y="4314205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rgbClr val="FFCC00"/>
                </a:solidFill>
                <a:latin typeface="Arial Black" pitchFamily="34" charset="0"/>
              </a:rPr>
              <a:t>NO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4349750" y="3282330"/>
            <a:ext cx="635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230086" y="1736812"/>
            <a:ext cx="252028" cy="26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4352924" y="1999890"/>
            <a:ext cx="3175" cy="3577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45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198" grpId="0" animBg="1"/>
      <p:bldP spid="81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132138" y="549275"/>
            <a:ext cx="2447925" cy="7191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3132138" y="2348880"/>
            <a:ext cx="2447925" cy="9366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TAKE ONE PACE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FORWARD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132138" y="3863355"/>
            <a:ext cx="2447925" cy="163195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IS CHAIR 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IN FRONT 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OF YOU?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5580063" y="4684092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6084888" y="1844824"/>
            <a:ext cx="0" cy="28583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4482110" y="1868350"/>
            <a:ext cx="160277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356100" y="1268413"/>
            <a:ext cx="0" cy="468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427538" y="5422280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rgbClr val="FFCC00"/>
                </a:solidFill>
                <a:latin typeface="Arial Black" pitchFamily="34" charset="0"/>
              </a:rPr>
              <a:t>YES</a:t>
            </a:r>
          </a:p>
        </p:txBody>
      </p:sp>
      <p:sp>
        <p:nvSpPr>
          <p:cNvPr id="8205" name="Text Box 1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67350" y="4314205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rgbClr val="FFCC00"/>
                </a:solidFill>
                <a:latin typeface="Arial Black" pitchFamily="34" charset="0"/>
              </a:rPr>
              <a:t>NO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4349750" y="3282330"/>
            <a:ext cx="635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230086" y="1736812"/>
            <a:ext cx="252028" cy="26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4352924" y="1999890"/>
            <a:ext cx="3175" cy="3577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pic>
        <p:nvPicPr>
          <p:cNvPr id="41994" name="Picture 10" descr="C:\Users\Lenovo\AppData\Local\Microsoft\Windows\Temporary Internet Files\Content.IE5\GEAKPLJ9\MC90043820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488" y="4341365"/>
            <a:ext cx="914400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138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2.96296E-6 L 0.05399 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83 -0.0051 L 0.05 -0.4127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 -0.41273 L -0.12326 -0.418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AutoShape 2"/>
          <p:cNvSpPr>
            <a:spLocks noChangeArrowheads="1"/>
          </p:cNvSpPr>
          <p:nvPr/>
        </p:nvSpPr>
        <p:spPr bwMode="auto">
          <a:xfrm>
            <a:off x="3132138" y="549275"/>
            <a:ext cx="2447925" cy="719138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START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3132138" y="2348880"/>
            <a:ext cx="2447925" cy="9366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TAKE ONE PACE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FORWARD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3132138" y="3863355"/>
            <a:ext cx="2447925" cy="163195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IS CHAIR 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IN FRONT </a:t>
            </a:r>
          </a:p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OF YOU?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5580063" y="4684092"/>
            <a:ext cx="504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 flipV="1">
            <a:off x="6084888" y="1844824"/>
            <a:ext cx="0" cy="285831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>
            <a:off x="4482110" y="1868350"/>
            <a:ext cx="1602778" cy="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4356100" y="1268413"/>
            <a:ext cx="0" cy="46839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4427538" y="5422280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 dirty="0">
                <a:solidFill>
                  <a:srgbClr val="FFCC00"/>
                </a:solidFill>
                <a:latin typeface="Arial Black" pitchFamily="34" charset="0"/>
              </a:rPr>
              <a:t>YES</a:t>
            </a:r>
          </a:p>
        </p:txBody>
      </p:sp>
      <p:sp>
        <p:nvSpPr>
          <p:cNvPr id="8205" name="Text Box 13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467350" y="4314205"/>
            <a:ext cx="720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800">
                <a:solidFill>
                  <a:srgbClr val="FFCC00"/>
                </a:solidFill>
                <a:latin typeface="Arial Black" pitchFamily="34" charset="0"/>
              </a:rPr>
              <a:t>NO</a:t>
            </a:r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H="1">
            <a:off x="4349750" y="3282330"/>
            <a:ext cx="6350" cy="581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230086" y="1736812"/>
            <a:ext cx="252028" cy="26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4352924" y="1999890"/>
            <a:ext cx="3175" cy="35772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3124200" y="5804892"/>
            <a:ext cx="2447925" cy="936625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 dirty="0">
                <a:solidFill>
                  <a:srgbClr val="FFFFFF"/>
                </a:solidFill>
                <a:latin typeface="Arial Black" pitchFamily="34" charset="0"/>
              </a:rPr>
              <a:t>TURN AROUND</a:t>
            </a:r>
          </a:p>
          <a:p>
            <a:pPr algn="ctr"/>
            <a:r>
              <a:rPr lang="en-GB" altLang="en-US" sz="1800" dirty="0">
                <a:solidFill>
                  <a:srgbClr val="FFFFFF"/>
                </a:solidFill>
                <a:latin typeface="Arial Black" pitchFamily="34" charset="0"/>
              </a:rPr>
              <a:t>AND SIT ON IT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4356100" y="5523904"/>
            <a:ext cx="0" cy="26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437313" y="5909667"/>
            <a:ext cx="2447925" cy="719137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1800">
                <a:solidFill>
                  <a:srgbClr val="FFFFFF"/>
                </a:solidFill>
                <a:latin typeface="Arial Black" pitchFamily="34" charset="0"/>
              </a:rPr>
              <a:t>STOP</a:t>
            </a: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rot="16200000" flipH="1">
            <a:off x="5999957" y="5824735"/>
            <a:ext cx="6350" cy="865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>
              <a:solidFill>
                <a:srgbClr val="FFCC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196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2800" b="1" dirty="0" smtClean="0"/>
              <a:t>WHILE …… ENDWHILE  loop : characteristics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Iteration count is greater than and equal to 0 (zero).</a:t>
            </a:r>
          </a:p>
          <a:p>
            <a:pPr lvl="0"/>
            <a:r>
              <a:rPr lang="en-US" dirty="0"/>
              <a:t>If the condition is initially FALSE  Loop Body will </a:t>
            </a:r>
            <a:r>
              <a:rPr lang="en-US" b="1" u="sng" dirty="0"/>
              <a:t>never</a:t>
            </a:r>
            <a:r>
              <a:rPr lang="en-US" dirty="0"/>
              <a:t> be executed.</a:t>
            </a:r>
          </a:p>
          <a:p>
            <a:pPr lvl="0"/>
            <a:r>
              <a:rPr lang="en-US" dirty="0"/>
              <a:t>Working Mechanism :  </a:t>
            </a:r>
            <a:r>
              <a:rPr lang="en-US" b="1" u="sng" dirty="0"/>
              <a:t>First Check then Execute</a:t>
            </a:r>
            <a:endParaRPr lang="en-US" dirty="0"/>
          </a:p>
          <a:p>
            <a:pPr lvl="0"/>
            <a:r>
              <a:rPr lang="en-US" dirty="0"/>
              <a:t>The loop is repeated as long as the condition is true!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314900"/>
            <a:ext cx="1543100" cy="15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9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WHILE …… ENDWHILE  loop : structure</a:t>
            </a:r>
            <a:endParaRPr lang="en-US" dirty="0"/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96513" y="2019944"/>
            <a:ext cx="4121092" cy="4037348"/>
            <a:chOff x="1134" y="1715"/>
            <a:chExt cx="4676" cy="4581"/>
          </a:xfrm>
        </p:grpSpPr>
        <p:sp>
          <p:nvSpPr>
            <p:cNvPr id="6" name="AutoShape 16"/>
            <p:cNvSpPr>
              <a:spLocks noChangeAspect="1" noChangeArrowheads="1" noTextEdit="1"/>
            </p:cNvSpPr>
            <p:nvPr/>
          </p:nvSpPr>
          <p:spPr bwMode="auto">
            <a:xfrm>
              <a:off x="1134" y="1715"/>
              <a:ext cx="4676" cy="4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3357" y="4118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YES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4497" y="3206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NO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" name="AutoShape 13"/>
            <p:cNvSpPr>
              <a:spLocks noChangeArrowheads="1"/>
            </p:cNvSpPr>
            <p:nvPr/>
          </p:nvSpPr>
          <p:spPr bwMode="auto">
            <a:xfrm>
              <a:off x="2326" y="2864"/>
              <a:ext cx="2270" cy="125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?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Condition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3234" y="1829"/>
              <a:ext cx="392" cy="57"/>
            </a:xfrm>
            <a:prstGeom prst="flowChartMerg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AutoShape 11"/>
            <p:cNvSpPr>
              <a:spLocks noChangeShapeType="1"/>
            </p:cNvSpPr>
            <p:nvPr/>
          </p:nvSpPr>
          <p:spPr bwMode="auto">
            <a:xfrm>
              <a:off x="3430" y="1886"/>
              <a:ext cx="16" cy="40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5067" y="3491"/>
              <a:ext cx="399" cy="285"/>
            </a:xfrm>
            <a:prstGeom prst="flowChartExtra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9"/>
            <p:cNvSpPr>
              <a:spLocks noChangeShapeType="1"/>
            </p:cNvSpPr>
            <p:nvPr/>
          </p:nvSpPr>
          <p:spPr bwMode="auto">
            <a:xfrm>
              <a:off x="4497" y="3491"/>
              <a:ext cx="77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2502" y="4631"/>
              <a:ext cx="1881" cy="102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Instruction 1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Instruction 2</a:t>
              </a:r>
              <a:endPara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….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5" name="AutoShape 7"/>
            <p:cNvSpPr>
              <a:spLocks noChangeShapeType="1"/>
            </p:cNvSpPr>
            <p:nvPr/>
          </p:nvSpPr>
          <p:spPr bwMode="auto">
            <a:xfrm>
              <a:off x="3443" y="4118"/>
              <a:ext cx="1" cy="5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6"/>
            <p:cNvSpPr>
              <a:spLocks noChangeShapeType="1"/>
            </p:cNvSpPr>
            <p:nvPr/>
          </p:nvSpPr>
          <p:spPr bwMode="auto">
            <a:xfrm rot="10800000" flipH="1">
              <a:off x="2502" y="2396"/>
              <a:ext cx="858" cy="2748"/>
            </a:xfrm>
            <a:prstGeom prst="bentConnector3">
              <a:avLst>
                <a:gd name="adj1" fmla="val -41958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>
              <a:off x="3226" y="6113"/>
              <a:ext cx="456" cy="114"/>
            </a:xfrm>
            <a:prstGeom prst="flowChartExtra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4"/>
            <p:cNvSpPr>
              <a:spLocks noChangeShapeType="1"/>
            </p:cNvSpPr>
            <p:nvPr/>
          </p:nvSpPr>
          <p:spPr bwMode="auto">
            <a:xfrm>
              <a:off x="3443" y="5657"/>
              <a:ext cx="11" cy="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3"/>
            <p:cNvSpPr>
              <a:spLocks noChangeArrowheads="1"/>
            </p:cNvSpPr>
            <p:nvPr/>
          </p:nvSpPr>
          <p:spPr bwMode="auto">
            <a:xfrm>
              <a:off x="3360" y="2291"/>
              <a:ext cx="171" cy="2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2"/>
            <p:cNvSpPr>
              <a:spLocks noChangeShapeType="1"/>
            </p:cNvSpPr>
            <p:nvPr/>
          </p:nvSpPr>
          <p:spPr bwMode="auto">
            <a:xfrm flipH="1">
              <a:off x="3443" y="2501"/>
              <a:ext cx="3" cy="3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940152" y="2712665"/>
            <a:ext cx="2916324" cy="230832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 smtClean="0">
                <a:effectLst/>
                <a:latin typeface="Times New Roman"/>
                <a:ea typeface="Times New Roman"/>
              </a:rPr>
              <a:t>WHILE </a:t>
            </a:r>
            <a:r>
              <a:rPr lang="en-US" b="1" dirty="0" smtClean="0">
                <a:solidFill>
                  <a:srgbClr val="0000FF"/>
                </a:solidFill>
                <a:effectLst/>
                <a:latin typeface="Times New Roman"/>
                <a:ea typeface="Times New Roman"/>
              </a:rPr>
              <a:t>condition</a:t>
            </a:r>
            <a:endParaRPr lang="en-US" dirty="0" smtClean="0">
              <a:effectLst/>
              <a:latin typeface="Times New Roman"/>
              <a:ea typeface="Times New Roman"/>
            </a:endParaRPr>
          </a:p>
          <a:p>
            <a:pPr marL="457200">
              <a:spcAft>
                <a:spcPts val="0"/>
              </a:spcAft>
            </a:pPr>
            <a:r>
              <a:rPr lang="en-US" b="1" dirty="0" smtClean="0">
                <a:effectLst/>
                <a:latin typeface="Times New Roman"/>
                <a:ea typeface="Times New Roman"/>
              </a:rPr>
              <a:t>Instruction-1</a:t>
            </a:r>
            <a:endParaRPr lang="en-US" dirty="0" smtClean="0">
              <a:effectLst/>
              <a:latin typeface="Times New Roman"/>
              <a:ea typeface="Times New Roman"/>
            </a:endParaRPr>
          </a:p>
          <a:p>
            <a:pPr marL="457200">
              <a:spcAft>
                <a:spcPts val="0"/>
              </a:spcAft>
            </a:pPr>
            <a:r>
              <a:rPr lang="en-US" b="1" dirty="0" smtClean="0">
                <a:effectLst/>
                <a:latin typeface="Times New Roman"/>
                <a:ea typeface="Times New Roman"/>
              </a:rPr>
              <a:t>Instruction-2</a:t>
            </a:r>
            <a:endParaRPr lang="en-US" dirty="0" smtClean="0">
              <a:effectLst/>
              <a:latin typeface="Times New Roman"/>
              <a:ea typeface="Times New Roman"/>
            </a:endParaRPr>
          </a:p>
          <a:p>
            <a:pPr marL="457200">
              <a:spcAft>
                <a:spcPts val="0"/>
              </a:spcAft>
            </a:pPr>
            <a:r>
              <a:rPr lang="en-US" b="1" dirty="0" smtClean="0">
                <a:effectLst/>
                <a:latin typeface="Times New Roman"/>
                <a:ea typeface="Times New Roman"/>
              </a:rPr>
              <a:t>…</a:t>
            </a:r>
            <a:endParaRPr lang="en-US" dirty="0" smtClean="0">
              <a:effectLst/>
              <a:latin typeface="Times New Roman"/>
              <a:ea typeface="Times New Roman"/>
            </a:endParaRPr>
          </a:p>
          <a:p>
            <a:pPr>
              <a:spcAft>
                <a:spcPts val="0"/>
              </a:spcAft>
            </a:pPr>
            <a:r>
              <a:rPr lang="en-US" b="1" dirty="0" smtClean="0">
                <a:effectLst/>
                <a:latin typeface="Times New Roman"/>
                <a:ea typeface="Times New Roman"/>
              </a:rPr>
              <a:t>ENDWHILE</a:t>
            </a:r>
            <a:endParaRPr lang="en-US" dirty="0" smtClean="0">
              <a:effectLst/>
              <a:latin typeface="Times New Roman"/>
              <a:ea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7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56"/>
            <a:ext cx="9144000" cy="856691"/>
          </a:xfrm>
        </p:spPr>
        <p:txBody>
          <a:bodyPr/>
          <a:lstStyle/>
          <a:p>
            <a:r>
              <a:rPr lang="en-US" sz="2400" dirty="0" smtClean="0"/>
              <a:t>Display all integer numbers between 1 and 10 on screen. The boundaries (1 and 10) should also be displayed.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smtClean="0"/>
              <a:t>WHILE …… ENDWHILE  loop : example</a:t>
            </a:r>
            <a:endParaRPr lang="en-US" dirty="0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/>
          </p:cNvGrpSpPr>
          <p:nvPr/>
        </p:nvGrpSpPr>
        <p:grpSpPr bwMode="auto">
          <a:xfrm>
            <a:off x="178534" y="2146876"/>
            <a:ext cx="3709389" cy="4306460"/>
            <a:chOff x="1134" y="1202"/>
            <a:chExt cx="4732" cy="4959"/>
          </a:xfrm>
        </p:grpSpPr>
        <p:sp>
          <p:nvSpPr>
            <p:cNvPr id="7" name="AutoShape 17"/>
            <p:cNvSpPr>
              <a:spLocks noChangeArrowheads="1" noTextEdit="1"/>
            </p:cNvSpPr>
            <p:nvPr/>
          </p:nvSpPr>
          <p:spPr bwMode="auto">
            <a:xfrm>
              <a:off x="1134" y="1202"/>
              <a:ext cx="4732" cy="4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3357" y="3992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YES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4438" y="3140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NO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" name="AutoShape 14"/>
            <p:cNvSpPr>
              <a:spLocks noChangeArrowheads="1"/>
            </p:cNvSpPr>
            <p:nvPr/>
          </p:nvSpPr>
          <p:spPr bwMode="auto">
            <a:xfrm>
              <a:off x="2388" y="2855"/>
              <a:ext cx="2109" cy="114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?</a:t>
              </a:r>
              <a:endPara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&lt;=10</a:t>
              </a:r>
              <a:endPara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5067" y="3596"/>
              <a:ext cx="399" cy="285"/>
            </a:xfrm>
            <a:prstGeom prst="flowChartExtra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12"/>
            <p:cNvSpPr>
              <a:spLocks noChangeShapeType="1"/>
            </p:cNvSpPr>
            <p:nvPr/>
          </p:nvSpPr>
          <p:spPr bwMode="auto">
            <a:xfrm>
              <a:off x="3443" y="3995"/>
              <a:ext cx="1" cy="3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>
              <a:off x="2842" y="1316"/>
              <a:ext cx="1204" cy="45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START</a:t>
              </a:r>
              <a:endPara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2674" y="2057"/>
              <a:ext cx="1540" cy="513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1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2702" y="4391"/>
              <a:ext cx="1484" cy="570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4662" y="4451"/>
              <a:ext cx="1204" cy="513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END</a:t>
              </a:r>
              <a:endPara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7" name="AutoShape 7"/>
            <p:cNvSpPr>
              <a:spLocks noChangeShapeType="1"/>
            </p:cNvSpPr>
            <p:nvPr/>
          </p:nvSpPr>
          <p:spPr bwMode="auto">
            <a:xfrm>
              <a:off x="3444" y="1772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6"/>
            <p:cNvSpPr>
              <a:spLocks noChangeShapeType="1"/>
            </p:cNvSpPr>
            <p:nvPr/>
          </p:nvSpPr>
          <p:spPr bwMode="auto">
            <a:xfrm flipH="1">
              <a:off x="3443" y="2570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5"/>
            <p:cNvSpPr>
              <a:spLocks noChangeShapeType="1"/>
            </p:cNvSpPr>
            <p:nvPr/>
          </p:nvSpPr>
          <p:spPr bwMode="auto">
            <a:xfrm>
              <a:off x="3444" y="4961"/>
              <a:ext cx="9" cy="25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AutoShape 4"/>
            <p:cNvSpPr>
              <a:spLocks noChangeShapeType="1"/>
            </p:cNvSpPr>
            <p:nvPr/>
          </p:nvSpPr>
          <p:spPr bwMode="auto">
            <a:xfrm>
              <a:off x="4497" y="3425"/>
              <a:ext cx="767" cy="102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3"/>
            <p:cNvSpPr>
              <a:spLocks noChangeShapeType="1"/>
            </p:cNvSpPr>
            <p:nvPr/>
          </p:nvSpPr>
          <p:spPr bwMode="auto">
            <a:xfrm rot="10800000">
              <a:off x="2388" y="3425"/>
              <a:ext cx="124" cy="2130"/>
            </a:xfrm>
            <a:prstGeom prst="bentConnector3">
              <a:avLst>
                <a:gd name="adj1" fmla="val 39032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AutoShape 2"/>
            <p:cNvSpPr>
              <a:spLocks noChangeArrowheads="1"/>
            </p:cNvSpPr>
            <p:nvPr/>
          </p:nvSpPr>
          <p:spPr bwMode="auto">
            <a:xfrm>
              <a:off x="2512" y="5213"/>
              <a:ext cx="1881" cy="68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18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+ 1</a:t>
              </a:r>
              <a:endPara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Wingdings" pitchFamily="2" charset="2"/>
              </a:endParaRPr>
            </a:p>
          </p:txBody>
        </p:sp>
      </p:grpSp>
      <p:sp>
        <p:nvSpPr>
          <p:cNvPr id="23" name="Vertical Scroll 22"/>
          <p:cNvSpPr/>
          <p:nvPr/>
        </p:nvSpPr>
        <p:spPr>
          <a:xfrm>
            <a:off x="5112060" y="2641871"/>
            <a:ext cx="2988332" cy="2771975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72100" y="3058362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>
                <a:sym typeface="Wingdings"/>
              </a:rPr>
              <a:t></a:t>
            </a:r>
            <a:r>
              <a:rPr lang="en-US" b="1" dirty="0"/>
              <a:t>1</a:t>
            </a:r>
            <a:endParaRPr lang="en-US" dirty="0"/>
          </a:p>
          <a:p>
            <a:r>
              <a:rPr lang="en-US" b="1" dirty="0"/>
              <a:t>WHILE </a:t>
            </a:r>
            <a:r>
              <a:rPr lang="en-US" b="1" dirty="0" err="1"/>
              <a:t>i</a:t>
            </a:r>
            <a:r>
              <a:rPr lang="en-US" b="1" dirty="0"/>
              <a:t> &lt;= 10</a:t>
            </a:r>
            <a:endParaRPr lang="en-US" dirty="0"/>
          </a:p>
          <a:p>
            <a:r>
              <a:rPr lang="en-US" b="1" dirty="0"/>
              <a:t>    Display  </a:t>
            </a:r>
            <a:r>
              <a:rPr lang="en-US" b="1" dirty="0" err="1"/>
              <a:t>i</a:t>
            </a:r>
            <a:endParaRPr lang="en-US" dirty="0"/>
          </a:p>
          <a:p>
            <a:r>
              <a:rPr lang="en-US" b="1" dirty="0"/>
              <a:t>   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>
                <a:sym typeface="Wingdings"/>
              </a:rPr>
              <a:t>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+1</a:t>
            </a:r>
            <a:endParaRPr lang="en-US" dirty="0"/>
          </a:p>
          <a:p>
            <a:r>
              <a:rPr lang="en-US" b="1" dirty="0"/>
              <a:t>ENDWHILE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Iteration time is greater than and equal to 1 .</a:t>
            </a:r>
          </a:p>
          <a:p>
            <a:pPr lvl="0"/>
            <a:r>
              <a:rPr lang="en-US" dirty="0"/>
              <a:t>Even if the condition is initially FALSE the Loop will be executed</a:t>
            </a:r>
            <a:r>
              <a:rPr lang="en-US" u="sng" dirty="0"/>
              <a:t> </a:t>
            </a:r>
            <a:r>
              <a:rPr lang="en-US" b="1" u="sng" dirty="0"/>
              <a:t>at least once</a:t>
            </a:r>
            <a:r>
              <a:rPr lang="en-US" b="1" dirty="0"/>
              <a:t>.</a:t>
            </a:r>
            <a:endParaRPr lang="en-US" dirty="0"/>
          </a:p>
          <a:p>
            <a:pPr lvl="0"/>
            <a:r>
              <a:rPr lang="en-US" dirty="0"/>
              <a:t>Working Mechanism is </a:t>
            </a:r>
            <a:r>
              <a:rPr lang="en-US" b="1" u="sng" dirty="0"/>
              <a:t>First Execute and  Then Check </a:t>
            </a:r>
            <a:endParaRPr lang="en-US" dirty="0"/>
          </a:p>
          <a:p>
            <a:pPr lvl="0"/>
            <a:r>
              <a:rPr lang="en-US" dirty="0"/>
              <a:t>Iterations are carried out while condition is </a:t>
            </a:r>
            <a:r>
              <a:rPr lang="tr-TR" dirty="0"/>
              <a:t>TRUE</a:t>
            </a:r>
            <a:r>
              <a:rPr lang="en-US" dirty="0"/>
              <a:t>, and stopped when the condition is </a:t>
            </a:r>
            <a:r>
              <a:rPr lang="tr-TR" dirty="0"/>
              <a:t>FALSE</a:t>
            </a:r>
            <a:r>
              <a:rPr lang="en-US" i="1" u="sng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207404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DO…..WHILE </a:t>
            </a:r>
            <a:r>
              <a:rPr lang="en-US" b="1" dirty="0" smtClean="0"/>
              <a:t>loop : characteristics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406" y="4767262"/>
            <a:ext cx="3726594" cy="20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DO…..WHILE </a:t>
            </a:r>
            <a:r>
              <a:rPr lang="en-US" b="1" dirty="0" smtClean="0"/>
              <a:t>loop : structure</a:t>
            </a:r>
            <a:endParaRPr 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179066" y="1315484"/>
            <a:ext cx="5677430" cy="5137852"/>
            <a:chOff x="1134" y="1886"/>
            <a:chExt cx="4788" cy="4332"/>
          </a:xfrm>
        </p:grpSpPr>
        <p:sp>
          <p:nvSpPr>
            <p:cNvPr id="7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134" y="1886"/>
              <a:ext cx="4788" cy="4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1834" y="4964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YES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4497" y="4964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NO</a:t>
              </a:r>
              <a:endPara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2388" y="4622"/>
              <a:ext cx="2109" cy="125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36000" tIns="45720" rIns="3600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?</a:t>
              </a:r>
              <a:endPara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Condition</a:t>
              </a:r>
              <a:endPara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5067" y="5249"/>
              <a:ext cx="399" cy="285"/>
            </a:xfrm>
            <a:prstGeom prst="flowChartExtra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9"/>
            <p:cNvSpPr>
              <a:spLocks noChangeShapeType="1"/>
            </p:cNvSpPr>
            <p:nvPr/>
          </p:nvSpPr>
          <p:spPr bwMode="auto">
            <a:xfrm>
              <a:off x="4497" y="5249"/>
              <a:ext cx="77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2506" y="3254"/>
              <a:ext cx="1881" cy="102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Instruction 1</a:t>
              </a:r>
              <a:endPara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Instruction 2</a:t>
              </a:r>
              <a:endPara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….</a:t>
              </a:r>
              <a:endPara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3290" y="2570"/>
              <a:ext cx="280" cy="22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6"/>
            <p:cNvSpPr>
              <a:spLocks noChangeShapeType="1"/>
            </p:cNvSpPr>
            <p:nvPr/>
          </p:nvSpPr>
          <p:spPr bwMode="auto">
            <a:xfrm>
              <a:off x="3430" y="2798"/>
              <a:ext cx="17" cy="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5"/>
            <p:cNvSpPr>
              <a:spLocks noChangeShapeType="1"/>
            </p:cNvSpPr>
            <p:nvPr/>
          </p:nvSpPr>
          <p:spPr bwMode="auto">
            <a:xfrm flipH="1">
              <a:off x="3443" y="4280"/>
              <a:ext cx="4" cy="3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4"/>
            <p:cNvSpPr>
              <a:spLocks noChangeShapeType="1"/>
            </p:cNvSpPr>
            <p:nvPr/>
          </p:nvSpPr>
          <p:spPr bwMode="auto">
            <a:xfrm rot="10800000" flipH="1">
              <a:off x="2388" y="2684"/>
              <a:ext cx="902" cy="2565"/>
            </a:xfrm>
            <a:prstGeom prst="bentConnector3">
              <a:avLst>
                <a:gd name="adj1" fmla="val -6829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3"/>
            <p:cNvSpPr>
              <a:spLocks noChangeArrowheads="1"/>
            </p:cNvSpPr>
            <p:nvPr/>
          </p:nvSpPr>
          <p:spPr bwMode="auto">
            <a:xfrm>
              <a:off x="3206" y="2057"/>
              <a:ext cx="448" cy="57"/>
            </a:xfrm>
            <a:prstGeom prst="flowChartMerg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2"/>
            <p:cNvSpPr>
              <a:spLocks noChangeShapeType="1"/>
            </p:cNvSpPr>
            <p:nvPr/>
          </p:nvSpPr>
          <p:spPr bwMode="auto">
            <a:xfrm>
              <a:off x="3430" y="2114"/>
              <a:ext cx="1" cy="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0" name="Vertical Scroll 19"/>
          <p:cNvSpPr/>
          <p:nvPr/>
        </p:nvSpPr>
        <p:spPr>
          <a:xfrm>
            <a:off x="5472100" y="2304980"/>
            <a:ext cx="2988332" cy="2771975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32140" y="2721471"/>
            <a:ext cx="2628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</a:t>
            </a:r>
            <a:endParaRPr lang="en-US" dirty="0"/>
          </a:p>
          <a:p>
            <a:r>
              <a:rPr lang="en-US" b="1" dirty="0"/>
              <a:t>Instruction-1</a:t>
            </a:r>
            <a:endParaRPr lang="en-US" dirty="0"/>
          </a:p>
          <a:p>
            <a:r>
              <a:rPr lang="en-US" b="1" dirty="0"/>
              <a:t>Instruction-2</a:t>
            </a:r>
            <a:endParaRPr lang="en-US" dirty="0"/>
          </a:p>
          <a:p>
            <a:r>
              <a:rPr lang="en-US" b="1" dirty="0"/>
              <a:t>…</a:t>
            </a:r>
            <a:endParaRPr lang="en-US" dirty="0"/>
          </a:p>
          <a:p>
            <a:r>
              <a:rPr lang="en-US" b="1" dirty="0"/>
              <a:t>WHILE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0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7284"/>
            <a:ext cx="9144000" cy="10007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Display all integer numbers between 1 and 10 on screen. The boundaries (1 and 10) should also be displayed.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633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DO…..WHILE </a:t>
            </a:r>
            <a:r>
              <a:rPr lang="en-US" b="1" dirty="0" smtClean="0"/>
              <a:t>loop : example</a:t>
            </a:r>
            <a:endParaRPr 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261630" y="1627619"/>
            <a:ext cx="5619926" cy="4933729"/>
            <a:chOff x="1134" y="632"/>
            <a:chExt cx="5712" cy="5016"/>
          </a:xfrm>
        </p:grpSpPr>
        <p:sp>
          <p:nvSpPr>
            <p:cNvPr id="7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134" y="632"/>
              <a:ext cx="5712" cy="5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1806" y="4736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YES</a:t>
              </a:r>
              <a:endPara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9" name="Text Box 17"/>
            <p:cNvSpPr txBox="1">
              <a:spLocks noChangeArrowheads="1"/>
            </p:cNvSpPr>
            <p:nvPr/>
          </p:nvSpPr>
          <p:spPr bwMode="auto">
            <a:xfrm>
              <a:off x="4497" y="4736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NO</a:t>
              </a:r>
              <a:endParaRPr kumimoji="0" lang="en-US" alt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" name="AutoShape 16"/>
            <p:cNvSpPr>
              <a:spLocks noChangeArrowheads="1"/>
            </p:cNvSpPr>
            <p:nvPr/>
          </p:nvSpPr>
          <p:spPr bwMode="auto">
            <a:xfrm>
              <a:off x="2388" y="4394"/>
              <a:ext cx="2109" cy="125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?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&lt;=10</a:t>
              </a:r>
              <a:endPara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" name="AutoShape 15"/>
            <p:cNvSpPr>
              <a:spLocks noChangeArrowheads="1"/>
            </p:cNvSpPr>
            <p:nvPr/>
          </p:nvSpPr>
          <p:spPr bwMode="auto">
            <a:xfrm>
              <a:off x="5067" y="5021"/>
              <a:ext cx="399" cy="285"/>
            </a:xfrm>
            <a:prstGeom prst="flowChartExtra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AutoShape 14"/>
            <p:cNvSpPr>
              <a:spLocks noChangeShapeType="1"/>
            </p:cNvSpPr>
            <p:nvPr/>
          </p:nvSpPr>
          <p:spPr bwMode="auto">
            <a:xfrm>
              <a:off x="4497" y="5021"/>
              <a:ext cx="78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346" y="2228"/>
              <a:ext cx="153" cy="11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12"/>
            <p:cNvSpPr>
              <a:spLocks noChangeShapeType="1"/>
            </p:cNvSpPr>
            <p:nvPr/>
          </p:nvSpPr>
          <p:spPr bwMode="auto">
            <a:xfrm rot="10800000" flipH="1">
              <a:off x="2388" y="2285"/>
              <a:ext cx="958" cy="2736"/>
            </a:xfrm>
            <a:prstGeom prst="bentConnector3">
              <a:avLst>
                <a:gd name="adj1" fmla="val -62736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11"/>
            <p:cNvSpPr>
              <a:spLocks noChangeShapeType="1"/>
            </p:cNvSpPr>
            <p:nvPr/>
          </p:nvSpPr>
          <p:spPr bwMode="auto">
            <a:xfrm>
              <a:off x="3416" y="2000"/>
              <a:ext cx="7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2870" y="746"/>
              <a:ext cx="1092" cy="45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START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2562" y="1430"/>
              <a:ext cx="1708" cy="57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1</a:t>
              </a:r>
              <a:endPara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18" name="AutoShape 8"/>
            <p:cNvSpPr>
              <a:spLocks noChangeArrowheads="1"/>
            </p:cNvSpPr>
            <p:nvPr/>
          </p:nvSpPr>
          <p:spPr bwMode="auto">
            <a:xfrm>
              <a:off x="2488" y="3497"/>
              <a:ext cx="1881" cy="57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+ 1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19" name="AutoShape 7"/>
            <p:cNvSpPr>
              <a:spLocks noChangeArrowheads="1"/>
            </p:cNvSpPr>
            <p:nvPr/>
          </p:nvSpPr>
          <p:spPr bwMode="auto">
            <a:xfrm>
              <a:off x="2678" y="2627"/>
              <a:ext cx="1484" cy="570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0" name="AutoShape 6"/>
            <p:cNvSpPr>
              <a:spLocks noChangeShapeType="1"/>
            </p:cNvSpPr>
            <p:nvPr/>
          </p:nvSpPr>
          <p:spPr bwMode="auto">
            <a:xfrm>
              <a:off x="3420" y="3197"/>
              <a:ext cx="9" cy="3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5"/>
            <p:cNvSpPr>
              <a:spLocks noChangeShapeType="1"/>
            </p:cNvSpPr>
            <p:nvPr/>
          </p:nvSpPr>
          <p:spPr bwMode="auto">
            <a:xfrm>
              <a:off x="3429" y="4067"/>
              <a:ext cx="14" cy="3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AutoShape 4"/>
            <p:cNvSpPr>
              <a:spLocks noChangeShapeType="1"/>
            </p:cNvSpPr>
            <p:nvPr/>
          </p:nvSpPr>
          <p:spPr bwMode="auto">
            <a:xfrm flipH="1">
              <a:off x="3420" y="2342"/>
              <a:ext cx="3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5278" y="4793"/>
              <a:ext cx="1092" cy="45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END</a:t>
              </a:r>
              <a:endPara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" name="AutoShape 2"/>
            <p:cNvSpPr>
              <a:spLocks noChangeShapeType="1"/>
            </p:cNvSpPr>
            <p:nvPr/>
          </p:nvSpPr>
          <p:spPr bwMode="auto">
            <a:xfrm>
              <a:off x="3416" y="1202"/>
              <a:ext cx="1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Vertical Scroll 24"/>
          <p:cNvSpPr/>
          <p:nvPr/>
        </p:nvSpPr>
        <p:spPr>
          <a:xfrm>
            <a:off x="5616116" y="2641871"/>
            <a:ext cx="3420380" cy="307850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5572" y="2852936"/>
            <a:ext cx="25562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 </a:t>
            </a:r>
            <a:endParaRPr lang="en-US" sz="2800" dirty="0"/>
          </a:p>
          <a:p>
            <a:r>
              <a:rPr lang="en-US" sz="2800" b="1" dirty="0" err="1"/>
              <a:t>i</a:t>
            </a:r>
            <a:r>
              <a:rPr lang="en-US" sz="2800" b="1" dirty="0"/>
              <a:t> </a:t>
            </a:r>
            <a:r>
              <a:rPr lang="en-US" sz="2800" b="1" dirty="0">
                <a:sym typeface="Wingdings"/>
              </a:rPr>
              <a:t></a:t>
            </a:r>
            <a:r>
              <a:rPr lang="en-US" sz="2800" b="1" dirty="0"/>
              <a:t>1</a:t>
            </a:r>
            <a:endParaRPr lang="en-US" sz="2800" dirty="0"/>
          </a:p>
          <a:p>
            <a:r>
              <a:rPr lang="en-US" sz="2800" b="1" dirty="0"/>
              <a:t>DO</a:t>
            </a:r>
            <a:endParaRPr lang="en-US" sz="2800" dirty="0"/>
          </a:p>
          <a:p>
            <a:r>
              <a:rPr lang="en-US" sz="2800" b="1" dirty="0"/>
              <a:t> Display </a:t>
            </a:r>
            <a:r>
              <a:rPr lang="en-US" sz="2800" b="1" dirty="0" err="1"/>
              <a:t>i</a:t>
            </a:r>
            <a:r>
              <a:rPr lang="en-US" sz="2800" b="1" dirty="0"/>
              <a:t>   </a:t>
            </a:r>
            <a:endParaRPr lang="en-US" sz="2800" dirty="0"/>
          </a:p>
          <a:p>
            <a:r>
              <a:rPr lang="en-US" sz="2800" b="1" dirty="0"/>
              <a:t>  </a:t>
            </a:r>
            <a:r>
              <a:rPr lang="en-US" sz="2800" b="1" dirty="0" err="1"/>
              <a:t>i</a:t>
            </a:r>
            <a:r>
              <a:rPr lang="en-US" sz="2800" b="1" dirty="0"/>
              <a:t> </a:t>
            </a:r>
            <a:r>
              <a:rPr lang="en-US" sz="2800" b="1" dirty="0">
                <a:sym typeface="Wingdings"/>
              </a:rPr>
              <a:t></a:t>
            </a:r>
            <a:r>
              <a:rPr lang="en-US" sz="2800" b="1" dirty="0"/>
              <a:t> i+1</a:t>
            </a:r>
            <a:endParaRPr lang="en-US" sz="2800" dirty="0"/>
          </a:p>
          <a:p>
            <a:r>
              <a:rPr lang="en-US" sz="2800" b="1" dirty="0" smtClean="0"/>
              <a:t>WHILE </a:t>
            </a:r>
            <a:r>
              <a:rPr lang="en-US" sz="2800" b="1" dirty="0" err="1"/>
              <a:t>i</a:t>
            </a:r>
            <a:r>
              <a:rPr lang="en-US" sz="2800" b="1" dirty="0"/>
              <a:t> &lt;=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39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708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Iteration time is greater than or equal to 1 .</a:t>
            </a:r>
          </a:p>
          <a:p>
            <a:pPr lvl="0"/>
            <a:r>
              <a:rPr lang="en-US" dirty="0"/>
              <a:t>Even if the condition is initially TRUE the Loop will be executed at least once.</a:t>
            </a:r>
          </a:p>
          <a:p>
            <a:pPr lvl="0"/>
            <a:r>
              <a:rPr lang="en-US" dirty="0"/>
              <a:t>Working Mechanism is  First Execute and  Then Check </a:t>
            </a:r>
          </a:p>
          <a:p>
            <a:pPr lvl="0"/>
            <a:r>
              <a:rPr lang="en-US" dirty="0"/>
              <a:t>Iterations are carried out while condition is FALSE, and stopped when the condition is TRUE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71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REPEAT…..UNTIL </a:t>
            </a:r>
            <a:r>
              <a:rPr lang="en-US" b="1" dirty="0" smtClean="0"/>
              <a:t>loop : characteristics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6343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So what is an algorithm?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</a:t>
            </a:r>
            <a:r>
              <a:rPr lang="en-US" i="1" dirty="0" smtClean="0"/>
              <a:t>recipe or a set of step-by-step instructions that describe a solution to a given problem.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 the context of computer programming</a:t>
            </a:r>
          </a:p>
          <a:p>
            <a:pPr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i="1" dirty="0" smtClean="0"/>
              <a:t> “well-ordered collection of unambiguous and effectively computable operations, that </a:t>
            </a:r>
            <a:r>
              <a:rPr lang="en-US" dirty="0" smtClean="0"/>
              <a:t>when executed, produces a result and halts in a finite amount of time.”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REPEAT…..UNTIL </a:t>
            </a:r>
            <a:r>
              <a:rPr lang="en-US" b="1" dirty="0" smtClean="0"/>
              <a:t>loop : structure</a:t>
            </a:r>
            <a:endParaRPr 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Vertical Scroll 19"/>
          <p:cNvSpPr/>
          <p:nvPr/>
        </p:nvSpPr>
        <p:spPr>
          <a:xfrm>
            <a:off x="5472100" y="2304980"/>
            <a:ext cx="3276364" cy="2771975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832140" y="2721471"/>
            <a:ext cx="26282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REPEAT</a:t>
            </a:r>
            <a:endParaRPr lang="en-US" dirty="0"/>
          </a:p>
          <a:p>
            <a:r>
              <a:rPr lang="en-US" b="1" dirty="0"/>
              <a:t>Instruction-1</a:t>
            </a:r>
            <a:endParaRPr lang="en-US" dirty="0"/>
          </a:p>
          <a:p>
            <a:r>
              <a:rPr lang="en-US" b="1" dirty="0"/>
              <a:t>Instruction-2</a:t>
            </a:r>
            <a:endParaRPr lang="en-US" dirty="0"/>
          </a:p>
          <a:p>
            <a:r>
              <a:rPr lang="en-US" b="1" dirty="0"/>
              <a:t>…</a:t>
            </a:r>
            <a:endParaRPr lang="en-US" dirty="0"/>
          </a:p>
          <a:p>
            <a:r>
              <a:rPr lang="en-US" b="1" dirty="0"/>
              <a:t>UNTIL condition</a:t>
            </a:r>
            <a:endParaRPr lang="en-US" dirty="0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-81" y="1612042"/>
            <a:ext cx="5687963" cy="4265229"/>
            <a:chOff x="1134" y="2342"/>
            <a:chExt cx="4788" cy="3591"/>
          </a:xfrm>
        </p:grpSpPr>
        <p:sp>
          <p:nvSpPr>
            <p:cNvPr id="22" name="AutoShape 14"/>
            <p:cNvSpPr>
              <a:spLocks noChangeAspect="1" noChangeArrowheads="1" noTextEdit="1"/>
            </p:cNvSpPr>
            <p:nvPr/>
          </p:nvSpPr>
          <p:spPr bwMode="auto">
            <a:xfrm>
              <a:off x="1134" y="2342"/>
              <a:ext cx="4788" cy="3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2054" y="4933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NO</a:t>
              </a:r>
              <a:endPara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4505" y="4907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YES</a:t>
              </a:r>
              <a:endParaRPr kumimoji="0" lang="en-US" altLang="en-US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auto">
            <a:xfrm>
              <a:off x="2396" y="4565"/>
              <a:ext cx="2109" cy="125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?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Condition</a:t>
              </a:r>
              <a:endPara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6" name="AutoShape 10"/>
            <p:cNvSpPr>
              <a:spLocks noChangeArrowheads="1"/>
            </p:cNvSpPr>
            <p:nvPr/>
          </p:nvSpPr>
          <p:spPr bwMode="auto">
            <a:xfrm>
              <a:off x="5075" y="5192"/>
              <a:ext cx="399" cy="285"/>
            </a:xfrm>
            <a:prstGeom prst="flowChartExtra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AutoShape 9"/>
            <p:cNvSpPr>
              <a:spLocks noChangeShapeType="1"/>
            </p:cNvSpPr>
            <p:nvPr/>
          </p:nvSpPr>
          <p:spPr bwMode="auto">
            <a:xfrm>
              <a:off x="4505" y="5192"/>
              <a:ext cx="77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AutoShape 8"/>
            <p:cNvSpPr>
              <a:spLocks noChangeArrowheads="1"/>
            </p:cNvSpPr>
            <p:nvPr/>
          </p:nvSpPr>
          <p:spPr bwMode="auto">
            <a:xfrm>
              <a:off x="2506" y="3254"/>
              <a:ext cx="1881" cy="102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Instruction 1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Instruction 2</a:t>
              </a:r>
              <a:endPara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….</a:t>
              </a:r>
              <a:endPara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>
              <a:off x="3374" y="2855"/>
              <a:ext cx="140" cy="114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AutoShape 6"/>
            <p:cNvSpPr>
              <a:spLocks noChangeShapeType="1"/>
            </p:cNvSpPr>
            <p:nvPr/>
          </p:nvSpPr>
          <p:spPr bwMode="auto">
            <a:xfrm>
              <a:off x="3444" y="2969"/>
              <a:ext cx="3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AutoShape 5"/>
            <p:cNvSpPr>
              <a:spLocks noChangeShapeType="1"/>
            </p:cNvSpPr>
            <p:nvPr/>
          </p:nvSpPr>
          <p:spPr bwMode="auto">
            <a:xfrm>
              <a:off x="3447" y="4280"/>
              <a:ext cx="4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AutoShape 4"/>
            <p:cNvSpPr>
              <a:spLocks noChangeShapeType="1"/>
            </p:cNvSpPr>
            <p:nvPr/>
          </p:nvSpPr>
          <p:spPr bwMode="auto">
            <a:xfrm rot="10800000" flipH="1">
              <a:off x="2396" y="2912"/>
              <a:ext cx="978" cy="2280"/>
            </a:xfrm>
            <a:prstGeom prst="bentConnector3">
              <a:avLst>
                <a:gd name="adj1" fmla="val -3681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AutoShape 3"/>
            <p:cNvSpPr>
              <a:spLocks noChangeArrowheads="1"/>
            </p:cNvSpPr>
            <p:nvPr/>
          </p:nvSpPr>
          <p:spPr bwMode="auto">
            <a:xfrm>
              <a:off x="3234" y="2456"/>
              <a:ext cx="448" cy="57"/>
            </a:xfrm>
            <a:prstGeom prst="flowChartMerg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2"/>
            <p:cNvSpPr>
              <a:spLocks noChangeShapeType="1"/>
            </p:cNvSpPr>
            <p:nvPr/>
          </p:nvSpPr>
          <p:spPr bwMode="auto">
            <a:xfrm flipH="1">
              <a:off x="3444" y="2513"/>
              <a:ext cx="14" cy="3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992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7284"/>
            <a:ext cx="9144000" cy="10007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Display all integer numbers between 1 and 10 on screen. The boundaries (1 and 10) should also be displayed.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633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REPEAT…..UNTIL </a:t>
            </a:r>
            <a:r>
              <a:rPr lang="en-US" b="1" dirty="0" smtClean="0"/>
              <a:t>loop : example</a:t>
            </a:r>
            <a:endParaRPr 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Vertical Scroll 24"/>
          <p:cNvSpPr/>
          <p:nvPr/>
        </p:nvSpPr>
        <p:spPr>
          <a:xfrm>
            <a:off x="5616116" y="2641871"/>
            <a:ext cx="3420380" cy="307850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015572" y="2988922"/>
            <a:ext cx="25562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 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anose="05000000000000000000" pitchFamily="2" charset="2"/>
              </a:rPr>
              <a:t></a:t>
            </a:r>
            <a:r>
              <a:rPr lang="en-US" sz="2800" b="1" dirty="0" smtClean="0"/>
              <a:t> 1</a:t>
            </a:r>
          </a:p>
          <a:p>
            <a:r>
              <a:rPr lang="en-US" sz="2800" b="1" dirty="0" smtClean="0"/>
              <a:t>REPEAT</a:t>
            </a:r>
          </a:p>
          <a:p>
            <a:r>
              <a:rPr lang="en-US" sz="2800" b="1" dirty="0" smtClean="0"/>
              <a:t>     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</a:t>
            </a:r>
            <a:r>
              <a:rPr lang="en-US" sz="2800" b="1" dirty="0" smtClean="0">
                <a:sym typeface="Wingdings" panose="05000000000000000000" pitchFamily="2" charset="2"/>
              </a:rPr>
              <a:t>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+ 1</a:t>
            </a:r>
          </a:p>
          <a:p>
            <a:r>
              <a:rPr lang="en-US" sz="2800" b="1" dirty="0" smtClean="0"/>
              <a:t>Display </a:t>
            </a:r>
            <a:r>
              <a:rPr lang="en-US" sz="2800" b="1" dirty="0" err="1" smtClean="0"/>
              <a:t>i</a:t>
            </a:r>
            <a:endParaRPr lang="en-US" sz="2800" b="1" dirty="0" smtClean="0"/>
          </a:p>
          <a:p>
            <a:r>
              <a:rPr lang="en-US" sz="2800" b="1" dirty="0" smtClean="0"/>
              <a:t>UNTIL 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&gt; 10</a:t>
            </a:r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err="1"/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7" name="Group 1"/>
          <p:cNvGrpSpPr>
            <a:grpSpLocks noChangeAspect="1"/>
          </p:cNvGrpSpPr>
          <p:nvPr/>
        </p:nvGrpSpPr>
        <p:grpSpPr bwMode="auto">
          <a:xfrm>
            <a:off x="0" y="1720625"/>
            <a:ext cx="5083394" cy="4920992"/>
            <a:chOff x="1134" y="632"/>
            <a:chExt cx="5712" cy="5529"/>
          </a:xfrm>
        </p:grpSpPr>
        <p:sp>
          <p:nvSpPr>
            <p:cNvPr id="28" name="AutoShape 19"/>
            <p:cNvSpPr>
              <a:spLocks noChangeAspect="1" noChangeArrowheads="1" noTextEdit="1"/>
            </p:cNvSpPr>
            <p:nvPr/>
          </p:nvSpPr>
          <p:spPr bwMode="auto">
            <a:xfrm>
              <a:off x="1134" y="632"/>
              <a:ext cx="5712" cy="5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 Box 18"/>
            <p:cNvSpPr txBox="1">
              <a:spLocks noChangeArrowheads="1"/>
            </p:cNvSpPr>
            <p:nvPr/>
          </p:nvSpPr>
          <p:spPr bwMode="auto">
            <a:xfrm>
              <a:off x="1834" y="5249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NO</a:t>
              </a:r>
              <a:endPara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0" name="Text Box 17"/>
            <p:cNvSpPr txBox="1">
              <a:spLocks noChangeArrowheads="1"/>
            </p:cNvSpPr>
            <p:nvPr/>
          </p:nvSpPr>
          <p:spPr bwMode="auto">
            <a:xfrm>
              <a:off x="4497" y="5249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YES</a:t>
              </a:r>
              <a:endPara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1" name="AutoShape 16"/>
            <p:cNvSpPr>
              <a:spLocks noChangeArrowheads="1"/>
            </p:cNvSpPr>
            <p:nvPr/>
          </p:nvSpPr>
          <p:spPr bwMode="auto">
            <a:xfrm>
              <a:off x="2388" y="4907"/>
              <a:ext cx="2109" cy="1254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?</a:t>
              </a:r>
              <a:endPara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&gt;10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2" name="AutoShape 15"/>
            <p:cNvSpPr>
              <a:spLocks noChangeArrowheads="1"/>
            </p:cNvSpPr>
            <p:nvPr/>
          </p:nvSpPr>
          <p:spPr bwMode="auto">
            <a:xfrm>
              <a:off x="5067" y="5534"/>
              <a:ext cx="399" cy="285"/>
            </a:xfrm>
            <a:prstGeom prst="flowChartExtra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AutoShape 14"/>
            <p:cNvSpPr>
              <a:spLocks noChangeShapeType="1"/>
            </p:cNvSpPr>
            <p:nvPr/>
          </p:nvSpPr>
          <p:spPr bwMode="auto">
            <a:xfrm>
              <a:off x="4497" y="5534"/>
              <a:ext cx="78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AutoShape 13"/>
            <p:cNvSpPr>
              <a:spLocks noChangeArrowheads="1"/>
            </p:cNvSpPr>
            <p:nvPr/>
          </p:nvSpPr>
          <p:spPr bwMode="auto">
            <a:xfrm>
              <a:off x="3290" y="2342"/>
              <a:ext cx="280" cy="22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12"/>
            <p:cNvSpPr>
              <a:spLocks noChangeShapeType="1"/>
            </p:cNvSpPr>
            <p:nvPr/>
          </p:nvSpPr>
          <p:spPr bwMode="auto">
            <a:xfrm rot="10800000" flipH="1">
              <a:off x="2388" y="2456"/>
              <a:ext cx="902" cy="3078"/>
            </a:xfrm>
            <a:prstGeom prst="bentConnector3">
              <a:avLst>
                <a:gd name="adj1" fmla="val -56653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AutoShape 11"/>
            <p:cNvSpPr>
              <a:spLocks noChangeShapeType="1"/>
            </p:cNvSpPr>
            <p:nvPr/>
          </p:nvSpPr>
          <p:spPr bwMode="auto">
            <a:xfrm>
              <a:off x="3416" y="2057"/>
              <a:ext cx="14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>
              <a:off x="2870" y="746"/>
              <a:ext cx="1092" cy="45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START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38" name="AutoShape 9"/>
            <p:cNvSpPr>
              <a:spLocks noChangeArrowheads="1"/>
            </p:cNvSpPr>
            <p:nvPr/>
          </p:nvSpPr>
          <p:spPr bwMode="auto">
            <a:xfrm>
              <a:off x="2562" y="1487"/>
              <a:ext cx="1708" cy="570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39" name="AutoShape 8"/>
            <p:cNvSpPr>
              <a:spLocks noChangeArrowheads="1"/>
            </p:cNvSpPr>
            <p:nvPr/>
          </p:nvSpPr>
          <p:spPr bwMode="auto">
            <a:xfrm>
              <a:off x="2693" y="2909"/>
              <a:ext cx="1484" cy="570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0" name="AutoShape 7"/>
            <p:cNvSpPr>
              <a:spLocks noChangeShapeType="1"/>
            </p:cNvSpPr>
            <p:nvPr/>
          </p:nvSpPr>
          <p:spPr bwMode="auto">
            <a:xfrm>
              <a:off x="3430" y="2570"/>
              <a:ext cx="5" cy="3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AutoShape 6"/>
            <p:cNvSpPr>
              <a:spLocks noChangeShapeType="1"/>
            </p:cNvSpPr>
            <p:nvPr/>
          </p:nvSpPr>
          <p:spPr bwMode="auto">
            <a:xfrm flipH="1">
              <a:off x="3434" y="3479"/>
              <a:ext cx="1" cy="3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>
              <a:off x="5278" y="5306"/>
              <a:ext cx="1092" cy="45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END</a:t>
              </a:r>
              <a:endPara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3" name="AutoShape 4"/>
            <p:cNvSpPr>
              <a:spLocks noChangeShapeType="1"/>
            </p:cNvSpPr>
            <p:nvPr/>
          </p:nvSpPr>
          <p:spPr bwMode="auto">
            <a:xfrm>
              <a:off x="3416" y="1202"/>
              <a:ext cx="1" cy="28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AutoShape 3"/>
            <p:cNvSpPr>
              <a:spLocks noChangeArrowheads="1"/>
            </p:cNvSpPr>
            <p:nvPr/>
          </p:nvSpPr>
          <p:spPr bwMode="auto">
            <a:xfrm>
              <a:off x="2493" y="3854"/>
              <a:ext cx="1881" cy="68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+ 1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5" name="AutoShape 2"/>
            <p:cNvSpPr>
              <a:spLocks noChangeShapeType="1"/>
            </p:cNvSpPr>
            <p:nvPr/>
          </p:nvSpPr>
          <p:spPr bwMode="auto">
            <a:xfrm>
              <a:off x="3434" y="4538"/>
              <a:ext cx="9" cy="36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3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lvl="0"/>
            <a:r>
              <a:rPr lang="en-US" b="1" dirty="0" smtClean="0"/>
              <a:t>Repeated </a:t>
            </a:r>
            <a:r>
              <a:rPr lang="en-US" b="1" dirty="0"/>
              <a:t>a "specific" number of times</a:t>
            </a:r>
            <a:r>
              <a:rPr lang="en-US" dirty="0"/>
              <a:t>, determined by the program or the user.  </a:t>
            </a:r>
            <a:endParaRPr lang="en-US" dirty="0" smtClean="0"/>
          </a:p>
          <a:p>
            <a:pPr lvl="0"/>
            <a:r>
              <a:rPr lang="en-US" dirty="0" smtClean="0"/>
              <a:t>"</a:t>
            </a:r>
            <a:r>
              <a:rPr lang="en-US" dirty="0"/>
              <a:t>counts" the number of times the body will be executed.  </a:t>
            </a:r>
            <a:endParaRPr lang="en-US" dirty="0" smtClean="0"/>
          </a:p>
          <a:p>
            <a:pPr lvl="0"/>
            <a:r>
              <a:rPr lang="en-US" b="1" dirty="0" smtClean="0"/>
              <a:t>good </a:t>
            </a:r>
            <a:r>
              <a:rPr lang="en-US" b="1" dirty="0"/>
              <a:t>choice when the number of repetitions is known, or can be supplied by the user.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FOR … ENDFOR </a:t>
            </a:r>
            <a:r>
              <a:rPr lang="en-US" b="1" dirty="0" smtClean="0"/>
              <a:t>loop : characteristics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617132"/>
            <a:ext cx="2987824" cy="22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5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smtClean="0"/>
              <a:t>FOR … ENDFOR loop : structure</a:t>
            </a:r>
            <a:endParaRPr lang="en-US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Vertical Scroll 19"/>
          <p:cNvSpPr/>
          <p:nvPr/>
        </p:nvSpPr>
        <p:spPr>
          <a:xfrm>
            <a:off x="1448036" y="4323131"/>
            <a:ext cx="7624464" cy="198619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21413" y="4653136"/>
            <a:ext cx="69350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FOR </a:t>
            </a:r>
            <a:r>
              <a:rPr lang="en-US" sz="1800" b="1" dirty="0" err="1"/>
              <a:t>loopcounter</a:t>
            </a:r>
            <a:r>
              <a:rPr lang="en-US" sz="1800" b="1" dirty="0"/>
              <a:t>=</a:t>
            </a:r>
            <a:r>
              <a:rPr lang="en-US" sz="1800" b="1" dirty="0" err="1"/>
              <a:t>lowerlimit</a:t>
            </a:r>
            <a:r>
              <a:rPr lang="en-US" sz="1800" b="1" dirty="0"/>
              <a:t> to </a:t>
            </a:r>
            <a:r>
              <a:rPr lang="en-US" sz="1800" b="1" dirty="0" err="1"/>
              <a:t>upperlimit</a:t>
            </a:r>
            <a:r>
              <a:rPr lang="en-US" sz="1800" b="1" dirty="0"/>
              <a:t> with increment = </a:t>
            </a:r>
            <a:r>
              <a:rPr lang="en-US" sz="1800" b="1" dirty="0" err="1"/>
              <a:t>stepsize</a:t>
            </a:r>
            <a:endParaRPr lang="en-US" sz="1800" dirty="0"/>
          </a:p>
          <a:p>
            <a:r>
              <a:rPr lang="en-US" sz="1800" b="1" dirty="0"/>
              <a:t>Instruction-1</a:t>
            </a:r>
            <a:endParaRPr lang="en-US" sz="1800" dirty="0"/>
          </a:p>
          <a:p>
            <a:r>
              <a:rPr lang="en-US" sz="1800" b="1" dirty="0"/>
              <a:t>Instruction-2</a:t>
            </a:r>
            <a:endParaRPr lang="en-US" sz="1800" dirty="0"/>
          </a:p>
          <a:p>
            <a:r>
              <a:rPr lang="en-US" sz="1800" b="1" dirty="0"/>
              <a:t>…</a:t>
            </a:r>
            <a:endParaRPr lang="en-US" sz="1800" dirty="0"/>
          </a:p>
          <a:p>
            <a:r>
              <a:rPr lang="en-US" sz="1800" b="1" dirty="0"/>
              <a:t>ENDFOR</a:t>
            </a:r>
            <a:endParaRPr lang="en-US" sz="1800" dirty="0"/>
          </a:p>
        </p:txBody>
      </p:sp>
      <p:sp>
        <p:nvSpPr>
          <p:cNvPr id="2" name="Rectangle 15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199465" y="1047832"/>
            <a:ext cx="5108377" cy="3881835"/>
            <a:chOff x="1134" y="1886"/>
            <a:chExt cx="4800" cy="3648"/>
          </a:xfrm>
        </p:grpSpPr>
        <p:sp>
          <p:nvSpPr>
            <p:cNvPr id="8" name="AutoShape 17"/>
            <p:cNvSpPr>
              <a:spLocks noChangeAspect="1" noChangeArrowheads="1" noTextEdit="1"/>
            </p:cNvSpPr>
            <p:nvPr/>
          </p:nvSpPr>
          <p:spPr bwMode="auto">
            <a:xfrm>
              <a:off x="1134" y="1886"/>
              <a:ext cx="4800" cy="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965" y="4276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NO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3713" y="3538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YES</a:t>
              </a:r>
              <a:endPara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1834" y="2570"/>
              <a:ext cx="280" cy="228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1750" y="2057"/>
              <a:ext cx="448" cy="57"/>
            </a:xfrm>
            <a:prstGeom prst="flowChartMerg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AutoShape 11"/>
            <p:cNvSpPr>
              <a:spLocks noChangeShapeType="1"/>
            </p:cNvSpPr>
            <p:nvPr/>
          </p:nvSpPr>
          <p:spPr bwMode="auto">
            <a:xfrm>
              <a:off x="1974" y="2114"/>
              <a:ext cx="1" cy="4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1218" y="3368"/>
              <a:ext cx="1534" cy="39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lowerlimit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" name="AutoShape 9"/>
            <p:cNvSpPr>
              <a:spLocks noChangeArrowheads="1"/>
            </p:cNvSpPr>
            <p:nvPr/>
          </p:nvSpPr>
          <p:spPr bwMode="auto">
            <a:xfrm>
              <a:off x="1218" y="3767"/>
              <a:ext cx="1534" cy="399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stepsize</a:t>
              </a: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 rot="5400000">
              <a:off x="2850" y="3270"/>
              <a:ext cx="798" cy="994"/>
            </a:xfrm>
            <a:prstGeom prst="flowChartExtra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54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4411" y="3254"/>
              <a:ext cx="1523" cy="1026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Instruction 1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Instruction 2</a:t>
              </a:r>
              <a:endPara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….</a:t>
              </a:r>
              <a:endPara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auto">
            <a:xfrm>
              <a:off x="1834" y="4964"/>
              <a:ext cx="364" cy="171"/>
            </a:xfrm>
            <a:prstGeom prst="flowChartMerg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AutoShape 5"/>
            <p:cNvSpPr>
              <a:spLocks noChangeShapeType="1"/>
            </p:cNvSpPr>
            <p:nvPr/>
          </p:nvSpPr>
          <p:spPr bwMode="auto">
            <a:xfrm>
              <a:off x="3746" y="3767"/>
              <a:ext cx="66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AutoShape 4"/>
            <p:cNvSpPr>
              <a:spLocks noChangeShapeType="1"/>
            </p:cNvSpPr>
            <p:nvPr/>
          </p:nvSpPr>
          <p:spPr bwMode="auto">
            <a:xfrm rot="5400000" flipH="1">
              <a:off x="3359" y="1439"/>
              <a:ext cx="570" cy="305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AutoShape 3"/>
            <p:cNvSpPr>
              <a:spLocks noChangeShapeType="1"/>
            </p:cNvSpPr>
            <p:nvPr/>
          </p:nvSpPr>
          <p:spPr bwMode="auto">
            <a:xfrm>
              <a:off x="1974" y="2798"/>
              <a:ext cx="11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AutoShape 2"/>
            <p:cNvSpPr>
              <a:spLocks noChangeShapeType="1"/>
            </p:cNvSpPr>
            <p:nvPr/>
          </p:nvSpPr>
          <p:spPr bwMode="auto">
            <a:xfrm>
              <a:off x="1985" y="4166"/>
              <a:ext cx="31" cy="79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927399" y="3303350"/>
            <a:ext cx="800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Upper Limit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04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7284"/>
            <a:ext cx="9144000" cy="10007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Display all integer numbers between 1 and 10 on screen. The boundaries (1 and 10) should also be displayed.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633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smtClean="0"/>
              <a:t>FOR … ENDFOR loop : example</a:t>
            </a:r>
            <a:endParaRPr lang="en-US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Vertical Scroll 24"/>
          <p:cNvSpPr/>
          <p:nvPr/>
        </p:nvSpPr>
        <p:spPr>
          <a:xfrm>
            <a:off x="4896036" y="2641871"/>
            <a:ext cx="4140460" cy="3078500"/>
          </a:xfrm>
          <a:prstGeom prst="vertic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364088" y="2988922"/>
            <a:ext cx="32077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 </a:t>
            </a:r>
            <a:r>
              <a:rPr lang="en-US" sz="2800" b="1" dirty="0" err="1"/>
              <a:t>i</a:t>
            </a:r>
            <a:r>
              <a:rPr lang="en-US" sz="2800" b="1" dirty="0"/>
              <a:t> </a:t>
            </a:r>
            <a:r>
              <a:rPr lang="en-US" sz="2800" b="1" dirty="0">
                <a:sym typeface="Wingdings"/>
              </a:rPr>
              <a:t></a:t>
            </a:r>
            <a:r>
              <a:rPr lang="en-US" sz="2800" b="1" dirty="0"/>
              <a:t> 1</a:t>
            </a:r>
            <a:endParaRPr lang="en-US" sz="2800" dirty="0"/>
          </a:p>
          <a:p>
            <a:r>
              <a:rPr lang="en-US" sz="2800" b="1" dirty="0"/>
              <a:t>FOR </a:t>
            </a:r>
            <a:r>
              <a:rPr lang="en-US" sz="2800" b="1" dirty="0" err="1"/>
              <a:t>i</a:t>
            </a:r>
            <a:r>
              <a:rPr lang="en-US" sz="2800" b="1" dirty="0"/>
              <a:t> =1 to 10 with increments = 1</a:t>
            </a:r>
            <a:endParaRPr lang="en-US" sz="2800" dirty="0"/>
          </a:p>
          <a:p>
            <a:r>
              <a:rPr lang="en-US" sz="2800" b="1" dirty="0"/>
              <a:t>     DISPLAY total</a:t>
            </a:r>
            <a:endParaRPr lang="en-US" sz="2800" dirty="0"/>
          </a:p>
          <a:p>
            <a:r>
              <a:rPr lang="en-US" sz="2800" b="1" dirty="0"/>
              <a:t>END FOR</a:t>
            </a:r>
            <a:endParaRPr lang="en-US" sz="2800" dirty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endParaRPr lang="en-US" sz="2800" b="1" dirty="0" err="1"/>
          </a:p>
        </p:txBody>
      </p:sp>
      <p:sp>
        <p:nvSpPr>
          <p:cNvPr id="2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7" name="Group 1"/>
          <p:cNvGrpSpPr>
            <a:grpSpLocks/>
          </p:cNvGrpSpPr>
          <p:nvPr/>
        </p:nvGrpSpPr>
        <p:grpSpPr bwMode="auto">
          <a:xfrm>
            <a:off x="152400" y="1874702"/>
            <a:ext cx="4131568" cy="4583596"/>
            <a:chOff x="1134" y="2022"/>
            <a:chExt cx="4732" cy="4893"/>
          </a:xfrm>
        </p:grpSpPr>
        <p:sp>
          <p:nvSpPr>
            <p:cNvPr id="8" name="AutoShape 19"/>
            <p:cNvSpPr>
              <a:spLocks noChangeArrowheads="1" noTextEdit="1"/>
            </p:cNvSpPr>
            <p:nvPr/>
          </p:nvSpPr>
          <p:spPr bwMode="auto">
            <a:xfrm>
              <a:off x="1134" y="2022"/>
              <a:ext cx="4732" cy="4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2896" y="4166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YES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4782" y="3482"/>
              <a:ext cx="684" cy="3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NO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>
              <a:off x="5067" y="4736"/>
              <a:ext cx="399" cy="285"/>
            </a:xfrm>
            <a:prstGeom prst="flowChartExtra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2365" y="2120"/>
              <a:ext cx="1204" cy="456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START</a:t>
              </a:r>
              <a:endPara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16" name="AutoShape 11"/>
            <p:cNvSpPr>
              <a:spLocks noChangeShapeType="1"/>
            </p:cNvSpPr>
            <p:nvPr/>
          </p:nvSpPr>
          <p:spPr bwMode="auto">
            <a:xfrm>
              <a:off x="2967" y="2576"/>
              <a:ext cx="3" cy="3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0"/>
            <p:cNvSpPr>
              <a:spLocks noChangeShapeType="1"/>
            </p:cNvSpPr>
            <p:nvPr/>
          </p:nvSpPr>
          <p:spPr bwMode="auto">
            <a:xfrm>
              <a:off x="2993" y="5306"/>
              <a:ext cx="1" cy="5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9"/>
            <p:cNvSpPr>
              <a:spLocks noChangeShapeType="1"/>
            </p:cNvSpPr>
            <p:nvPr/>
          </p:nvSpPr>
          <p:spPr bwMode="auto">
            <a:xfrm>
              <a:off x="4785" y="3450"/>
              <a:ext cx="404" cy="1277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8"/>
            <p:cNvSpPr>
              <a:spLocks noChangeShapeType="1"/>
            </p:cNvSpPr>
            <p:nvPr/>
          </p:nvSpPr>
          <p:spPr bwMode="auto">
            <a:xfrm>
              <a:off x="2970" y="3942"/>
              <a:ext cx="23" cy="6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" name="Group 3"/>
            <p:cNvGrpSpPr>
              <a:grpSpLocks/>
            </p:cNvGrpSpPr>
            <p:nvPr/>
          </p:nvGrpSpPr>
          <p:grpSpPr bwMode="auto">
            <a:xfrm>
              <a:off x="2248" y="2958"/>
              <a:ext cx="2537" cy="984"/>
              <a:chOff x="2381" y="2343"/>
              <a:chExt cx="2537" cy="984"/>
            </a:xfrm>
          </p:grpSpPr>
          <p:sp>
            <p:nvSpPr>
              <p:cNvPr id="22" name="AutoShape 7"/>
              <p:cNvSpPr>
                <a:spLocks noChangeArrowheads="1"/>
              </p:cNvSpPr>
              <p:nvPr/>
            </p:nvSpPr>
            <p:spPr bwMode="auto">
              <a:xfrm>
                <a:off x="2381" y="2343"/>
                <a:ext cx="1443" cy="492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</a:rPr>
                  <a:t>i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Wingdings" pitchFamily="2" charset="2"/>
                  </a:rPr>
                  <a:t>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</a:rPr>
                  <a:t> 1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Wingdings" pitchFamily="2" charset="2"/>
                  </a:rPr>
                  <a:t> </a:t>
                </a:r>
                <a:endPara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2381" y="2835"/>
                <a:ext cx="1443" cy="492"/>
              </a:xfrm>
              <a:prstGeom prst="flowChartProcess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</a:rPr>
                  <a:t>i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  <a:sym typeface="Wingdings" pitchFamily="2" charset="2"/>
                  </a:rPr>
                  <a:t>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</a:rPr>
                  <a:t> </a:t>
                </a:r>
                <a:r>
                  <a:rPr kumimoji="0" lang="en-US" altLang="en-US" sz="16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</a:rPr>
                  <a:t>i</a:t>
                </a:r>
                <a:r>
                  <a:rPr kumimoji="0" lang="en-US" alt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Times New Roman" pitchFamily="18" charset="0"/>
                    <a:cs typeface="Arial" pitchFamily="34" charset="0"/>
                  </a:rPr>
                  <a:t> + 1</a:t>
                </a:r>
                <a:endParaRPr kumimoji="0" lang="en-US" alt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  <a:sym typeface="Wingdings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Wingdings" pitchFamily="2" charset="2"/>
                </a:endParaRPr>
              </a:p>
            </p:txBody>
          </p:sp>
          <p:sp>
            <p:nvSpPr>
              <p:cNvPr id="24" name="AutoShape 5"/>
              <p:cNvSpPr>
                <a:spLocks noChangeArrowheads="1"/>
              </p:cNvSpPr>
              <p:nvPr/>
            </p:nvSpPr>
            <p:spPr bwMode="auto">
              <a:xfrm rot="5400000">
                <a:off x="3879" y="2288"/>
                <a:ext cx="984" cy="1094"/>
              </a:xfrm>
              <a:prstGeom prst="flowChartExtra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54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6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endParaRPr>
              </a:p>
            </p:txBody>
          </p:sp>
          <p:sp>
            <p:nvSpPr>
              <p:cNvPr id="46" name="AutoShape 4"/>
              <p:cNvSpPr>
                <a:spLocks noChangeArrowheads="1"/>
              </p:cNvSpPr>
              <p:nvPr/>
            </p:nvSpPr>
            <p:spPr bwMode="auto">
              <a:xfrm>
                <a:off x="2381" y="2343"/>
                <a:ext cx="392" cy="984"/>
              </a:xfrm>
              <a:prstGeom prst="flowChartProcess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AutoShape 2"/>
            <p:cNvSpPr>
              <a:spLocks noChangeShapeType="1"/>
            </p:cNvSpPr>
            <p:nvPr/>
          </p:nvSpPr>
          <p:spPr bwMode="auto">
            <a:xfrm rot="16200000" flipV="1">
              <a:off x="1151" y="4547"/>
              <a:ext cx="2939" cy="746"/>
            </a:xfrm>
            <a:prstGeom prst="bentConnector4">
              <a:avLst>
                <a:gd name="adj1" fmla="val -12250"/>
                <a:gd name="adj2" fmla="val 148259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AutoShape 15"/>
            <p:cNvSpPr>
              <a:spLocks noChangeArrowheads="1"/>
            </p:cNvSpPr>
            <p:nvPr/>
          </p:nvSpPr>
          <p:spPr bwMode="auto">
            <a:xfrm>
              <a:off x="2052" y="4559"/>
              <a:ext cx="1881" cy="68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  <a:sym typeface="Wingdings" pitchFamily="2" charset="2"/>
                </a:rPr>
                <a:t>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en-US" alt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 + 1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Arial" pitchFamily="34" charset="0"/>
                <a:sym typeface="Wingdings" pitchFamily="2" charset="2"/>
              </a:endParaRPr>
            </a:p>
          </p:txBody>
        </p:sp>
        <p:sp>
          <p:nvSpPr>
            <p:cNvPr id="48" name="AutoShape 13"/>
            <p:cNvSpPr>
              <a:spLocks noChangeArrowheads="1"/>
            </p:cNvSpPr>
            <p:nvPr/>
          </p:nvSpPr>
          <p:spPr bwMode="auto">
            <a:xfrm>
              <a:off x="2252" y="5755"/>
              <a:ext cx="1484" cy="570"/>
            </a:xfrm>
            <a:prstGeom prst="flowChartDisplay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i</a:t>
              </a:r>
              <a:endPara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  <p:sp>
          <p:nvSpPr>
            <p:cNvPr id="49" name="AutoShape 12"/>
            <p:cNvSpPr>
              <a:spLocks noChangeArrowheads="1"/>
            </p:cNvSpPr>
            <p:nvPr/>
          </p:nvSpPr>
          <p:spPr bwMode="auto">
            <a:xfrm>
              <a:off x="4587" y="4663"/>
              <a:ext cx="1204" cy="513"/>
            </a:xfrm>
            <a:prstGeom prst="flowChartTermina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Arial" pitchFamily="34" charset="0"/>
                </a:rPr>
                <a:t>END</a:t>
              </a:r>
              <a:endParaRPr kumimoji="0" lang="en-US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23728" y="2993854"/>
            <a:ext cx="1296144" cy="759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hangingPunct="0">
              <a:lnSpc>
                <a:spcPts val="1400"/>
              </a:lnSpc>
            </a:pPr>
            <a:r>
              <a:rPr lang="en-US" altLang="en-US" sz="2000" dirty="0">
                <a:ea typeface="Times New Roman" pitchFamily="18" charset="0"/>
                <a:cs typeface="Arial" pitchFamily="34" charset="0"/>
              </a:rPr>
              <a:t>? </a:t>
            </a:r>
            <a:endParaRPr lang="en-US" altLang="en-US" sz="2000" dirty="0">
              <a:cs typeface="Arial" pitchFamily="34" charset="0"/>
            </a:endParaRPr>
          </a:p>
          <a:p>
            <a:pPr lvl="0" algn="ctr" eaLnBrk="0" hangingPunct="0">
              <a:lnSpc>
                <a:spcPts val="1400"/>
              </a:lnSpc>
            </a:pPr>
            <a:r>
              <a:rPr lang="en-US" altLang="en-US" sz="2000" dirty="0" err="1">
                <a:ea typeface="Times New Roman" pitchFamily="18" charset="0"/>
                <a:cs typeface="Arial" pitchFamily="34" charset="0"/>
              </a:rPr>
              <a:t>i</a:t>
            </a:r>
            <a:r>
              <a:rPr lang="en-US" altLang="en-US" sz="2000" dirty="0">
                <a:ea typeface="Times New Roman" pitchFamily="18" charset="0"/>
                <a:cs typeface="Arial" pitchFamily="34" charset="0"/>
              </a:rPr>
              <a:t> &lt;=10</a:t>
            </a:r>
            <a:endParaRPr lang="en-US" altLang="en-US" sz="6600" dirty="0">
              <a:cs typeface="Arial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177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951820" y="5417840"/>
            <a:ext cx="3096344" cy="144016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60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The 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905000"/>
            <a:ext cx="47625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Characteristics of an Algorithm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Well-ordered: the steps are in a clear order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Unambiguous : the operations are understood by the computer module without any further simplification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Effectively computable: the computer module can actually complete the execution of the specified operations in a finite amount of time</a:t>
            </a:r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Method for Developing an Algorithm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Define the problem : Describe the problem in clear and brief terms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List inputs : Clearly specify information needed for the solution of the problem (can be input from the keyboard, a file etc)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List outputs : Describe the result that the algorithm will produce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Describe the steps needed to accomplish the desired result : How to manipulate/use the inputs to produce  the desired output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Test the algorithm : Verify that the algorithm works.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67544" y="152636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Structured Programming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1118754"/>
          </a:xfrm>
        </p:spPr>
        <p:txBody>
          <a:bodyPr rtlCol="0">
            <a:normAutofit/>
          </a:bodyPr>
          <a:lstStyle/>
          <a:p>
            <a:pPr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All programs can be written using three control structures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93029009"/>
              </p:ext>
            </p:extLst>
          </p:nvPr>
        </p:nvGraphicFramePr>
        <p:xfrm>
          <a:off x="143508" y="2528900"/>
          <a:ext cx="8748972" cy="432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69" y="490538"/>
            <a:ext cx="4995862" cy="587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31800" y="0"/>
            <a:ext cx="82296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Pseudocode</a:t>
            </a: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68313" y="1016000"/>
            <a:ext cx="8316912" cy="5375275"/>
          </a:xfrm>
        </p:spPr>
        <p:txBody>
          <a:bodyPr>
            <a:spAutoFit/>
          </a:bodyPr>
          <a:lstStyle/>
          <a:p>
            <a:r>
              <a:rPr lang="en-US" altLang="en-US" sz="2200" dirty="0" smtClean="0"/>
              <a:t>Consists of natural language-like statements that precisely describe the steps of an algorithm or program</a:t>
            </a:r>
          </a:p>
          <a:p>
            <a:r>
              <a:rPr lang="en-US" altLang="en-US" sz="2200" dirty="0" smtClean="0"/>
              <a:t>Statements describe </a:t>
            </a:r>
            <a:r>
              <a:rPr lang="en-US" altLang="en-US" sz="2200" i="1" dirty="0" smtClean="0"/>
              <a:t>actions</a:t>
            </a:r>
          </a:p>
          <a:p>
            <a:r>
              <a:rPr lang="en-US" altLang="en-US" sz="2200" dirty="0" smtClean="0"/>
              <a:t>Focuses on the </a:t>
            </a:r>
            <a:r>
              <a:rPr lang="en-US" altLang="en-US" sz="2200" i="1" dirty="0" smtClean="0"/>
              <a:t>logic of the algorithm or program</a:t>
            </a:r>
          </a:p>
          <a:p>
            <a:r>
              <a:rPr lang="en-US" altLang="en-US" sz="2200" dirty="0" smtClean="0"/>
              <a:t>No language-specific elements</a:t>
            </a:r>
          </a:p>
          <a:p>
            <a:r>
              <a:rPr lang="en-US" altLang="en-US" sz="2200" dirty="0" smtClean="0"/>
              <a:t>Written at a level so that the desired programming code can be generated almost automatically from each statement</a:t>
            </a:r>
          </a:p>
          <a:p>
            <a:r>
              <a:rPr lang="en-US" altLang="en-US" sz="2200" dirty="0" smtClean="0"/>
              <a:t>Keywords written using upper case letters</a:t>
            </a:r>
          </a:p>
          <a:p>
            <a:r>
              <a:rPr lang="en-US" altLang="en-US" sz="2200" dirty="0" smtClean="0"/>
              <a:t>(Optional) Steps are numbered. </a:t>
            </a:r>
          </a:p>
          <a:p>
            <a:r>
              <a:rPr lang="en-US" altLang="en-US" sz="2200" dirty="0" smtClean="0"/>
              <a:t>Subordinate numbers and/or indentation are used for dependent statements in selection and repetition structures</a:t>
            </a:r>
          </a:p>
          <a:p>
            <a:r>
              <a:rPr lang="en-US" altLang="en-US" sz="2200" dirty="0" smtClean="0"/>
              <a:t>(Optional) Variables and Constants are declared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reworks">
  <a:themeElements>
    <a:clrScheme name="Fireworks 1">
      <a:dk1>
        <a:srgbClr val="AF273E"/>
      </a:dk1>
      <a:lt1>
        <a:srgbClr val="FFCC00"/>
      </a:lt1>
      <a:dk2>
        <a:srgbClr val="000000"/>
      </a:dk2>
      <a:lt2>
        <a:srgbClr val="FFFFFF"/>
      </a:lt2>
      <a:accent1>
        <a:srgbClr val="FF8B17"/>
      </a:accent1>
      <a:accent2>
        <a:srgbClr val="FFE103"/>
      </a:accent2>
      <a:accent3>
        <a:srgbClr val="AAAAAA"/>
      </a:accent3>
      <a:accent4>
        <a:srgbClr val="DAAE00"/>
      </a:accent4>
      <a:accent5>
        <a:srgbClr val="FFC4AB"/>
      </a:accent5>
      <a:accent6>
        <a:srgbClr val="E7CC02"/>
      </a:accent6>
      <a:hlink>
        <a:srgbClr val="FF3399"/>
      </a:hlink>
      <a:folHlink>
        <a:srgbClr val="FE1F08"/>
      </a:folHlink>
    </a:clrScheme>
    <a:fontScheme name="Fireworks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0A0C02308D3344BFB45A4AAA5EB5F7" ma:contentTypeVersion="" ma:contentTypeDescription="Create a new document." ma:contentTypeScope="" ma:versionID="720edda37b4f2125b2c15cca14b6b5e8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53aad9280c7bc17f35f657eabd183f16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85D0EC3-B800-490B-B046-E50BA44A00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B040A5-E074-44C8-9DAB-59E5A630A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158B69-48CC-4952-87BF-715A034F3E07}">
  <ds:schemaRefs>
    <ds:schemaRef ds:uri="http://schemas.microsoft.com/office/2006/metadata/propertie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</TotalTime>
  <Words>2158</Words>
  <Application>Microsoft Office PowerPoint</Application>
  <PresentationFormat>On-screen Show (4:3)</PresentationFormat>
  <Paragraphs>432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Arial Black</vt:lpstr>
      <vt:lpstr>Calibri</vt:lpstr>
      <vt:lpstr>Times New Roman</vt:lpstr>
      <vt:lpstr>Wingdings</vt:lpstr>
      <vt:lpstr>Office Theme</vt:lpstr>
      <vt:lpstr>Fireworks</vt:lpstr>
      <vt:lpstr>ITEC113 Algorithms and Programming Techniques</vt:lpstr>
      <vt:lpstr>Recap</vt:lpstr>
      <vt:lpstr>Definition of algorithm</vt:lpstr>
      <vt:lpstr>So what is an algorithm?</vt:lpstr>
      <vt:lpstr>Characteristics of an Algorithm</vt:lpstr>
      <vt:lpstr>Method for Developing an Algorithm </vt:lpstr>
      <vt:lpstr>Structured Programming</vt:lpstr>
      <vt:lpstr>PowerPoint Presentation</vt:lpstr>
      <vt:lpstr>Pseudocode</vt:lpstr>
      <vt:lpstr>PseudoCode Constructs</vt:lpstr>
      <vt:lpstr>FLOWCHARTING SHAPES</vt:lpstr>
      <vt:lpstr>Rules for flowcharting</vt:lpstr>
      <vt:lpstr>Benefits of Flowcharts</vt:lpstr>
      <vt:lpstr>Sequence Statements</vt:lpstr>
      <vt:lpstr>Selection Statements</vt:lpstr>
      <vt:lpstr>Selection Statements: Simple If</vt:lpstr>
      <vt:lpstr>Selection Statements: Simple If</vt:lpstr>
      <vt:lpstr>Selection Statement: If ..else</vt:lpstr>
      <vt:lpstr>Selection Statements: If .. else</vt:lpstr>
      <vt:lpstr>Part 2 : New Material</vt:lpstr>
      <vt:lpstr>Selection Statements: If .. Elseif ladder</vt:lpstr>
      <vt:lpstr>Selection Statements: If .. else</vt:lpstr>
      <vt:lpstr>Selection Statements: Nested If’s</vt:lpstr>
      <vt:lpstr>Selection Statements: If .. else</vt:lpstr>
      <vt:lpstr>Selection Statements: If .. else</vt:lpstr>
      <vt:lpstr>Looping Statements</vt:lpstr>
      <vt:lpstr>PowerPoint Presentation</vt:lpstr>
      <vt:lpstr>Flowchart Loops</vt:lpstr>
      <vt:lpstr>PowerPoint Presentation</vt:lpstr>
      <vt:lpstr>PowerPoint Presentation</vt:lpstr>
      <vt:lpstr>PowerPoint Presentation</vt:lpstr>
      <vt:lpstr>PowerPoint Presentation</vt:lpstr>
      <vt:lpstr>WHILE …… ENDWHILE  loop : characteristics</vt:lpstr>
      <vt:lpstr>WHILE …… ENDWHILE  loop :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SCT, EMU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ITEC113 Algorithms and Programming Techniques</dc:title>
  <dc:creator>Nazife Dimililer</dc:creator>
  <cp:lastModifiedBy>Microsoft account</cp:lastModifiedBy>
  <cp:revision>141</cp:revision>
  <dcterms:created xsi:type="dcterms:W3CDTF">2010-10-05T05:30:23Z</dcterms:created>
  <dcterms:modified xsi:type="dcterms:W3CDTF">2023-03-06T08:00:06Z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0x010100350A0C02308D3344BFB45A4AAA5EB5F7</vt:lpwstr>
  </property>
</Properties>
</file>