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38"/>
  </p:notesMasterIdLst>
  <p:handoutMasterIdLst>
    <p:handoutMasterId r:id="rId39"/>
  </p:handoutMasterIdLst>
  <p:sldIdLst>
    <p:sldId id="545" r:id="rId2"/>
    <p:sldId id="538" r:id="rId3"/>
    <p:sldId id="546" r:id="rId4"/>
    <p:sldId id="547" r:id="rId5"/>
    <p:sldId id="548" r:id="rId6"/>
    <p:sldId id="549" r:id="rId7"/>
    <p:sldId id="550" r:id="rId8"/>
    <p:sldId id="551" r:id="rId9"/>
    <p:sldId id="552" r:id="rId10"/>
    <p:sldId id="553" r:id="rId11"/>
    <p:sldId id="554" r:id="rId12"/>
    <p:sldId id="555" r:id="rId13"/>
    <p:sldId id="557" r:id="rId14"/>
    <p:sldId id="556" r:id="rId15"/>
    <p:sldId id="561" r:id="rId16"/>
    <p:sldId id="560" r:id="rId17"/>
    <p:sldId id="521" r:id="rId18"/>
    <p:sldId id="562" r:id="rId19"/>
    <p:sldId id="564" r:id="rId20"/>
    <p:sldId id="567" r:id="rId21"/>
    <p:sldId id="579" r:id="rId22"/>
    <p:sldId id="565" r:id="rId23"/>
    <p:sldId id="568" r:id="rId24"/>
    <p:sldId id="566" r:id="rId25"/>
    <p:sldId id="569" r:id="rId26"/>
    <p:sldId id="570" r:id="rId27"/>
    <p:sldId id="571" r:id="rId28"/>
    <p:sldId id="572" r:id="rId29"/>
    <p:sldId id="573" r:id="rId30"/>
    <p:sldId id="574" r:id="rId31"/>
    <p:sldId id="575" r:id="rId32"/>
    <p:sldId id="576" r:id="rId33"/>
    <p:sldId id="577" r:id="rId34"/>
    <p:sldId id="578" r:id="rId35"/>
    <p:sldId id="537" r:id="rId36"/>
    <p:sldId id="533" r:id="rId3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5" userDrawn="1">
          <p15:clr>
            <a:srgbClr val="A4A3A4"/>
          </p15:clr>
        </p15:guide>
        <p15:guide id="2" orient="horz" pos="4002"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A8464"/>
    <a:srgbClr val="D68F10"/>
    <a:srgbClr val="AEF8E5"/>
    <a:srgbClr val="0F4F97"/>
    <a:srgbClr val="F6CE86"/>
    <a:srgbClr val="0DB78A"/>
    <a:srgbClr val="F1B13D"/>
    <a:srgbClr val="10D6A2"/>
    <a:srgbClr val="2DEFBC"/>
    <a:srgbClr val="11D9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3" autoAdjust="0"/>
    <p:restoredTop sz="95732" autoAdjust="0"/>
  </p:normalViewPr>
  <p:slideViewPr>
    <p:cSldViewPr snapToGrid="0">
      <p:cViewPr varScale="1">
        <p:scale>
          <a:sx n="123" d="100"/>
          <a:sy n="123" d="100"/>
        </p:scale>
        <p:origin x="888" y="200"/>
      </p:cViewPr>
      <p:guideLst>
        <p:guide orient="horz" pos="905"/>
        <p:guide orient="horz" pos="400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165" d="100"/>
          <a:sy n="165" d="100"/>
        </p:scale>
        <p:origin x="-5256" y="-1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CF255-51C2-B546-BE98-D2AC1ED7ED5F}"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9CB9C1A4-5752-4C4D-9926-607B9F268D37}">
      <dgm:prSet phldrT="[Text]" custT="1"/>
      <dgm:spPr>
        <a:solidFill>
          <a:schemeClr val="bg1"/>
        </a:solidFill>
        <a:ln w="15875" cmpd="sng">
          <a:solidFill>
            <a:srgbClr val="00B150"/>
          </a:solidFill>
        </a:ln>
      </dgm:spPr>
      <dgm:t>
        <a:bodyPr/>
        <a:lstStyle/>
        <a:p>
          <a:r>
            <a:rPr lang="en-US" sz="1000" b="0" dirty="0">
              <a:solidFill>
                <a:schemeClr val="tx1"/>
              </a:solidFill>
              <a:latin typeface="Times New Roman" panose="02020603050405020304" pitchFamily="18" charset="0"/>
              <a:cs typeface="Times New Roman" panose="02020603050405020304" pitchFamily="18" charset="0"/>
            </a:rPr>
            <a:t>Instrument application for data collection</a:t>
          </a:r>
        </a:p>
      </dgm:t>
    </dgm:pt>
    <dgm:pt modelId="{75AE8AA4-46A1-CA4E-86A5-D642D0A62C1E}" type="sibTrans" cxnId="{6BC12830-105D-CE40-9FAC-F69ECED71139}">
      <dgm:prSet/>
      <dgm:spPr/>
      <dgm:t>
        <a:bodyPr/>
        <a:lstStyle/>
        <a:p>
          <a:endParaRPr lang="en-US"/>
        </a:p>
      </dgm:t>
    </dgm:pt>
    <dgm:pt modelId="{F07A20A8-205E-364F-BE3B-83D92C823A33}" type="parTrans" cxnId="{6BC12830-105D-CE40-9FAC-F69ECED71139}">
      <dgm:prSet/>
      <dgm:spPr/>
      <dgm:t>
        <a:bodyPr/>
        <a:lstStyle/>
        <a:p>
          <a:endParaRPr lang="en-US"/>
        </a:p>
      </dgm:t>
    </dgm:pt>
    <dgm:pt modelId="{F62E953B-4F1C-2445-AA30-C845EA0A5518}">
      <dgm:prSet phldrT="[Text]" custT="1"/>
      <dgm:spPr>
        <a:solidFill>
          <a:schemeClr val="bg1"/>
        </a:solidFill>
        <a:ln w="15875" cmpd="sng">
          <a:solidFill>
            <a:srgbClr val="00B150"/>
          </a:solidFill>
        </a:ln>
      </dgm:spPr>
      <dgm:t>
        <a:bodyPr/>
        <a:lstStyle/>
        <a:p>
          <a:r>
            <a:rPr lang="en-US" sz="1000" b="0" dirty="0">
              <a:solidFill>
                <a:schemeClr val="tx1"/>
              </a:solidFill>
              <a:latin typeface="Times New Roman" panose="02020603050405020304" pitchFamily="18" charset="0"/>
              <a:cs typeface="Times New Roman" panose="02020603050405020304" pitchFamily="18" charset="0"/>
            </a:rPr>
            <a:t>Execute application and gather data</a:t>
          </a:r>
        </a:p>
      </dgm:t>
    </dgm:pt>
    <dgm:pt modelId="{6499B249-877D-D343-BD21-F4679C401F3D}" type="sibTrans" cxnId="{D9CEEA5E-FB28-0245-A4AA-8B79447E8AC6}">
      <dgm:prSet/>
      <dgm:spPr/>
      <dgm:t>
        <a:bodyPr/>
        <a:lstStyle/>
        <a:p>
          <a:endParaRPr lang="en-US"/>
        </a:p>
      </dgm:t>
    </dgm:pt>
    <dgm:pt modelId="{70A9EEC7-BF69-7D4C-9955-3A99285C1032}" type="parTrans" cxnId="{D9CEEA5E-FB28-0245-A4AA-8B79447E8AC6}">
      <dgm:prSet/>
      <dgm:spPr/>
      <dgm:t>
        <a:bodyPr/>
        <a:lstStyle/>
        <a:p>
          <a:endParaRPr lang="en-US"/>
        </a:p>
      </dgm:t>
    </dgm:pt>
    <dgm:pt modelId="{B1737895-4792-F04D-8DF9-D455A2690035}">
      <dgm:prSet phldrT="[Text]" custT="1"/>
      <dgm:spPr>
        <a:solidFill>
          <a:schemeClr val="bg1"/>
        </a:solidFill>
        <a:ln w="15875" cmpd="sng">
          <a:solidFill>
            <a:srgbClr val="8ED973"/>
          </a:solidFill>
        </a:ln>
      </dgm:spPr>
      <dgm:t>
        <a:bodyPr/>
        <a:lstStyle/>
        <a:p>
          <a:r>
            <a:rPr lang="en-US" sz="1000" b="0" dirty="0">
              <a:solidFill>
                <a:schemeClr val="tx1"/>
              </a:solidFill>
              <a:latin typeface="Times New Roman" panose="02020603050405020304" pitchFamily="18" charset="0"/>
              <a:cs typeface="Times New Roman" panose="02020603050405020304" pitchFamily="18" charset="0"/>
            </a:rPr>
            <a:t>Analyze the data and build a DNN model</a:t>
          </a:r>
        </a:p>
      </dgm:t>
    </dgm:pt>
    <dgm:pt modelId="{0DF30CF7-1323-9F4D-852F-0CA529D56E64}" type="sibTrans" cxnId="{38C0658C-7064-AE4A-BBA3-8D84B46E219D}">
      <dgm:prSet/>
      <dgm:spPr/>
      <dgm:t>
        <a:bodyPr/>
        <a:lstStyle/>
        <a:p>
          <a:endParaRPr lang="en-US"/>
        </a:p>
      </dgm:t>
    </dgm:pt>
    <dgm:pt modelId="{C718C787-2987-854E-AE1A-D04DF7A3C65B}" type="parTrans" cxnId="{38C0658C-7064-AE4A-BBA3-8D84B46E219D}">
      <dgm:prSet/>
      <dgm:spPr/>
      <dgm:t>
        <a:bodyPr/>
        <a:lstStyle/>
        <a:p>
          <a:endParaRPr lang="en-US"/>
        </a:p>
      </dgm:t>
    </dgm:pt>
    <dgm:pt modelId="{9922498D-428B-2445-8F88-163680A1ECBF}">
      <dgm:prSet phldrT="[Text]" custT="1"/>
      <dgm:spPr>
        <a:solidFill>
          <a:schemeClr val="bg1"/>
        </a:solidFill>
        <a:ln w="15875" cmpd="sng">
          <a:solidFill>
            <a:srgbClr val="FFCE00"/>
          </a:solidFill>
        </a:ln>
      </dgm:spPr>
      <dgm:t>
        <a:bodyPr/>
        <a:lstStyle/>
        <a:p>
          <a:r>
            <a:rPr lang="en-US" sz="1000" b="0" dirty="0">
              <a:solidFill>
                <a:schemeClr val="tx1"/>
              </a:solidFill>
              <a:latin typeface="Times New Roman" panose="02020603050405020304" pitchFamily="18" charset="0"/>
              <a:cs typeface="Times New Roman" panose="02020603050405020304" pitchFamily="18" charset="0"/>
            </a:rPr>
            <a:t>Instrument application to use trained model</a:t>
          </a:r>
        </a:p>
      </dgm:t>
    </dgm:pt>
    <dgm:pt modelId="{F0F120DD-1113-9148-9DFD-94C7987A5CA2}" type="sibTrans" cxnId="{583CA727-1338-E14B-A4C4-39523C79C998}">
      <dgm:prSet/>
      <dgm:spPr/>
      <dgm:t>
        <a:bodyPr/>
        <a:lstStyle/>
        <a:p>
          <a:endParaRPr lang="en-US"/>
        </a:p>
      </dgm:t>
    </dgm:pt>
    <dgm:pt modelId="{1AC2D154-4FFD-F947-ADC5-F6A8BC9F154E}" type="parTrans" cxnId="{583CA727-1338-E14B-A4C4-39523C79C998}">
      <dgm:prSet/>
      <dgm:spPr/>
      <dgm:t>
        <a:bodyPr/>
        <a:lstStyle/>
        <a:p>
          <a:endParaRPr lang="en-US"/>
        </a:p>
      </dgm:t>
    </dgm:pt>
    <dgm:pt modelId="{A5B39B82-6ADA-914D-A30C-F5F49F46B650}">
      <dgm:prSet phldrT="[Text]" custT="1"/>
      <dgm:spPr>
        <a:solidFill>
          <a:schemeClr val="bg1"/>
        </a:solidFill>
        <a:ln w="15875" cmpd="sng">
          <a:solidFill>
            <a:srgbClr val="7D3701"/>
          </a:solidFill>
        </a:ln>
      </dgm:spPr>
      <dgm:t>
        <a:bodyPr/>
        <a:lstStyle/>
        <a:p>
          <a:r>
            <a:rPr lang="en-US" sz="1000" b="0" dirty="0">
              <a:solidFill>
                <a:schemeClr val="tx1"/>
              </a:solidFill>
              <a:latin typeface="Times New Roman" panose="02020603050405020304" pitchFamily="18" charset="0"/>
              <a:cs typeface="Times New Roman" panose="02020603050405020304" pitchFamily="18" charset="0"/>
            </a:rPr>
            <a:t>Execute DNN enhanced Application</a:t>
          </a:r>
        </a:p>
      </dgm:t>
    </dgm:pt>
    <dgm:pt modelId="{E9F7927F-C0A2-8341-B13C-2111D2B1B59F}" type="sibTrans" cxnId="{1A026D25-6AE7-1144-BD8C-7A1F21041E80}">
      <dgm:prSet/>
      <dgm:spPr/>
      <dgm:t>
        <a:bodyPr/>
        <a:lstStyle/>
        <a:p>
          <a:endParaRPr lang="en-US"/>
        </a:p>
      </dgm:t>
    </dgm:pt>
    <dgm:pt modelId="{F6A82C48-EA11-5A4F-A385-A69DBEAE29AE}" type="parTrans" cxnId="{1A026D25-6AE7-1144-BD8C-7A1F21041E80}">
      <dgm:prSet/>
      <dgm:spPr/>
      <dgm:t>
        <a:bodyPr/>
        <a:lstStyle/>
        <a:p>
          <a:endParaRPr lang="en-US"/>
        </a:p>
      </dgm:t>
    </dgm:pt>
    <dgm:pt modelId="{68974051-2CF2-124E-ADD8-18493A520DF8}">
      <dgm:prSet custT="1"/>
      <dgm:spPr>
        <a:solidFill>
          <a:schemeClr val="bg1"/>
        </a:solidFill>
        <a:ln>
          <a:solidFill>
            <a:srgbClr val="FF0000"/>
          </a:solidFill>
        </a:ln>
      </dgm:spPr>
      <dgm:t>
        <a:bodyPr/>
        <a:lstStyle/>
        <a:p>
          <a:r>
            <a:rPr lang="en-US" sz="1000" b="0" dirty="0">
              <a:solidFill>
                <a:schemeClr val="tx1"/>
              </a:solidFill>
              <a:latin typeface="Times New Roman" panose="02020603050405020304" pitchFamily="18" charset="0"/>
              <a:cs typeface="Times New Roman" panose="02020603050405020304" pitchFamily="18" charset="0"/>
            </a:rPr>
            <a:t>Validate Simulation Results</a:t>
          </a:r>
        </a:p>
      </dgm:t>
    </dgm:pt>
    <dgm:pt modelId="{E9D7EBDC-EDC0-B54F-9AB1-61317BED4601}" type="sibTrans" cxnId="{67478CE5-AA7D-A84E-B68A-26B70DF723EB}">
      <dgm:prSet/>
      <dgm:spPr/>
      <dgm:t>
        <a:bodyPr/>
        <a:lstStyle/>
        <a:p>
          <a:endParaRPr lang="en-US"/>
        </a:p>
      </dgm:t>
    </dgm:pt>
    <dgm:pt modelId="{614BFDC0-EEEB-E14C-BD49-AC6B61226A0C}" type="parTrans" cxnId="{67478CE5-AA7D-A84E-B68A-26B70DF723EB}">
      <dgm:prSet/>
      <dgm:spPr/>
      <dgm:t>
        <a:bodyPr/>
        <a:lstStyle/>
        <a:p>
          <a:endParaRPr lang="en-US"/>
        </a:p>
      </dgm:t>
    </dgm:pt>
    <dgm:pt modelId="{E18A7F13-9610-3C49-BD48-1F265DB67362}" type="pres">
      <dgm:prSet presAssocID="{E03CF255-51C2-B546-BE98-D2AC1ED7ED5F}" presName="Name0" presStyleCnt="0">
        <dgm:presLayoutVars>
          <dgm:dir/>
          <dgm:resizeHandles val="exact"/>
        </dgm:presLayoutVars>
      </dgm:prSet>
      <dgm:spPr/>
    </dgm:pt>
    <dgm:pt modelId="{C7CF72F6-5E02-CB4E-AAB5-1482F949B7EE}" type="pres">
      <dgm:prSet presAssocID="{E03CF255-51C2-B546-BE98-D2AC1ED7ED5F}" presName="cycle" presStyleCnt="0"/>
      <dgm:spPr/>
    </dgm:pt>
    <dgm:pt modelId="{16DA6250-59D2-6149-9566-7BC603090E92}" type="pres">
      <dgm:prSet presAssocID="{9CB9C1A4-5752-4C4D-9926-607B9F268D37}" presName="nodeFirstNode" presStyleLbl="node1" presStyleIdx="0" presStyleCnt="6" custScaleX="132993" custScaleY="98415" custRadScaleRad="101296" custRadScaleInc="-6056">
        <dgm:presLayoutVars>
          <dgm:bulletEnabled val="1"/>
        </dgm:presLayoutVars>
      </dgm:prSet>
      <dgm:spPr/>
    </dgm:pt>
    <dgm:pt modelId="{992DD020-6512-9B4D-A6FA-C2CFBD9FAB1C}" type="pres">
      <dgm:prSet presAssocID="{75AE8AA4-46A1-CA4E-86A5-D642D0A62C1E}" presName="sibTransFirstNode" presStyleLbl="bgShp" presStyleIdx="0" presStyleCnt="1"/>
      <dgm:spPr/>
    </dgm:pt>
    <dgm:pt modelId="{0C3F6402-911D-C845-858B-0F77DDD9C7E8}" type="pres">
      <dgm:prSet presAssocID="{F62E953B-4F1C-2445-AA30-C845EA0A5518}" presName="nodeFollowingNodes" presStyleLbl="node1" presStyleIdx="1" presStyleCnt="6" custScaleX="134690" custScaleY="81335" custRadScaleRad="79355" custRadScaleInc="13373">
        <dgm:presLayoutVars>
          <dgm:bulletEnabled val="1"/>
        </dgm:presLayoutVars>
      </dgm:prSet>
      <dgm:spPr/>
    </dgm:pt>
    <dgm:pt modelId="{8FD5363F-19D1-704A-83EF-B2A7DDFD87EB}" type="pres">
      <dgm:prSet presAssocID="{B1737895-4792-F04D-8DF9-D455A2690035}" presName="nodeFollowingNodes" presStyleLbl="node1" presStyleIdx="2" presStyleCnt="6" custScaleX="121343" custScaleY="96868" custRadScaleRad="66663" custRadScaleInc="9074">
        <dgm:presLayoutVars>
          <dgm:bulletEnabled val="1"/>
        </dgm:presLayoutVars>
      </dgm:prSet>
      <dgm:spPr/>
    </dgm:pt>
    <dgm:pt modelId="{66FFC3E6-710D-BE46-B5D8-96BE49D1783C}" type="pres">
      <dgm:prSet presAssocID="{9922498D-428B-2445-8F88-163680A1ECBF}" presName="nodeFollowingNodes" presStyleLbl="node1" presStyleIdx="3" presStyleCnt="6" custScaleX="157449" custScaleY="75595" custRadScaleRad="111587" custRadScaleInc="65234">
        <dgm:presLayoutVars>
          <dgm:bulletEnabled val="1"/>
        </dgm:presLayoutVars>
      </dgm:prSet>
      <dgm:spPr/>
    </dgm:pt>
    <dgm:pt modelId="{2B90CBA0-FE76-DB41-B106-BE955FA0AFBD}" type="pres">
      <dgm:prSet presAssocID="{A5B39B82-6ADA-914D-A30C-F5F49F46B650}" presName="nodeFollowingNodes" presStyleLbl="node1" presStyleIdx="4" presStyleCnt="6" custScaleX="124640" custScaleY="93566" custRadScaleRad="66973" custRadScaleInc="16533">
        <dgm:presLayoutVars>
          <dgm:bulletEnabled val="1"/>
        </dgm:presLayoutVars>
      </dgm:prSet>
      <dgm:spPr/>
    </dgm:pt>
    <dgm:pt modelId="{963788D8-3D9B-AD4E-8794-05FB994D87D1}" type="pres">
      <dgm:prSet presAssocID="{68974051-2CF2-124E-ADD8-18493A520DF8}" presName="nodeFollowingNodes" presStyleLbl="node1" presStyleIdx="5" presStyleCnt="6" custScaleX="145312" custScaleY="75737" custRadScaleRad="77593" custRadScaleInc="20423">
        <dgm:presLayoutVars>
          <dgm:bulletEnabled val="1"/>
        </dgm:presLayoutVars>
      </dgm:prSet>
      <dgm:spPr/>
    </dgm:pt>
  </dgm:ptLst>
  <dgm:cxnLst>
    <dgm:cxn modelId="{CCC31D14-FC36-C04B-8641-F5681394E7A8}" type="presOf" srcId="{E03CF255-51C2-B546-BE98-D2AC1ED7ED5F}" destId="{E18A7F13-9610-3C49-BD48-1F265DB67362}" srcOrd="0" destOrd="0" presId="urn:microsoft.com/office/officeart/2005/8/layout/cycle3"/>
    <dgm:cxn modelId="{30BD6B15-CAB6-F446-808F-45CE2B35D070}" type="presOf" srcId="{9CB9C1A4-5752-4C4D-9926-607B9F268D37}" destId="{16DA6250-59D2-6149-9566-7BC603090E92}" srcOrd="0" destOrd="0" presId="urn:microsoft.com/office/officeart/2005/8/layout/cycle3"/>
    <dgm:cxn modelId="{1A026D25-6AE7-1144-BD8C-7A1F21041E80}" srcId="{E03CF255-51C2-B546-BE98-D2AC1ED7ED5F}" destId="{A5B39B82-6ADA-914D-A30C-F5F49F46B650}" srcOrd="4" destOrd="0" parTransId="{F6A82C48-EA11-5A4F-A385-A69DBEAE29AE}" sibTransId="{E9F7927F-C0A2-8341-B13C-2111D2B1B59F}"/>
    <dgm:cxn modelId="{583CA727-1338-E14B-A4C4-39523C79C998}" srcId="{E03CF255-51C2-B546-BE98-D2AC1ED7ED5F}" destId="{9922498D-428B-2445-8F88-163680A1ECBF}" srcOrd="3" destOrd="0" parTransId="{1AC2D154-4FFD-F947-ADC5-F6A8BC9F154E}" sibTransId="{F0F120DD-1113-9148-9DFD-94C7987A5CA2}"/>
    <dgm:cxn modelId="{6BC12830-105D-CE40-9FAC-F69ECED71139}" srcId="{E03CF255-51C2-B546-BE98-D2AC1ED7ED5F}" destId="{9CB9C1A4-5752-4C4D-9926-607B9F268D37}" srcOrd="0" destOrd="0" parTransId="{F07A20A8-205E-364F-BE3B-83D92C823A33}" sibTransId="{75AE8AA4-46A1-CA4E-86A5-D642D0A62C1E}"/>
    <dgm:cxn modelId="{6D7F0633-045E-2D47-8A66-FDD424EC1859}" type="presOf" srcId="{75AE8AA4-46A1-CA4E-86A5-D642D0A62C1E}" destId="{992DD020-6512-9B4D-A6FA-C2CFBD9FAB1C}" srcOrd="0" destOrd="0" presId="urn:microsoft.com/office/officeart/2005/8/layout/cycle3"/>
    <dgm:cxn modelId="{D9CEEA5E-FB28-0245-A4AA-8B79447E8AC6}" srcId="{E03CF255-51C2-B546-BE98-D2AC1ED7ED5F}" destId="{F62E953B-4F1C-2445-AA30-C845EA0A5518}" srcOrd="1" destOrd="0" parTransId="{70A9EEC7-BF69-7D4C-9955-3A99285C1032}" sibTransId="{6499B249-877D-D343-BD21-F4679C401F3D}"/>
    <dgm:cxn modelId="{9337A468-5D36-524E-916A-12F2FC60968E}" type="presOf" srcId="{9922498D-428B-2445-8F88-163680A1ECBF}" destId="{66FFC3E6-710D-BE46-B5D8-96BE49D1783C}" srcOrd="0" destOrd="0" presId="urn:microsoft.com/office/officeart/2005/8/layout/cycle3"/>
    <dgm:cxn modelId="{9AF4D47E-997C-3C4D-ACDB-80362E0D75B1}" type="presOf" srcId="{68974051-2CF2-124E-ADD8-18493A520DF8}" destId="{963788D8-3D9B-AD4E-8794-05FB994D87D1}" srcOrd="0" destOrd="0" presId="urn:microsoft.com/office/officeart/2005/8/layout/cycle3"/>
    <dgm:cxn modelId="{38C0658C-7064-AE4A-BBA3-8D84B46E219D}" srcId="{E03CF255-51C2-B546-BE98-D2AC1ED7ED5F}" destId="{B1737895-4792-F04D-8DF9-D455A2690035}" srcOrd="2" destOrd="0" parTransId="{C718C787-2987-854E-AE1A-D04DF7A3C65B}" sibTransId="{0DF30CF7-1323-9F4D-852F-0CA529D56E64}"/>
    <dgm:cxn modelId="{1AF4B0A1-30DB-9E49-B6EA-3EFC06339CD0}" type="presOf" srcId="{F62E953B-4F1C-2445-AA30-C845EA0A5518}" destId="{0C3F6402-911D-C845-858B-0F77DDD9C7E8}" srcOrd="0" destOrd="0" presId="urn:microsoft.com/office/officeart/2005/8/layout/cycle3"/>
    <dgm:cxn modelId="{AE648BB4-6499-4047-B6E7-0F70B9FEAF8E}" type="presOf" srcId="{B1737895-4792-F04D-8DF9-D455A2690035}" destId="{8FD5363F-19D1-704A-83EF-B2A7DDFD87EB}" srcOrd="0" destOrd="0" presId="urn:microsoft.com/office/officeart/2005/8/layout/cycle3"/>
    <dgm:cxn modelId="{67478CE5-AA7D-A84E-B68A-26B70DF723EB}" srcId="{E03CF255-51C2-B546-BE98-D2AC1ED7ED5F}" destId="{68974051-2CF2-124E-ADD8-18493A520DF8}" srcOrd="5" destOrd="0" parTransId="{614BFDC0-EEEB-E14C-BD49-AC6B61226A0C}" sibTransId="{E9D7EBDC-EDC0-B54F-9AB1-61317BED4601}"/>
    <dgm:cxn modelId="{D5ABE7F5-0399-3A48-83EF-7ECCE9A12993}" type="presOf" srcId="{A5B39B82-6ADA-914D-A30C-F5F49F46B650}" destId="{2B90CBA0-FE76-DB41-B106-BE955FA0AFBD}" srcOrd="0" destOrd="0" presId="urn:microsoft.com/office/officeart/2005/8/layout/cycle3"/>
    <dgm:cxn modelId="{86E25295-DEBD-0C4A-A470-7F5F100C52E8}" type="presParOf" srcId="{E18A7F13-9610-3C49-BD48-1F265DB67362}" destId="{C7CF72F6-5E02-CB4E-AAB5-1482F949B7EE}" srcOrd="0" destOrd="0" presId="urn:microsoft.com/office/officeart/2005/8/layout/cycle3"/>
    <dgm:cxn modelId="{6C7E061A-E574-FE47-BA96-79258AC5CE21}" type="presParOf" srcId="{C7CF72F6-5E02-CB4E-AAB5-1482F949B7EE}" destId="{16DA6250-59D2-6149-9566-7BC603090E92}" srcOrd="0" destOrd="0" presId="urn:microsoft.com/office/officeart/2005/8/layout/cycle3"/>
    <dgm:cxn modelId="{60544221-015F-104F-882E-E2856787C8B7}" type="presParOf" srcId="{C7CF72F6-5E02-CB4E-AAB5-1482F949B7EE}" destId="{992DD020-6512-9B4D-A6FA-C2CFBD9FAB1C}" srcOrd="1" destOrd="0" presId="urn:microsoft.com/office/officeart/2005/8/layout/cycle3"/>
    <dgm:cxn modelId="{272AEADF-3D4C-024A-8582-E52D9FA30643}" type="presParOf" srcId="{C7CF72F6-5E02-CB4E-AAB5-1482F949B7EE}" destId="{0C3F6402-911D-C845-858B-0F77DDD9C7E8}" srcOrd="2" destOrd="0" presId="urn:microsoft.com/office/officeart/2005/8/layout/cycle3"/>
    <dgm:cxn modelId="{302DD604-DACE-6E4C-908A-7F5BF80B6F6F}" type="presParOf" srcId="{C7CF72F6-5E02-CB4E-AAB5-1482F949B7EE}" destId="{8FD5363F-19D1-704A-83EF-B2A7DDFD87EB}" srcOrd="3" destOrd="0" presId="urn:microsoft.com/office/officeart/2005/8/layout/cycle3"/>
    <dgm:cxn modelId="{AA9177A6-2F41-7C4E-84FF-71AE166FF818}" type="presParOf" srcId="{C7CF72F6-5E02-CB4E-AAB5-1482F949B7EE}" destId="{66FFC3E6-710D-BE46-B5D8-96BE49D1783C}" srcOrd="4" destOrd="0" presId="urn:microsoft.com/office/officeart/2005/8/layout/cycle3"/>
    <dgm:cxn modelId="{D4666C4D-05A9-D14C-9F0C-7AA71BAFED3D}" type="presParOf" srcId="{C7CF72F6-5E02-CB4E-AAB5-1482F949B7EE}" destId="{2B90CBA0-FE76-DB41-B106-BE955FA0AFBD}" srcOrd="5" destOrd="0" presId="urn:microsoft.com/office/officeart/2005/8/layout/cycle3"/>
    <dgm:cxn modelId="{6A8F81B8-EE4E-7E4D-8193-23B327A42B5E}" type="presParOf" srcId="{C7CF72F6-5E02-CB4E-AAB5-1482F949B7EE}" destId="{963788D8-3D9B-AD4E-8794-05FB994D87D1}"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DD020-6512-9B4D-A6FA-C2CFBD9FAB1C}">
      <dsp:nvSpPr>
        <dsp:cNvPr id="0" name=""/>
        <dsp:cNvSpPr/>
      </dsp:nvSpPr>
      <dsp:spPr>
        <a:xfrm>
          <a:off x="606872" y="-80261"/>
          <a:ext cx="2936503" cy="2936503"/>
        </a:xfrm>
        <a:prstGeom prst="circularArrow">
          <a:avLst>
            <a:gd name="adj1" fmla="val 5274"/>
            <a:gd name="adj2" fmla="val 312630"/>
            <a:gd name="adj3" fmla="val 13762840"/>
            <a:gd name="adj4" fmla="val 17404942"/>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A6250-59D2-6149-9566-7BC603090E92}">
      <dsp:nvSpPr>
        <dsp:cNvPr id="0" name=""/>
        <dsp:cNvSpPr/>
      </dsp:nvSpPr>
      <dsp:spPr>
        <a:xfrm>
          <a:off x="1374063" y="21492"/>
          <a:ext cx="1402121" cy="518785"/>
        </a:xfrm>
        <a:prstGeom prst="roundRect">
          <a:avLst/>
        </a:prstGeom>
        <a:solidFill>
          <a:schemeClr val="bg1"/>
        </a:solidFill>
        <a:ln w="15875" cap="flat" cmpd="sng" algn="ctr">
          <a:solidFill>
            <a:srgbClr val="00B1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solidFill>
                <a:schemeClr val="tx1"/>
              </a:solidFill>
              <a:latin typeface="Times New Roman" panose="02020603050405020304" pitchFamily="18" charset="0"/>
              <a:cs typeface="Times New Roman" panose="02020603050405020304" pitchFamily="18" charset="0"/>
            </a:rPr>
            <a:t>Instrument application for data collection</a:t>
          </a:r>
        </a:p>
      </dsp:txBody>
      <dsp:txXfrm>
        <a:off x="1399388" y="46817"/>
        <a:ext cx="1351471" cy="468135"/>
      </dsp:txXfrm>
    </dsp:sp>
    <dsp:sp modelId="{0C3F6402-911D-C845-858B-0F77DDD9C7E8}">
      <dsp:nvSpPr>
        <dsp:cNvPr id="0" name=""/>
        <dsp:cNvSpPr/>
      </dsp:nvSpPr>
      <dsp:spPr>
        <a:xfrm>
          <a:off x="2300079" y="900213"/>
          <a:ext cx="1420012" cy="428750"/>
        </a:xfrm>
        <a:prstGeom prst="roundRect">
          <a:avLst/>
        </a:prstGeom>
        <a:solidFill>
          <a:schemeClr val="bg1"/>
        </a:solidFill>
        <a:ln w="15875" cap="flat" cmpd="sng" algn="ctr">
          <a:solidFill>
            <a:srgbClr val="00B1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solidFill>
                <a:schemeClr val="tx1"/>
              </a:solidFill>
              <a:latin typeface="Times New Roman" panose="02020603050405020304" pitchFamily="18" charset="0"/>
              <a:cs typeface="Times New Roman" panose="02020603050405020304" pitchFamily="18" charset="0"/>
            </a:rPr>
            <a:t>Execute application and gather data</a:t>
          </a:r>
        </a:p>
      </dsp:txBody>
      <dsp:txXfrm>
        <a:off x="2321009" y="921143"/>
        <a:ext cx="1378152" cy="386890"/>
      </dsp:txXfrm>
    </dsp:sp>
    <dsp:sp modelId="{8FD5363F-19D1-704A-83EF-B2A7DDFD87EB}">
      <dsp:nvSpPr>
        <dsp:cNvPr id="0" name=""/>
        <dsp:cNvSpPr/>
      </dsp:nvSpPr>
      <dsp:spPr>
        <a:xfrm>
          <a:off x="2154201" y="1682214"/>
          <a:ext cx="1279297" cy="510631"/>
        </a:xfrm>
        <a:prstGeom prst="roundRect">
          <a:avLst/>
        </a:prstGeom>
        <a:solidFill>
          <a:schemeClr val="bg1"/>
        </a:solidFill>
        <a:ln w="15875" cap="flat" cmpd="sng" algn="ctr">
          <a:solidFill>
            <a:srgbClr val="8ED97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solidFill>
                <a:schemeClr val="tx1"/>
              </a:solidFill>
              <a:latin typeface="Times New Roman" panose="02020603050405020304" pitchFamily="18" charset="0"/>
              <a:cs typeface="Times New Roman" panose="02020603050405020304" pitchFamily="18" charset="0"/>
            </a:rPr>
            <a:t>Analyze the data and build a DNN model</a:t>
          </a:r>
        </a:p>
      </dsp:txBody>
      <dsp:txXfrm>
        <a:off x="2179128" y="1707141"/>
        <a:ext cx="1229443" cy="460777"/>
      </dsp:txXfrm>
    </dsp:sp>
    <dsp:sp modelId="{66FFC3E6-710D-BE46-B5D8-96BE49D1783C}">
      <dsp:nvSpPr>
        <dsp:cNvPr id="0" name=""/>
        <dsp:cNvSpPr/>
      </dsp:nvSpPr>
      <dsp:spPr>
        <a:xfrm>
          <a:off x="576065" y="2394443"/>
          <a:ext cx="1659956" cy="398492"/>
        </a:xfrm>
        <a:prstGeom prst="roundRect">
          <a:avLst/>
        </a:prstGeom>
        <a:solidFill>
          <a:schemeClr val="bg1"/>
        </a:solidFill>
        <a:ln w="15875" cap="flat" cmpd="sng" algn="ctr">
          <a:solidFill>
            <a:srgbClr val="FFCE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solidFill>
                <a:schemeClr val="tx1"/>
              </a:solidFill>
              <a:latin typeface="Times New Roman" panose="02020603050405020304" pitchFamily="18" charset="0"/>
              <a:cs typeface="Times New Roman" panose="02020603050405020304" pitchFamily="18" charset="0"/>
            </a:rPr>
            <a:t>Instrument application to use trained model</a:t>
          </a:r>
        </a:p>
      </dsp:txBody>
      <dsp:txXfrm>
        <a:off x="595518" y="2413896"/>
        <a:ext cx="1621050" cy="359586"/>
      </dsp:txXfrm>
    </dsp:sp>
    <dsp:sp modelId="{2B90CBA0-FE76-DB41-B106-BE955FA0AFBD}">
      <dsp:nvSpPr>
        <dsp:cNvPr id="0" name=""/>
        <dsp:cNvSpPr/>
      </dsp:nvSpPr>
      <dsp:spPr>
        <a:xfrm>
          <a:off x="741324" y="1531581"/>
          <a:ext cx="1314057" cy="493224"/>
        </a:xfrm>
        <a:prstGeom prst="roundRect">
          <a:avLst/>
        </a:prstGeom>
        <a:solidFill>
          <a:schemeClr val="bg1"/>
        </a:solidFill>
        <a:ln w="15875" cap="flat" cmpd="sng" algn="ctr">
          <a:solidFill>
            <a:srgbClr val="7D370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solidFill>
                <a:schemeClr val="tx1"/>
              </a:solidFill>
              <a:latin typeface="Times New Roman" panose="02020603050405020304" pitchFamily="18" charset="0"/>
              <a:cs typeface="Times New Roman" panose="02020603050405020304" pitchFamily="18" charset="0"/>
            </a:rPr>
            <a:t>Execute DNN enhanced Application</a:t>
          </a:r>
        </a:p>
      </dsp:txBody>
      <dsp:txXfrm>
        <a:off x="765401" y="1555658"/>
        <a:ext cx="1265903" cy="445070"/>
      </dsp:txXfrm>
    </dsp:sp>
    <dsp:sp modelId="{963788D8-3D9B-AD4E-8794-05FB994D87D1}">
      <dsp:nvSpPr>
        <dsp:cNvPr id="0" name=""/>
        <dsp:cNvSpPr/>
      </dsp:nvSpPr>
      <dsp:spPr>
        <a:xfrm>
          <a:off x="671841" y="685844"/>
          <a:ext cx="1531998" cy="399240"/>
        </a:xfrm>
        <a:prstGeom prst="roundRect">
          <a:avLst/>
        </a:prstGeom>
        <a:solidFill>
          <a:schemeClr val="bg1"/>
        </a:solidFill>
        <a:ln w="48000" cap="flat" cmpd="thickThin"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solidFill>
                <a:schemeClr val="tx1"/>
              </a:solidFill>
              <a:latin typeface="Times New Roman" panose="02020603050405020304" pitchFamily="18" charset="0"/>
              <a:cs typeface="Times New Roman" panose="02020603050405020304" pitchFamily="18" charset="0"/>
            </a:rPr>
            <a:t>Validate Simulation Results</a:t>
          </a:r>
        </a:p>
      </dsp:txBody>
      <dsp:txXfrm>
        <a:off x="691330" y="705333"/>
        <a:ext cx="1493020" cy="36026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78132" y="2"/>
            <a:ext cx="3043343" cy="465455"/>
          </a:xfrm>
          <a:prstGeom prst="rect">
            <a:avLst/>
          </a:prstGeom>
        </p:spPr>
        <p:txBody>
          <a:bodyPr vert="horz" lIns="93253" tIns="46627" rIns="93253" bIns="46627" rtlCol="0"/>
          <a:lstStyle>
            <a:lvl1pPr algn="r">
              <a:defRPr sz="1100"/>
            </a:lvl1pPr>
          </a:lstStyle>
          <a:p>
            <a:fld id="{7A1D2F2F-8618-2143-A89B-2D6D3F007EBC}" type="datetimeFigureOut">
              <a:rPr lang="en-US" smtClean="0">
                <a:latin typeface="Arial"/>
              </a:rPr>
              <a:pPr/>
              <a:t>4/22/24</a:t>
            </a:fld>
            <a:endParaRPr lang="en-US" dirty="0">
              <a:latin typeface="Arial"/>
            </a:endParaRPr>
          </a:p>
        </p:txBody>
      </p:sp>
      <p:sp>
        <p:nvSpPr>
          <p:cNvPr id="4" name="Footer Placeholder 3"/>
          <p:cNvSpPr>
            <a:spLocks noGrp="1"/>
          </p:cNvSpPr>
          <p:nvPr>
            <p:ph type="ftr" sz="quarter" idx="2"/>
          </p:nvPr>
        </p:nvSpPr>
        <p:spPr>
          <a:xfrm>
            <a:off x="0" y="8842031"/>
            <a:ext cx="3043343" cy="465455"/>
          </a:xfrm>
          <a:prstGeom prst="rect">
            <a:avLst/>
          </a:prstGeom>
        </p:spPr>
        <p:txBody>
          <a:bodyPr vert="horz" lIns="93253" tIns="46627" rIns="93253" bIns="46627"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78132" y="8842031"/>
            <a:ext cx="3043343" cy="465455"/>
          </a:xfrm>
          <a:prstGeom prst="rect">
            <a:avLst/>
          </a:prstGeom>
        </p:spPr>
        <p:txBody>
          <a:bodyPr vert="horz" lIns="93253" tIns="46627" rIns="93253" bIns="46627"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atin typeface="Arial"/>
              </a:defRPr>
            </a:lvl1pPr>
          </a:lstStyle>
          <a:p>
            <a:endParaRPr lang="en-US" dirty="0"/>
          </a:p>
        </p:txBody>
      </p:sp>
      <p:sp>
        <p:nvSpPr>
          <p:cNvPr id="3" name="Date Placeholder 2"/>
          <p:cNvSpPr>
            <a:spLocks noGrp="1"/>
          </p:cNvSpPr>
          <p:nvPr>
            <p:ph type="dt" idx="1"/>
          </p:nvPr>
        </p:nvSpPr>
        <p:spPr>
          <a:xfrm>
            <a:off x="3978132" y="2"/>
            <a:ext cx="3043343" cy="465455"/>
          </a:xfrm>
          <a:prstGeom prst="rect">
            <a:avLst/>
          </a:prstGeom>
        </p:spPr>
        <p:txBody>
          <a:bodyPr vert="horz" lIns="93253" tIns="46627" rIns="93253" bIns="46627" rtlCol="0"/>
          <a:lstStyle>
            <a:lvl1pPr algn="r">
              <a:defRPr sz="1100">
                <a:latin typeface="Arial"/>
              </a:defRPr>
            </a:lvl1pPr>
          </a:lstStyle>
          <a:p>
            <a:fld id="{D8B0A143-2353-BE4A-A6C4-57C9AE3FBC68}" type="datetimeFigureOut">
              <a:rPr lang="en-US" smtClean="0"/>
              <a:pPr/>
              <a:t>4/22/24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253" tIns="46627" rIns="93253" bIns="46627"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53" tIns="46627" rIns="93253" bIns="466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253" tIns="46627" rIns="93253" bIns="46627"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78132" y="8842031"/>
            <a:ext cx="3043343" cy="465455"/>
          </a:xfrm>
          <a:prstGeom prst="rect">
            <a:avLst/>
          </a:prstGeom>
        </p:spPr>
        <p:txBody>
          <a:bodyPr vert="horz" lIns="93253" tIns="46627" rIns="93253" bIns="46627"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116077" y="6372418"/>
            <a:ext cx="6004819" cy="435504"/>
          </a:xfrm>
          <a:prstGeom prst="rect">
            <a:avLst/>
          </a:prstGeom>
          <a:noFill/>
          <a:effectLst/>
        </p:spPr>
        <p:txBody>
          <a:bodyPr wrap="square" rtlCol="0">
            <a:spAutoFit/>
          </a:bodyPr>
          <a:lstStyle/>
          <a:p>
            <a:pPr marL="0" marR="0" indent="0" algn="l" defTabSz="457200" rtl="0" eaLnBrk="1" fontAlgn="auto" latinLnBrk="0" hangingPunct="1">
              <a:lnSpc>
                <a:spcPct val="90000"/>
              </a:lnSpc>
              <a:spcBef>
                <a:spcPts val="0"/>
              </a:spcBef>
              <a:spcAft>
                <a:spcPts val="300"/>
              </a:spcAft>
              <a:buClrTx/>
              <a:buSzTx/>
              <a:buFontTx/>
              <a:buNone/>
              <a:tabLst/>
              <a:defRPr/>
            </a:pPr>
            <a:r>
              <a:rPr lang="en-US" sz="800" kern="1200" dirty="0">
                <a:solidFill>
                  <a:schemeClr val="bg1"/>
                </a:solidFill>
                <a:effectLst/>
                <a:latin typeface="Arial"/>
                <a:ea typeface="+mn-ea"/>
                <a:cs typeface="Arial"/>
              </a:rPr>
              <a:t>LLNL-PRES-863044</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dirty="0"/>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userDrawn="1"/>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userDrawn="1"/>
        </p:nvSpPr>
        <p:spPr>
          <a:xfrm>
            <a:off x="5854700" y="4896502"/>
            <a:ext cx="56134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spTree>
    <p:extLst>
      <p:ext uri="{BB962C8B-B14F-4D97-AF65-F5344CB8AC3E}">
        <p14:creationId xmlns:p14="http://schemas.microsoft.com/office/powerpoint/2010/main" val="31271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userDrawn="1"/>
        </p:nvPicPr>
        <p:blipFill rotWithShape="1">
          <a:blip r:embed="rId12"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a:latin typeface="Arial"/>
                <a:cs typeface="Arial"/>
              </a:rPr>
              <a:t>LLNL-PRES-863044</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userDrawn="1"/>
        </p:nvPicPr>
        <p:blipFill rotWithShape="1">
          <a:blip r:embed="rId13"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6.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5.emf"/><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5.emf"/><Relationship Id="rId4" Type="http://schemas.openxmlformats.org/officeDocument/2006/relationships/image" Target="../media/image24.emf"/></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LNL/AMS)" TargetMode="External"/><Relationship Id="rId2" Type="http://schemas.openxmlformats.org/officeDocument/2006/relationships/hyperlink" Target="https://github.com/LLNL/HPAC"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4F3B-2F45-0245-B17D-6427379FA038}"/>
              </a:ext>
            </a:extLst>
          </p:cNvPr>
          <p:cNvSpPr>
            <a:spLocks noGrp="1"/>
          </p:cNvSpPr>
          <p:nvPr>
            <p:ph type="title"/>
          </p:nvPr>
        </p:nvSpPr>
        <p:spPr/>
        <p:txBody>
          <a:bodyPr/>
          <a:lstStyle/>
          <a:p>
            <a:r>
              <a:rPr lang="en-US" b="1" dirty="0"/>
              <a:t>Challenges and Automation When Using Machine Learning Surrogates in Scientific Applications</a:t>
            </a:r>
            <a:endParaRPr lang="en-US" dirty="0"/>
          </a:p>
        </p:txBody>
      </p:sp>
      <p:sp>
        <p:nvSpPr>
          <p:cNvPr id="4" name="Text Placeholder 3">
            <a:extLst>
              <a:ext uri="{FF2B5EF4-FFF2-40B4-BE49-F238E27FC236}">
                <a16:creationId xmlns:a16="http://schemas.microsoft.com/office/drawing/2014/main" id="{9F15ED72-12F5-E64F-B1F7-609082D1E11E}"/>
              </a:ext>
            </a:extLst>
          </p:cNvPr>
          <p:cNvSpPr>
            <a:spLocks noGrp="1"/>
          </p:cNvSpPr>
          <p:nvPr>
            <p:ph type="body" sz="quarter" idx="15"/>
          </p:nvPr>
        </p:nvSpPr>
        <p:spPr/>
        <p:txBody>
          <a:bodyPr/>
          <a:lstStyle/>
          <a:p>
            <a:r>
              <a:rPr lang="en-US" dirty="0"/>
              <a:t>Konstantinos Parasyris</a:t>
            </a:r>
          </a:p>
        </p:txBody>
      </p:sp>
      <p:sp>
        <p:nvSpPr>
          <p:cNvPr id="6" name="Text Placeholder 5">
            <a:extLst>
              <a:ext uri="{FF2B5EF4-FFF2-40B4-BE49-F238E27FC236}">
                <a16:creationId xmlns:a16="http://schemas.microsoft.com/office/drawing/2014/main" id="{22A0CCB5-F7BA-4249-BA1B-AC5147E93C07}"/>
              </a:ext>
            </a:extLst>
          </p:cNvPr>
          <p:cNvSpPr>
            <a:spLocks noGrp="1"/>
          </p:cNvSpPr>
          <p:nvPr>
            <p:ph type="body" sz="quarter" idx="17"/>
          </p:nvPr>
        </p:nvSpPr>
        <p:spPr/>
        <p:txBody>
          <a:bodyPr/>
          <a:lstStyle/>
          <a:p>
            <a:r>
              <a:rPr lang="en-US" dirty="0"/>
              <a:t>Computer Scientist</a:t>
            </a:r>
          </a:p>
        </p:txBody>
      </p:sp>
      <p:sp>
        <p:nvSpPr>
          <p:cNvPr id="7" name="Text Placeholder 2">
            <a:extLst>
              <a:ext uri="{FF2B5EF4-FFF2-40B4-BE49-F238E27FC236}">
                <a16:creationId xmlns:a16="http://schemas.microsoft.com/office/drawing/2014/main" id="{49A112A4-00C6-30BF-D072-8A2F7D81C7D5}"/>
              </a:ext>
            </a:extLst>
          </p:cNvPr>
          <p:cNvSpPr>
            <a:spLocks noGrp="1"/>
          </p:cNvSpPr>
          <p:nvPr>
            <p:ph type="body" sz="quarter" idx="4294967295" hasCustomPrompt="1"/>
          </p:nvPr>
        </p:nvSpPr>
        <p:spPr>
          <a:xfrm>
            <a:off x="5852160" y="3933030"/>
            <a:ext cx="5755892" cy="228091"/>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Center for Applied Scientific Computing</a:t>
            </a:r>
          </a:p>
        </p:txBody>
      </p:sp>
    </p:spTree>
    <p:extLst>
      <p:ext uri="{BB962C8B-B14F-4D97-AF65-F5344CB8AC3E}">
        <p14:creationId xmlns:p14="http://schemas.microsoft.com/office/powerpoint/2010/main" val="308576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CFCD1-98EE-2633-82EA-284F75F472B1}"/>
              </a:ext>
            </a:extLst>
          </p:cNvPr>
          <p:cNvSpPr>
            <a:spLocks noGrp="1"/>
          </p:cNvSpPr>
          <p:nvPr>
            <p:ph type="title"/>
          </p:nvPr>
        </p:nvSpPr>
        <p:spPr/>
        <p:txBody>
          <a:bodyPr/>
          <a:lstStyle/>
          <a:p>
            <a:r>
              <a:rPr lang="en-US" dirty="0"/>
              <a:t>… and build an abstraction to do this.</a:t>
            </a:r>
          </a:p>
        </p:txBody>
      </p:sp>
      <p:grpSp>
        <p:nvGrpSpPr>
          <p:cNvPr id="4" name="Group 3">
            <a:extLst>
              <a:ext uri="{FF2B5EF4-FFF2-40B4-BE49-F238E27FC236}">
                <a16:creationId xmlns:a16="http://schemas.microsoft.com/office/drawing/2014/main" id="{6511436B-E264-38E1-A77F-F9A168598ED9}"/>
              </a:ext>
            </a:extLst>
          </p:cNvPr>
          <p:cNvGrpSpPr/>
          <p:nvPr/>
        </p:nvGrpSpPr>
        <p:grpSpPr>
          <a:xfrm>
            <a:off x="387713" y="1722701"/>
            <a:ext cx="2533287" cy="3783549"/>
            <a:chOff x="-453244" y="818985"/>
            <a:chExt cx="3151152" cy="3727050"/>
          </a:xfrm>
          <a:solidFill>
            <a:schemeClr val="bg1">
              <a:lumMod val="85000"/>
            </a:schemeClr>
          </a:solidFill>
        </p:grpSpPr>
        <p:sp>
          <p:nvSpPr>
            <p:cNvPr id="5" name="Rounded Rectangle 4">
              <a:extLst>
                <a:ext uri="{FF2B5EF4-FFF2-40B4-BE49-F238E27FC236}">
                  <a16:creationId xmlns:a16="http://schemas.microsoft.com/office/drawing/2014/main" id="{DD74A96E-FB3F-EDF0-DB9A-28BB4AB18F81}"/>
                </a:ext>
              </a:extLst>
            </p:cNvPr>
            <p:cNvSpPr/>
            <p:nvPr/>
          </p:nvSpPr>
          <p:spPr>
            <a:xfrm>
              <a:off x="-453244" y="818985"/>
              <a:ext cx="3151152"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ounded Rectangle 5">
              <a:extLst>
                <a:ext uri="{FF2B5EF4-FFF2-40B4-BE49-F238E27FC236}">
                  <a16:creationId xmlns:a16="http://schemas.microsoft.com/office/drawing/2014/main" id="{FFB659E6-AB1B-550A-754D-C61B0E80AC80}"/>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7" name="Rounded Rectangle 6">
              <a:extLst>
                <a:ext uri="{FF2B5EF4-FFF2-40B4-BE49-F238E27FC236}">
                  <a16:creationId xmlns:a16="http://schemas.microsoft.com/office/drawing/2014/main" id="{E24A9FC6-976B-0746-986B-59040C181809}"/>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cxnSp>
          <p:nvCxnSpPr>
            <p:cNvPr id="8" name="Straight Arrow Connector 7">
              <a:extLst>
                <a:ext uri="{FF2B5EF4-FFF2-40B4-BE49-F238E27FC236}">
                  <a16:creationId xmlns:a16="http://schemas.microsoft.com/office/drawing/2014/main" id="{725593AD-A688-9D36-C971-11043AF64E52}"/>
                </a:ext>
              </a:extLst>
            </p:cNvPr>
            <p:cNvCxnSpPr>
              <a:cxnSpLocks/>
              <a:stCxn id="6" idx="2"/>
              <a:endCxn id="7"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C3A6E1-3B46-A184-8823-4C90CCB41C3D}"/>
                </a:ext>
              </a:extLst>
            </p:cNvPr>
            <p:cNvCxnSpPr>
              <a:cxnSpLocks/>
              <a:stCxn id="7" idx="2"/>
              <a:endCxn id="12"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BBBDB736-CC76-3095-CE3D-3C6EB6B5378F}"/>
                </a:ext>
              </a:extLst>
            </p:cNvPr>
            <p:cNvCxnSpPr>
              <a:cxnSpLocks/>
              <a:stCxn id="12" idx="2"/>
              <a:endCxn id="11"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D7620A65-B7B4-E92F-9B13-4CC7E199176C}"/>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sp>
          <p:nvSpPr>
            <p:cNvPr id="12" name="Rounded Rectangle 11">
              <a:extLst>
                <a:ext uri="{FF2B5EF4-FFF2-40B4-BE49-F238E27FC236}">
                  <a16:creationId xmlns:a16="http://schemas.microsoft.com/office/drawing/2014/main" id="{4B280E2B-00F9-EC49-9657-69FA686BACE3}"/>
                </a:ext>
              </a:extLst>
            </p:cNvPr>
            <p:cNvSpPr/>
            <p:nvPr/>
          </p:nvSpPr>
          <p:spPr>
            <a:xfrm>
              <a:off x="-233770" y="2785467"/>
              <a:ext cx="2701358" cy="540691"/>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Expensive Function</a:t>
              </a:r>
            </a:p>
          </p:txBody>
        </p:sp>
      </p:grpSp>
      <p:sp>
        <p:nvSpPr>
          <p:cNvPr id="13" name="Rounded Rectangle 12">
            <a:extLst>
              <a:ext uri="{FF2B5EF4-FFF2-40B4-BE49-F238E27FC236}">
                <a16:creationId xmlns:a16="http://schemas.microsoft.com/office/drawing/2014/main" id="{45F3C4B7-DBAD-4B2B-EFF1-62017AE02252}"/>
              </a:ext>
            </a:extLst>
          </p:cNvPr>
          <p:cNvSpPr/>
          <p:nvPr/>
        </p:nvSpPr>
        <p:spPr>
          <a:xfrm>
            <a:off x="455261" y="3592915"/>
            <a:ext cx="2389511" cy="793801"/>
          </a:xfrm>
          <a:prstGeom prst="roundRect">
            <a:avLst/>
          </a:prstGeom>
          <a:solidFill>
            <a:schemeClr val="tx2">
              <a:lumMod val="20000"/>
              <a:lumOff val="80000"/>
              <a:alpha val="5449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 name="TextBox 14">
            <a:extLst>
              <a:ext uri="{FF2B5EF4-FFF2-40B4-BE49-F238E27FC236}">
                <a16:creationId xmlns:a16="http://schemas.microsoft.com/office/drawing/2014/main" id="{2BCC73E8-F985-A6DB-03F4-253F84D7872B}"/>
              </a:ext>
            </a:extLst>
          </p:cNvPr>
          <p:cNvSpPr txBox="1"/>
          <p:nvPr/>
        </p:nvSpPr>
        <p:spPr>
          <a:xfrm>
            <a:off x="3217333" y="1991411"/>
            <a:ext cx="7603067" cy="3693319"/>
          </a:xfrm>
          <a:prstGeom prst="rect">
            <a:avLst/>
          </a:prstGeom>
          <a:noFill/>
        </p:spPr>
        <p:txBody>
          <a:bodyPr wrap="square">
            <a:spAutoFit/>
          </a:bodyPr>
          <a:lstStyle/>
          <a:p>
            <a:r>
              <a:rPr lang="en-US" dirty="0">
                <a:effectLst/>
                <a:latin typeface="Menlo" panose="020B0609030804020204" pitchFamily="49" charset="0"/>
                <a:ea typeface="Menlo" panose="020B0609030804020204" pitchFamily="49" charset="0"/>
                <a:cs typeface="Menlo" panose="020B0609030804020204" pitchFamily="49" charset="0"/>
              </a:rPr>
              <a:t>void stencil(</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double</a:t>
            </a:r>
            <a:r>
              <a:rPr lang="en-US" dirty="0">
                <a:effectLst/>
                <a:latin typeface="Menlo" panose="020B0609030804020204" pitchFamily="49" charset="0"/>
                <a:ea typeface="Menlo" panose="020B0609030804020204" pitchFamily="49" charset="0"/>
                <a:cs typeface="Menlo" panose="020B0609030804020204" pitchFamily="49" charset="0"/>
              </a:rPr>
              <a:t> **in,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double</a:t>
            </a:r>
            <a:r>
              <a:rPr lang="en-US" dirty="0">
                <a:effectLst/>
                <a:latin typeface="Menlo" panose="020B0609030804020204" pitchFamily="49" charset="0"/>
                <a:ea typeface="Menlo" panose="020B0609030804020204" pitchFamily="49" charset="0"/>
                <a:cs typeface="Menlo" panose="020B0609030804020204" pitchFamily="49" charset="0"/>
              </a:rPr>
              <a:t> **out,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int SIZE_Y, int SIZE_X){</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#pragma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approx</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tensor functor(</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ifnctr</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br>
              <a:rPr lang="en-US" dirty="0">
                <a:solidFill>
                  <a:srgbClr val="D68F10"/>
                </a:solidFill>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j, 0:5] = ( ([i-1, j], [i+1, j], \</a:t>
            </a:r>
            <a:br>
              <a:rPr lang="en-US" dirty="0">
                <a:solidFill>
                  <a:srgbClr val="D68F10"/>
                </a:solidFill>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j-1:j+2]))</a:t>
            </a:r>
            <a:b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#pragma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approx</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surrogate in(</a:t>
            </a:r>
            <a:r>
              <a:rPr lang="en-US" b="1"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ifnctr</a:t>
            </a:r>
            <a:r>
              <a:rPr lang="en-US" b="1" dirty="0">
                <a:solidFill>
                  <a:srgbClr val="D68F1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in</a:t>
            </a:r>
            <a:r>
              <a:rPr lang="en-US" b="1" dirty="0">
                <a:solidFill>
                  <a:srgbClr val="D68F10"/>
                </a:solidFill>
                <a:effectLst/>
                <a:latin typeface="Menlo" panose="020B0609030804020204" pitchFamily="49" charset="0"/>
                <a:ea typeface="Menlo" panose="020B0609030804020204" pitchFamily="49" charset="0"/>
                <a:cs typeface="Menlo" panose="020B0609030804020204" pitchFamily="49" charset="0"/>
              </a:rPr>
              <a:t>)</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out(out) \</a:t>
            </a:r>
            <a:b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model(&lt;model-id&gt;)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db</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(&lt;</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db</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-id&gt;)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for</a:t>
            </a: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int</a:t>
            </a: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 = 1;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 &lt; SIZE_Y-1;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for</a:t>
            </a:r>
            <a:r>
              <a:rPr lang="en-US" dirty="0">
                <a:effectLst/>
                <a:latin typeface="Menlo" panose="020B0609030804020204" pitchFamily="49" charset="0"/>
                <a:ea typeface="Menlo" panose="020B0609030804020204" pitchFamily="49" charset="0"/>
                <a:cs typeface="Menlo" panose="020B0609030804020204" pitchFamily="49" charset="0"/>
              </a:rPr>
              <a:t> ( int j = 1; j &lt; SIZE_X-1; </a:t>
            </a:r>
            <a:r>
              <a:rPr lang="en-US" dirty="0" err="1">
                <a:effectLst/>
                <a:latin typeface="Menlo" panose="020B0609030804020204" pitchFamily="49" charset="0"/>
                <a:ea typeface="Menlo" panose="020B0609030804020204" pitchFamily="49" charset="0"/>
                <a:cs typeface="Menlo" panose="020B0609030804020204" pitchFamily="49" charset="0"/>
              </a:rPr>
              <a:t>j++</a:t>
            </a:r>
            <a:r>
              <a:rPr lang="en-US" dirty="0">
                <a:effectLst/>
                <a:latin typeface="Menlo" panose="020B0609030804020204" pitchFamily="49" charset="0"/>
                <a:ea typeface="Menlo" panose="020B0609030804020204" pitchFamily="49" charset="0"/>
                <a:cs typeface="Menlo" panose="020B0609030804020204" pitchFamily="49" charset="0"/>
              </a:rPr>
              <a: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out[</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 = </a:t>
            </a:r>
            <a:r>
              <a:rPr lang="en-US" dirty="0" err="1">
                <a:effectLst/>
                <a:latin typeface="Menlo" panose="020B0609030804020204" pitchFamily="49" charset="0"/>
                <a:ea typeface="Menlo" panose="020B0609030804020204" pitchFamily="49" charset="0"/>
                <a:cs typeface="Menlo" panose="020B0609030804020204" pitchFamily="49" charset="0"/>
              </a:rPr>
              <a:t>stencil_op</a:t>
            </a:r>
            <a:r>
              <a:rPr lang="en-US" dirty="0">
                <a:effectLst/>
                <a:latin typeface="Menlo" panose="020B0609030804020204" pitchFamily="49" charset="0"/>
                <a:ea typeface="Menlo" panose="020B0609030804020204" pitchFamily="49" charset="0"/>
                <a:cs typeface="Menlo" panose="020B0609030804020204" pitchFamily="49" charset="0"/>
              </a:rPr>
              <a:t>(in[i-1][j],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][j-1],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][j+1], in[i+1][j]);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a:t>
            </a:r>
            <a:endParaRPr lang="en-US" dirty="0">
              <a:latin typeface="Menlo" panose="020B0609030804020204" pitchFamily="49" charset="0"/>
              <a:ea typeface="Menlo" panose="020B0609030804020204" pitchFamily="49" charset="0"/>
              <a:cs typeface="Menlo" panose="020B0609030804020204" pitchFamily="49" charset="0"/>
            </a:endParaRPr>
          </a:p>
        </p:txBody>
      </p:sp>
      <p:pic>
        <p:nvPicPr>
          <p:cNvPr id="16" name="Picture 2">
            <a:extLst>
              <a:ext uri="{FF2B5EF4-FFF2-40B4-BE49-F238E27FC236}">
                <a16:creationId xmlns:a16="http://schemas.microsoft.com/office/drawing/2014/main" id="{A88662D4-2CB4-7D4C-EE82-DCDFE4DCE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0445046" y="40849"/>
            <a:ext cx="1746954" cy="9826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8D9FEF5-720D-FC9F-7E15-B6F1B9D8AEB7}"/>
              </a:ext>
            </a:extLst>
          </p:cNvPr>
          <p:cNvSpPr txBox="1"/>
          <p:nvPr/>
        </p:nvSpPr>
        <p:spPr>
          <a:xfrm>
            <a:off x="9049456" y="354567"/>
            <a:ext cx="2269067" cy="369332"/>
          </a:xfrm>
          <a:prstGeom prst="rect">
            <a:avLst/>
          </a:prstGeom>
          <a:noFill/>
        </p:spPr>
        <p:txBody>
          <a:bodyPr wrap="square" rtlCol="0">
            <a:spAutoFit/>
          </a:bodyPr>
          <a:lstStyle/>
          <a:p>
            <a:r>
              <a:rPr lang="en-US" dirty="0"/>
              <a:t>Zane Fink</a:t>
            </a:r>
          </a:p>
        </p:txBody>
      </p:sp>
    </p:spTree>
    <p:extLst>
      <p:ext uri="{BB962C8B-B14F-4D97-AF65-F5344CB8AC3E}">
        <p14:creationId xmlns:p14="http://schemas.microsoft.com/office/powerpoint/2010/main" val="30565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CFCD1-98EE-2633-82EA-284F75F472B1}"/>
              </a:ext>
            </a:extLst>
          </p:cNvPr>
          <p:cNvSpPr>
            <a:spLocks noGrp="1"/>
          </p:cNvSpPr>
          <p:nvPr>
            <p:ph type="title"/>
          </p:nvPr>
        </p:nvSpPr>
        <p:spPr/>
        <p:txBody>
          <a:bodyPr/>
          <a:lstStyle/>
          <a:p>
            <a:r>
              <a:rPr lang="en-US" dirty="0"/>
              <a:t>… and build an abstraction to do this.</a:t>
            </a:r>
          </a:p>
        </p:txBody>
      </p:sp>
      <p:grpSp>
        <p:nvGrpSpPr>
          <p:cNvPr id="4" name="Group 3">
            <a:extLst>
              <a:ext uri="{FF2B5EF4-FFF2-40B4-BE49-F238E27FC236}">
                <a16:creationId xmlns:a16="http://schemas.microsoft.com/office/drawing/2014/main" id="{6511436B-E264-38E1-A77F-F9A168598ED9}"/>
              </a:ext>
            </a:extLst>
          </p:cNvPr>
          <p:cNvGrpSpPr/>
          <p:nvPr/>
        </p:nvGrpSpPr>
        <p:grpSpPr>
          <a:xfrm>
            <a:off x="387713" y="1722701"/>
            <a:ext cx="2533287" cy="3783549"/>
            <a:chOff x="-453244" y="818985"/>
            <a:chExt cx="3151152" cy="3727050"/>
          </a:xfrm>
          <a:solidFill>
            <a:schemeClr val="bg1">
              <a:lumMod val="85000"/>
            </a:schemeClr>
          </a:solidFill>
        </p:grpSpPr>
        <p:sp>
          <p:nvSpPr>
            <p:cNvPr id="5" name="Rounded Rectangle 4">
              <a:extLst>
                <a:ext uri="{FF2B5EF4-FFF2-40B4-BE49-F238E27FC236}">
                  <a16:creationId xmlns:a16="http://schemas.microsoft.com/office/drawing/2014/main" id="{DD74A96E-FB3F-EDF0-DB9A-28BB4AB18F81}"/>
                </a:ext>
              </a:extLst>
            </p:cNvPr>
            <p:cNvSpPr/>
            <p:nvPr/>
          </p:nvSpPr>
          <p:spPr>
            <a:xfrm>
              <a:off x="-453244" y="818985"/>
              <a:ext cx="3151152"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ounded Rectangle 5">
              <a:extLst>
                <a:ext uri="{FF2B5EF4-FFF2-40B4-BE49-F238E27FC236}">
                  <a16:creationId xmlns:a16="http://schemas.microsoft.com/office/drawing/2014/main" id="{FFB659E6-AB1B-550A-754D-C61B0E80AC80}"/>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7" name="Rounded Rectangle 6">
              <a:extLst>
                <a:ext uri="{FF2B5EF4-FFF2-40B4-BE49-F238E27FC236}">
                  <a16:creationId xmlns:a16="http://schemas.microsoft.com/office/drawing/2014/main" id="{E24A9FC6-976B-0746-986B-59040C181809}"/>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cxnSp>
          <p:nvCxnSpPr>
            <p:cNvPr id="8" name="Straight Arrow Connector 7">
              <a:extLst>
                <a:ext uri="{FF2B5EF4-FFF2-40B4-BE49-F238E27FC236}">
                  <a16:creationId xmlns:a16="http://schemas.microsoft.com/office/drawing/2014/main" id="{725593AD-A688-9D36-C971-11043AF64E52}"/>
                </a:ext>
              </a:extLst>
            </p:cNvPr>
            <p:cNvCxnSpPr>
              <a:cxnSpLocks/>
              <a:stCxn id="6" idx="2"/>
              <a:endCxn id="7"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C3A6E1-3B46-A184-8823-4C90CCB41C3D}"/>
                </a:ext>
              </a:extLst>
            </p:cNvPr>
            <p:cNvCxnSpPr>
              <a:cxnSpLocks/>
              <a:stCxn id="7" idx="2"/>
              <a:endCxn id="12"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BBBDB736-CC76-3095-CE3D-3C6EB6B5378F}"/>
                </a:ext>
              </a:extLst>
            </p:cNvPr>
            <p:cNvCxnSpPr>
              <a:cxnSpLocks/>
              <a:stCxn id="12" idx="2"/>
              <a:endCxn id="11"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D7620A65-B7B4-E92F-9B13-4CC7E199176C}"/>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sp>
          <p:nvSpPr>
            <p:cNvPr id="12" name="Rounded Rectangle 11">
              <a:extLst>
                <a:ext uri="{FF2B5EF4-FFF2-40B4-BE49-F238E27FC236}">
                  <a16:creationId xmlns:a16="http://schemas.microsoft.com/office/drawing/2014/main" id="{4B280E2B-00F9-EC49-9657-69FA686BACE3}"/>
                </a:ext>
              </a:extLst>
            </p:cNvPr>
            <p:cNvSpPr/>
            <p:nvPr/>
          </p:nvSpPr>
          <p:spPr>
            <a:xfrm>
              <a:off x="-233770" y="2785467"/>
              <a:ext cx="2701358" cy="540691"/>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Expensive Function</a:t>
              </a:r>
            </a:p>
          </p:txBody>
        </p:sp>
      </p:grpSp>
      <p:sp>
        <p:nvSpPr>
          <p:cNvPr id="13" name="Rounded Rectangle 12">
            <a:extLst>
              <a:ext uri="{FF2B5EF4-FFF2-40B4-BE49-F238E27FC236}">
                <a16:creationId xmlns:a16="http://schemas.microsoft.com/office/drawing/2014/main" id="{45F3C4B7-DBAD-4B2B-EFF1-62017AE02252}"/>
              </a:ext>
            </a:extLst>
          </p:cNvPr>
          <p:cNvSpPr/>
          <p:nvPr/>
        </p:nvSpPr>
        <p:spPr>
          <a:xfrm>
            <a:off x="455261" y="3592915"/>
            <a:ext cx="2389511" cy="793801"/>
          </a:xfrm>
          <a:prstGeom prst="roundRect">
            <a:avLst/>
          </a:prstGeom>
          <a:solidFill>
            <a:schemeClr val="tx2">
              <a:lumMod val="20000"/>
              <a:lumOff val="80000"/>
              <a:alpha val="5449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 name="TextBox 14">
            <a:extLst>
              <a:ext uri="{FF2B5EF4-FFF2-40B4-BE49-F238E27FC236}">
                <a16:creationId xmlns:a16="http://schemas.microsoft.com/office/drawing/2014/main" id="{2BCC73E8-F985-A6DB-03F4-253F84D7872B}"/>
              </a:ext>
            </a:extLst>
          </p:cNvPr>
          <p:cNvSpPr txBox="1"/>
          <p:nvPr/>
        </p:nvSpPr>
        <p:spPr>
          <a:xfrm>
            <a:off x="3217333" y="1991411"/>
            <a:ext cx="7603067" cy="3693319"/>
          </a:xfrm>
          <a:prstGeom prst="rect">
            <a:avLst/>
          </a:prstGeom>
          <a:noFill/>
        </p:spPr>
        <p:txBody>
          <a:bodyPr wrap="square">
            <a:spAutoFit/>
          </a:bodyPr>
          <a:lstStyle/>
          <a:p>
            <a:r>
              <a:rPr lang="en-US" dirty="0">
                <a:effectLst/>
                <a:latin typeface="Menlo" panose="020B0609030804020204" pitchFamily="49" charset="0"/>
                <a:ea typeface="Menlo" panose="020B0609030804020204" pitchFamily="49" charset="0"/>
                <a:cs typeface="Menlo" panose="020B0609030804020204" pitchFamily="49" charset="0"/>
              </a:rPr>
              <a:t>void stencil(</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double</a:t>
            </a:r>
            <a:r>
              <a:rPr lang="en-US" dirty="0">
                <a:effectLst/>
                <a:latin typeface="Menlo" panose="020B0609030804020204" pitchFamily="49" charset="0"/>
                <a:ea typeface="Menlo" panose="020B0609030804020204" pitchFamily="49" charset="0"/>
                <a:cs typeface="Menlo" panose="020B0609030804020204" pitchFamily="49" charset="0"/>
              </a:rPr>
              <a:t> **in,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double</a:t>
            </a:r>
            <a:r>
              <a:rPr lang="en-US" dirty="0">
                <a:effectLst/>
                <a:latin typeface="Menlo" panose="020B0609030804020204" pitchFamily="49" charset="0"/>
                <a:ea typeface="Menlo" panose="020B0609030804020204" pitchFamily="49" charset="0"/>
                <a:cs typeface="Menlo" panose="020B0609030804020204" pitchFamily="49" charset="0"/>
              </a:rPr>
              <a:t> **out,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int SIZE_Y, int SIZE_X){</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#pragma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approx</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tensor functor(</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ifnctr</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br>
              <a:rPr lang="en-US" dirty="0">
                <a:solidFill>
                  <a:srgbClr val="D68F10"/>
                </a:solidFill>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j, 0:5] = ( ([i-1, j], [i+1, j], \</a:t>
            </a:r>
            <a:br>
              <a:rPr lang="en-US" dirty="0">
                <a:solidFill>
                  <a:srgbClr val="D68F10"/>
                </a:solidFill>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j-1:j+2]) )</a:t>
            </a:r>
            <a:b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#pragma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approx</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surrogate in(</a:t>
            </a:r>
            <a:r>
              <a:rPr lang="en-US" b="1"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ifnctr</a:t>
            </a:r>
            <a:r>
              <a:rPr lang="en-US" b="1" dirty="0">
                <a:solidFill>
                  <a:srgbClr val="D68F1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in</a:t>
            </a:r>
            <a:r>
              <a:rPr lang="en-US" b="1" dirty="0">
                <a:solidFill>
                  <a:srgbClr val="D68F10"/>
                </a:solidFill>
                <a:effectLst/>
                <a:latin typeface="Menlo" panose="020B0609030804020204" pitchFamily="49" charset="0"/>
                <a:ea typeface="Menlo" panose="020B0609030804020204" pitchFamily="49" charset="0"/>
                <a:cs typeface="Menlo" panose="020B0609030804020204" pitchFamily="49" charset="0"/>
              </a:rPr>
              <a:t>)</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out(out) \</a:t>
            </a:r>
            <a:b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model(&lt;model-id&gt;)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db</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(&lt;</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db</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-id&gt;)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for</a:t>
            </a: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int</a:t>
            </a: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 = 1;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 &lt; SIZE_Y-1;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for</a:t>
            </a:r>
            <a:r>
              <a:rPr lang="en-US" dirty="0">
                <a:effectLst/>
                <a:latin typeface="Menlo" panose="020B0609030804020204" pitchFamily="49" charset="0"/>
                <a:ea typeface="Menlo" panose="020B0609030804020204" pitchFamily="49" charset="0"/>
                <a:cs typeface="Menlo" panose="020B0609030804020204" pitchFamily="49" charset="0"/>
              </a:rPr>
              <a:t> ( int j = 1; j &lt; SIZE_X-1; </a:t>
            </a:r>
            <a:r>
              <a:rPr lang="en-US" dirty="0" err="1">
                <a:effectLst/>
                <a:latin typeface="Menlo" panose="020B0609030804020204" pitchFamily="49" charset="0"/>
                <a:ea typeface="Menlo" panose="020B0609030804020204" pitchFamily="49" charset="0"/>
                <a:cs typeface="Menlo" panose="020B0609030804020204" pitchFamily="49" charset="0"/>
              </a:rPr>
              <a:t>j++</a:t>
            </a:r>
            <a:r>
              <a:rPr lang="en-US" dirty="0">
                <a:effectLst/>
                <a:latin typeface="Menlo" panose="020B0609030804020204" pitchFamily="49" charset="0"/>
                <a:ea typeface="Menlo" panose="020B0609030804020204" pitchFamily="49" charset="0"/>
                <a:cs typeface="Menlo" panose="020B0609030804020204" pitchFamily="49" charset="0"/>
              </a:rPr>
              <a: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out[</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 = </a:t>
            </a:r>
            <a:r>
              <a:rPr lang="en-US" dirty="0" err="1">
                <a:effectLst/>
                <a:latin typeface="Menlo" panose="020B0609030804020204" pitchFamily="49" charset="0"/>
                <a:ea typeface="Menlo" panose="020B0609030804020204" pitchFamily="49" charset="0"/>
                <a:cs typeface="Menlo" panose="020B0609030804020204" pitchFamily="49" charset="0"/>
              </a:rPr>
              <a:t>stencil_op</a:t>
            </a:r>
            <a:r>
              <a:rPr lang="en-US" dirty="0">
                <a:effectLst/>
                <a:latin typeface="Menlo" panose="020B0609030804020204" pitchFamily="49" charset="0"/>
                <a:ea typeface="Menlo" panose="020B0609030804020204" pitchFamily="49" charset="0"/>
                <a:cs typeface="Menlo" panose="020B0609030804020204" pitchFamily="49" charset="0"/>
              </a:rPr>
              <a:t>(in[i-1][j],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][j-1],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][j+1], in[i+1][j]);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a:t>
            </a:r>
            <a:endParaRPr lang="en-US" dirty="0">
              <a:latin typeface="Menlo" panose="020B0609030804020204" pitchFamily="49" charset="0"/>
              <a:ea typeface="Menlo" panose="020B0609030804020204" pitchFamily="49" charset="0"/>
              <a:cs typeface="Menlo" panose="020B0609030804020204" pitchFamily="49" charset="0"/>
            </a:endParaRPr>
          </a:p>
        </p:txBody>
      </p:sp>
      <p:sp>
        <p:nvSpPr>
          <p:cNvPr id="2" name="Rectangle 1">
            <a:extLst>
              <a:ext uri="{FF2B5EF4-FFF2-40B4-BE49-F238E27FC236}">
                <a16:creationId xmlns:a16="http://schemas.microsoft.com/office/drawing/2014/main" id="{B639E07F-88BE-8B9E-5BDE-4FD4DD1C6814}"/>
              </a:ext>
            </a:extLst>
          </p:cNvPr>
          <p:cNvSpPr/>
          <p:nvPr/>
        </p:nvSpPr>
        <p:spPr bwMode="auto">
          <a:xfrm>
            <a:off x="3217333" y="2556933"/>
            <a:ext cx="7145867" cy="872067"/>
          </a:xfrm>
          <a:prstGeom prst="rect">
            <a:avLst/>
          </a:prstGeom>
          <a:noFill/>
          <a:ln w="15875">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grpSp>
        <p:nvGrpSpPr>
          <p:cNvPr id="16" name="Group 15">
            <a:extLst>
              <a:ext uri="{FF2B5EF4-FFF2-40B4-BE49-F238E27FC236}">
                <a16:creationId xmlns:a16="http://schemas.microsoft.com/office/drawing/2014/main" id="{5C8B66BA-A042-0B35-266A-E455373F620C}"/>
              </a:ext>
            </a:extLst>
          </p:cNvPr>
          <p:cNvGrpSpPr/>
          <p:nvPr/>
        </p:nvGrpSpPr>
        <p:grpSpPr>
          <a:xfrm>
            <a:off x="10942775" y="2267827"/>
            <a:ext cx="982662" cy="1146990"/>
            <a:chOff x="5496326" y="647405"/>
            <a:chExt cx="415650" cy="397446"/>
          </a:xfrm>
        </p:grpSpPr>
        <p:sp>
          <p:nvSpPr>
            <p:cNvPr id="17" name="Rounded Rectangle 16">
              <a:extLst>
                <a:ext uri="{FF2B5EF4-FFF2-40B4-BE49-F238E27FC236}">
                  <a16:creationId xmlns:a16="http://schemas.microsoft.com/office/drawing/2014/main" id="{9BE5BFA2-9238-5CEF-310E-4DA598997FFD}"/>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F6459FBF-9389-2D0A-43BC-C60C834BED9C}"/>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D9942CC1-A258-6329-0A6D-35F42D672EC4}"/>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CD21EEBC-2C9C-EF4E-853A-288B02FB8A5D}"/>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E6CECED-0F73-BE5B-0FE3-F17AC2CFB23C}"/>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ight Arrow 21">
            <a:extLst>
              <a:ext uri="{FF2B5EF4-FFF2-40B4-BE49-F238E27FC236}">
                <a16:creationId xmlns:a16="http://schemas.microsoft.com/office/drawing/2014/main" id="{1FDD75C9-49AE-9D4F-8A67-D3371694F465}"/>
              </a:ext>
            </a:extLst>
          </p:cNvPr>
          <p:cNvSpPr/>
          <p:nvPr/>
        </p:nvSpPr>
        <p:spPr bwMode="auto">
          <a:xfrm>
            <a:off x="10146908" y="2709296"/>
            <a:ext cx="677333" cy="313267"/>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23" name="TextBox 22">
            <a:extLst>
              <a:ext uri="{FF2B5EF4-FFF2-40B4-BE49-F238E27FC236}">
                <a16:creationId xmlns:a16="http://schemas.microsoft.com/office/drawing/2014/main" id="{5A0B78F6-6477-8048-956E-46007A34E76F}"/>
              </a:ext>
            </a:extLst>
          </p:cNvPr>
          <p:cNvSpPr txBox="1"/>
          <p:nvPr/>
        </p:nvSpPr>
        <p:spPr>
          <a:xfrm>
            <a:off x="10742925" y="3474023"/>
            <a:ext cx="1371600" cy="923330"/>
          </a:xfrm>
          <a:prstGeom prst="rect">
            <a:avLst/>
          </a:prstGeom>
          <a:noFill/>
        </p:spPr>
        <p:txBody>
          <a:bodyPr wrap="square" rtlCol="0">
            <a:spAutoFit/>
          </a:bodyPr>
          <a:lstStyle/>
          <a:p>
            <a:pPr algn="ctr"/>
            <a:r>
              <a:rPr lang="en-US" dirty="0"/>
              <a:t>Memory access pattern</a:t>
            </a:r>
          </a:p>
        </p:txBody>
      </p:sp>
      <p:pic>
        <p:nvPicPr>
          <p:cNvPr id="24" name="Picture 2">
            <a:extLst>
              <a:ext uri="{FF2B5EF4-FFF2-40B4-BE49-F238E27FC236}">
                <a16:creationId xmlns:a16="http://schemas.microsoft.com/office/drawing/2014/main" id="{0838A37C-949D-403E-020D-650764A32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0445046" y="40849"/>
            <a:ext cx="1746954" cy="9826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AC7B4AF-C301-1CBB-DD54-77EC27E005DE}"/>
              </a:ext>
            </a:extLst>
          </p:cNvPr>
          <p:cNvSpPr txBox="1"/>
          <p:nvPr/>
        </p:nvSpPr>
        <p:spPr>
          <a:xfrm>
            <a:off x="9049456" y="354567"/>
            <a:ext cx="2269067" cy="369332"/>
          </a:xfrm>
          <a:prstGeom prst="rect">
            <a:avLst/>
          </a:prstGeom>
          <a:noFill/>
        </p:spPr>
        <p:txBody>
          <a:bodyPr wrap="square" rtlCol="0">
            <a:spAutoFit/>
          </a:bodyPr>
          <a:lstStyle/>
          <a:p>
            <a:r>
              <a:rPr lang="en-US" dirty="0"/>
              <a:t>Zane Fink</a:t>
            </a:r>
          </a:p>
        </p:txBody>
      </p:sp>
    </p:spTree>
    <p:extLst>
      <p:ext uri="{BB962C8B-B14F-4D97-AF65-F5344CB8AC3E}">
        <p14:creationId xmlns:p14="http://schemas.microsoft.com/office/powerpoint/2010/main" val="5540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CFCD1-98EE-2633-82EA-284F75F472B1}"/>
              </a:ext>
            </a:extLst>
          </p:cNvPr>
          <p:cNvSpPr>
            <a:spLocks noGrp="1"/>
          </p:cNvSpPr>
          <p:nvPr>
            <p:ph type="title"/>
          </p:nvPr>
        </p:nvSpPr>
        <p:spPr/>
        <p:txBody>
          <a:bodyPr/>
          <a:lstStyle/>
          <a:p>
            <a:r>
              <a:rPr lang="en-US" dirty="0"/>
              <a:t>… and build an abstraction to do this.</a:t>
            </a:r>
          </a:p>
        </p:txBody>
      </p:sp>
      <p:grpSp>
        <p:nvGrpSpPr>
          <p:cNvPr id="4" name="Group 3">
            <a:extLst>
              <a:ext uri="{FF2B5EF4-FFF2-40B4-BE49-F238E27FC236}">
                <a16:creationId xmlns:a16="http://schemas.microsoft.com/office/drawing/2014/main" id="{6511436B-E264-38E1-A77F-F9A168598ED9}"/>
              </a:ext>
            </a:extLst>
          </p:cNvPr>
          <p:cNvGrpSpPr/>
          <p:nvPr/>
        </p:nvGrpSpPr>
        <p:grpSpPr>
          <a:xfrm>
            <a:off x="387713" y="1722701"/>
            <a:ext cx="2533287" cy="3783549"/>
            <a:chOff x="-453244" y="818985"/>
            <a:chExt cx="3151152" cy="3727050"/>
          </a:xfrm>
          <a:solidFill>
            <a:schemeClr val="bg1">
              <a:lumMod val="85000"/>
            </a:schemeClr>
          </a:solidFill>
        </p:grpSpPr>
        <p:sp>
          <p:nvSpPr>
            <p:cNvPr id="5" name="Rounded Rectangle 4">
              <a:extLst>
                <a:ext uri="{FF2B5EF4-FFF2-40B4-BE49-F238E27FC236}">
                  <a16:creationId xmlns:a16="http://schemas.microsoft.com/office/drawing/2014/main" id="{DD74A96E-FB3F-EDF0-DB9A-28BB4AB18F81}"/>
                </a:ext>
              </a:extLst>
            </p:cNvPr>
            <p:cNvSpPr/>
            <p:nvPr/>
          </p:nvSpPr>
          <p:spPr>
            <a:xfrm>
              <a:off x="-453244" y="818985"/>
              <a:ext cx="3151152"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ounded Rectangle 5">
              <a:extLst>
                <a:ext uri="{FF2B5EF4-FFF2-40B4-BE49-F238E27FC236}">
                  <a16:creationId xmlns:a16="http://schemas.microsoft.com/office/drawing/2014/main" id="{FFB659E6-AB1B-550A-754D-C61B0E80AC80}"/>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7" name="Rounded Rectangle 6">
              <a:extLst>
                <a:ext uri="{FF2B5EF4-FFF2-40B4-BE49-F238E27FC236}">
                  <a16:creationId xmlns:a16="http://schemas.microsoft.com/office/drawing/2014/main" id="{E24A9FC6-976B-0746-986B-59040C181809}"/>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cxnSp>
          <p:nvCxnSpPr>
            <p:cNvPr id="8" name="Straight Arrow Connector 7">
              <a:extLst>
                <a:ext uri="{FF2B5EF4-FFF2-40B4-BE49-F238E27FC236}">
                  <a16:creationId xmlns:a16="http://schemas.microsoft.com/office/drawing/2014/main" id="{725593AD-A688-9D36-C971-11043AF64E52}"/>
                </a:ext>
              </a:extLst>
            </p:cNvPr>
            <p:cNvCxnSpPr>
              <a:cxnSpLocks/>
              <a:stCxn id="6" idx="2"/>
              <a:endCxn id="7"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C3A6E1-3B46-A184-8823-4C90CCB41C3D}"/>
                </a:ext>
              </a:extLst>
            </p:cNvPr>
            <p:cNvCxnSpPr>
              <a:cxnSpLocks/>
              <a:stCxn id="7" idx="2"/>
              <a:endCxn id="12"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BBBDB736-CC76-3095-CE3D-3C6EB6B5378F}"/>
                </a:ext>
              </a:extLst>
            </p:cNvPr>
            <p:cNvCxnSpPr>
              <a:cxnSpLocks/>
              <a:stCxn id="12" idx="2"/>
              <a:endCxn id="11"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D7620A65-B7B4-E92F-9B13-4CC7E199176C}"/>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sp>
          <p:nvSpPr>
            <p:cNvPr id="12" name="Rounded Rectangle 11">
              <a:extLst>
                <a:ext uri="{FF2B5EF4-FFF2-40B4-BE49-F238E27FC236}">
                  <a16:creationId xmlns:a16="http://schemas.microsoft.com/office/drawing/2014/main" id="{4B280E2B-00F9-EC49-9657-69FA686BACE3}"/>
                </a:ext>
              </a:extLst>
            </p:cNvPr>
            <p:cNvSpPr/>
            <p:nvPr/>
          </p:nvSpPr>
          <p:spPr>
            <a:xfrm>
              <a:off x="-233770" y="2785467"/>
              <a:ext cx="2701358" cy="540691"/>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Expensive Function</a:t>
              </a:r>
            </a:p>
          </p:txBody>
        </p:sp>
      </p:grpSp>
      <p:sp>
        <p:nvSpPr>
          <p:cNvPr id="13" name="Rounded Rectangle 12">
            <a:extLst>
              <a:ext uri="{FF2B5EF4-FFF2-40B4-BE49-F238E27FC236}">
                <a16:creationId xmlns:a16="http://schemas.microsoft.com/office/drawing/2014/main" id="{45F3C4B7-DBAD-4B2B-EFF1-62017AE02252}"/>
              </a:ext>
            </a:extLst>
          </p:cNvPr>
          <p:cNvSpPr/>
          <p:nvPr/>
        </p:nvSpPr>
        <p:spPr>
          <a:xfrm>
            <a:off x="455261" y="3592915"/>
            <a:ext cx="2389511" cy="793801"/>
          </a:xfrm>
          <a:prstGeom prst="roundRect">
            <a:avLst/>
          </a:prstGeom>
          <a:solidFill>
            <a:schemeClr val="tx2">
              <a:lumMod val="20000"/>
              <a:lumOff val="80000"/>
              <a:alpha val="5449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 name="TextBox 14">
            <a:extLst>
              <a:ext uri="{FF2B5EF4-FFF2-40B4-BE49-F238E27FC236}">
                <a16:creationId xmlns:a16="http://schemas.microsoft.com/office/drawing/2014/main" id="{2BCC73E8-F985-A6DB-03F4-253F84D7872B}"/>
              </a:ext>
            </a:extLst>
          </p:cNvPr>
          <p:cNvSpPr txBox="1"/>
          <p:nvPr/>
        </p:nvSpPr>
        <p:spPr>
          <a:xfrm>
            <a:off x="3217333" y="1991411"/>
            <a:ext cx="7603067" cy="3693319"/>
          </a:xfrm>
          <a:prstGeom prst="rect">
            <a:avLst/>
          </a:prstGeom>
          <a:noFill/>
        </p:spPr>
        <p:txBody>
          <a:bodyPr wrap="square">
            <a:spAutoFit/>
          </a:bodyPr>
          <a:lstStyle/>
          <a:p>
            <a:r>
              <a:rPr lang="en-US" dirty="0">
                <a:effectLst/>
                <a:latin typeface="Menlo" panose="020B0609030804020204" pitchFamily="49" charset="0"/>
                <a:ea typeface="Menlo" panose="020B0609030804020204" pitchFamily="49" charset="0"/>
                <a:cs typeface="Menlo" panose="020B0609030804020204" pitchFamily="49" charset="0"/>
              </a:rPr>
              <a:t>void stencil(</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double</a:t>
            </a:r>
            <a:r>
              <a:rPr lang="en-US" dirty="0">
                <a:effectLst/>
                <a:latin typeface="Menlo" panose="020B0609030804020204" pitchFamily="49" charset="0"/>
                <a:ea typeface="Menlo" panose="020B0609030804020204" pitchFamily="49" charset="0"/>
                <a:cs typeface="Menlo" panose="020B0609030804020204" pitchFamily="49" charset="0"/>
              </a:rPr>
              <a:t> **in,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double</a:t>
            </a:r>
            <a:r>
              <a:rPr lang="en-US" dirty="0">
                <a:effectLst/>
                <a:latin typeface="Menlo" panose="020B0609030804020204" pitchFamily="49" charset="0"/>
                <a:ea typeface="Menlo" panose="020B0609030804020204" pitchFamily="49" charset="0"/>
                <a:cs typeface="Menlo" panose="020B0609030804020204" pitchFamily="49" charset="0"/>
              </a:rPr>
              <a:t> **out,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int SIZE_Y, int SIZE_X){</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#pragma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approx</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tensor functor(</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ifnctr</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br>
              <a:rPr lang="en-US" dirty="0">
                <a:solidFill>
                  <a:srgbClr val="D68F10"/>
                </a:solidFill>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j, 0:5] = ( ([i-1, j], [i+1, j], \</a:t>
            </a:r>
            <a:br>
              <a:rPr lang="en-US" dirty="0">
                <a:solidFill>
                  <a:srgbClr val="D68F10"/>
                </a:solidFill>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j-1:j+2]) )</a:t>
            </a:r>
            <a:b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#pragma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approx</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surrogate in(</a:t>
            </a:r>
            <a:r>
              <a:rPr lang="en-US" b="1" dirty="0" err="1">
                <a:solidFill>
                  <a:srgbClr val="D68F10"/>
                </a:solidFill>
                <a:effectLst/>
                <a:latin typeface="Menlo" panose="020B0609030804020204" pitchFamily="49" charset="0"/>
                <a:ea typeface="Menlo" panose="020B0609030804020204" pitchFamily="49" charset="0"/>
                <a:cs typeface="Menlo" panose="020B0609030804020204" pitchFamily="49" charset="0"/>
              </a:rPr>
              <a:t>ifnctr</a:t>
            </a:r>
            <a:r>
              <a:rPr lang="en-US" b="1" dirty="0">
                <a:solidFill>
                  <a:srgbClr val="D68F10"/>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in</a:t>
            </a:r>
            <a:r>
              <a:rPr lang="en-US" b="1" dirty="0">
                <a:solidFill>
                  <a:srgbClr val="D68F10"/>
                </a:solidFill>
                <a:effectLst/>
                <a:latin typeface="Menlo" panose="020B0609030804020204" pitchFamily="49" charset="0"/>
                <a:ea typeface="Menlo" panose="020B0609030804020204" pitchFamily="49" charset="0"/>
                <a:cs typeface="Menlo" panose="020B0609030804020204" pitchFamily="49" charset="0"/>
              </a:rPr>
              <a:t>)</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out(out) \</a:t>
            </a:r>
            <a:b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b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 						model(&lt;model-id&gt;) </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db</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(&lt;</a:t>
            </a:r>
            <a:r>
              <a:rPr lang="en-US" dirty="0" err="1">
                <a:solidFill>
                  <a:srgbClr val="D68F10"/>
                </a:solidFill>
                <a:effectLst/>
                <a:latin typeface="Menlo" panose="020B0609030804020204" pitchFamily="49" charset="0"/>
                <a:ea typeface="Menlo" panose="020B0609030804020204" pitchFamily="49" charset="0"/>
                <a:cs typeface="Menlo" panose="020B0609030804020204" pitchFamily="49" charset="0"/>
              </a:rPr>
              <a:t>db</a:t>
            </a:r>
            <a:r>
              <a:rPr lang="en-US" dirty="0">
                <a:solidFill>
                  <a:srgbClr val="D68F10"/>
                </a:solidFill>
                <a:effectLst/>
                <a:latin typeface="Menlo" panose="020B0609030804020204" pitchFamily="49" charset="0"/>
                <a:ea typeface="Menlo" panose="020B0609030804020204" pitchFamily="49" charset="0"/>
                <a:cs typeface="Menlo" panose="020B0609030804020204" pitchFamily="49" charset="0"/>
              </a:rPr>
              <a:t>-id&gt;)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for</a:t>
            </a: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int</a:t>
            </a: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 = 1;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 &lt; SIZE_Y-1; </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for</a:t>
            </a:r>
            <a:r>
              <a:rPr lang="en-US" dirty="0">
                <a:effectLst/>
                <a:latin typeface="Menlo" panose="020B0609030804020204" pitchFamily="49" charset="0"/>
                <a:ea typeface="Menlo" panose="020B0609030804020204" pitchFamily="49" charset="0"/>
                <a:cs typeface="Menlo" panose="020B0609030804020204" pitchFamily="49" charset="0"/>
              </a:rPr>
              <a:t> ( int j = 1; j &lt; SIZE_X-1; </a:t>
            </a:r>
            <a:r>
              <a:rPr lang="en-US" dirty="0" err="1">
                <a:effectLst/>
                <a:latin typeface="Menlo" panose="020B0609030804020204" pitchFamily="49" charset="0"/>
                <a:ea typeface="Menlo" panose="020B0609030804020204" pitchFamily="49" charset="0"/>
                <a:cs typeface="Menlo" panose="020B0609030804020204" pitchFamily="49" charset="0"/>
              </a:rPr>
              <a:t>j++</a:t>
            </a:r>
            <a:r>
              <a:rPr lang="en-US" dirty="0">
                <a:effectLst/>
                <a:latin typeface="Menlo" panose="020B0609030804020204" pitchFamily="49" charset="0"/>
                <a:ea typeface="Menlo" panose="020B0609030804020204" pitchFamily="49" charset="0"/>
                <a:cs typeface="Menlo" panose="020B0609030804020204" pitchFamily="49" charset="0"/>
              </a:rPr>
              <a:t>)</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out[</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 = </a:t>
            </a:r>
            <a:r>
              <a:rPr lang="en-US" dirty="0" err="1">
                <a:effectLst/>
                <a:latin typeface="Menlo" panose="020B0609030804020204" pitchFamily="49" charset="0"/>
                <a:ea typeface="Menlo" panose="020B0609030804020204" pitchFamily="49" charset="0"/>
                <a:cs typeface="Menlo" panose="020B0609030804020204" pitchFamily="49" charset="0"/>
              </a:rPr>
              <a:t>stencil_op</a:t>
            </a:r>
            <a:r>
              <a:rPr lang="en-US" dirty="0">
                <a:effectLst/>
                <a:latin typeface="Menlo" panose="020B0609030804020204" pitchFamily="49" charset="0"/>
                <a:ea typeface="Menlo" panose="020B0609030804020204" pitchFamily="49" charset="0"/>
                <a:cs typeface="Menlo" panose="020B0609030804020204" pitchFamily="49" charset="0"/>
              </a:rPr>
              <a:t>(in[i-1][j],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][j-1],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 							in[</a:t>
            </a:r>
            <a:r>
              <a:rPr lang="en-US" dirty="0" err="1">
                <a:effectLst/>
                <a:latin typeface="Menlo" panose="020B0609030804020204" pitchFamily="49" charset="0"/>
                <a:ea typeface="Menlo" panose="020B0609030804020204" pitchFamily="49" charset="0"/>
                <a:cs typeface="Menlo" panose="020B0609030804020204" pitchFamily="49" charset="0"/>
              </a:rPr>
              <a:t>i</a:t>
            </a:r>
            <a:r>
              <a:rPr lang="en-US" dirty="0">
                <a:effectLst/>
                <a:latin typeface="Menlo" panose="020B0609030804020204" pitchFamily="49" charset="0"/>
                <a:ea typeface="Menlo" panose="020B0609030804020204" pitchFamily="49" charset="0"/>
                <a:cs typeface="Menlo" panose="020B0609030804020204" pitchFamily="49" charset="0"/>
              </a:rPr>
              <a:t>][j+1], in[i+1][j]);</a:t>
            </a:r>
            <a:br>
              <a:rPr lang="en-US" dirty="0">
                <a:effectLst/>
                <a:latin typeface="Menlo" panose="020B0609030804020204" pitchFamily="49" charset="0"/>
                <a:ea typeface="Menlo" panose="020B0609030804020204" pitchFamily="49" charset="0"/>
                <a:cs typeface="Menlo" panose="020B0609030804020204" pitchFamily="49" charset="0"/>
              </a:rPr>
            </a:br>
            <a:r>
              <a:rPr lang="en-US" dirty="0">
                <a:effectLst/>
                <a:latin typeface="Menlo" panose="020B0609030804020204" pitchFamily="49" charset="0"/>
                <a:ea typeface="Menlo" panose="020B0609030804020204" pitchFamily="49" charset="0"/>
                <a:cs typeface="Menlo" panose="020B0609030804020204" pitchFamily="49" charset="0"/>
              </a:rPr>
              <a:t>}</a:t>
            </a:r>
            <a:endParaRPr lang="en-US" dirty="0">
              <a:latin typeface="Menlo" panose="020B0609030804020204" pitchFamily="49" charset="0"/>
              <a:ea typeface="Menlo" panose="020B0609030804020204" pitchFamily="49" charset="0"/>
              <a:cs typeface="Menlo" panose="020B0609030804020204" pitchFamily="49" charset="0"/>
            </a:endParaRPr>
          </a:p>
        </p:txBody>
      </p:sp>
      <p:sp>
        <p:nvSpPr>
          <p:cNvPr id="2" name="Rectangle 1">
            <a:extLst>
              <a:ext uri="{FF2B5EF4-FFF2-40B4-BE49-F238E27FC236}">
                <a16:creationId xmlns:a16="http://schemas.microsoft.com/office/drawing/2014/main" id="{B639E07F-88BE-8B9E-5BDE-4FD4DD1C6814}"/>
              </a:ext>
            </a:extLst>
          </p:cNvPr>
          <p:cNvSpPr/>
          <p:nvPr/>
        </p:nvSpPr>
        <p:spPr bwMode="auto">
          <a:xfrm>
            <a:off x="3217333" y="2556933"/>
            <a:ext cx="7145867" cy="872067"/>
          </a:xfrm>
          <a:prstGeom prst="rect">
            <a:avLst/>
          </a:prstGeom>
          <a:noFill/>
          <a:ln w="15875">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grpSp>
        <p:nvGrpSpPr>
          <p:cNvPr id="16" name="Group 15">
            <a:extLst>
              <a:ext uri="{FF2B5EF4-FFF2-40B4-BE49-F238E27FC236}">
                <a16:creationId xmlns:a16="http://schemas.microsoft.com/office/drawing/2014/main" id="{5C8B66BA-A042-0B35-266A-E455373F620C}"/>
              </a:ext>
            </a:extLst>
          </p:cNvPr>
          <p:cNvGrpSpPr/>
          <p:nvPr/>
        </p:nvGrpSpPr>
        <p:grpSpPr>
          <a:xfrm>
            <a:off x="10942775" y="2267827"/>
            <a:ext cx="982662" cy="1146990"/>
            <a:chOff x="5496326" y="647405"/>
            <a:chExt cx="415650" cy="397446"/>
          </a:xfrm>
        </p:grpSpPr>
        <p:sp>
          <p:nvSpPr>
            <p:cNvPr id="17" name="Rounded Rectangle 16">
              <a:extLst>
                <a:ext uri="{FF2B5EF4-FFF2-40B4-BE49-F238E27FC236}">
                  <a16:creationId xmlns:a16="http://schemas.microsoft.com/office/drawing/2014/main" id="{9BE5BFA2-9238-5CEF-310E-4DA598997FFD}"/>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F6459FBF-9389-2D0A-43BC-C60C834BED9C}"/>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D9942CC1-A258-6329-0A6D-35F42D672EC4}"/>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CD21EEBC-2C9C-EF4E-853A-288B02FB8A5D}"/>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E6CECED-0F73-BE5B-0FE3-F17AC2CFB23C}"/>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ight Arrow 21">
            <a:extLst>
              <a:ext uri="{FF2B5EF4-FFF2-40B4-BE49-F238E27FC236}">
                <a16:creationId xmlns:a16="http://schemas.microsoft.com/office/drawing/2014/main" id="{1FDD75C9-49AE-9D4F-8A67-D3371694F465}"/>
              </a:ext>
            </a:extLst>
          </p:cNvPr>
          <p:cNvSpPr/>
          <p:nvPr/>
        </p:nvSpPr>
        <p:spPr bwMode="auto">
          <a:xfrm>
            <a:off x="10146908" y="2709296"/>
            <a:ext cx="677333" cy="313267"/>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23" name="TextBox 22">
            <a:extLst>
              <a:ext uri="{FF2B5EF4-FFF2-40B4-BE49-F238E27FC236}">
                <a16:creationId xmlns:a16="http://schemas.microsoft.com/office/drawing/2014/main" id="{5A0B78F6-6477-8048-956E-46007A34E76F}"/>
              </a:ext>
            </a:extLst>
          </p:cNvPr>
          <p:cNvSpPr txBox="1"/>
          <p:nvPr/>
        </p:nvSpPr>
        <p:spPr>
          <a:xfrm>
            <a:off x="10742925" y="3474023"/>
            <a:ext cx="1371600" cy="923330"/>
          </a:xfrm>
          <a:prstGeom prst="rect">
            <a:avLst/>
          </a:prstGeom>
          <a:noFill/>
        </p:spPr>
        <p:txBody>
          <a:bodyPr wrap="square" rtlCol="0">
            <a:spAutoFit/>
          </a:bodyPr>
          <a:lstStyle/>
          <a:p>
            <a:pPr algn="ctr"/>
            <a:r>
              <a:rPr lang="en-US" dirty="0"/>
              <a:t>Memory access pattern</a:t>
            </a:r>
          </a:p>
        </p:txBody>
      </p:sp>
      <p:sp>
        <p:nvSpPr>
          <p:cNvPr id="24" name="Rectangle 7">
            <a:extLst>
              <a:ext uri="{FF2B5EF4-FFF2-40B4-BE49-F238E27FC236}">
                <a16:creationId xmlns:a16="http://schemas.microsoft.com/office/drawing/2014/main" id="{73F19B7A-B088-F927-715B-84DE68A41638}"/>
              </a:ext>
            </a:extLst>
          </p:cNvPr>
          <p:cNvSpPr>
            <a:spLocks noChangeArrowheads="1"/>
          </p:cNvSpPr>
          <p:nvPr/>
        </p:nvSpPr>
        <p:spPr bwMode="auto">
          <a:xfrm>
            <a:off x="0" y="5706851"/>
            <a:ext cx="12192000" cy="646331"/>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dirty="0">
                <a:solidFill>
                  <a:schemeClr val="bg1"/>
                </a:solidFill>
                <a:latin typeface="Calibri" panose="020F0502020204030204" pitchFamily="34" charset="0"/>
                <a:cs typeface="Calibri" panose="020F0502020204030204" pitchFamily="34" charset="0"/>
              </a:rPr>
              <a:t>Once the developer describes the code region and the data layout the runtime support of the abstraction can handle data collection and model inference.</a:t>
            </a:r>
          </a:p>
        </p:txBody>
      </p:sp>
      <p:pic>
        <p:nvPicPr>
          <p:cNvPr id="25" name="Picture 2">
            <a:extLst>
              <a:ext uri="{FF2B5EF4-FFF2-40B4-BE49-F238E27FC236}">
                <a16:creationId xmlns:a16="http://schemas.microsoft.com/office/drawing/2014/main" id="{6BB0DBDE-CD9A-AB71-4D96-BDF77DF96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0445046" y="40849"/>
            <a:ext cx="1746954" cy="98266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60A49F3-A2D1-1C5A-913E-45DDE721CBE4}"/>
              </a:ext>
            </a:extLst>
          </p:cNvPr>
          <p:cNvSpPr txBox="1"/>
          <p:nvPr/>
        </p:nvSpPr>
        <p:spPr>
          <a:xfrm>
            <a:off x="9049456" y="354567"/>
            <a:ext cx="2269067" cy="369332"/>
          </a:xfrm>
          <a:prstGeom prst="rect">
            <a:avLst/>
          </a:prstGeom>
          <a:noFill/>
        </p:spPr>
        <p:txBody>
          <a:bodyPr wrap="square" rtlCol="0">
            <a:spAutoFit/>
          </a:bodyPr>
          <a:lstStyle/>
          <a:p>
            <a:r>
              <a:rPr lang="en-US" dirty="0"/>
              <a:t>Zane Fink</a:t>
            </a:r>
          </a:p>
        </p:txBody>
      </p:sp>
    </p:spTree>
    <p:extLst>
      <p:ext uri="{BB962C8B-B14F-4D97-AF65-F5344CB8AC3E}">
        <p14:creationId xmlns:p14="http://schemas.microsoft.com/office/powerpoint/2010/main" val="60084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4596B-3088-1C7B-8F56-351C00AD9B83}"/>
              </a:ext>
            </a:extLst>
          </p:cNvPr>
          <p:cNvSpPr txBox="1"/>
          <p:nvPr/>
        </p:nvSpPr>
        <p:spPr>
          <a:xfrm>
            <a:off x="4384659" y="2505285"/>
            <a:ext cx="2006600" cy="523220"/>
          </a:xfrm>
          <a:prstGeom prst="rect">
            <a:avLst/>
          </a:prstGeom>
          <a:noFill/>
        </p:spPr>
        <p:txBody>
          <a:bodyPr wrap="square" rtlCol="0">
            <a:spAutoFit/>
          </a:bodyPr>
          <a:lstStyle/>
          <a:p>
            <a:pPr algn="ctr"/>
            <a:r>
              <a:rPr lang="en-US" sz="1400" dirty="0"/>
              <a:t>DL Model</a:t>
            </a:r>
          </a:p>
          <a:p>
            <a:pPr algn="ctr"/>
            <a:r>
              <a:rPr lang="en-US" sz="1400" dirty="0"/>
              <a:t> Construction</a:t>
            </a:r>
          </a:p>
        </p:txBody>
      </p:sp>
      <p:sp>
        <p:nvSpPr>
          <p:cNvPr id="6" name="Notched Right Arrow 5">
            <a:extLst>
              <a:ext uri="{FF2B5EF4-FFF2-40B4-BE49-F238E27FC236}">
                <a16:creationId xmlns:a16="http://schemas.microsoft.com/office/drawing/2014/main" id="{CB48FB1D-9455-EAB5-3946-BD4A9193531B}"/>
              </a:ext>
            </a:extLst>
          </p:cNvPr>
          <p:cNvSpPr/>
          <p:nvPr/>
        </p:nvSpPr>
        <p:spPr>
          <a:xfrm>
            <a:off x="2849858" y="3499287"/>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DBF7AE7-34FA-6C3B-831D-BC2523CF4A95}"/>
              </a:ext>
            </a:extLst>
          </p:cNvPr>
          <p:cNvGrpSpPr/>
          <p:nvPr/>
        </p:nvGrpSpPr>
        <p:grpSpPr>
          <a:xfrm>
            <a:off x="380293" y="1911096"/>
            <a:ext cx="2398501" cy="3322891"/>
            <a:chOff x="380293" y="1766066"/>
            <a:chExt cx="2398501" cy="3322891"/>
          </a:xfrm>
        </p:grpSpPr>
        <p:grpSp>
          <p:nvGrpSpPr>
            <p:cNvPr id="8" name="Group 7">
              <a:extLst>
                <a:ext uri="{FF2B5EF4-FFF2-40B4-BE49-F238E27FC236}">
                  <a16:creationId xmlns:a16="http://schemas.microsoft.com/office/drawing/2014/main" id="{262F2712-F5D8-244C-6475-97A815394192}"/>
                </a:ext>
              </a:extLst>
            </p:cNvPr>
            <p:cNvGrpSpPr/>
            <p:nvPr/>
          </p:nvGrpSpPr>
          <p:grpSpPr>
            <a:xfrm>
              <a:off x="380293" y="1766066"/>
              <a:ext cx="1953418" cy="2831240"/>
              <a:chOff x="596523" y="818985"/>
              <a:chExt cx="2006600" cy="3522428"/>
            </a:xfrm>
            <a:solidFill>
              <a:schemeClr val="bg1">
                <a:lumMod val="85000"/>
              </a:schemeClr>
            </a:solidFill>
          </p:grpSpPr>
          <p:sp>
            <p:nvSpPr>
              <p:cNvPr id="41" name="Rounded Rectangle 40">
                <a:extLst>
                  <a:ext uri="{FF2B5EF4-FFF2-40B4-BE49-F238E27FC236}">
                    <a16:creationId xmlns:a16="http://schemas.microsoft.com/office/drawing/2014/main" id="{DF4BF7FC-A4B8-4EC8-245A-15E61C8FA9D7}"/>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Rounded Rectangle 41">
                <a:extLst>
                  <a:ext uri="{FF2B5EF4-FFF2-40B4-BE49-F238E27FC236}">
                    <a16:creationId xmlns:a16="http://schemas.microsoft.com/office/drawing/2014/main" id="{25F1C430-54FE-DF30-7751-3CE187879E72}"/>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43" name="Rounded Rectangle 42">
                <a:extLst>
                  <a:ext uri="{FF2B5EF4-FFF2-40B4-BE49-F238E27FC236}">
                    <a16:creationId xmlns:a16="http://schemas.microsoft.com/office/drawing/2014/main" id="{459F1ED7-7550-A648-233D-131016CD3B05}"/>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44" name="Rounded Rectangle 43">
                <a:extLst>
                  <a:ext uri="{FF2B5EF4-FFF2-40B4-BE49-F238E27FC236}">
                    <a16:creationId xmlns:a16="http://schemas.microsoft.com/office/drawing/2014/main" id="{0D44743C-B25E-A4C9-AF3F-201912B3FE92}"/>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45" name="Straight Arrow Connector 44">
                <a:extLst>
                  <a:ext uri="{FF2B5EF4-FFF2-40B4-BE49-F238E27FC236}">
                    <a16:creationId xmlns:a16="http://schemas.microsoft.com/office/drawing/2014/main" id="{1DB9F009-BA72-AF6C-D0E2-5FD3105FCE3D}"/>
                  </a:ext>
                </a:extLst>
              </p:cNvPr>
              <p:cNvCxnSpPr>
                <a:cxnSpLocks/>
                <a:stCxn id="42" idx="2"/>
                <a:endCxn id="43"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EF7AE59E-5856-1881-9B8C-796402A9F25B}"/>
                  </a:ext>
                </a:extLst>
              </p:cNvPr>
              <p:cNvCxnSpPr>
                <a:cxnSpLocks/>
                <a:stCxn id="43" idx="2"/>
                <a:endCxn id="44"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F2C819B-2524-2C74-8898-0A47045590A1}"/>
                  </a:ext>
                </a:extLst>
              </p:cNvPr>
              <p:cNvCxnSpPr>
                <a:cxnSpLocks/>
                <a:stCxn id="44" idx="2"/>
                <a:endCxn id="48"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48" name="Rounded Rectangle 47">
                <a:extLst>
                  <a:ext uri="{FF2B5EF4-FFF2-40B4-BE49-F238E27FC236}">
                    <a16:creationId xmlns:a16="http://schemas.microsoft.com/office/drawing/2014/main" id="{0255A64B-A565-6BA9-8FDE-437305764FBF}"/>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9" name="Elbow Connector 8">
              <a:extLst>
                <a:ext uri="{FF2B5EF4-FFF2-40B4-BE49-F238E27FC236}">
                  <a16:creationId xmlns:a16="http://schemas.microsoft.com/office/drawing/2014/main" id="{84809623-08A6-F226-C10C-B686B9B9EF2C}"/>
                </a:ext>
              </a:extLst>
            </p:cNvPr>
            <p:cNvCxnSpPr>
              <a:cxnSpLocks/>
              <a:stCxn id="48" idx="1"/>
              <a:endCxn id="42" idx="1"/>
            </p:cNvCxnSpPr>
            <p:nvPr/>
          </p:nvCxnSpPr>
          <p:spPr>
            <a:xfrm rot="10800000" flipH="1">
              <a:off x="716053" y="2143140"/>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A8D8871-8D72-F524-EC76-5215AD990474}"/>
                </a:ext>
              </a:extLst>
            </p:cNvPr>
            <p:cNvGrpSpPr/>
            <p:nvPr/>
          </p:nvGrpSpPr>
          <p:grpSpPr>
            <a:xfrm>
              <a:off x="528654" y="1918497"/>
              <a:ext cx="1953418" cy="2831240"/>
              <a:chOff x="596523" y="818985"/>
              <a:chExt cx="2006600" cy="3522428"/>
            </a:xfrm>
            <a:solidFill>
              <a:schemeClr val="bg1">
                <a:lumMod val="85000"/>
              </a:schemeClr>
            </a:solidFill>
          </p:grpSpPr>
          <p:sp>
            <p:nvSpPr>
              <p:cNvPr id="33" name="Rounded Rectangle 32">
                <a:extLst>
                  <a:ext uri="{FF2B5EF4-FFF2-40B4-BE49-F238E27FC236}">
                    <a16:creationId xmlns:a16="http://schemas.microsoft.com/office/drawing/2014/main" id="{DFA9872A-343A-1343-569C-27D94DDE845B}"/>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Rounded Rectangle 33">
                <a:extLst>
                  <a:ext uri="{FF2B5EF4-FFF2-40B4-BE49-F238E27FC236}">
                    <a16:creationId xmlns:a16="http://schemas.microsoft.com/office/drawing/2014/main" id="{C68D220E-50F3-E1CC-E9F3-486DABBE4833}"/>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35" name="Rounded Rectangle 34">
                <a:extLst>
                  <a:ext uri="{FF2B5EF4-FFF2-40B4-BE49-F238E27FC236}">
                    <a16:creationId xmlns:a16="http://schemas.microsoft.com/office/drawing/2014/main" id="{40C64E62-E55D-54F5-1813-3C8DF0E870BC}"/>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36" name="Rounded Rectangle 35">
                <a:extLst>
                  <a:ext uri="{FF2B5EF4-FFF2-40B4-BE49-F238E27FC236}">
                    <a16:creationId xmlns:a16="http://schemas.microsoft.com/office/drawing/2014/main" id="{3E51B451-238E-A03C-0CB8-D1EE5F957DCE}"/>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37" name="Straight Arrow Connector 36">
                <a:extLst>
                  <a:ext uri="{FF2B5EF4-FFF2-40B4-BE49-F238E27FC236}">
                    <a16:creationId xmlns:a16="http://schemas.microsoft.com/office/drawing/2014/main" id="{BD85F586-E682-FF1F-82F5-0149F71D957A}"/>
                  </a:ext>
                </a:extLst>
              </p:cNvPr>
              <p:cNvCxnSpPr>
                <a:cxnSpLocks/>
                <a:stCxn id="34" idx="2"/>
                <a:endCxn id="35"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22D6177-643C-0F90-7193-C24355B9746D}"/>
                  </a:ext>
                </a:extLst>
              </p:cNvPr>
              <p:cNvCxnSpPr>
                <a:cxnSpLocks/>
                <a:stCxn id="35" idx="2"/>
                <a:endCxn id="36"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C244A6D-C686-4158-A963-0A18FB286F1F}"/>
                  </a:ext>
                </a:extLst>
              </p:cNvPr>
              <p:cNvCxnSpPr>
                <a:cxnSpLocks/>
                <a:stCxn id="36" idx="2"/>
                <a:endCxn id="40"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F113C484-EE5C-733C-F0EC-8539D74FD48B}"/>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1" name="Elbow Connector 10">
              <a:extLst>
                <a:ext uri="{FF2B5EF4-FFF2-40B4-BE49-F238E27FC236}">
                  <a16:creationId xmlns:a16="http://schemas.microsoft.com/office/drawing/2014/main" id="{639C33A2-864E-0C31-399F-DB80598D792D}"/>
                </a:ext>
              </a:extLst>
            </p:cNvPr>
            <p:cNvCxnSpPr>
              <a:stCxn id="40" idx="1"/>
              <a:endCxn id="34" idx="1"/>
            </p:cNvCxnSpPr>
            <p:nvPr/>
          </p:nvCxnSpPr>
          <p:spPr>
            <a:xfrm rot="10800000" flipH="1">
              <a:off x="864414" y="2295571"/>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2245FC62-6981-9F5D-B627-E4978D8EE4C5}"/>
                </a:ext>
              </a:extLst>
            </p:cNvPr>
            <p:cNvGrpSpPr/>
            <p:nvPr/>
          </p:nvGrpSpPr>
          <p:grpSpPr>
            <a:xfrm>
              <a:off x="677015" y="2070928"/>
              <a:ext cx="1953418" cy="2831240"/>
              <a:chOff x="596523" y="818985"/>
              <a:chExt cx="2006600" cy="3522428"/>
            </a:xfrm>
            <a:solidFill>
              <a:schemeClr val="bg1">
                <a:lumMod val="85000"/>
              </a:schemeClr>
            </a:solidFill>
          </p:grpSpPr>
          <p:sp>
            <p:nvSpPr>
              <p:cNvPr id="25" name="Rounded Rectangle 24">
                <a:extLst>
                  <a:ext uri="{FF2B5EF4-FFF2-40B4-BE49-F238E27FC236}">
                    <a16:creationId xmlns:a16="http://schemas.microsoft.com/office/drawing/2014/main" id="{69B9DF7A-E08D-E231-514F-9367A1CB5FCC}"/>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Rounded Rectangle 25">
                <a:extLst>
                  <a:ext uri="{FF2B5EF4-FFF2-40B4-BE49-F238E27FC236}">
                    <a16:creationId xmlns:a16="http://schemas.microsoft.com/office/drawing/2014/main" id="{5EB615B1-0F90-6623-B2BA-4301FDFD167E}"/>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27" name="Rounded Rectangle 26">
                <a:extLst>
                  <a:ext uri="{FF2B5EF4-FFF2-40B4-BE49-F238E27FC236}">
                    <a16:creationId xmlns:a16="http://schemas.microsoft.com/office/drawing/2014/main" id="{2B84C374-283F-2AAF-6143-377F8675DE5C}"/>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28" name="Rounded Rectangle 27">
                <a:extLst>
                  <a:ext uri="{FF2B5EF4-FFF2-40B4-BE49-F238E27FC236}">
                    <a16:creationId xmlns:a16="http://schemas.microsoft.com/office/drawing/2014/main" id="{F1F8494D-32A2-695A-7B4E-067CDD256034}"/>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29" name="Straight Arrow Connector 28">
                <a:extLst>
                  <a:ext uri="{FF2B5EF4-FFF2-40B4-BE49-F238E27FC236}">
                    <a16:creationId xmlns:a16="http://schemas.microsoft.com/office/drawing/2014/main" id="{86EA6F6C-3CAA-BD64-E9BA-FD73C095C51C}"/>
                  </a:ext>
                </a:extLst>
              </p:cNvPr>
              <p:cNvCxnSpPr>
                <a:cxnSpLocks/>
                <a:stCxn id="26" idx="2"/>
                <a:endCxn id="27"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BF3AC66-E9D1-7936-D50D-1DC1010CC741}"/>
                  </a:ext>
                </a:extLst>
              </p:cNvPr>
              <p:cNvCxnSpPr>
                <a:cxnSpLocks/>
                <a:stCxn id="27" idx="2"/>
                <a:endCxn id="28"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685BDFE0-F2EE-EB7B-5F3B-8C445B20EFCF}"/>
                  </a:ext>
                </a:extLst>
              </p:cNvPr>
              <p:cNvCxnSpPr>
                <a:cxnSpLocks/>
                <a:stCxn id="28" idx="2"/>
                <a:endCxn id="32"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E7841F91-FC16-31A1-BF89-8D905B00F3BA}"/>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3" name="Elbow Connector 12">
              <a:extLst>
                <a:ext uri="{FF2B5EF4-FFF2-40B4-BE49-F238E27FC236}">
                  <a16:creationId xmlns:a16="http://schemas.microsoft.com/office/drawing/2014/main" id="{B7CDD331-E341-D02A-C5F0-DF4FA4A22BDC}"/>
                </a:ext>
              </a:extLst>
            </p:cNvPr>
            <p:cNvCxnSpPr>
              <a:stCxn id="32" idx="1"/>
              <a:endCxn id="26" idx="1"/>
            </p:cNvCxnSpPr>
            <p:nvPr/>
          </p:nvCxnSpPr>
          <p:spPr>
            <a:xfrm rot="10800000" flipH="1">
              <a:off x="1012775" y="2448002"/>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0F380907-F273-9B48-9649-2B2D17816493}"/>
                </a:ext>
              </a:extLst>
            </p:cNvPr>
            <p:cNvSpPr/>
            <p:nvPr/>
          </p:nvSpPr>
          <p:spPr>
            <a:xfrm>
              <a:off x="825376" y="2221992"/>
              <a:ext cx="1953418" cy="286696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ounded Rectangle 14">
              <a:extLst>
                <a:ext uri="{FF2B5EF4-FFF2-40B4-BE49-F238E27FC236}">
                  <a16:creationId xmlns:a16="http://schemas.microsoft.com/office/drawing/2014/main" id="{7D738A9C-6C7E-74DA-A3BA-0616C616E587}"/>
                </a:ext>
              </a:extLst>
            </p:cNvPr>
            <p:cNvSpPr/>
            <p:nvPr/>
          </p:nvSpPr>
          <p:spPr>
            <a:xfrm>
              <a:off x="1161140" y="2383134"/>
              <a:ext cx="1485734"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 name="Rounded Rectangle 15">
              <a:extLst>
                <a:ext uri="{FF2B5EF4-FFF2-40B4-BE49-F238E27FC236}">
                  <a16:creationId xmlns:a16="http://schemas.microsoft.com/office/drawing/2014/main" id="{E624BC0B-4EE0-96C2-4B74-6E1A9165F80D}"/>
                </a:ext>
              </a:extLst>
            </p:cNvPr>
            <p:cNvSpPr/>
            <p:nvPr/>
          </p:nvSpPr>
          <p:spPr>
            <a:xfrm>
              <a:off x="1161139" y="3090436"/>
              <a:ext cx="1485722"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cxnSp>
          <p:nvCxnSpPr>
            <p:cNvPr id="17" name="Straight Arrow Connector 16">
              <a:extLst>
                <a:ext uri="{FF2B5EF4-FFF2-40B4-BE49-F238E27FC236}">
                  <a16:creationId xmlns:a16="http://schemas.microsoft.com/office/drawing/2014/main" id="{1798C748-ED99-90FC-9118-7F642720F537}"/>
                </a:ext>
              </a:extLst>
            </p:cNvPr>
            <p:cNvCxnSpPr>
              <a:cxnSpLocks/>
              <a:stCxn id="15" idx="2"/>
              <a:endCxn id="16" idx="0"/>
            </p:cNvCxnSpPr>
            <p:nvPr/>
          </p:nvCxnSpPr>
          <p:spPr>
            <a:xfrm flipH="1">
              <a:off x="1904000" y="2817727"/>
              <a:ext cx="7" cy="272709"/>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E3F32E4-38F7-0592-CC20-27ED669E9B6B}"/>
                </a:ext>
              </a:extLst>
            </p:cNvPr>
            <p:cNvCxnSpPr>
              <a:cxnSpLocks/>
              <a:stCxn id="16" idx="2"/>
              <a:endCxn id="21" idx="0"/>
            </p:cNvCxnSpPr>
            <p:nvPr/>
          </p:nvCxnSpPr>
          <p:spPr>
            <a:xfrm>
              <a:off x="1904000" y="3525029"/>
              <a:ext cx="1917" cy="224823"/>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6A43838-68AE-8132-2FEC-B8E10D16539E}"/>
                </a:ext>
              </a:extLst>
            </p:cNvPr>
            <p:cNvCxnSpPr>
              <a:cxnSpLocks/>
              <a:stCxn id="23" idx="2"/>
              <a:endCxn id="20" idx="0"/>
            </p:cNvCxnSpPr>
            <p:nvPr/>
          </p:nvCxnSpPr>
          <p:spPr>
            <a:xfrm flipH="1">
              <a:off x="1903985" y="4238562"/>
              <a:ext cx="10" cy="246565"/>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sp>
          <p:nvSpPr>
            <p:cNvPr id="20" name="Rounded Rectangle 19">
              <a:extLst>
                <a:ext uri="{FF2B5EF4-FFF2-40B4-BE49-F238E27FC236}">
                  <a16:creationId xmlns:a16="http://schemas.microsoft.com/office/drawing/2014/main" id="{99CA3907-FC63-9985-C4C8-692B81F9011B}"/>
                </a:ext>
              </a:extLst>
            </p:cNvPr>
            <p:cNvSpPr/>
            <p:nvPr/>
          </p:nvSpPr>
          <p:spPr>
            <a:xfrm>
              <a:off x="1161136" y="4485127"/>
              <a:ext cx="1485697"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sp>
          <p:nvSpPr>
            <p:cNvPr id="21" name="Rounded Rectangle 20">
              <a:extLst>
                <a:ext uri="{FF2B5EF4-FFF2-40B4-BE49-F238E27FC236}">
                  <a16:creationId xmlns:a16="http://schemas.microsoft.com/office/drawing/2014/main" id="{E6D3196C-61DA-B958-2598-C48B8F1E146A}"/>
                </a:ext>
              </a:extLst>
            </p:cNvPr>
            <p:cNvSpPr/>
            <p:nvPr/>
          </p:nvSpPr>
          <p:spPr>
            <a:xfrm>
              <a:off x="1110336" y="3749852"/>
              <a:ext cx="1591161" cy="56014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a:extLst>
                <a:ext uri="{FF2B5EF4-FFF2-40B4-BE49-F238E27FC236}">
                  <a16:creationId xmlns:a16="http://schemas.microsoft.com/office/drawing/2014/main" id="{D93651AD-2DDF-439D-6996-51F132CC30E1}"/>
                </a:ext>
              </a:extLst>
            </p:cNvPr>
            <p:cNvCxnSpPr>
              <a:stCxn id="20" idx="1"/>
              <a:endCxn id="15" idx="1"/>
            </p:cNvCxnSpPr>
            <p:nvPr/>
          </p:nvCxnSpPr>
          <p:spPr>
            <a:xfrm rot="10800000" flipH="1">
              <a:off x="1161136" y="2600433"/>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1CB7B99A-78A1-E42B-1B27-17C81F10AF64}"/>
                </a:ext>
              </a:extLst>
            </p:cNvPr>
            <p:cNvSpPr/>
            <p:nvPr/>
          </p:nvSpPr>
          <p:spPr>
            <a:xfrm>
              <a:off x="1161140" y="3803968"/>
              <a:ext cx="1485708" cy="434593"/>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Collection</a:t>
              </a:r>
            </a:p>
          </p:txBody>
        </p:sp>
      </p:grpSp>
      <p:pic>
        <p:nvPicPr>
          <p:cNvPr id="49" name="Graphic 48" descr="Database with solid fill">
            <a:extLst>
              <a:ext uri="{FF2B5EF4-FFF2-40B4-BE49-F238E27FC236}">
                <a16:creationId xmlns:a16="http://schemas.microsoft.com/office/drawing/2014/main" id="{3B449958-0263-313B-567D-55DE1684CB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1332" y="3212173"/>
            <a:ext cx="914400" cy="914400"/>
          </a:xfrm>
          <a:prstGeom prst="rect">
            <a:avLst/>
          </a:prstGeom>
        </p:spPr>
      </p:pic>
      <p:grpSp>
        <p:nvGrpSpPr>
          <p:cNvPr id="50" name="Group 49">
            <a:extLst>
              <a:ext uri="{FF2B5EF4-FFF2-40B4-BE49-F238E27FC236}">
                <a16:creationId xmlns:a16="http://schemas.microsoft.com/office/drawing/2014/main" id="{B88E8240-9363-F267-6131-3E946498DA0B}"/>
              </a:ext>
            </a:extLst>
          </p:cNvPr>
          <p:cNvGrpSpPr/>
          <p:nvPr/>
        </p:nvGrpSpPr>
        <p:grpSpPr>
          <a:xfrm>
            <a:off x="2811804" y="2937824"/>
            <a:ext cx="590861" cy="543914"/>
            <a:chOff x="4549768" y="897012"/>
            <a:chExt cx="590861" cy="543914"/>
          </a:xfrm>
        </p:grpSpPr>
        <p:grpSp>
          <p:nvGrpSpPr>
            <p:cNvPr id="51" name="Group 50">
              <a:extLst>
                <a:ext uri="{FF2B5EF4-FFF2-40B4-BE49-F238E27FC236}">
                  <a16:creationId xmlns:a16="http://schemas.microsoft.com/office/drawing/2014/main" id="{D0D59A10-07B6-26FD-0497-28A62CCC8EC6}"/>
                </a:ext>
              </a:extLst>
            </p:cNvPr>
            <p:cNvGrpSpPr/>
            <p:nvPr/>
          </p:nvGrpSpPr>
          <p:grpSpPr>
            <a:xfrm>
              <a:off x="4549768" y="897012"/>
              <a:ext cx="415650" cy="397446"/>
              <a:chOff x="5496326" y="647405"/>
              <a:chExt cx="415650" cy="397446"/>
            </a:xfrm>
          </p:grpSpPr>
          <p:sp>
            <p:nvSpPr>
              <p:cNvPr id="70" name="Rounded Rectangle 69">
                <a:extLst>
                  <a:ext uri="{FF2B5EF4-FFF2-40B4-BE49-F238E27FC236}">
                    <a16:creationId xmlns:a16="http://schemas.microsoft.com/office/drawing/2014/main" id="{AF79489A-DF4F-5EE4-9E84-0AC1BEBBA240}"/>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4752AF0A-B2C6-4587-6BAC-67DED2C51059}"/>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1FC05CEE-E766-717F-3331-E04C81E73027}"/>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8C8E302F-3B0D-1D57-5572-2ECC4700E94D}"/>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B6706E9A-D4C4-8842-2841-4E96D662DCF0}"/>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1677892B-652A-490D-D31F-DBD43205DA80}"/>
                </a:ext>
              </a:extLst>
            </p:cNvPr>
            <p:cNvGrpSpPr/>
            <p:nvPr/>
          </p:nvGrpSpPr>
          <p:grpSpPr>
            <a:xfrm>
              <a:off x="4606655" y="931076"/>
              <a:ext cx="415650" cy="397446"/>
              <a:chOff x="5496326" y="647405"/>
              <a:chExt cx="415650" cy="397446"/>
            </a:xfrm>
          </p:grpSpPr>
          <p:sp>
            <p:nvSpPr>
              <p:cNvPr id="65" name="Rounded Rectangle 64">
                <a:extLst>
                  <a:ext uri="{FF2B5EF4-FFF2-40B4-BE49-F238E27FC236}">
                    <a16:creationId xmlns:a16="http://schemas.microsoft.com/office/drawing/2014/main" id="{D846AD79-8C67-E666-1821-AD73247052B9}"/>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B9D647EF-7896-29C3-9739-6B34E412CF37}"/>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a:extLst>
                  <a:ext uri="{FF2B5EF4-FFF2-40B4-BE49-F238E27FC236}">
                    <a16:creationId xmlns:a16="http://schemas.microsoft.com/office/drawing/2014/main" id="{544B5B47-7CAB-3ED6-834A-C5F9EE4D5031}"/>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DD975703-C522-BDA0-27A5-53585AAF1CDB}"/>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DE4EDAB6-6EA9-8F88-E5ED-A60BEB8685AB}"/>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2B1D3540-129E-A02D-21C3-460C1889F1A2}"/>
                </a:ext>
              </a:extLst>
            </p:cNvPr>
            <p:cNvGrpSpPr/>
            <p:nvPr/>
          </p:nvGrpSpPr>
          <p:grpSpPr>
            <a:xfrm>
              <a:off x="4665817" y="991190"/>
              <a:ext cx="415650" cy="397446"/>
              <a:chOff x="5496326" y="647405"/>
              <a:chExt cx="415650" cy="397446"/>
            </a:xfrm>
          </p:grpSpPr>
          <p:sp>
            <p:nvSpPr>
              <p:cNvPr id="60" name="Rounded Rectangle 59">
                <a:extLst>
                  <a:ext uri="{FF2B5EF4-FFF2-40B4-BE49-F238E27FC236}">
                    <a16:creationId xmlns:a16="http://schemas.microsoft.com/office/drawing/2014/main" id="{0EE9A4A7-7143-2A1E-0D54-0FDBC6AD7CBA}"/>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B950B8D0-CEF1-EF9F-E01C-537C863FBA37}"/>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3454B8E9-3953-601C-5DF2-6FB0C35503EF}"/>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414DE9D6-8F6E-19BF-9034-41EDA149A920}"/>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6DB17515-559D-34AE-5729-3EF97376069A}"/>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0FCC2C20-C6BB-5F6B-D896-55022A9616F9}"/>
                </a:ext>
              </a:extLst>
            </p:cNvPr>
            <p:cNvGrpSpPr/>
            <p:nvPr/>
          </p:nvGrpSpPr>
          <p:grpSpPr>
            <a:xfrm>
              <a:off x="4724979" y="1043480"/>
              <a:ext cx="415650" cy="397446"/>
              <a:chOff x="5496326" y="647405"/>
              <a:chExt cx="415650" cy="397446"/>
            </a:xfrm>
          </p:grpSpPr>
          <p:sp>
            <p:nvSpPr>
              <p:cNvPr id="55" name="Rounded Rectangle 54">
                <a:extLst>
                  <a:ext uri="{FF2B5EF4-FFF2-40B4-BE49-F238E27FC236}">
                    <a16:creationId xmlns:a16="http://schemas.microsoft.com/office/drawing/2014/main" id="{66AF83D6-67C7-08C0-C681-CAF18B670B97}"/>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A13BC38F-9303-E506-6A50-92F366098B6D}"/>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01AAF534-9835-F929-F56F-3B5111ABD129}"/>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77462BA3-239A-4E87-67AE-2BD626F1F267}"/>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545AD511-FFAF-AFA7-8A46-FB10F03D69F0}"/>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74">
            <a:extLst>
              <a:ext uri="{FF2B5EF4-FFF2-40B4-BE49-F238E27FC236}">
                <a16:creationId xmlns:a16="http://schemas.microsoft.com/office/drawing/2014/main" id="{A89FC27E-2E07-F941-8EAF-F7AD1E4152B2}"/>
              </a:ext>
            </a:extLst>
          </p:cNvPr>
          <p:cNvGrpSpPr/>
          <p:nvPr/>
        </p:nvGrpSpPr>
        <p:grpSpPr>
          <a:xfrm>
            <a:off x="2961510" y="3968362"/>
            <a:ext cx="308661" cy="276769"/>
            <a:chOff x="3599889" y="2874836"/>
            <a:chExt cx="308661" cy="276769"/>
          </a:xfrm>
        </p:grpSpPr>
        <p:sp>
          <p:nvSpPr>
            <p:cNvPr id="76" name="Rounded Rectangle 75">
              <a:extLst>
                <a:ext uri="{FF2B5EF4-FFF2-40B4-BE49-F238E27FC236}">
                  <a16:creationId xmlns:a16="http://schemas.microsoft.com/office/drawing/2014/main" id="{BDE429F6-1006-1968-6AE1-573716367090}"/>
                </a:ext>
              </a:extLst>
            </p:cNvPr>
            <p:cNvSpPr/>
            <p:nvPr/>
          </p:nvSpPr>
          <p:spPr>
            <a:xfrm>
              <a:off x="3599889" y="2874836"/>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5F0C16E8-7149-232A-1D9C-E8EAECC902BA}"/>
                </a:ext>
              </a:extLst>
            </p:cNvPr>
            <p:cNvSpPr/>
            <p:nvPr/>
          </p:nvSpPr>
          <p:spPr>
            <a:xfrm>
              <a:off x="3662739" y="2939386"/>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1775FEE1-6887-E3C8-7932-DE66004C3AE9}"/>
                </a:ext>
              </a:extLst>
            </p:cNvPr>
            <p:cNvSpPr/>
            <p:nvPr/>
          </p:nvSpPr>
          <p:spPr>
            <a:xfrm>
              <a:off x="3727946" y="2988609"/>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7F511ED8-C424-512C-42AC-640B05D4C24B}"/>
                </a:ext>
              </a:extLst>
            </p:cNvPr>
            <p:cNvSpPr/>
            <p:nvPr/>
          </p:nvSpPr>
          <p:spPr>
            <a:xfrm>
              <a:off x="3790226" y="3037832"/>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D1CF4423-A509-F723-22DD-BD8ABF117907}"/>
              </a:ext>
            </a:extLst>
          </p:cNvPr>
          <p:cNvSpPr txBox="1"/>
          <p:nvPr/>
        </p:nvSpPr>
        <p:spPr>
          <a:xfrm>
            <a:off x="3190289" y="2789356"/>
            <a:ext cx="1076911" cy="369332"/>
          </a:xfrm>
          <a:prstGeom prst="rect">
            <a:avLst/>
          </a:prstGeom>
          <a:noFill/>
        </p:spPr>
        <p:txBody>
          <a:bodyPr wrap="square" rtlCol="0">
            <a:spAutoFit/>
          </a:bodyPr>
          <a:lstStyle/>
          <a:p>
            <a:r>
              <a:rPr lang="en-US" dirty="0"/>
              <a:t>Inputs</a:t>
            </a:r>
          </a:p>
        </p:txBody>
      </p:sp>
      <p:sp>
        <p:nvSpPr>
          <p:cNvPr id="81" name="TextBox 80">
            <a:extLst>
              <a:ext uri="{FF2B5EF4-FFF2-40B4-BE49-F238E27FC236}">
                <a16:creationId xmlns:a16="http://schemas.microsoft.com/office/drawing/2014/main" id="{9828F2BA-FEFA-2B92-5FD3-C4648D42DAC6}"/>
              </a:ext>
            </a:extLst>
          </p:cNvPr>
          <p:cNvSpPr txBox="1"/>
          <p:nvPr/>
        </p:nvSpPr>
        <p:spPr>
          <a:xfrm>
            <a:off x="3268568" y="4006358"/>
            <a:ext cx="1076911" cy="369332"/>
          </a:xfrm>
          <a:prstGeom prst="rect">
            <a:avLst/>
          </a:prstGeom>
          <a:noFill/>
        </p:spPr>
        <p:txBody>
          <a:bodyPr wrap="square" rtlCol="0">
            <a:spAutoFit/>
          </a:bodyPr>
          <a:lstStyle/>
          <a:p>
            <a:r>
              <a:rPr lang="en-US" dirty="0"/>
              <a:t>Outputs</a:t>
            </a:r>
          </a:p>
        </p:txBody>
      </p:sp>
      <p:grpSp>
        <p:nvGrpSpPr>
          <p:cNvPr id="83" name="Group 82">
            <a:extLst>
              <a:ext uri="{FF2B5EF4-FFF2-40B4-BE49-F238E27FC236}">
                <a16:creationId xmlns:a16="http://schemas.microsoft.com/office/drawing/2014/main" id="{AC0D7E5C-BBE6-48D6-CF43-B7CC048E4BFD}"/>
              </a:ext>
            </a:extLst>
          </p:cNvPr>
          <p:cNvGrpSpPr/>
          <p:nvPr/>
        </p:nvGrpSpPr>
        <p:grpSpPr>
          <a:xfrm>
            <a:off x="4607901" y="3014446"/>
            <a:ext cx="1450280" cy="1309853"/>
            <a:chOff x="5430288" y="1869845"/>
            <a:chExt cx="1450280" cy="1309853"/>
          </a:xfrm>
        </p:grpSpPr>
        <p:sp>
          <p:nvSpPr>
            <p:cNvPr id="84" name="Curved Down Arrow 83">
              <a:extLst>
                <a:ext uri="{FF2B5EF4-FFF2-40B4-BE49-F238E27FC236}">
                  <a16:creationId xmlns:a16="http://schemas.microsoft.com/office/drawing/2014/main" id="{4183C409-85F6-6C77-3237-E0798F72EC3F}"/>
                </a:ext>
              </a:extLst>
            </p:cNvPr>
            <p:cNvSpPr/>
            <p:nvPr/>
          </p:nvSpPr>
          <p:spPr>
            <a:xfrm rot="10800000">
              <a:off x="5430288" y="2553248"/>
              <a:ext cx="1338811" cy="626450"/>
            </a:xfrm>
            <a:prstGeom prst="curvedDown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5" name="Graphic 84" descr="Wrench with solid fill">
              <a:extLst>
                <a:ext uri="{FF2B5EF4-FFF2-40B4-BE49-F238E27FC236}">
                  <a16:creationId xmlns:a16="http://schemas.microsoft.com/office/drawing/2014/main" id="{B6EBF166-80CA-C76A-AA78-0B9A8DFC85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5959" y="2250720"/>
              <a:ext cx="554072" cy="554072"/>
            </a:xfrm>
            <a:prstGeom prst="rect">
              <a:avLst/>
            </a:prstGeom>
          </p:spPr>
        </p:pic>
        <p:sp>
          <p:nvSpPr>
            <p:cNvPr id="86" name="Curved Down Arrow 85">
              <a:extLst>
                <a:ext uri="{FF2B5EF4-FFF2-40B4-BE49-F238E27FC236}">
                  <a16:creationId xmlns:a16="http://schemas.microsoft.com/office/drawing/2014/main" id="{BED15C8A-FD58-FC38-E3CF-8796E9667754}"/>
                </a:ext>
              </a:extLst>
            </p:cNvPr>
            <p:cNvSpPr/>
            <p:nvPr/>
          </p:nvSpPr>
          <p:spPr>
            <a:xfrm>
              <a:off x="5541757" y="1869845"/>
              <a:ext cx="1338811" cy="626450"/>
            </a:xfrm>
            <a:prstGeom prst="curvedDown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7" name="Notched Right Arrow 86">
            <a:extLst>
              <a:ext uri="{FF2B5EF4-FFF2-40B4-BE49-F238E27FC236}">
                <a16:creationId xmlns:a16="http://schemas.microsoft.com/office/drawing/2014/main" id="{529693FA-A60A-2955-E646-A45441BFF0BE}"/>
              </a:ext>
            </a:extLst>
          </p:cNvPr>
          <p:cNvSpPr/>
          <p:nvPr/>
        </p:nvSpPr>
        <p:spPr>
          <a:xfrm>
            <a:off x="6118893" y="3535147"/>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2F5B494-6189-1991-6B3C-D3A629C37D15}"/>
              </a:ext>
            </a:extLst>
          </p:cNvPr>
          <p:cNvGrpSpPr/>
          <p:nvPr/>
        </p:nvGrpSpPr>
        <p:grpSpPr>
          <a:xfrm>
            <a:off x="6847825" y="2427375"/>
            <a:ext cx="864536" cy="722856"/>
            <a:chOff x="7465327" y="1896696"/>
            <a:chExt cx="864536" cy="722856"/>
          </a:xfrm>
        </p:grpSpPr>
        <p:sp>
          <p:nvSpPr>
            <p:cNvPr id="89" name="Oval 88">
              <a:extLst>
                <a:ext uri="{FF2B5EF4-FFF2-40B4-BE49-F238E27FC236}">
                  <a16:creationId xmlns:a16="http://schemas.microsoft.com/office/drawing/2014/main" id="{A098D6D4-2597-BCE4-B72B-1B30048731B0}"/>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F79F0826-DDCC-8AC0-6B0E-FD7D72F2B324}"/>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A15A944-E056-3DAD-0258-E9341A9B7B3A}"/>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2CFABD4-4040-A2EF-9F62-AB2731464FE0}"/>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2C58E8E-09D5-3FF8-20F9-23B105DC24BB}"/>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B4B18804-3611-14C1-668B-FA0A335C6658}"/>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0BBAC37-2A06-22C1-742E-C0DC7A999951}"/>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F46C15F-D0E9-EC7E-BD16-4515E808D979}"/>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a:extLst>
                <a:ext uri="{FF2B5EF4-FFF2-40B4-BE49-F238E27FC236}">
                  <a16:creationId xmlns:a16="http://schemas.microsoft.com/office/drawing/2014/main" id="{9DCE131F-E033-3741-BB1D-D0110E7AF2FC}"/>
                </a:ext>
              </a:extLst>
            </p:cNvPr>
            <p:cNvCxnSpPr>
              <a:cxnSpLocks/>
              <a:stCxn id="92" idx="4"/>
              <a:endCxn id="96"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374BA8CC-FDD7-C05F-2714-70F5D947F984}"/>
                </a:ext>
              </a:extLst>
            </p:cNvPr>
            <p:cNvCxnSpPr>
              <a:cxnSpLocks/>
              <a:stCxn id="92" idx="3"/>
              <a:endCxn id="95"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B8421019-E710-CE71-7008-0AF9DDCACD5F}"/>
                </a:ext>
              </a:extLst>
            </p:cNvPr>
            <p:cNvCxnSpPr>
              <a:cxnSpLocks/>
              <a:stCxn id="92" idx="3"/>
              <a:endCxn id="94"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CA51C5E9-13E0-14D9-1A85-4A4A028BE5F6}"/>
                </a:ext>
              </a:extLst>
            </p:cNvPr>
            <p:cNvCxnSpPr>
              <a:cxnSpLocks/>
              <a:stCxn id="92" idx="3"/>
              <a:endCxn id="93"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43AD3FA9-0DEE-9F51-80C5-93EF07A4F4D5}"/>
                </a:ext>
              </a:extLst>
            </p:cNvPr>
            <p:cNvCxnSpPr>
              <a:cxnSpLocks/>
              <a:stCxn id="91" idx="4"/>
              <a:endCxn id="96"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FFA01FA4-9A5A-A162-1F12-4E9322CEF791}"/>
                </a:ext>
              </a:extLst>
            </p:cNvPr>
            <p:cNvCxnSpPr>
              <a:cxnSpLocks/>
              <a:stCxn id="90" idx="4"/>
              <a:endCxn id="96"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24276AE3-D18E-A842-32EC-97CA1F588E83}"/>
                </a:ext>
              </a:extLst>
            </p:cNvPr>
            <p:cNvCxnSpPr>
              <a:cxnSpLocks/>
              <a:stCxn id="89" idx="4"/>
              <a:endCxn id="96"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86478E11-3F2B-DD0A-C130-77E9258E141F}"/>
                </a:ext>
              </a:extLst>
            </p:cNvPr>
            <p:cNvCxnSpPr>
              <a:cxnSpLocks/>
              <a:stCxn id="89" idx="4"/>
              <a:endCxn id="95"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337FBC0-3A27-669F-05D8-A4431DEBEDC9}"/>
                </a:ext>
              </a:extLst>
            </p:cNvPr>
            <p:cNvCxnSpPr>
              <a:cxnSpLocks/>
              <a:stCxn id="89" idx="4"/>
              <a:endCxn id="95"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7A0A1D73-9993-F4A2-1AD8-762141B520CB}"/>
                </a:ext>
              </a:extLst>
            </p:cNvPr>
            <p:cNvCxnSpPr>
              <a:cxnSpLocks/>
              <a:stCxn id="89" idx="4"/>
              <a:endCxn id="93"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2C58349-6651-35D4-CFBE-8A81FB1A1E07}"/>
                </a:ext>
              </a:extLst>
            </p:cNvPr>
            <p:cNvCxnSpPr>
              <a:cxnSpLocks/>
              <a:stCxn id="90" idx="4"/>
              <a:endCxn id="93"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7673FEF8-24F2-E5C3-B158-06F1644C9639}"/>
                </a:ext>
              </a:extLst>
            </p:cNvPr>
            <p:cNvCxnSpPr>
              <a:cxnSpLocks/>
              <a:stCxn id="89" idx="4"/>
              <a:endCxn id="94"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48CC6D66-A052-D00A-30BB-A24D0EFA81A1}"/>
                </a:ext>
              </a:extLst>
            </p:cNvPr>
            <p:cNvCxnSpPr>
              <a:cxnSpLocks/>
              <a:stCxn id="91" idx="3"/>
              <a:endCxn id="94"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D2B5101D-FB0B-4EE7-72E9-7A0A66E6115B}"/>
                </a:ext>
              </a:extLst>
            </p:cNvPr>
            <p:cNvCxnSpPr>
              <a:cxnSpLocks/>
              <a:stCxn id="90" idx="4"/>
              <a:endCxn id="94"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11" name="Group 110">
            <a:extLst>
              <a:ext uri="{FF2B5EF4-FFF2-40B4-BE49-F238E27FC236}">
                <a16:creationId xmlns:a16="http://schemas.microsoft.com/office/drawing/2014/main" id="{AE25E5E1-1DDF-19BB-2455-7EB9D1AF07CE}"/>
              </a:ext>
            </a:extLst>
          </p:cNvPr>
          <p:cNvGrpSpPr/>
          <p:nvPr/>
        </p:nvGrpSpPr>
        <p:grpSpPr>
          <a:xfrm>
            <a:off x="6847825" y="3357776"/>
            <a:ext cx="864536" cy="722856"/>
            <a:chOff x="7465327" y="1896696"/>
            <a:chExt cx="864536" cy="722856"/>
          </a:xfrm>
        </p:grpSpPr>
        <p:sp>
          <p:nvSpPr>
            <p:cNvPr id="112" name="Oval 111">
              <a:extLst>
                <a:ext uri="{FF2B5EF4-FFF2-40B4-BE49-F238E27FC236}">
                  <a16:creationId xmlns:a16="http://schemas.microsoft.com/office/drawing/2014/main" id="{8BCA2B21-B220-B1C7-9AB6-3B7CB24D9204}"/>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7D8B1393-9A97-21E0-7B53-9DA3A9CA580C}"/>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DB0695CD-906B-32FB-9ACE-AFA6468774AC}"/>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F8FFE97-6F6C-D999-2A54-07892450EADE}"/>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BAAEE08-8E48-C97A-BDC0-0280BFCCBB7C}"/>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0A7F1DA4-DE3C-81D6-AA62-18348BD52F55}"/>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208C67CB-4986-3730-B6AD-A903D16DEA29}"/>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D6EB0A62-F8A0-7F2B-A2C4-DBA3260EAA6E}"/>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Arrow Connector 119">
              <a:extLst>
                <a:ext uri="{FF2B5EF4-FFF2-40B4-BE49-F238E27FC236}">
                  <a16:creationId xmlns:a16="http://schemas.microsoft.com/office/drawing/2014/main" id="{91E88E25-AB8D-E0AE-E828-6C9C41F7F229}"/>
                </a:ext>
              </a:extLst>
            </p:cNvPr>
            <p:cNvCxnSpPr>
              <a:cxnSpLocks/>
              <a:stCxn id="115" idx="4"/>
              <a:endCxn id="119"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FFE287F8-A2BF-B405-DBCD-FC6ECED9EAAB}"/>
                </a:ext>
              </a:extLst>
            </p:cNvPr>
            <p:cNvCxnSpPr>
              <a:cxnSpLocks/>
              <a:stCxn id="115" idx="3"/>
              <a:endCxn id="118"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62FA58F9-2ABA-4E81-DA32-82EC2BE125E4}"/>
                </a:ext>
              </a:extLst>
            </p:cNvPr>
            <p:cNvCxnSpPr>
              <a:cxnSpLocks/>
              <a:stCxn id="115" idx="3"/>
              <a:endCxn id="117"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394879F0-4D7F-2200-EE60-19EF9461A905}"/>
                </a:ext>
              </a:extLst>
            </p:cNvPr>
            <p:cNvCxnSpPr>
              <a:cxnSpLocks/>
              <a:stCxn id="115" idx="3"/>
              <a:endCxn id="116"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3F347773-7E25-25E2-0B87-D418DACAD400}"/>
                </a:ext>
              </a:extLst>
            </p:cNvPr>
            <p:cNvCxnSpPr>
              <a:cxnSpLocks/>
              <a:stCxn id="114" idx="4"/>
              <a:endCxn id="119"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9BFD663A-8C2C-2A95-B50F-1E273F4476DB}"/>
                </a:ext>
              </a:extLst>
            </p:cNvPr>
            <p:cNvCxnSpPr>
              <a:cxnSpLocks/>
              <a:stCxn id="113" idx="4"/>
              <a:endCxn id="119"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20396885-D7A7-B9CF-BA4F-2A473EF1BFE0}"/>
                </a:ext>
              </a:extLst>
            </p:cNvPr>
            <p:cNvCxnSpPr>
              <a:cxnSpLocks/>
              <a:stCxn id="112" idx="4"/>
              <a:endCxn id="119"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BC4458E8-99E5-9002-1BD6-5C0BC19C1452}"/>
                </a:ext>
              </a:extLst>
            </p:cNvPr>
            <p:cNvCxnSpPr>
              <a:cxnSpLocks/>
              <a:stCxn id="112" idx="4"/>
              <a:endCxn id="11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DD08765D-8DAC-6193-6663-E66FF8A2E2E6}"/>
                </a:ext>
              </a:extLst>
            </p:cNvPr>
            <p:cNvCxnSpPr>
              <a:cxnSpLocks/>
              <a:stCxn id="112" idx="4"/>
              <a:endCxn id="11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2264ED0-D10A-9BC5-6C8E-BB93F3BA365F}"/>
                </a:ext>
              </a:extLst>
            </p:cNvPr>
            <p:cNvCxnSpPr>
              <a:cxnSpLocks/>
              <a:stCxn id="112" idx="4"/>
              <a:endCxn id="116"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2F058201-AA4F-1E4A-D0C5-223E41F86CA1}"/>
                </a:ext>
              </a:extLst>
            </p:cNvPr>
            <p:cNvCxnSpPr>
              <a:cxnSpLocks/>
              <a:stCxn id="113" idx="4"/>
              <a:endCxn id="116"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B2522E45-C406-FB10-EE38-CD981B52503D}"/>
                </a:ext>
              </a:extLst>
            </p:cNvPr>
            <p:cNvCxnSpPr>
              <a:cxnSpLocks/>
              <a:stCxn id="112" idx="4"/>
              <a:endCxn id="117"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F2BC81D8-A4B3-590C-5687-D2A89F5F17B2}"/>
                </a:ext>
              </a:extLst>
            </p:cNvPr>
            <p:cNvCxnSpPr>
              <a:cxnSpLocks/>
              <a:stCxn id="114" idx="3"/>
              <a:endCxn id="117"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621209EA-8297-4823-CB87-915F34CB3E36}"/>
                </a:ext>
              </a:extLst>
            </p:cNvPr>
            <p:cNvCxnSpPr>
              <a:cxnSpLocks/>
              <a:stCxn id="113" idx="4"/>
              <a:endCxn id="117"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34" name="TextBox 133">
            <a:extLst>
              <a:ext uri="{FF2B5EF4-FFF2-40B4-BE49-F238E27FC236}">
                <a16:creationId xmlns:a16="http://schemas.microsoft.com/office/drawing/2014/main" id="{BED9BEA2-6802-8080-1F32-B3545A1039D5}"/>
              </a:ext>
            </a:extLst>
          </p:cNvPr>
          <p:cNvSpPr txBox="1"/>
          <p:nvPr/>
        </p:nvSpPr>
        <p:spPr>
          <a:xfrm>
            <a:off x="6791461" y="2913333"/>
            <a:ext cx="923382" cy="523220"/>
          </a:xfrm>
          <a:prstGeom prst="rect">
            <a:avLst/>
          </a:prstGeom>
          <a:noFill/>
        </p:spPr>
        <p:txBody>
          <a:bodyPr wrap="square" rtlCol="0">
            <a:spAutoFit/>
          </a:bodyPr>
          <a:lstStyle/>
          <a:p>
            <a:pPr algn="ctr"/>
            <a:r>
              <a:rPr lang="en-US" sz="2800" b="1" dirty="0"/>
              <a:t>…</a:t>
            </a:r>
          </a:p>
        </p:txBody>
      </p:sp>
      <p:sp>
        <p:nvSpPr>
          <p:cNvPr id="135" name="Oval 134">
            <a:extLst>
              <a:ext uri="{FF2B5EF4-FFF2-40B4-BE49-F238E27FC236}">
                <a16:creationId xmlns:a16="http://schemas.microsoft.com/office/drawing/2014/main" id="{C3FEDC32-F6BA-F4C3-8707-D4A95ED4A2F4}"/>
              </a:ext>
            </a:extLst>
          </p:cNvPr>
          <p:cNvSpPr>
            <a:spLocks noChangeAspect="1"/>
          </p:cNvSpPr>
          <p:nvPr/>
        </p:nvSpPr>
        <p:spPr>
          <a:xfrm>
            <a:off x="7217560" y="4307905"/>
            <a:ext cx="152400" cy="1645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6" name="Straight Arrow Connector 135">
            <a:extLst>
              <a:ext uri="{FF2B5EF4-FFF2-40B4-BE49-F238E27FC236}">
                <a16:creationId xmlns:a16="http://schemas.microsoft.com/office/drawing/2014/main" id="{04A5E28E-DE0D-10BB-A624-00701B5486BF}"/>
              </a:ext>
            </a:extLst>
          </p:cNvPr>
          <p:cNvCxnSpPr>
            <a:cxnSpLocks/>
            <a:stCxn id="116" idx="5"/>
            <a:endCxn id="135" idx="1"/>
          </p:cNvCxnSpPr>
          <p:nvPr/>
        </p:nvCxnSpPr>
        <p:spPr>
          <a:xfrm>
            <a:off x="6977912" y="4056540"/>
            <a:ext cx="261966" cy="275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1AF4B0D6-2CA2-F9F2-468A-BE81E025C7C7}"/>
              </a:ext>
            </a:extLst>
          </p:cNvPr>
          <p:cNvCxnSpPr>
            <a:cxnSpLocks/>
            <a:stCxn id="117" idx="4"/>
            <a:endCxn id="135" idx="1"/>
          </p:cNvCxnSpPr>
          <p:nvPr/>
        </p:nvCxnSpPr>
        <p:spPr>
          <a:xfrm>
            <a:off x="7161407" y="4076784"/>
            <a:ext cx="78471"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BC8C7CAE-995E-FEE0-4CE3-1AA4705CF1D1}"/>
              </a:ext>
            </a:extLst>
          </p:cNvPr>
          <p:cNvCxnSpPr>
            <a:cxnSpLocks/>
            <a:stCxn id="118" idx="4"/>
            <a:endCxn id="135" idx="7"/>
          </p:cNvCxnSpPr>
          <p:nvPr/>
        </p:nvCxnSpPr>
        <p:spPr>
          <a:xfrm flipH="1">
            <a:off x="7347642" y="4076784"/>
            <a:ext cx="51142"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81D05745-64A0-17DE-F624-3D1A83D1727A}"/>
              </a:ext>
            </a:extLst>
          </p:cNvPr>
          <p:cNvCxnSpPr>
            <a:cxnSpLocks/>
            <a:stCxn id="119" idx="4"/>
            <a:endCxn id="135" idx="7"/>
          </p:cNvCxnSpPr>
          <p:nvPr/>
        </p:nvCxnSpPr>
        <p:spPr>
          <a:xfrm flipH="1">
            <a:off x="7347642" y="4076784"/>
            <a:ext cx="288519"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339EE3C9-8023-D426-6CF2-D51E3E25A6B6}"/>
              </a:ext>
            </a:extLst>
          </p:cNvPr>
          <p:cNvSpPr txBox="1"/>
          <p:nvPr/>
        </p:nvSpPr>
        <p:spPr>
          <a:xfrm>
            <a:off x="6246165" y="1859914"/>
            <a:ext cx="2006600" cy="523220"/>
          </a:xfrm>
          <a:prstGeom prst="rect">
            <a:avLst/>
          </a:prstGeom>
          <a:noFill/>
        </p:spPr>
        <p:txBody>
          <a:bodyPr wrap="square" rtlCol="0">
            <a:spAutoFit/>
          </a:bodyPr>
          <a:lstStyle/>
          <a:p>
            <a:pPr algn="ctr"/>
            <a:r>
              <a:rPr lang="en-US" sz="1400" dirty="0"/>
              <a:t>Generated Deep Learning Network</a:t>
            </a:r>
          </a:p>
        </p:txBody>
      </p:sp>
      <p:grpSp>
        <p:nvGrpSpPr>
          <p:cNvPr id="141" name="Group 140">
            <a:extLst>
              <a:ext uri="{FF2B5EF4-FFF2-40B4-BE49-F238E27FC236}">
                <a16:creationId xmlns:a16="http://schemas.microsoft.com/office/drawing/2014/main" id="{D4067018-ADE3-F717-348B-40A9171ACCD2}"/>
              </a:ext>
            </a:extLst>
          </p:cNvPr>
          <p:cNvGrpSpPr/>
          <p:nvPr/>
        </p:nvGrpSpPr>
        <p:grpSpPr>
          <a:xfrm>
            <a:off x="8258086" y="1907827"/>
            <a:ext cx="2398501" cy="3288533"/>
            <a:chOff x="3418100" y="648466"/>
            <a:chExt cx="2398501" cy="3288533"/>
          </a:xfrm>
        </p:grpSpPr>
        <p:grpSp>
          <p:nvGrpSpPr>
            <p:cNvPr id="142" name="Group 141">
              <a:extLst>
                <a:ext uri="{FF2B5EF4-FFF2-40B4-BE49-F238E27FC236}">
                  <a16:creationId xmlns:a16="http://schemas.microsoft.com/office/drawing/2014/main" id="{417493C9-A061-796E-E5FE-B8D1D2F24076}"/>
                </a:ext>
              </a:extLst>
            </p:cNvPr>
            <p:cNvGrpSpPr/>
            <p:nvPr/>
          </p:nvGrpSpPr>
          <p:grpSpPr>
            <a:xfrm>
              <a:off x="3418100" y="648466"/>
              <a:ext cx="1953418" cy="2831240"/>
              <a:chOff x="596523" y="818985"/>
              <a:chExt cx="2006600" cy="3522428"/>
            </a:xfrm>
            <a:solidFill>
              <a:schemeClr val="bg1">
                <a:lumMod val="85000"/>
              </a:schemeClr>
            </a:solidFill>
          </p:grpSpPr>
          <p:sp>
            <p:nvSpPr>
              <p:cNvPr id="174" name="Rounded Rectangle 173">
                <a:extLst>
                  <a:ext uri="{FF2B5EF4-FFF2-40B4-BE49-F238E27FC236}">
                    <a16:creationId xmlns:a16="http://schemas.microsoft.com/office/drawing/2014/main" id="{115D90C6-8370-2ED5-1EAD-C9F987C4F76D}"/>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5" name="Rounded Rectangle 174">
                <a:extLst>
                  <a:ext uri="{FF2B5EF4-FFF2-40B4-BE49-F238E27FC236}">
                    <a16:creationId xmlns:a16="http://schemas.microsoft.com/office/drawing/2014/main" id="{CD00E0AB-69A1-B3AB-5921-80CE890BAD1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76" name="Rounded Rectangle 175">
                <a:extLst>
                  <a:ext uri="{FF2B5EF4-FFF2-40B4-BE49-F238E27FC236}">
                    <a16:creationId xmlns:a16="http://schemas.microsoft.com/office/drawing/2014/main" id="{CFF42460-84B8-4D91-D48F-3FC6480F952E}"/>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77" name="Rounded Rectangle 176">
                <a:extLst>
                  <a:ext uri="{FF2B5EF4-FFF2-40B4-BE49-F238E27FC236}">
                    <a16:creationId xmlns:a16="http://schemas.microsoft.com/office/drawing/2014/main" id="{B12C96BD-C9F0-18B2-EFBA-2A5C7F6A54FC}"/>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78" name="Straight Arrow Connector 177">
                <a:extLst>
                  <a:ext uri="{FF2B5EF4-FFF2-40B4-BE49-F238E27FC236}">
                    <a16:creationId xmlns:a16="http://schemas.microsoft.com/office/drawing/2014/main" id="{9C94C0F7-4F37-D809-9E5C-E22E9F74073B}"/>
                  </a:ext>
                </a:extLst>
              </p:cNvPr>
              <p:cNvCxnSpPr>
                <a:cxnSpLocks/>
                <a:stCxn id="175" idx="2"/>
                <a:endCxn id="176"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CB41C85D-1A0A-5E87-48F2-9C7F80E75859}"/>
                  </a:ext>
                </a:extLst>
              </p:cNvPr>
              <p:cNvCxnSpPr>
                <a:cxnSpLocks/>
                <a:stCxn id="176" idx="2"/>
                <a:endCxn id="177"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4FAEE2B8-1887-CC53-8669-4CC37E5C86EE}"/>
                  </a:ext>
                </a:extLst>
              </p:cNvPr>
              <p:cNvCxnSpPr>
                <a:cxnSpLocks/>
                <a:stCxn id="177" idx="2"/>
                <a:endCxn id="181"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81" name="Rounded Rectangle 180">
                <a:extLst>
                  <a:ext uri="{FF2B5EF4-FFF2-40B4-BE49-F238E27FC236}">
                    <a16:creationId xmlns:a16="http://schemas.microsoft.com/office/drawing/2014/main" id="{A182E474-BB28-489D-570D-5A7840E5C099}"/>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3" name="Elbow Connector 142">
              <a:extLst>
                <a:ext uri="{FF2B5EF4-FFF2-40B4-BE49-F238E27FC236}">
                  <a16:creationId xmlns:a16="http://schemas.microsoft.com/office/drawing/2014/main" id="{CCF1ABF9-5C39-4194-5A06-528EF51685AB}"/>
                </a:ext>
              </a:extLst>
            </p:cNvPr>
            <p:cNvCxnSpPr>
              <a:cxnSpLocks/>
            </p:cNvCxnSpPr>
            <p:nvPr/>
          </p:nvCxnSpPr>
          <p:spPr>
            <a:xfrm rot="10800000" flipH="1">
              <a:off x="3762300" y="1185315"/>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4" name="Group 143">
              <a:extLst>
                <a:ext uri="{FF2B5EF4-FFF2-40B4-BE49-F238E27FC236}">
                  <a16:creationId xmlns:a16="http://schemas.microsoft.com/office/drawing/2014/main" id="{03489339-1AFA-4368-2819-4F94FE2DBE14}"/>
                </a:ext>
              </a:extLst>
            </p:cNvPr>
            <p:cNvGrpSpPr/>
            <p:nvPr/>
          </p:nvGrpSpPr>
          <p:grpSpPr>
            <a:xfrm>
              <a:off x="3566461" y="800897"/>
              <a:ext cx="1953418" cy="2831240"/>
              <a:chOff x="596523" y="818985"/>
              <a:chExt cx="2006600" cy="3522428"/>
            </a:xfrm>
            <a:solidFill>
              <a:schemeClr val="bg1">
                <a:lumMod val="85000"/>
              </a:schemeClr>
            </a:solidFill>
          </p:grpSpPr>
          <p:sp>
            <p:nvSpPr>
              <p:cNvPr id="166" name="Rounded Rectangle 165">
                <a:extLst>
                  <a:ext uri="{FF2B5EF4-FFF2-40B4-BE49-F238E27FC236}">
                    <a16:creationId xmlns:a16="http://schemas.microsoft.com/office/drawing/2014/main" id="{115EA12D-41B9-BF6A-0414-81C09E132584}"/>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Rounded Rectangle 166">
                <a:extLst>
                  <a:ext uri="{FF2B5EF4-FFF2-40B4-BE49-F238E27FC236}">
                    <a16:creationId xmlns:a16="http://schemas.microsoft.com/office/drawing/2014/main" id="{2A9C7965-CC44-B540-0008-8D33F67D9FA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8" name="Rounded Rectangle 167">
                <a:extLst>
                  <a:ext uri="{FF2B5EF4-FFF2-40B4-BE49-F238E27FC236}">
                    <a16:creationId xmlns:a16="http://schemas.microsoft.com/office/drawing/2014/main" id="{4E972280-C040-1C2D-C6BD-EE7189917FC4}"/>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69" name="Rounded Rectangle 168">
                <a:extLst>
                  <a:ext uri="{FF2B5EF4-FFF2-40B4-BE49-F238E27FC236}">
                    <a16:creationId xmlns:a16="http://schemas.microsoft.com/office/drawing/2014/main" id="{B4E06CCA-21E7-789D-B3D9-E80D7D104584}"/>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70" name="Straight Arrow Connector 169">
                <a:extLst>
                  <a:ext uri="{FF2B5EF4-FFF2-40B4-BE49-F238E27FC236}">
                    <a16:creationId xmlns:a16="http://schemas.microsoft.com/office/drawing/2014/main" id="{FB153C35-F4D6-43E9-830D-299AA06C8E00}"/>
                  </a:ext>
                </a:extLst>
              </p:cNvPr>
              <p:cNvCxnSpPr>
                <a:cxnSpLocks/>
                <a:stCxn id="167" idx="2"/>
                <a:endCxn id="168"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70E75D44-6239-D0FA-FA3C-9CF80ECFAA2E}"/>
                  </a:ext>
                </a:extLst>
              </p:cNvPr>
              <p:cNvCxnSpPr>
                <a:cxnSpLocks/>
                <a:stCxn id="168" idx="2"/>
                <a:endCxn id="169"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23464CE8-684D-FA22-4114-18C618DC9FB7}"/>
                  </a:ext>
                </a:extLst>
              </p:cNvPr>
              <p:cNvCxnSpPr>
                <a:cxnSpLocks/>
                <a:stCxn id="169" idx="2"/>
                <a:endCxn id="173"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73" name="Rounded Rectangle 172">
                <a:extLst>
                  <a:ext uri="{FF2B5EF4-FFF2-40B4-BE49-F238E27FC236}">
                    <a16:creationId xmlns:a16="http://schemas.microsoft.com/office/drawing/2014/main" id="{140AC152-F10C-44D9-09A3-1FE40591BD01}"/>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5" name="Elbow Connector 144">
              <a:extLst>
                <a:ext uri="{FF2B5EF4-FFF2-40B4-BE49-F238E27FC236}">
                  <a16:creationId xmlns:a16="http://schemas.microsoft.com/office/drawing/2014/main" id="{757BC91B-E80D-815A-67EB-06D6B76C78E2}"/>
                </a:ext>
              </a:extLst>
            </p:cNvPr>
            <p:cNvCxnSpPr>
              <a:cxnSpLocks/>
            </p:cNvCxnSpPr>
            <p:nvPr/>
          </p:nvCxnSpPr>
          <p:spPr>
            <a:xfrm rot="10800000" flipH="1">
              <a:off x="3910661" y="1337746"/>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6" name="Group 145">
              <a:extLst>
                <a:ext uri="{FF2B5EF4-FFF2-40B4-BE49-F238E27FC236}">
                  <a16:creationId xmlns:a16="http://schemas.microsoft.com/office/drawing/2014/main" id="{90F678D2-412C-1D66-D7E7-75E32E3AA4D7}"/>
                </a:ext>
              </a:extLst>
            </p:cNvPr>
            <p:cNvGrpSpPr/>
            <p:nvPr/>
          </p:nvGrpSpPr>
          <p:grpSpPr>
            <a:xfrm>
              <a:off x="3714822" y="953328"/>
              <a:ext cx="1953418" cy="2831240"/>
              <a:chOff x="596523" y="818985"/>
              <a:chExt cx="2006600" cy="3522428"/>
            </a:xfrm>
            <a:solidFill>
              <a:schemeClr val="bg1">
                <a:lumMod val="85000"/>
              </a:schemeClr>
            </a:solidFill>
          </p:grpSpPr>
          <p:sp>
            <p:nvSpPr>
              <p:cNvPr id="158" name="Rounded Rectangle 157">
                <a:extLst>
                  <a:ext uri="{FF2B5EF4-FFF2-40B4-BE49-F238E27FC236}">
                    <a16:creationId xmlns:a16="http://schemas.microsoft.com/office/drawing/2014/main" id="{D01C95D6-CF0F-EE04-BAC0-2DEDF6F9B9C6}"/>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9" name="Rounded Rectangle 158">
                <a:extLst>
                  <a:ext uri="{FF2B5EF4-FFF2-40B4-BE49-F238E27FC236}">
                    <a16:creationId xmlns:a16="http://schemas.microsoft.com/office/drawing/2014/main" id="{355D847E-06B2-7C52-744F-7945B123EAF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0" name="Rounded Rectangle 159">
                <a:extLst>
                  <a:ext uri="{FF2B5EF4-FFF2-40B4-BE49-F238E27FC236}">
                    <a16:creationId xmlns:a16="http://schemas.microsoft.com/office/drawing/2014/main" id="{3B7BF35E-0399-F3D6-115C-ACC508472DCD}"/>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61" name="Rounded Rectangle 160">
                <a:extLst>
                  <a:ext uri="{FF2B5EF4-FFF2-40B4-BE49-F238E27FC236}">
                    <a16:creationId xmlns:a16="http://schemas.microsoft.com/office/drawing/2014/main" id="{CA5993C6-17DC-5F05-21BA-3FE0EADA1F71}"/>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62" name="Straight Arrow Connector 161">
                <a:extLst>
                  <a:ext uri="{FF2B5EF4-FFF2-40B4-BE49-F238E27FC236}">
                    <a16:creationId xmlns:a16="http://schemas.microsoft.com/office/drawing/2014/main" id="{AA508313-1C5E-43A8-B029-2A07F6FD0414}"/>
                  </a:ext>
                </a:extLst>
              </p:cNvPr>
              <p:cNvCxnSpPr>
                <a:cxnSpLocks/>
                <a:stCxn id="159" idx="2"/>
                <a:endCxn id="160"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C30D8C2C-37F6-4E8E-AFE0-F120AB489243}"/>
                  </a:ext>
                </a:extLst>
              </p:cNvPr>
              <p:cNvCxnSpPr>
                <a:cxnSpLocks/>
                <a:stCxn id="160" idx="2"/>
                <a:endCxn id="161"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F934D3E1-34A4-7B0E-7018-78981F25FB35}"/>
                  </a:ext>
                </a:extLst>
              </p:cNvPr>
              <p:cNvCxnSpPr>
                <a:cxnSpLocks/>
                <a:stCxn id="161" idx="2"/>
                <a:endCxn id="165"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65" name="Rounded Rectangle 164">
                <a:extLst>
                  <a:ext uri="{FF2B5EF4-FFF2-40B4-BE49-F238E27FC236}">
                    <a16:creationId xmlns:a16="http://schemas.microsoft.com/office/drawing/2014/main" id="{57C6628B-6A25-EE4E-C028-D6EFD47D15E5}"/>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7" name="Elbow Connector 146">
              <a:extLst>
                <a:ext uri="{FF2B5EF4-FFF2-40B4-BE49-F238E27FC236}">
                  <a16:creationId xmlns:a16="http://schemas.microsoft.com/office/drawing/2014/main" id="{4B55BFE6-F7B0-2374-A8B6-798A72BD1E96}"/>
                </a:ext>
              </a:extLst>
            </p:cNvPr>
            <p:cNvCxnSpPr>
              <a:cxnSpLocks/>
            </p:cNvCxnSpPr>
            <p:nvPr/>
          </p:nvCxnSpPr>
          <p:spPr>
            <a:xfrm rot="10800000" flipH="1">
              <a:off x="4059022" y="1490177"/>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8" name="Group 147">
              <a:extLst>
                <a:ext uri="{FF2B5EF4-FFF2-40B4-BE49-F238E27FC236}">
                  <a16:creationId xmlns:a16="http://schemas.microsoft.com/office/drawing/2014/main" id="{2B271597-8926-CDAA-BA28-D03C347FC38C}"/>
                </a:ext>
              </a:extLst>
            </p:cNvPr>
            <p:cNvGrpSpPr/>
            <p:nvPr/>
          </p:nvGrpSpPr>
          <p:grpSpPr>
            <a:xfrm>
              <a:off x="3863183" y="1105759"/>
              <a:ext cx="1953418" cy="2831240"/>
              <a:chOff x="596523" y="818985"/>
              <a:chExt cx="2006600" cy="3522428"/>
            </a:xfrm>
            <a:solidFill>
              <a:schemeClr val="bg1">
                <a:lumMod val="85000"/>
              </a:schemeClr>
            </a:solidFill>
          </p:grpSpPr>
          <p:sp>
            <p:nvSpPr>
              <p:cNvPr id="150" name="Rounded Rectangle 149">
                <a:extLst>
                  <a:ext uri="{FF2B5EF4-FFF2-40B4-BE49-F238E27FC236}">
                    <a16:creationId xmlns:a16="http://schemas.microsoft.com/office/drawing/2014/main" id="{EA26B62F-1114-BA7A-B7B3-0E9D5FC08751}"/>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1" name="Rounded Rectangle 150">
                <a:extLst>
                  <a:ext uri="{FF2B5EF4-FFF2-40B4-BE49-F238E27FC236}">
                    <a16:creationId xmlns:a16="http://schemas.microsoft.com/office/drawing/2014/main" id="{BFD43C6F-3E8F-B661-2D9A-40E8C5F663BB}"/>
                  </a:ext>
                </a:extLst>
              </p:cNvPr>
              <p:cNvSpPr/>
              <p:nvPr/>
            </p:nvSpPr>
            <p:spPr>
              <a:xfrm>
                <a:off x="941428" y="1017765"/>
                <a:ext cx="1526183" cy="54068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52" name="Rounded Rectangle 151">
                <a:extLst>
                  <a:ext uri="{FF2B5EF4-FFF2-40B4-BE49-F238E27FC236}">
                    <a16:creationId xmlns:a16="http://schemas.microsoft.com/office/drawing/2014/main" id="{17F4E562-47EF-380C-56D5-4E1270B6772F}"/>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53" name="Rounded Rectangle 152">
                <a:extLst>
                  <a:ext uri="{FF2B5EF4-FFF2-40B4-BE49-F238E27FC236}">
                    <a16:creationId xmlns:a16="http://schemas.microsoft.com/office/drawing/2014/main" id="{2004C048-6782-8489-2ABA-0D18D6D73B0D}"/>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54" name="Straight Arrow Connector 153">
                <a:extLst>
                  <a:ext uri="{FF2B5EF4-FFF2-40B4-BE49-F238E27FC236}">
                    <a16:creationId xmlns:a16="http://schemas.microsoft.com/office/drawing/2014/main" id="{0FA38406-7049-6129-97AA-AB382D2E0719}"/>
                  </a:ext>
                </a:extLst>
              </p:cNvPr>
              <p:cNvCxnSpPr>
                <a:cxnSpLocks/>
                <a:stCxn id="151" idx="2"/>
                <a:endCxn id="152"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ADC8BDFB-B0B0-0D1E-12DE-34C9000C62FB}"/>
                  </a:ext>
                </a:extLst>
              </p:cNvPr>
              <p:cNvCxnSpPr>
                <a:cxnSpLocks/>
                <a:stCxn id="152" idx="2"/>
                <a:endCxn id="153"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027D8F2B-D097-C4E9-8BA3-A7EE3B10EF84}"/>
                  </a:ext>
                </a:extLst>
              </p:cNvPr>
              <p:cNvCxnSpPr>
                <a:cxnSpLocks/>
                <a:stCxn id="153" idx="2"/>
                <a:endCxn id="157"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57" name="Rounded Rectangle 156">
                <a:extLst>
                  <a:ext uri="{FF2B5EF4-FFF2-40B4-BE49-F238E27FC236}">
                    <a16:creationId xmlns:a16="http://schemas.microsoft.com/office/drawing/2014/main" id="{B9A2172A-5EAA-8A97-7F0D-55CBD1F10157}"/>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9" name="Elbow Connector 148">
              <a:extLst>
                <a:ext uri="{FF2B5EF4-FFF2-40B4-BE49-F238E27FC236}">
                  <a16:creationId xmlns:a16="http://schemas.microsoft.com/office/drawing/2014/main" id="{714E15F5-A563-7455-E4E2-1A62E13CA0D4}"/>
                </a:ext>
              </a:extLst>
            </p:cNvPr>
            <p:cNvCxnSpPr>
              <a:cxnSpLocks/>
              <a:stCxn id="157" idx="1"/>
              <a:endCxn id="151" idx="1"/>
            </p:cNvCxnSpPr>
            <p:nvPr/>
          </p:nvCxnSpPr>
          <p:spPr>
            <a:xfrm rot="10800000" flipH="1">
              <a:off x="4198943" y="1482829"/>
              <a:ext cx="4" cy="2101996"/>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sp>
        <p:nvSpPr>
          <p:cNvPr id="182" name="Notched Right Arrow 181">
            <a:extLst>
              <a:ext uri="{FF2B5EF4-FFF2-40B4-BE49-F238E27FC236}">
                <a16:creationId xmlns:a16="http://schemas.microsoft.com/office/drawing/2014/main" id="{76AEAA48-5FA2-789A-A880-548067F8F74A}"/>
              </a:ext>
            </a:extLst>
          </p:cNvPr>
          <p:cNvSpPr/>
          <p:nvPr/>
        </p:nvSpPr>
        <p:spPr>
          <a:xfrm>
            <a:off x="7714843" y="3525028"/>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225C091E-2301-88A0-3BFA-0815464B1AE2}"/>
              </a:ext>
            </a:extLst>
          </p:cNvPr>
          <p:cNvSpPr txBox="1"/>
          <p:nvPr/>
        </p:nvSpPr>
        <p:spPr>
          <a:xfrm>
            <a:off x="1344523" y="4926956"/>
            <a:ext cx="8526242" cy="369332"/>
          </a:xfrm>
          <a:prstGeom prst="rect">
            <a:avLst/>
          </a:prstGeom>
          <a:noFill/>
        </p:spPr>
        <p:txBody>
          <a:bodyPr wrap="square" rtlCol="0">
            <a:spAutoFit/>
          </a:bodyPr>
          <a:lstStyle/>
          <a:p>
            <a:pPr algn="ctr"/>
            <a:r>
              <a:rPr lang="en-US" dirty="0"/>
              <a:t>Human In the Loop</a:t>
            </a:r>
          </a:p>
        </p:txBody>
      </p:sp>
      <p:sp>
        <p:nvSpPr>
          <p:cNvPr id="193" name="Rectangle 192">
            <a:extLst>
              <a:ext uri="{FF2B5EF4-FFF2-40B4-BE49-F238E27FC236}">
                <a16:creationId xmlns:a16="http://schemas.microsoft.com/office/drawing/2014/main" id="{956C3961-6B3D-23D6-A9E8-FE20B1FA8A2B}"/>
              </a:ext>
            </a:extLst>
          </p:cNvPr>
          <p:cNvSpPr/>
          <p:nvPr/>
        </p:nvSpPr>
        <p:spPr>
          <a:xfrm>
            <a:off x="10165975" y="5202937"/>
            <a:ext cx="1363004" cy="839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34671948-5238-7F8E-0776-1BC4E7E42184}"/>
              </a:ext>
            </a:extLst>
          </p:cNvPr>
          <p:cNvSpPr/>
          <p:nvPr/>
        </p:nvSpPr>
        <p:spPr bwMode="auto">
          <a:xfrm>
            <a:off x="4345479" y="1761067"/>
            <a:ext cx="3882738" cy="3726159"/>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82" name="Notched Right Arrow 81">
            <a:extLst>
              <a:ext uri="{FF2B5EF4-FFF2-40B4-BE49-F238E27FC236}">
                <a16:creationId xmlns:a16="http://schemas.microsoft.com/office/drawing/2014/main" id="{49D26537-5D42-9C03-A84E-C84D71A732A5}"/>
              </a:ext>
            </a:extLst>
          </p:cNvPr>
          <p:cNvSpPr/>
          <p:nvPr/>
        </p:nvSpPr>
        <p:spPr>
          <a:xfrm>
            <a:off x="4096789" y="3525029"/>
            <a:ext cx="415597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Graphic 183" descr="Badge Question Mark with solid fill">
            <a:extLst>
              <a:ext uri="{FF2B5EF4-FFF2-40B4-BE49-F238E27FC236}">
                <a16:creationId xmlns:a16="http://schemas.microsoft.com/office/drawing/2014/main" id="{703AA537-F282-0840-5BE5-AA4F27953D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40971" y="2339107"/>
            <a:ext cx="914400" cy="914400"/>
          </a:xfrm>
          <a:prstGeom prst="rect">
            <a:avLst/>
          </a:prstGeom>
        </p:spPr>
      </p:pic>
      <p:pic>
        <p:nvPicPr>
          <p:cNvPr id="185" name="Graphic 184" descr="Badge Question Mark with solid fill">
            <a:extLst>
              <a:ext uri="{FF2B5EF4-FFF2-40B4-BE49-F238E27FC236}">
                <a16:creationId xmlns:a16="http://schemas.microsoft.com/office/drawing/2014/main" id="{37E1B067-4A72-4540-EDD2-23E87C04B8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71699">
            <a:off x="6595943" y="2601633"/>
            <a:ext cx="914400" cy="914400"/>
          </a:xfrm>
          <a:prstGeom prst="rect">
            <a:avLst/>
          </a:prstGeom>
        </p:spPr>
      </p:pic>
      <p:pic>
        <p:nvPicPr>
          <p:cNvPr id="186" name="Graphic 185" descr="Badge Question Mark with solid fill">
            <a:extLst>
              <a:ext uri="{FF2B5EF4-FFF2-40B4-BE49-F238E27FC236}">
                <a16:creationId xmlns:a16="http://schemas.microsoft.com/office/drawing/2014/main" id="{21D469FF-7BA8-4856-BF8F-5E836F3A62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423174">
            <a:off x="5188355" y="3764584"/>
            <a:ext cx="914400" cy="914400"/>
          </a:xfrm>
          <a:prstGeom prst="rect">
            <a:avLst/>
          </a:prstGeom>
        </p:spPr>
      </p:pic>
      <p:pic>
        <p:nvPicPr>
          <p:cNvPr id="187" name="Graphic 186" descr="Badge Question Mark with solid fill">
            <a:extLst>
              <a:ext uri="{FF2B5EF4-FFF2-40B4-BE49-F238E27FC236}">
                <a16:creationId xmlns:a16="http://schemas.microsoft.com/office/drawing/2014/main" id="{FF8C8922-9892-B297-42A0-DDD6A8697A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6586979" y="3584206"/>
            <a:ext cx="914400" cy="914400"/>
          </a:xfrm>
          <a:prstGeom prst="rect">
            <a:avLst/>
          </a:prstGeom>
        </p:spPr>
      </p:pic>
      <p:pic>
        <p:nvPicPr>
          <p:cNvPr id="188" name="Graphic 187" descr="Badge Question Mark with solid fill">
            <a:extLst>
              <a:ext uri="{FF2B5EF4-FFF2-40B4-BE49-F238E27FC236}">
                <a16:creationId xmlns:a16="http://schemas.microsoft.com/office/drawing/2014/main" id="{FB2E80EE-8762-C0E9-2183-CCB56B6D68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423174">
            <a:off x="5019103" y="2686357"/>
            <a:ext cx="914400" cy="914400"/>
          </a:xfrm>
          <a:prstGeom prst="rect">
            <a:avLst/>
          </a:prstGeom>
        </p:spPr>
      </p:pic>
      <p:pic>
        <p:nvPicPr>
          <p:cNvPr id="189" name="Graphic 188" descr="Badge Question Mark with solid fill">
            <a:extLst>
              <a:ext uri="{FF2B5EF4-FFF2-40B4-BE49-F238E27FC236}">
                <a16:creationId xmlns:a16="http://schemas.microsoft.com/office/drawing/2014/main" id="{657469BB-15CC-DCA5-E34B-4F3265A270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423174">
            <a:off x="5781829" y="3161928"/>
            <a:ext cx="914400" cy="914400"/>
          </a:xfrm>
          <a:prstGeom prst="rect">
            <a:avLst/>
          </a:prstGeom>
        </p:spPr>
      </p:pic>
      <p:pic>
        <p:nvPicPr>
          <p:cNvPr id="190" name="Graphic 189" descr="Badge Question Mark with solid fill">
            <a:extLst>
              <a:ext uri="{FF2B5EF4-FFF2-40B4-BE49-F238E27FC236}">
                <a16:creationId xmlns:a16="http://schemas.microsoft.com/office/drawing/2014/main" id="{C433BD83-EA6D-E74D-E904-ACF4A04C5E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56225">
            <a:off x="5890826" y="4112413"/>
            <a:ext cx="914400" cy="914400"/>
          </a:xfrm>
          <a:prstGeom prst="rect">
            <a:avLst/>
          </a:prstGeom>
        </p:spPr>
      </p:pic>
      <p:sp>
        <p:nvSpPr>
          <p:cNvPr id="191" name="Title 2">
            <a:extLst>
              <a:ext uri="{FF2B5EF4-FFF2-40B4-BE49-F238E27FC236}">
                <a16:creationId xmlns:a16="http://schemas.microsoft.com/office/drawing/2014/main" id="{7C1F7EA9-FFBE-E835-A41C-A186D3AF0808}"/>
              </a:ext>
            </a:extLst>
          </p:cNvPr>
          <p:cNvSpPr>
            <a:spLocks noGrp="1"/>
          </p:cNvSpPr>
          <p:nvPr>
            <p:ph type="title"/>
          </p:nvPr>
        </p:nvSpPr>
        <p:spPr>
          <a:xfrm>
            <a:off x="609600" y="219514"/>
            <a:ext cx="10972800" cy="1008771"/>
          </a:xfrm>
        </p:spPr>
        <p:txBody>
          <a:bodyPr/>
          <a:lstStyle/>
          <a:p>
            <a:r>
              <a:rPr lang="en-US" dirty="0"/>
              <a:t>… but we need more automation …</a:t>
            </a:r>
            <a:br>
              <a:rPr lang="en-US" dirty="0"/>
            </a:br>
            <a:r>
              <a:rPr lang="en-US" sz="2400" b="0" dirty="0"/>
              <a:t>How do you build a model?</a:t>
            </a:r>
            <a:endParaRPr lang="en-US" b="0" dirty="0"/>
          </a:p>
        </p:txBody>
      </p:sp>
      <p:pic>
        <p:nvPicPr>
          <p:cNvPr id="3" name="Picture 2">
            <a:extLst>
              <a:ext uri="{FF2B5EF4-FFF2-40B4-BE49-F238E27FC236}">
                <a16:creationId xmlns:a16="http://schemas.microsoft.com/office/drawing/2014/main" id="{5FDEF514-959B-95E8-6252-9D026C349D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10445046" y="40849"/>
            <a:ext cx="1746954" cy="9826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27C472-9F2B-B4F9-5165-EC44B2D35856}"/>
              </a:ext>
            </a:extLst>
          </p:cNvPr>
          <p:cNvSpPr txBox="1"/>
          <p:nvPr/>
        </p:nvSpPr>
        <p:spPr>
          <a:xfrm>
            <a:off x="9049456" y="354567"/>
            <a:ext cx="2269067" cy="369332"/>
          </a:xfrm>
          <a:prstGeom prst="rect">
            <a:avLst/>
          </a:prstGeom>
          <a:noFill/>
        </p:spPr>
        <p:txBody>
          <a:bodyPr wrap="square" rtlCol="0">
            <a:spAutoFit/>
          </a:bodyPr>
          <a:lstStyle/>
          <a:p>
            <a:r>
              <a:rPr lang="en-US" dirty="0"/>
              <a:t>Zane Fink</a:t>
            </a:r>
          </a:p>
        </p:txBody>
      </p:sp>
    </p:spTree>
    <p:extLst>
      <p:ext uri="{BB962C8B-B14F-4D97-AF65-F5344CB8AC3E}">
        <p14:creationId xmlns:p14="http://schemas.microsoft.com/office/powerpoint/2010/main" val="370366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4596B-3088-1C7B-8F56-351C00AD9B83}"/>
              </a:ext>
            </a:extLst>
          </p:cNvPr>
          <p:cNvSpPr txBox="1"/>
          <p:nvPr/>
        </p:nvSpPr>
        <p:spPr>
          <a:xfrm>
            <a:off x="4384659" y="2505285"/>
            <a:ext cx="2006600" cy="523220"/>
          </a:xfrm>
          <a:prstGeom prst="rect">
            <a:avLst/>
          </a:prstGeom>
          <a:noFill/>
        </p:spPr>
        <p:txBody>
          <a:bodyPr wrap="square" rtlCol="0">
            <a:spAutoFit/>
          </a:bodyPr>
          <a:lstStyle/>
          <a:p>
            <a:pPr algn="ctr"/>
            <a:r>
              <a:rPr lang="en-US" sz="1400" dirty="0"/>
              <a:t>DL Model</a:t>
            </a:r>
          </a:p>
          <a:p>
            <a:pPr algn="ctr"/>
            <a:r>
              <a:rPr lang="en-US" sz="1400" dirty="0"/>
              <a:t> Construction</a:t>
            </a:r>
          </a:p>
        </p:txBody>
      </p:sp>
      <p:sp>
        <p:nvSpPr>
          <p:cNvPr id="6" name="Notched Right Arrow 5">
            <a:extLst>
              <a:ext uri="{FF2B5EF4-FFF2-40B4-BE49-F238E27FC236}">
                <a16:creationId xmlns:a16="http://schemas.microsoft.com/office/drawing/2014/main" id="{CB48FB1D-9455-EAB5-3946-BD4A9193531B}"/>
              </a:ext>
            </a:extLst>
          </p:cNvPr>
          <p:cNvSpPr/>
          <p:nvPr/>
        </p:nvSpPr>
        <p:spPr>
          <a:xfrm>
            <a:off x="2849858" y="3499287"/>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DBF7AE7-34FA-6C3B-831D-BC2523CF4A95}"/>
              </a:ext>
            </a:extLst>
          </p:cNvPr>
          <p:cNvGrpSpPr/>
          <p:nvPr/>
        </p:nvGrpSpPr>
        <p:grpSpPr>
          <a:xfrm>
            <a:off x="380293" y="1911096"/>
            <a:ext cx="2398501" cy="3322891"/>
            <a:chOff x="380293" y="1766066"/>
            <a:chExt cx="2398501" cy="3322891"/>
          </a:xfrm>
        </p:grpSpPr>
        <p:grpSp>
          <p:nvGrpSpPr>
            <p:cNvPr id="8" name="Group 7">
              <a:extLst>
                <a:ext uri="{FF2B5EF4-FFF2-40B4-BE49-F238E27FC236}">
                  <a16:creationId xmlns:a16="http://schemas.microsoft.com/office/drawing/2014/main" id="{262F2712-F5D8-244C-6475-97A815394192}"/>
                </a:ext>
              </a:extLst>
            </p:cNvPr>
            <p:cNvGrpSpPr/>
            <p:nvPr/>
          </p:nvGrpSpPr>
          <p:grpSpPr>
            <a:xfrm>
              <a:off x="380293" y="1766066"/>
              <a:ext cx="1953418" cy="2831240"/>
              <a:chOff x="596523" y="818985"/>
              <a:chExt cx="2006600" cy="3522428"/>
            </a:xfrm>
            <a:solidFill>
              <a:schemeClr val="bg1">
                <a:lumMod val="85000"/>
              </a:schemeClr>
            </a:solidFill>
          </p:grpSpPr>
          <p:sp>
            <p:nvSpPr>
              <p:cNvPr id="41" name="Rounded Rectangle 40">
                <a:extLst>
                  <a:ext uri="{FF2B5EF4-FFF2-40B4-BE49-F238E27FC236}">
                    <a16:creationId xmlns:a16="http://schemas.microsoft.com/office/drawing/2014/main" id="{DF4BF7FC-A4B8-4EC8-245A-15E61C8FA9D7}"/>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Rounded Rectangle 41">
                <a:extLst>
                  <a:ext uri="{FF2B5EF4-FFF2-40B4-BE49-F238E27FC236}">
                    <a16:creationId xmlns:a16="http://schemas.microsoft.com/office/drawing/2014/main" id="{25F1C430-54FE-DF30-7751-3CE187879E72}"/>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43" name="Rounded Rectangle 42">
                <a:extLst>
                  <a:ext uri="{FF2B5EF4-FFF2-40B4-BE49-F238E27FC236}">
                    <a16:creationId xmlns:a16="http://schemas.microsoft.com/office/drawing/2014/main" id="{459F1ED7-7550-A648-233D-131016CD3B05}"/>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44" name="Rounded Rectangle 43">
                <a:extLst>
                  <a:ext uri="{FF2B5EF4-FFF2-40B4-BE49-F238E27FC236}">
                    <a16:creationId xmlns:a16="http://schemas.microsoft.com/office/drawing/2014/main" id="{0D44743C-B25E-A4C9-AF3F-201912B3FE92}"/>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45" name="Straight Arrow Connector 44">
                <a:extLst>
                  <a:ext uri="{FF2B5EF4-FFF2-40B4-BE49-F238E27FC236}">
                    <a16:creationId xmlns:a16="http://schemas.microsoft.com/office/drawing/2014/main" id="{1DB9F009-BA72-AF6C-D0E2-5FD3105FCE3D}"/>
                  </a:ext>
                </a:extLst>
              </p:cNvPr>
              <p:cNvCxnSpPr>
                <a:cxnSpLocks/>
                <a:stCxn id="42" idx="2"/>
                <a:endCxn id="43"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EF7AE59E-5856-1881-9B8C-796402A9F25B}"/>
                  </a:ext>
                </a:extLst>
              </p:cNvPr>
              <p:cNvCxnSpPr>
                <a:cxnSpLocks/>
                <a:stCxn id="43" idx="2"/>
                <a:endCxn id="44"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F2C819B-2524-2C74-8898-0A47045590A1}"/>
                  </a:ext>
                </a:extLst>
              </p:cNvPr>
              <p:cNvCxnSpPr>
                <a:cxnSpLocks/>
                <a:stCxn id="44" idx="2"/>
                <a:endCxn id="48"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48" name="Rounded Rectangle 47">
                <a:extLst>
                  <a:ext uri="{FF2B5EF4-FFF2-40B4-BE49-F238E27FC236}">
                    <a16:creationId xmlns:a16="http://schemas.microsoft.com/office/drawing/2014/main" id="{0255A64B-A565-6BA9-8FDE-437305764FBF}"/>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9" name="Elbow Connector 8">
              <a:extLst>
                <a:ext uri="{FF2B5EF4-FFF2-40B4-BE49-F238E27FC236}">
                  <a16:creationId xmlns:a16="http://schemas.microsoft.com/office/drawing/2014/main" id="{84809623-08A6-F226-C10C-B686B9B9EF2C}"/>
                </a:ext>
              </a:extLst>
            </p:cNvPr>
            <p:cNvCxnSpPr>
              <a:cxnSpLocks/>
              <a:stCxn id="48" idx="1"/>
              <a:endCxn id="42" idx="1"/>
            </p:cNvCxnSpPr>
            <p:nvPr/>
          </p:nvCxnSpPr>
          <p:spPr>
            <a:xfrm rot="10800000" flipH="1">
              <a:off x="716053" y="2143140"/>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A8D8871-8D72-F524-EC76-5215AD990474}"/>
                </a:ext>
              </a:extLst>
            </p:cNvPr>
            <p:cNvGrpSpPr/>
            <p:nvPr/>
          </p:nvGrpSpPr>
          <p:grpSpPr>
            <a:xfrm>
              <a:off x="528654" y="1918497"/>
              <a:ext cx="1953418" cy="2831240"/>
              <a:chOff x="596523" y="818985"/>
              <a:chExt cx="2006600" cy="3522428"/>
            </a:xfrm>
            <a:solidFill>
              <a:schemeClr val="bg1">
                <a:lumMod val="85000"/>
              </a:schemeClr>
            </a:solidFill>
          </p:grpSpPr>
          <p:sp>
            <p:nvSpPr>
              <p:cNvPr id="33" name="Rounded Rectangle 32">
                <a:extLst>
                  <a:ext uri="{FF2B5EF4-FFF2-40B4-BE49-F238E27FC236}">
                    <a16:creationId xmlns:a16="http://schemas.microsoft.com/office/drawing/2014/main" id="{DFA9872A-343A-1343-569C-27D94DDE845B}"/>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Rounded Rectangle 33">
                <a:extLst>
                  <a:ext uri="{FF2B5EF4-FFF2-40B4-BE49-F238E27FC236}">
                    <a16:creationId xmlns:a16="http://schemas.microsoft.com/office/drawing/2014/main" id="{C68D220E-50F3-E1CC-E9F3-486DABBE4833}"/>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35" name="Rounded Rectangle 34">
                <a:extLst>
                  <a:ext uri="{FF2B5EF4-FFF2-40B4-BE49-F238E27FC236}">
                    <a16:creationId xmlns:a16="http://schemas.microsoft.com/office/drawing/2014/main" id="{40C64E62-E55D-54F5-1813-3C8DF0E870BC}"/>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36" name="Rounded Rectangle 35">
                <a:extLst>
                  <a:ext uri="{FF2B5EF4-FFF2-40B4-BE49-F238E27FC236}">
                    <a16:creationId xmlns:a16="http://schemas.microsoft.com/office/drawing/2014/main" id="{3E51B451-238E-A03C-0CB8-D1EE5F957DCE}"/>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37" name="Straight Arrow Connector 36">
                <a:extLst>
                  <a:ext uri="{FF2B5EF4-FFF2-40B4-BE49-F238E27FC236}">
                    <a16:creationId xmlns:a16="http://schemas.microsoft.com/office/drawing/2014/main" id="{BD85F586-E682-FF1F-82F5-0149F71D957A}"/>
                  </a:ext>
                </a:extLst>
              </p:cNvPr>
              <p:cNvCxnSpPr>
                <a:cxnSpLocks/>
                <a:stCxn id="34" idx="2"/>
                <a:endCxn id="35"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22D6177-643C-0F90-7193-C24355B9746D}"/>
                  </a:ext>
                </a:extLst>
              </p:cNvPr>
              <p:cNvCxnSpPr>
                <a:cxnSpLocks/>
                <a:stCxn id="35" idx="2"/>
                <a:endCxn id="36"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C244A6D-C686-4158-A963-0A18FB286F1F}"/>
                  </a:ext>
                </a:extLst>
              </p:cNvPr>
              <p:cNvCxnSpPr>
                <a:cxnSpLocks/>
                <a:stCxn id="36" idx="2"/>
                <a:endCxn id="40"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F113C484-EE5C-733C-F0EC-8539D74FD48B}"/>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1" name="Elbow Connector 10">
              <a:extLst>
                <a:ext uri="{FF2B5EF4-FFF2-40B4-BE49-F238E27FC236}">
                  <a16:creationId xmlns:a16="http://schemas.microsoft.com/office/drawing/2014/main" id="{639C33A2-864E-0C31-399F-DB80598D792D}"/>
                </a:ext>
              </a:extLst>
            </p:cNvPr>
            <p:cNvCxnSpPr>
              <a:stCxn id="40" idx="1"/>
              <a:endCxn id="34" idx="1"/>
            </p:cNvCxnSpPr>
            <p:nvPr/>
          </p:nvCxnSpPr>
          <p:spPr>
            <a:xfrm rot="10800000" flipH="1">
              <a:off x="864414" y="2295571"/>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2245FC62-6981-9F5D-B627-E4978D8EE4C5}"/>
                </a:ext>
              </a:extLst>
            </p:cNvPr>
            <p:cNvGrpSpPr/>
            <p:nvPr/>
          </p:nvGrpSpPr>
          <p:grpSpPr>
            <a:xfrm>
              <a:off x="677015" y="2070928"/>
              <a:ext cx="1953418" cy="2831240"/>
              <a:chOff x="596523" y="818985"/>
              <a:chExt cx="2006600" cy="3522428"/>
            </a:xfrm>
            <a:solidFill>
              <a:schemeClr val="bg1">
                <a:lumMod val="85000"/>
              </a:schemeClr>
            </a:solidFill>
          </p:grpSpPr>
          <p:sp>
            <p:nvSpPr>
              <p:cNvPr id="25" name="Rounded Rectangle 24">
                <a:extLst>
                  <a:ext uri="{FF2B5EF4-FFF2-40B4-BE49-F238E27FC236}">
                    <a16:creationId xmlns:a16="http://schemas.microsoft.com/office/drawing/2014/main" id="{69B9DF7A-E08D-E231-514F-9367A1CB5FCC}"/>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Rounded Rectangle 25">
                <a:extLst>
                  <a:ext uri="{FF2B5EF4-FFF2-40B4-BE49-F238E27FC236}">
                    <a16:creationId xmlns:a16="http://schemas.microsoft.com/office/drawing/2014/main" id="{5EB615B1-0F90-6623-B2BA-4301FDFD167E}"/>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27" name="Rounded Rectangle 26">
                <a:extLst>
                  <a:ext uri="{FF2B5EF4-FFF2-40B4-BE49-F238E27FC236}">
                    <a16:creationId xmlns:a16="http://schemas.microsoft.com/office/drawing/2014/main" id="{2B84C374-283F-2AAF-6143-377F8675DE5C}"/>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28" name="Rounded Rectangle 27">
                <a:extLst>
                  <a:ext uri="{FF2B5EF4-FFF2-40B4-BE49-F238E27FC236}">
                    <a16:creationId xmlns:a16="http://schemas.microsoft.com/office/drawing/2014/main" id="{F1F8494D-32A2-695A-7B4E-067CDD256034}"/>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29" name="Straight Arrow Connector 28">
                <a:extLst>
                  <a:ext uri="{FF2B5EF4-FFF2-40B4-BE49-F238E27FC236}">
                    <a16:creationId xmlns:a16="http://schemas.microsoft.com/office/drawing/2014/main" id="{86EA6F6C-3CAA-BD64-E9BA-FD73C095C51C}"/>
                  </a:ext>
                </a:extLst>
              </p:cNvPr>
              <p:cNvCxnSpPr>
                <a:cxnSpLocks/>
                <a:stCxn id="26" idx="2"/>
                <a:endCxn id="27"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BF3AC66-E9D1-7936-D50D-1DC1010CC741}"/>
                  </a:ext>
                </a:extLst>
              </p:cNvPr>
              <p:cNvCxnSpPr>
                <a:cxnSpLocks/>
                <a:stCxn id="27" idx="2"/>
                <a:endCxn id="28"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685BDFE0-F2EE-EB7B-5F3B-8C445B20EFCF}"/>
                  </a:ext>
                </a:extLst>
              </p:cNvPr>
              <p:cNvCxnSpPr>
                <a:cxnSpLocks/>
                <a:stCxn id="28" idx="2"/>
                <a:endCxn id="32"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E7841F91-FC16-31A1-BF89-8D905B00F3BA}"/>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3" name="Elbow Connector 12">
              <a:extLst>
                <a:ext uri="{FF2B5EF4-FFF2-40B4-BE49-F238E27FC236}">
                  <a16:creationId xmlns:a16="http://schemas.microsoft.com/office/drawing/2014/main" id="{B7CDD331-E341-D02A-C5F0-DF4FA4A22BDC}"/>
                </a:ext>
              </a:extLst>
            </p:cNvPr>
            <p:cNvCxnSpPr>
              <a:stCxn id="32" idx="1"/>
              <a:endCxn id="26" idx="1"/>
            </p:cNvCxnSpPr>
            <p:nvPr/>
          </p:nvCxnSpPr>
          <p:spPr>
            <a:xfrm rot="10800000" flipH="1">
              <a:off x="1012775" y="2448002"/>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0F380907-F273-9B48-9649-2B2D17816493}"/>
                </a:ext>
              </a:extLst>
            </p:cNvPr>
            <p:cNvSpPr/>
            <p:nvPr/>
          </p:nvSpPr>
          <p:spPr>
            <a:xfrm>
              <a:off x="825376" y="2221992"/>
              <a:ext cx="1953418" cy="286696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ounded Rectangle 14">
              <a:extLst>
                <a:ext uri="{FF2B5EF4-FFF2-40B4-BE49-F238E27FC236}">
                  <a16:creationId xmlns:a16="http://schemas.microsoft.com/office/drawing/2014/main" id="{7D738A9C-6C7E-74DA-A3BA-0616C616E587}"/>
                </a:ext>
              </a:extLst>
            </p:cNvPr>
            <p:cNvSpPr/>
            <p:nvPr/>
          </p:nvSpPr>
          <p:spPr>
            <a:xfrm>
              <a:off x="1161140" y="2383134"/>
              <a:ext cx="1485734"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 name="Rounded Rectangle 15">
              <a:extLst>
                <a:ext uri="{FF2B5EF4-FFF2-40B4-BE49-F238E27FC236}">
                  <a16:creationId xmlns:a16="http://schemas.microsoft.com/office/drawing/2014/main" id="{E624BC0B-4EE0-96C2-4B74-6E1A9165F80D}"/>
                </a:ext>
              </a:extLst>
            </p:cNvPr>
            <p:cNvSpPr/>
            <p:nvPr/>
          </p:nvSpPr>
          <p:spPr>
            <a:xfrm>
              <a:off x="1161139" y="3090436"/>
              <a:ext cx="1485722"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cxnSp>
          <p:nvCxnSpPr>
            <p:cNvPr id="17" name="Straight Arrow Connector 16">
              <a:extLst>
                <a:ext uri="{FF2B5EF4-FFF2-40B4-BE49-F238E27FC236}">
                  <a16:creationId xmlns:a16="http://schemas.microsoft.com/office/drawing/2014/main" id="{1798C748-ED99-90FC-9118-7F642720F537}"/>
                </a:ext>
              </a:extLst>
            </p:cNvPr>
            <p:cNvCxnSpPr>
              <a:cxnSpLocks/>
              <a:stCxn id="15" idx="2"/>
              <a:endCxn id="16" idx="0"/>
            </p:cNvCxnSpPr>
            <p:nvPr/>
          </p:nvCxnSpPr>
          <p:spPr>
            <a:xfrm flipH="1">
              <a:off x="1904000" y="2817727"/>
              <a:ext cx="7" cy="272709"/>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E3F32E4-38F7-0592-CC20-27ED669E9B6B}"/>
                </a:ext>
              </a:extLst>
            </p:cNvPr>
            <p:cNvCxnSpPr>
              <a:cxnSpLocks/>
              <a:stCxn id="16" idx="2"/>
              <a:endCxn id="21" idx="0"/>
            </p:cNvCxnSpPr>
            <p:nvPr/>
          </p:nvCxnSpPr>
          <p:spPr>
            <a:xfrm>
              <a:off x="1904000" y="3525029"/>
              <a:ext cx="1917" cy="224823"/>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6A43838-68AE-8132-2FEC-B8E10D16539E}"/>
                </a:ext>
              </a:extLst>
            </p:cNvPr>
            <p:cNvCxnSpPr>
              <a:cxnSpLocks/>
              <a:stCxn id="23" idx="2"/>
              <a:endCxn id="20" idx="0"/>
            </p:cNvCxnSpPr>
            <p:nvPr/>
          </p:nvCxnSpPr>
          <p:spPr>
            <a:xfrm flipH="1">
              <a:off x="1903985" y="4238562"/>
              <a:ext cx="10" cy="246565"/>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sp>
          <p:nvSpPr>
            <p:cNvPr id="20" name="Rounded Rectangle 19">
              <a:extLst>
                <a:ext uri="{FF2B5EF4-FFF2-40B4-BE49-F238E27FC236}">
                  <a16:creationId xmlns:a16="http://schemas.microsoft.com/office/drawing/2014/main" id="{99CA3907-FC63-9985-C4C8-692B81F9011B}"/>
                </a:ext>
              </a:extLst>
            </p:cNvPr>
            <p:cNvSpPr/>
            <p:nvPr/>
          </p:nvSpPr>
          <p:spPr>
            <a:xfrm>
              <a:off x="1161136" y="4485127"/>
              <a:ext cx="1485697"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sp>
          <p:nvSpPr>
            <p:cNvPr id="21" name="Rounded Rectangle 20">
              <a:extLst>
                <a:ext uri="{FF2B5EF4-FFF2-40B4-BE49-F238E27FC236}">
                  <a16:creationId xmlns:a16="http://schemas.microsoft.com/office/drawing/2014/main" id="{E6D3196C-61DA-B958-2598-C48B8F1E146A}"/>
                </a:ext>
              </a:extLst>
            </p:cNvPr>
            <p:cNvSpPr/>
            <p:nvPr/>
          </p:nvSpPr>
          <p:spPr>
            <a:xfrm>
              <a:off x="1110336" y="3749852"/>
              <a:ext cx="1591161" cy="56014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a:extLst>
                <a:ext uri="{FF2B5EF4-FFF2-40B4-BE49-F238E27FC236}">
                  <a16:creationId xmlns:a16="http://schemas.microsoft.com/office/drawing/2014/main" id="{D93651AD-2DDF-439D-6996-51F132CC30E1}"/>
                </a:ext>
              </a:extLst>
            </p:cNvPr>
            <p:cNvCxnSpPr>
              <a:stCxn id="20" idx="1"/>
              <a:endCxn id="15" idx="1"/>
            </p:cNvCxnSpPr>
            <p:nvPr/>
          </p:nvCxnSpPr>
          <p:spPr>
            <a:xfrm rot="10800000" flipH="1">
              <a:off x="1161136" y="2600433"/>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1CB7B99A-78A1-E42B-1B27-17C81F10AF64}"/>
                </a:ext>
              </a:extLst>
            </p:cNvPr>
            <p:cNvSpPr/>
            <p:nvPr/>
          </p:nvSpPr>
          <p:spPr>
            <a:xfrm>
              <a:off x="1161140" y="3803968"/>
              <a:ext cx="1485708" cy="434593"/>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grpSp>
      <p:pic>
        <p:nvPicPr>
          <p:cNvPr id="49" name="Graphic 48" descr="Database with solid fill">
            <a:extLst>
              <a:ext uri="{FF2B5EF4-FFF2-40B4-BE49-F238E27FC236}">
                <a16:creationId xmlns:a16="http://schemas.microsoft.com/office/drawing/2014/main" id="{3B449958-0263-313B-567D-55DE1684CB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1332" y="3212173"/>
            <a:ext cx="914400" cy="914400"/>
          </a:xfrm>
          <a:prstGeom prst="rect">
            <a:avLst/>
          </a:prstGeom>
        </p:spPr>
      </p:pic>
      <p:grpSp>
        <p:nvGrpSpPr>
          <p:cNvPr id="50" name="Group 49">
            <a:extLst>
              <a:ext uri="{FF2B5EF4-FFF2-40B4-BE49-F238E27FC236}">
                <a16:creationId xmlns:a16="http://schemas.microsoft.com/office/drawing/2014/main" id="{B88E8240-9363-F267-6131-3E946498DA0B}"/>
              </a:ext>
            </a:extLst>
          </p:cNvPr>
          <p:cNvGrpSpPr/>
          <p:nvPr/>
        </p:nvGrpSpPr>
        <p:grpSpPr>
          <a:xfrm>
            <a:off x="2811804" y="2937824"/>
            <a:ext cx="590861" cy="543914"/>
            <a:chOff x="4549768" y="897012"/>
            <a:chExt cx="590861" cy="543914"/>
          </a:xfrm>
        </p:grpSpPr>
        <p:grpSp>
          <p:nvGrpSpPr>
            <p:cNvPr id="51" name="Group 50">
              <a:extLst>
                <a:ext uri="{FF2B5EF4-FFF2-40B4-BE49-F238E27FC236}">
                  <a16:creationId xmlns:a16="http://schemas.microsoft.com/office/drawing/2014/main" id="{D0D59A10-07B6-26FD-0497-28A62CCC8EC6}"/>
                </a:ext>
              </a:extLst>
            </p:cNvPr>
            <p:cNvGrpSpPr/>
            <p:nvPr/>
          </p:nvGrpSpPr>
          <p:grpSpPr>
            <a:xfrm>
              <a:off x="4549768" y="897012"/>
              <a:ext cx="415650" cy="397446"/>
              <a:chOff x="5496326" y="647405"/>
              <a:chExt cx="415650" cy="397446"/>
            </a:xfrm>
          </p:grpSpPr>
          <p:sp>
            <p:nvSpPr>
              <p:cNvPr id="70" name="Rounded Rectangle 69">
                <a:extLst>
                  <a:ext uri="{FF2B5EF4-FFF2-40B4-BE49-F238E27FC236}">
                    <a16:creationId xmlns:a16="http://schemas.microsoft.com/office/drawing/2014/main" id="{AF79489A-DF4F-5EE4-9E84-0AC1BEBBA240}"/>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4752AF0A-B2C6-4587-6BAC-67DED2C51059}"/>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1FC05CEE-E766-717F-3331-E04C81E73027}"/>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8C8E302F-3B0D-1D57-5572-2ECC4700E94D}"/>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B6706E9A-D4C4-8842-2841-4E96D662DCF0}"/>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1677892B-652A-490D-D31F-DBD43205DA80}"/>
                </a:ext>
              </a:extLst>
            </p:cNvPr>
            <p:cNvGrpSpPr/>
            <p:nvPr/>
          </p:nvGrpSpPr>
          <p:grpSpPr>
            <a:xfrm>
              <a:off x="4606655" y="931076"/>
              <a:ext cx="415650" cy="397446"/>
              <a:chOff x="5496326" y="647405"/>
              <a:chExt cx="415650" cy="397446"/>
            </a:xfrm>
          </p:grpSpPr>
          <p:sp>
            <p:nvSpPr>
              <p:cNvPr id="65" name="Rounded Rectangle 64">
                <a:extLst>
                  <a:ext uri="{FF2B5EF4-FFF2-40B4-BE49-F238E27FC236}">
                    <a16:creationId xmlns:a16="http://schemas.microsoft.com/office/drawing/2014/main" id="{D846AD79-8C67-E666-1821-AD73247052B9}"/>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B9D647EF-7896-29C3-9739-6B34E412CF37}"/>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a:extLst>
                  <a:ext uri="{FF2B5EF4-FFF2-40B4-BE49-F238E27FC236}">
                    <a16:creationId xmlns:a16="http://schemas.microsoft.com/office/drawing/2014/main" id="{544B5B47-7CAB-3ED6-834A-C5F9EE4D5031}"/>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DD975703-C522-BDA0-27A5-53585AAF1CDB}"/>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DE4EDAB6-6EA9-8F88-E5ED-A60BEB8685AB}"/>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2B1D3540-129E-A02D-21C3-460C1889F1A2}"/>
                </a:ext>
              </a:extLst>
            </p:cNvPr>
            <p:cNvGrpSpPr/>
            <p:nvPr/>
          </p:nvGrpSpPr>
          <p:grpSpPr>
            <a:xfrm>
              <a:off x="4665817" y="991190"/>
              <a:ext cx="415650" cy="397446"/>
              <a:chOff x="5496326" y="647405"/>
              <a:chExt cx="415650" cy="397446"/>
            </a:xfrm>
          </p:grpSpPr>
          <p:sp>
            <p:nvSpPr>
              <p:cNvPr id="60" name="Rounded Rectangle 59">
                <a:extLst>
                  <a:ext uri="{FF2B5EF4-FFF2-40B4-BE49-F238E27FC236}">
                    <a16:creationId xmlns:a16="http://schemas.microsoft.com/office/drawing/2014/main" id="{0EE9A4A7-7143-2A1E-0D54-0FDBC6AD7CBA}"/>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B950B8D0-CEF1-EF9F-E01C-537C863FBA37}"/>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3454B8E9-3953-601C-5DF2-6FB0C35503EF}"/>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414DE9D6-8F6E-19BF-9034-41EDA149A920}"/>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6DB17515-559D-34AE-5729-3EF97376069A}"/>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0FCC2C20-C6BB-5F6B-D896-55022A9616F9}"/>
                </a:ext>
              </a:extLst>
            </p:cNvPr>
            <p:cNvGrpSpPr/>
            <p:nvPr/>
          </p:nvGrpSpPr>
          <p:grpSpPr>
            <a:xfrm>
              <a:off x="4724979" y="1043480"/>
              <a:ext cx="415650" cy="397446"/>
              <a:chOff x="5496326" y="647405"/>
              <a:chExt cx="415650" cy="397446"/>
            </a:xfrm>
          </p:grpSpPr>
          <p:sp>
            <p:nvSpPr>
              <p:cNvPr id="55" name="Rounded Rectangle 54">
                <a:extLst>
                  <a:ext uri="{FF2B5EF4-FFF2-40B4-BE49-F238E27FC236}">
                    <a16:creationId xmlns:a16="http://schemas.microsoft.com/office/drawing/2014/main" id="{66AF83D6-67C7-08C0-C681-CAF18B670B97}"/>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A13BC38F-9303-E506-6A50-92F366098B6D}"/>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01AAF534-9835-F929-F56F-3B5111ABD129}"/>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77462BA3-239A-4E87-67AE-2BD626F1F267}"/>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545AD511-FFAF-AFA7-8A46-FB10F03D69F0}"/>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74">
            <a:extLst>
              <a:ext uri="{FF2B5EF4-FFF2-40B4-BE49-F238E27FC236}">
                <a16:creationId xmlns:a16="http://schemas.microsoft.com/office/drawing/2014/main" id="{A89FC27E-2E07-F941-8EAF-F7AD1E4152B2}"/>
              </a:ext>
            </a:extLst>
          </p:cNvPr>
          <p:cNvGrpSpPr/>
          <p:nvPr/>
        </p:nvGrpSpPr>
        <p:grpSpPr>
          <a:xfrm>
            <a:off x="2961510" y="3968362"/>
            <a:ext cx="308661" cy="276769"/>
            <a:chOff x="3599889" y="2874836"/>
            <a:chExt cx="308661" cy="276769"/>
          </a:xfrm>
        </p:grpSpPr>
        <p:sp>
          <p:nvSpPr>
            <p:cNvPr id="76" name="Rounded Rectangle 75">
              <a:extLst>
                <a:ext uri="{FF2B5EF4-FFF2-40B4-BE49-F238E27FC236}">
                  <a16:creationId xmlns:a16="http://schemas.microsoft.com/office/drawing/2014/main" id="{BDE429F6-1006-1968-6AE1-573716367090}"/>
                </a:ext>
              </a:extLst>
            </p:cNvPr>
            <p:cNvSpPr/>
            <p:nvPr/>
          </p:nvSpPr>
          <p:spPr>
            <a:xfrm>
              <a:off x="3599889" y="2874836"/>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5F0C16E8-7149-232A-1D9C-E8EAECC902BA}"/>
                </a:ext>
              </a:extLst>
            </p:cNvPr>
            <p:cNvSpPr/>
            <p:nvPr/>
          </p:nvSpPr>
          <p:spPr>
            <a:xfrm>
              <a:off x="3662739" y="2939386"/>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1775FEE1-6887-E3C8-7932-DE66004C3AE9}"/>
                </a:ext>
              </a:extLst>
            </p:cNvPr>
            <p:cNvSpPr/>
            <p:nvPr/>
          </p:nvSpPr>
          <p:spPr>
            <a:xfrm>
              <a:off x="3727946" y="2988609"/>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7F511ED8-C424-512C-42AC-640B05D4C24B}"/>
                </a:ext>
              </a:extLst>
            </p:cNvPr>
            <p:cNvSpPr/>
            <p:nvPr/>
          </p:nvSpPr>
          <p:spPr>
            <a:xfrm>
              <a:off x="3790226" y="3037832"/>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D1CF4423-A509-F723-22DD-BD8ABF117907}"/>
              </a:ext>
            </a:extLst>
          </p:cNvPr>
          <p:cNvSpPr txBox="1"/>
          <p:nvPr/>
        </p:nvSpPr>
        <p:spPr>
          <a:xfrm>
            <a:off x="3190289" y="2789356"/>
            <a:ext cx="1076911" cy="369332"/>
          </a:xfrm>
          <a:prstGeom prst="rect">
            <a:avLst/>
          </a:prstGeom>
          <a:noFill/>
        </p:spPr>
        <p:txBody>
          <a:bodyPr wrap="square" rtlCol="0">
            <a:spAutoFit/>
          </a:bodyPr>
          <a:lstStyle/>
          <a:p>
            <a:r>
              <a:rPr lang="en-US" dirty="0"/>
              <a:t>Inputs</a:t>
            </a:r>
          </a:p>
        </p:txBody>
      </p:sp>
      <p:sp>
        <p:nvSpPr>
          <p:cNvPr id="81" name="TextBox 80">
            <a:extLst>
              <a:ext uri="{FF2B5EF4-FFF2-40B4-BE49-F238E27FC236}">
                <a16:creationId xmlns:a16="http://schemas.microsoft.com/office/drawing/2014/main" id="{9828F2BA-FEFA-2B92-5FD3-C4648D42DAC6}"/>
              </a:ext>
            </a:extLst>
          </p:cNvPr>
          <p:cNvSpPr txBox="1"/>
          <p:nvPr/>
        </p:nvSpPr>
        <p:spPr>
          <a:xfrm>
            <a:off x="3268568" y="4006358"/>
            <a:ext cx="1076911" cy="369332"/>
          </a:xfrm>
          <a:prstGeom prst="rect">
            <a:avLst/>
          </a:prstGeom>
          <a:noFill/>
        </p:spPr>
        <p:txBody>
          <a:bodyPr wrap="square" rtlCol="0">
            <a:spAutoFit/>
          </a:bodyPr>
          <a:lstStyle/>
          <a:p>
            <a:r>
              <a:rPr lang="en-US" dirty="0"/>
              <a:t>Outputs</a:t>
            </a:r>
          </a:p>
        </p:txBody>
      </p:sp>
      <p:sp>
        <p:nvSpPr>
          <p:cNvPr id="82" name="Notched Right Arrow 81">
            <a:extLst>
              <a:ext uri="{FF2B5EF4-FFF2-40B4-BE49-F238E27FC236}">
                <a16:creationId xmlns:a16="http://schemas.microsoft.com/office/drawing/2014/main" id="{49D26537-5D42-9C03-A84E-C84D71A732A5}"/>
              </a:ext>
            </a:extLst>
          </p:cNvPr>
          <p:cNvSpPr/>
          <p:nvPr/>
        </p:nvSpPr>
        <p:spPr>
          <a:xfrm>
            <a:off x="4096789" y="3525029"/>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Notched Right Arrow 86">
            <a:extLst>
              <a:ext uri="{FF2B5EF4-FFF2-40B4-BE49-F238E27FC236}">
                <a16:creationId xmlns:a16="http://schemas.microsoft.com/office/drawing/2014/main" id="{529693FA-A60A-2955-E646-A45441BFF0BE}"/>
              </a:ext>
            </a:extLst>
          </p:cNvPr>
          <p:cNvSpPr/>
          <p:nvPr/>
        </p:nvSpPr>
        <p:spPr>
          <a:xfrm>
            <a:off x="6118893" y="3535147"/>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2F5B494-6189-1991-6B3C-D3A629C37D15}"/>
              </a:ext>
            </a:extLst>
          </p:cNvPr>
          <p:cNvGrpSpPr/>
          <p:nvPr/>
        </p:nvGrpSpPr>
        <p:grpSpPr>
          <a:xfrm>
            <a:off x="6847825" y="2427375"/>
            <a:ext cx="864536" cy="722856"/>
            <a:chOff x="7465327" y="1896696"/>
            <a:chExt cx="864536" cy="722856"/>
          </a:xfrm>
        </p:grpSpPr>
        <p:sp>
          <p:nvSpPr>
            <p:cNvPr id="89" name="Oval 88">
              <a:extLst>
                <a:ext uri="{FF2B5EF4-FFF2-40B4-BE49-F238E27FC236}">
                  <a16:creationId xmlns:a16="http://schemas.microsoft.com/office/drawing/2014/main" id="{A098D6D4-2597-BCE4-B72B-1B30048731B0}"/>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F79F0826-DDCC-8AC0-6B0E-FD7D72F2B324}"/>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A15A944-E056-3DAD-0258-E9341A9B7B3A}"/>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2CFABD4-4040-A2EF-9F62-AB2731464FE0}"/>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2C58E8E-09D5-3FF8-20F9-23B105DC24BB}"/>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B4B18804-3611-14C1-668B-FA0A335C6658}"/>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0BBAC37-2A06-22C1-742E-C0DC7A999951}"/>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F46C15F-D0E9-EC7E-BD16-4515E808D979}"/>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a:extLst>
                <a:ext uri="{FF2B5EF4-FFF2-40B4-BE49-F238E27FC236}">
                  <a16:creationId xmlns:a16="http://schemas.microsoft.com/office/drawing/2014/main" id="{9DCE131F-E033-3741-BB1D-D0110E7AF2FC}"/>
                </a:ext>
              </a:extLst>
            </p:cNvPr>
            <p:cNvCxnSpPr>
              <a:cxnSpLocks/>
              <a:stCxn id="92" idx="4"/>
              <a:endCxn id="96"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374BA8CC-FDD7-C05F-2714-70F5D947F984}"/>
                </a:ext>
              </a:extLst>
            </p:cNvPr>
            <p:cNvCxnSpPr>
              <a:cxnSpLocks/>
              <a:stCxn id="92" idx="3"/>
              <a:endCxn id="95"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B8421019-E710-CE71-7008-0AF9DDCACD5F}"/>
                </a:ext>
              </a:extLst>
            </p:cNvPr>
            <p:cNvCxnSpPr>
              <a:cxnSpLocks/>
              <a:stCxn id="92" idx="3"/>
              <a:endCxn id="94"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CA51C5E9-13E0-14D9-1A85-4A4A028BE5F6}"/>
                </a:ext>
              </a:extLst>
            </p:cNvPr>
            <p:cNvCxnSpPr>
              <a:cxnSpLocks/>
              <a:stCxn id="92" idx="3"/>
              <a:endCxn id="93"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43AD3FA9-0DEE-9F51-80C5-93EF07A4F4D5}"/>
                </a:ext>
              </a:extLst>
            </p:cNvPr>
            <p:cNvCxnSpPr>
              <a:cxnSpLocks/>
              <a:stCxn id="91" idx="4"/>
              <a:endCxn id="96"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FFA01FA4-9A5A-A162-1F12-4E9322CEF791}"/>
                </a:ext>
              </a:extLst>
            </p:cNvPr>
            <p:cNvCxnSpPr>
              <a:cxnSpLocks/>
              <a:stCxn id="90" idx="4"/>
              <a:endCxn id="96"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24276AE3-D18E-A842-32EC-97CA1F588E83}"/>
                </a:ext>
              </a:extLst>
            </p:cNvPr>
            <p:cNvCxnSpPr>
              <a:cxnSpLocks/>
              <a:stCxn id="89" idx="4"/>
              <a:endCxn id="96"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86478E11-3F2B-DD0A-C130-77E9258E141F}"/>
                </a:ext>
              </a:extLst>
            </p:cNvPr>
            <p:cNvCxnSpPr>
              <a:cxnSpLocks/>
              <a:stCxn id="89" idx="4"/>
              <a:endCxn id="95"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337FBC0-3A27-669F-05D8-A4431DEBEDC9}"/>
                </a:ext>
              </a:extLst>
            </p:cNvPr>
            <p:cNvCxnSpPr>
              <a:cxnSpLocks/>
              <a:stCxn id="89" idx="4"/>
              <a:endCxn id="95"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7A0A1D73-9993-F4A2-1AD8-762141B520CB}"/>
                </a:ext>
              </a:extLst>
            </p:cNvPr>
            <p:cNvCxnSpPr>
              <a:cxnSpLocks/>
              <a:stCxn id="89" idx="4"/>
              <a:endCxn id="93"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2C58349-6651-35D4-CFBE-8A81FB1A1E07}"/>
                </a:ext>
              </a:extLst>
            </p:cNvPr>
            <p:cNvCxnSpPr>
              <a:cxnSpLocks/>
              <a:stCxn id="90" idx="4"/>
              <a:endCxn id="93"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7673FEF8-24F2-E5C3-B158-06F1644C9639}"/>
                </a:ext>
              </a:extLst>
            </p:cNvPr>
            <p:cNvCxnSpPr>
              <a:cxnSpLocks/>
              <a:stCxn id="89" idx="4"/>
              <a:endCxn id="94"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48CC6D66-A052-D00A-30BB-A24D0EFA81A1}"/>
                </a:ext>
              </a:extLst>
            </p:cNvPr>
            <p:cNvCxnSpPr>
              <a:cxnSpLocks/>
              <a:stCxn id="91" idx="3"/>
              <a:endCxn id="94"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D2B5101D-FB0B-4EE7-72E9-7A0A66E6115B}"/>
                </a:ext>
              </a:extLst>
            </p:cNvPr>
            <p:cNvCxnSpPr>
              <a:cxnSpLocks/>
              <a:stCxn id="90" idx="4"/>
              <a:endCxn id="94"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11" name="Group 110">
            <a:extLst>
              <a:ext uri="{FF2B5EF4-FFF2-40B4-BE49-F238E27FC236}">
                <a16:creationId xmlns:a16="http://schemas.microsoft.com/office/drawing/2014/main" id="{AE25E5E1-1DDF-19BB-2455-7EB9D1AF07CE}"/>
              </a:ext>
            </a:extLst>
          </p:cNvPr>
          <p:cNvGrpSpPr/>
          <p:nvPr/>
        </p:nvGrpSpPr>
        <p:grpSpPr>
          <a:xfrm>
            <a:off x="6847825" y="3357776"/>
            <a:ext cx="864536" cy="722856"/>
            <a:chOff x="7465327" y="1896696"/>
            <a:chExt cx="864536" cy="722856"/>
          </a:xfrm>
        </p:grpSpPr>
        <p:sp>
          <p:nvSpPr>
            <p:cNvPr id="112" name="Oval 111">
              <a:extLst>
                <a:ext uri="{FF2B5EF4-FFF2-40B4-BE49-F238E27FC236}">
                  <a16:creationId xmlns:a16="http://schemas.microsoft.com/office/drawing/2014/main" id="{8BCA2B21-B220-B1C7-9AB6-3B7CB24D9204}"/>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7D8B1393-9A97-21E0-7B53-9DA3A9CA580C}"/>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DB0695CD-906B-32FB-9ACE-AFA6468774AC}"/>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F8FFE97-6F6C-D999-2A54-07892450EADE}"/>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BAAEE08-8E48-C97A-BDC0-0280BFCCBB7C}"/>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0A7F1DA4-DE3C-81D6-AA62-18348BD52F55}"/>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208C67CB-4986-3730-B6AD-A903D16DEA29}"/>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D6EB0A62-F8A0-7F2B-A2C4-DBA3260EAA6E}"/>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Arrow Connector 119">
              <a:extLst>
                <a:ext uri="{FF2B5EF4-FFF2-40B4-BE49-F238E27FC236}">
                  <a16:creationId xmlns:a16="http://schemas.microsoft.com/office/drawing/2014/main" id="{91E88E25-AB8D-E0AE-E828-6C9C41F7F229}"/>
                </a:ext>
              </a:extLst>
            </p:cNvPr>
            <p:cNvCxnSpPr>
              <a:cxnSpLocks/>
              <a:stCxn id="115" idx="4"/>
              <a:endCxn id="119"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FFE287F8-A2BF-B405-DBCD-FC6ECED9EAAB}"/>
                </a:ext>
              </a:extLst>
            </p:cNvPr>
            <p:cNvCxnSpPr>
              <a:cxnSpLocks/>
              <a:stCxn id="115" idx="3"/>
              <a:endCxn id="118"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62FA58F9-2ABA-4E81-DA32-82EC2BE125E4}"/>
                </a:ext>
              </a:extLst>
            </p:cNvPr>
            <p:cNvCxnSpPr>
              <a:cxnSpLocks/>
              <a:stCxn id="115" idx="3"/>
              <a:endCxn id="117"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394879F0-4D7F-2200-EE60-19EF9461A905}"/>
                </a:ext>
              </a:extLst>
            </p:cNvPr>
            <p:cNvCxnSpPr>
              <a:cxnSpLocks/>
              <a:stCxn id="115" idx="3"/>
              <a:endCxn id="116"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3F347773-7E25-25E2-0B87-D418DACAD400}"/>
                </a:ext>
              </a:extLst>
            </p:cNvPr>
            <p:cNvCxnSpPr>
              <a:cxnSpLocks/>
              <a:stCxn id="114" idx="4"/>
              <a:endCxn id="119"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9BFD663A-8C2C-2A95-B50F-1E273F4476DB}"/>
                </a:ext>
              </a:extLst>
            </p:cNvPr>
            <p:cNvCxnSpPr>
              <a:cxnSpLocks/>
              <a:stCxn id="113" idx="4"/>
              <a:endCxn id="119"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20396885-D7A7-B9CF-BA4F-2A473EF1BFE0}"/>
                </a:ext>
              </a:extLst>
            </p:cNvPr>
            <p:cNvCxnSpPr>
              <a:cxnSpLocks/>
              <a:stCxn id="112" idx="4"/>
              <a:endCxn id="119"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BC4458E8-99E5-9002-1BD6-5C0BC19C1452}"/>
                </a:ext>
              </a:extLst>
            </p:cNvPr>
            <p:cNvCxnSpPr>
              <a:cxnSpLocks/>
              <a:stCxn id="112" idx="4"/>
              <a:endCxn id="11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DD08765D-8DAC-6193-6663-E66FF8A2E2E6}"/>
                </a:ext>
              </a:extLst>
            </p:cNvPr>
            <p:cNvCxnSpPr>
              <a:cxnSpLocks/>
              <a:stCxn id="112" idx="4"/>
              <a:endCxn id="11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2264ED0-D10A-9BC5-6C8E-BB93F3BA365F}"/>
                </a:ext>
              </a:extLst>
            </p:cNvPr>
            <p:cNvCxnSpPr>
              <a:cxnSpLocks/>
              <a:stCxn id="112" idx="4"/>
              <a:endCxn id="116"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2F058201-AA4F-1E4A-D0C5-223E41F86CA1}"/>
                </a:ext>
              </a:extLst>
            </p:cNvPr>
            <p:cNvCxnSpPr>
              <a:cxnSpLocks/>
              <a:stCxn id="113" idx="4"/>
              <a:endCxn id="116"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B2522E45-C406-FB10-EE38-CD981B52503D}"/>
                </a:ext>
              </a:extLst>
            </p:cNvPr>
            <p:cNvCxnSpPr>
              <a:cxnSpLocks/>
              <a:stCxn id="112" idx="4"/>
              <a:endCxn id="117"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F2BC81D8-A4B3-590C-5687-D2A89F5F17B2}"/>
                </a:ext>
              </a:extLst>
            </p:cNvPr>
            <p:cNvCxnSpPr>
              <a:cxnSpLocks/>
              <a:stCxn id="114" idx="3"/>
              <a:endCxn id="117"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621209EA-8297-4823-CB87-915F34CB3E36}"/>
                </a:ext>
              </a:extLst>
            </p:cNvPr>
            <p:cNvCxnSpPr>
              <a:cxnSpLocks/>
              <a:stCxn id="113" idx="4"/>
              <a:endCxn id="117"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34" name="TextBox 133">
            <a:extLst>
              <a:ext uri="{FF2B5EF4-FFF2-40B4-BE49-F238E27FC236}">
                <a16:creationId xmlns:a16="http://schemas.microsoft.com/office/drawing/2014/main" id="{BED9BEA2-6802-8080-1F32-B3545A1039D5}"/>
              </a:ext>
            </a:extLst>
          </p:cNvPr>
          <p:cNvSpPr txBox="1"/>
          <p:nvPr/>
        </p:nvSpPr>
        <p:spPr>
          <a:xfrm>
            <a:off x="6791461" y="2913333"/>
            <a:ext cx="923382" cy="523220"/>
          </a:xfrm>
          <a:prstGeom prst="rect">
            <a:avLst/>
          </a:prstGeom>
          <a:noFill/>
        </p:spPr>
        <p:txBody>
          <a:bodyPr wrap="square" rtlCol="0">
            <a:spAutoFit/>
          </a:bodyPr>
          <a:lstStyle/>
          <a:p>
            <a:pPr algn="ctr"/>
            <a:r>
              <a:rPr lang="en-US" sz="2800" b="1" dirty="0"/>
              <a:t>…</a:t>
            </a:r>
          </a:p>
        </p:txBody>
      </p:sp>
      <p:sp>
        <p:nvSpPr>
          <p:cNvPr id="135" name="Oval 134">
            <a:extLst>
              <a:ext uri="{FF2B5EF4-FFF2-40B4-BE49-F238E27FC236}">
                <a16:creationId xmlns:a16="http://schemas.microsoft.com/office/drawing/2014/main" id="{C3FEDC32-F6BA-F4C3-8707-D4A95ED4A2F4}"/>
              </a:ext>
            </a:extLst>
          </p:cNvPr>
          <p:cNvSpPr>
            <a:spLocks noChangeAspect="1"/>
          </p:cNvSpPr>
          <p:nvPr/>
        </p:nvSpPr>
        <p:spPr>
          <a:xfrm>
            <a:off x="7217560" y="4307905"/>
            <a:ext cx="152400" cy="1645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6" name="Straight Arrow Connector 135">
            <a:extLst>
              <a:ext uri="{FF2B5EF4-FFF2-40B4-BE49-F238E27FC236}">
                <a16:creationId xmlns:a16="http://schemas.microsoft.com/office/drawing/2014/main" id="{04A5E28E-DE0D-10BB-A624-00701B5486BF}"/>
              </a:ext>
            </a:extLst>
          </p:cNvPr>
          <p:cNvCxnSpPr>
            <a:cxnSpLocks/>
            <a:stCxn id="116" idx="5"/>
            <a:endCxn id="135" idx="1"/>
          </p:cNvCxnSpPr>
          <p:nvPr/>
        </p:nvCxnSpPr>
        <p:spPr>
          <a:xfrm>
            <a:off x="6977912" y="4056540"/>
            <a:ext cx="261966" cy="275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1AF4B0D6-2CA2-F9F2-468A-BE81E025C7C7}"/>
              </a:ext>
            </a:extLst>
          </p:cNvPr>
          <p:cNvCxnSpPr>
            <a:cxnSpLocks/>
            <a:stCxn id="117" idx="4"/>
            <a:endCxn id="135" idx="1"/>
          </p:cNvCxnSpPr>
          <p:nvPr/>
        </p:nvCxnSpPr>
        <p:spPr>
          <a:xfrm>
            <a:off x="7161407" y="4076784"/>
            <a:ext cx="78471"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BC8C7CAE-995E-FEE0-4CE3-1AA4705CF1D1}"/>
              </a:ext>
            </a:extLst>
          </p:cNvPr>
          <p:cNvCxnSpPr>
            <a:cxnSpLocks/>
            <a:stCxn id="118" idx="4"/>
            <a:endCxn id="135" idx="7"/>
          </p:cNvCxnSpPr>
          <p:nvPr/>
        </p:nvCxnSpPr>
        <p:spPr>
          <a:xfrm flipH="1">
            <a:off x="7347642" y="4076784"/>
            <a:ext cx="51142"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81D05745-64A0-17DE-F624-3D1A83D1727A}"/>
              </a:ext>
            </a:extLst>
          </p:cNvPr>
          <p:cNvCxnSpPr>
            <a:cxnSpLocks/>
            <a:stCxn id="119" idx="4"/>
            <a:endCxn id="135" idx="7"/>
          </p:cNvCxnSpPr>
          <p:nvPr/>
        </p:nvCxnSpPr>
        <p:spPr>
          <a:xfrm flipH="1">
            <a:off x="7347642" y="4076784"/>
            <a:ext cx="288519"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339EE3C9-8023-D426-6CF2-D51E3E25A6B6}"/>
              </a:ext>
            </a:extLst>
          </p:cNvPr>
          <p:cNvSpPr txBox="1"/>
          <p:nvPr/>
        </p:nvSpPr>
        <p:spPr>
          <a:xfrm>
            <a:off x="6246165" y="1859914"/>
            <a:ext cx="2006600" cy="523220"/>
          </a:xfrm>
          <a:prstGeom prst="rect">
            <a:avLst/>
          </a:prstGeom>
          <a:noFill/>
        </p:spPr>
        <p:txBody>
          <a:bodyPr wrap="square" rtlCol="0">
            <a:spAutoFit/>
          </a:bodyPr>
          <a:lstStyle/>
          <a:p>
            <a:pPr algn="ctr"/>
            <a:r>
              <a:rPr lang="en-US" sz="1400" dirty="0"/>
              <a:t>Generated Deep Learning Network</a:t>
            </a:r>
          </a:p>
        </p:txBody>
      </p:sp>
      <p:grpSp>
        <p:nvGrpSpPr>
          <p:cNvPr id="141" name="Group 140">
            <a:extLst>
              <a:ext uri="{FF2B5EF4-FFF2-40B4-BE49-F238E27FC236}">
                <a16:creationId xmlns:a16="http://schemas.microsoft.com/office/drawing/2014/main" id="{D4067018-ADE3-F717-348B-40A9171ACCD2}"/>
              </a:ext>
            </a:extLst>
          </p:cNvPr>
          <p:cNvGrpSpPr/>
          <p:nvPr/>
        </p:nvGrpSpPr>
        <p:grpSpPr>
          <a:xfrm>
            <a:off x="8258086" y="1907827"/>
            <a:ext cx="2398501" cy="3288533"/>
            <a:chOff x="3418100" y="648466"/>
            <a:chExt cx="2398501" cy="3288533"/>
          </a:xfrm>
        </p:grpSpPr>
        <p:grpSp>
          <p:nvGrpSpPr>
            <p:cNvPr id="142" name="Group 141">
              <a:extLst>
                <a:ext uri="{FF2B5EF4-FFF2-40B4-BE49-F238E27FC236}">
                  <a16:creationId xmlns:a16="http://schemas.microsoft.com/office/drawing/2014/main" id="{417493C9-A061-796E-E5FE-B8D1D2F24076}"/>
                </a:ext>
              </a:extLst>
            </p:cNvPr>
            <p:cNvGrpSpPr/>
            <p:nvPr/>
          </p:nvGrpSpPr>
          <p:grpSpPr>
            <a:xfrm>
              <a:off x="3418100" y="648466"/>
              <a:ext cx="1953418" cy="2831240"/>
              <a:chOff x="596523" y="818985"/>
              <a:chExt cx="2006600" cy="3522428"/>
            </a:xfrm>
            <a:solidFill>
              <a:schemeClr val="bg1">
                <a:lumMod val="85000"/>
              </a:schemeClr>
            </a:solidFill>
          </p:grpSpPr>
          <p:sp>
            <p:nvSpPr>
              <p:cNvPr id="174" name="Rounded Rectangle 173">
                <a:extLst>
                  <a:ext uri="{FF2B5EF4-FFF2-40B4-BE49-F238E27FC236}">
                    <a16:creationId xmlns:a16="http://schemas.microsoft.com/office/drawing/2014/main" id="{115D90C6-8370-2ED5-1EAD-C9F987C4F76D}"/>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5" name="Rounded Rectangle 174">
                <a:extLst>
                  <a:ext uri="{FF2B5EF4-FFF2-40B4-BE49-F238E27FC236}">
                    <a16:creationId xmlns:a16="http://schemas.microsoft.com/office/drawing/2014/main" id="{CD00E0AB-69A1-B3AB-5921-80CE890BAD1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76" name="Rounded Rectangle 175">
                <a:extLst>
                  <a:ext uri="{FF2B5EF4-FFF2-40B4-BE49-F238E27FC236}">
                    <a16:creationId xmlns:a16="http://schemas.microsoft.com/office/drawing/2014/main" id="{CFF42460-84B8-4D91-D48F-3FC6480F952E}"/>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77" name="Rounded Rectangle 176">
                <a:extLst>
                  <a:ext uri="{FF2B5EF4-FFF2-40B4-BE49-F238E27FC236}">
                    <a16:creationId xmlns:a16="http://schemas.microsoft.com/office/drawing/2014/main" id="{B12C96BD-C9F0-18B2-EFBA-2A5C7F6A54FC}"/>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78" name="Straight Arrow Connector 177">
                <a:extLst>
                  <a:ext uri="{FF2B5EF4-FFF2-40B4-BE49-F238E27FC236}">
                    <a16:creationId xmlns:a16="http://schemas.microsoft.com/office/drawing/2014/main" id="{9C94C0F7-4F37-D809-9E5C-E22E9F74073B}"/>
                  </a:ext>
                </a:extLst>
              </p:cNvPr>
              <p:cNvCxnSpPr>
                <a:cxnSpLocks/>
                <a:stCxn id="175" idx="2"/>
                <a:endCxn id="176"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CB41C85D-1A0A-5E87-48F2-9C7F80E75859}"/>
                  </a:ext>
                </a:extLst>
              </p:cNvPr>
              <p:cNvCxnSpPr>
                <a:cxnSpLocks/>
                <a:stCxn id="176" idx="2"/>
                <a:endCxn id="177"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4FAEE2B8-1887-CC53-8669-4CC37E5C86EE}"/>
                  </a:ext>
                </a:extLst>
              </p:cNvPr>
              <p:cNvCxnSpPr>
                <a:cxnSpLocks/>
                <a:stCxn id="177" idx="2"/>
                <a:endCxn id="181"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81" name="Rounded Rectangle 180">
                <a:extLst>
                  <a:ext uri="{FF2B5EF4-FFF2-40B4-BE49-F238E27FC236}">
                    <a16:creationId xmlns:a16="http://schemas.microsoft.com/office/drawing/2014/main" id="{A182E474-BB28-489D-570D-5A7840E5C099}"/>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3" name="Elbow Connector 142">
              <a:extLst>
                <a:ext uri="{FF2B5EF4-FFF2-40B4-BE49-F238E27FC236}">
                  <a16:creationId xmlns:a16="http://schemas.microsoft.com/office/drawing/2014/main" id="{CCF1ABF9-5C39-4194-5A06-528EF51685AB}"/>
                </a:ext>
              </a:extLst>
            </p:cNvPr>
            <p:cNvCxnSpPr>
              <a:cxnSpLocks/>
            </p:cNvCxnSpPr>
            <p:nvPr/>
          </p:nvCxnSpPr>
          <p:spPr>
            <a:xfrm rot="10800000" flipH="1">
              <a:off x="3762300" y="1185315"/>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4" name="Group 143">
              <a:extLst>
                <a:ext uri="{FF2B5EF4-FFF2-40B4-BE49-F238E27FC236}">
                  <a16:creationId xmlns:a16="http://schemas.microsoft.com/office/drawing/2014/main" id="{03489339-1AFA-4368-2819-4F94FE2DBE14}"/>
                </a:ext>
              </a:extLst>
            </p:cNvPr>
            <p:cNvGrpSpPr/>
            <p:nvPr/>
          </p:nvGrpSpPr>
          <p:grpSpPr>
            <a:xfrm>
              <a:off x="3566461" y="800897"/>
              <a:ext cx="1953418" cy="2831240"/>
              <a:chOff x="596523" y="818985"/>
              <a:chExt cx="2006600" cy="3522428"/>
            </a:xfrm>
            <a:solidFill>
              <a:schemeClr val="bg1">
                <a:lumMod val="85000"/>
              </a:schemeClr>
            </a:solidFill>
          </p:grpSpPr>
          <p:sp>
            <p:nvSpPr>
              <p:cNvPr id="166" name="Rounded Rectangle 165">
                <a:extLst>
                  <a:ext uri="{FF2B5EF4-FFF2-40B4-BE49-F238E27FC236}">
                    <a16:creationId xmlns:a16="http://schemas.microsoft.com/office/drawing/2014/main" id="{115EA12D-41B9-BF6A-0414-81C09E132584}"/>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Rounded Rectangle 166">
                <a:extLst>
                  <a:ext uri="{FF2B5EF4-FFF2-40B4-BE49-F238E27FC236}">
                    <a16:creationId xmlns:a16="http://schemas.microsoft.com/office/drawing/2014/main" id="{2A9C7965-CC44-B540-0008-8D33F67D9FA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8" name="Rounded Rectangle 167">
                <a:extLst>
                  <a:ext uri="{FF2B5EF4-FFF2-40B4-BE49-F238E27FC236}">
                    <a16:creationId xmlns:a16="http://schemas.microsoft.com/office/drawing/2014/main" id="{4E972280-C040-1C2D-C6BD-EE7189917FC4}"/>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69" name="Rounded Rectangle 168">
                <a:extLst>
                  <a:ext uri="{FF2B5EF4-FFF2-40B4-BE49-F238E27FC236}">
                    <a16:creationId xmlns:a16="http://schemas.microsoft.com/office/drawing/2014/main" id="{B4E06CCA-21E7-789D-B3D9-E80D7D104584}"/>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70" name="Straight Arrow Connector 169">
                <a:extLst>
                  <a:ext uri="{FF2B5EF4-FFF2-40B4-BE49-F238E27FC236}">
                    <a16:creationId xmlns:a16="http://schemas.microsoft.com/office/drawing/2014/main" id="{FB153C35-F4D6-43E9-830D-299AA06C8E00}"/>
                  </a:ext>
                </a:extLst>
              </p:cNvPr>
              <p:cNvCxnSpPr>
                <a:cxnSpLocks/>
                <a:stCxn id="167" idx="2"/>
                <a:endCxn id="168"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70E75D44-6239-D0FA-FA3C-9CF80ECFAA2E}"/>
                  </a:ext>
                </a:extLst>
              </p:cNvPr>
              <p:cNvCxnSpPr>
                <a:cxnSpLocks/>
                <a:stCxn id="168" idx="2"/>
                <a:endCxn id="169"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23464CE8-684D-FA22-4114-18C618DC9FB7}"/>
                  </a:ext>
                </a:extLst>
              </p:cNvPr>
              <p:cNvCxnSpPr>
                <a:cxnSpLocks/>
                <a:stCxn id="169" idx="2"/>
                <a:endCxn id="173"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73" name="Rounded Rectangle 172">
                <a:extLst>
                  <a:ext uri="{FF2B5EF4-FFF2-40B4-BE49-F238E27FC236}">
                    <a16:creationId xmlns:a16="http://schemas.microsoft.com/office/drawing/2014/main" id="{140AC152-F10C-44D9-09A3-1FE40591BD01}"/>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5" name="Elbow Connector 144">
              <a:extLst>
                <a:ext uri="{FF2B5EF4-FFF2-40B4-BE49-F238E27FC236}">
                  <a16:creationId xmlns:a16="http://schemas.microsoft.com/office/drawing/2014/main" id="{757BC91B-E80D-815A-67EB-06D6B76C78E2}"/>
                </a:ext>
              </a:extLst>
            </p:cNvPr>
            <p:cNvCxnSpPr>
              <a:cxnSpLocks/>
            </p:cNvCxnSpPr>
            <p:nvPr/>
          </p:nvCxnSpPr>
          <p:spPr>
            <a:xfrm rot="10800000" flipH="1">
              <a:off x="3910661" y="1337746"/>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6" name="Group 145">
              <a:extLst>
                <a:ext uri="{FF2B5EF4-FFF2-40B4-BE49-F238E27FC236}">
                  <a16:creationId xmlns:a16="http://schemas.microsoft.com/office/drawing/2014/main" id="{90F678D2-412C-1D66-D7E7-75E32E3AA4D7}"/>
                </a:ext>
              </a:extLst>
            </p:cNvPr>
            <p:cNvGrpSpPr/>
            <p:nvPr/>
          </p:nvGrpSpPr>
          <p:grpSpPr>
            <a:xfrm>
              <a:off x="3714822" y="953328"/>
              <a:ext cx="1953418" cy="2831240"/>
              <a:chOff x="596523" y="818985"/>
              <a:chExt cx="2006600" cy="3522428"/>
            </a:xfrm>
            <a:solidFill>
              <a:schemeClr val="bg1">
                <a:lumMod val="85000"/>
              </a:schemeClr>
            </a:solidFill>
          </p:grpSpPr>
          <p:sp>
            <p:nvSpPr>
              <p:cNvPr id="158" name="Rounded Rectangle 157">
                <a:extLst>
                  <a:ext uri="{FF2B5EF4-FFF2-40B4-BE49-F238E27FC236}">
                    <a16:creationId xmlns:a16="http://schemas.microsoft.com/office/drawing/2014/main" id="{D01C95D6-CF0F-EE04-BAC0-2DEDF6F9B9C6}"/>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9" name="Rounded Rectangle 158">
                <a:extLst>
                  <a:ext uri="{FF2B5EF4-FFF2-40B4-BE49-F238E27FC236}">
                    <a16:creationId xmlns:a16="http://schemas.microsoft.com/office/drawing/2014/main" id="{355D847E-06B2-7C52-744F-7945B123EAF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0" name="Rounded Rectangle 159">
                <a:extLst>
                  <a:ext uri="{FF2B5EF4-FFF2-40B4-BE49-F238E27FC236}">
                    <a16:creationId xmlns:a16="http://schemas.microsoft.com/office/drawing/2014/main" id="{3B7BF35E-0399-F3D6-115C-ACC508472DCD}"/>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61" name="Rounded Rectangle 160">
                <a:extLst>
                  <a:ext uri="{FF2B5EF4-FFF2-40B4-BE49-F238E27FC236}">
                    <a16:creationId xmlns:a16="http://schemas.microsoft.com/office/drawing/2014/main" id="{CA5993C6-17DC-5F05-21BA-3FE0EADA1F71}"/>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62" name="Straight Arrow Connector 161">
                <a:extLst>
                  <a:ext uri="{FF2B5EF4-FFF2-40B4-BE49-F238E27FC236}">
                    <a16:creationId xmlns:a16="http://schemas.microsoft.com/office/drawing/2014/main" id="{AA508313-1C5E-43A8-B029-2A07F6FD0414}"/>
                  </a:ext>
                </a:extLst>
              </p:cNvPr>
              <p:cNvCxnSpPr>
                <a:cxnSpLocks/>
                <a:stCxn id="159" idx="2"/>
                <a:endCxn id="160"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C30D8C2C-37F6-4E8E-AFE0-F120AB489243}"/>
                  </a:ext>
                </a:extLst>
              </p:cNvPr>
              <p:cNvCxnSpPr>
                <a:cxnSpLocks/>
                <a:stCxn id="160" idx="2"/>
                <a:endCxn id="161"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F934D3E1-34A4-7B0E-7018-78981F25FB35}"/>
                  </a:ext>
                </a:extLst>
              </p:cNvPr>
              <p:cNvCxnSpPr>
                <a:cxnSpLocks/>
                <a:stCxn id="161" idx="2"/>
                <a:endCxn id="165"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65" name="Rounded Rectangle 164">
                <a:extLst>
                  <a:ext uri="{FF2B5EF4-FFF2-40B4-BE49-F238E27FC236}">
                    <a16:creationId xmlns:a16="http://schemas.microsoft.com/office/drawing/2014/main" id="{57C6628B-6A25-EE4E-C028-D6EFD47D15E5}"/>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7" name="Elbow Connector 146">
              <a:extLst>
                <a:ext uri="{FF2B5EF4-FFF2-40B4-BE49-F238E27FC236}">
                  <a16:creationId xmlns:a16="http://schemas.microsoft.com/office/drawing/2014/main" id="{4B55BFE6-F7B0-2374-A8B6-798A72BD1E96}"/>
                </a:ext>
              </a:extLst>
            </p:cNvPr>
            <p:cNvCxnSpPr>
              <a:cxnSpLocks/>
            </p:cNvCxnSpPr>
            <p:nvPr/>
          </p:nvCxnSpPr>
          <p:spPr>
            <a:xfrm rot="10800000" flipH="1">
              <a:off x="4059022" y="1490177"/>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8" name="Group 147">
              <a:extLst>
                <a:ext uri="{FF2B5EF4-FFF2-40B4-BE49-F238E27FC236}">
                  <a16:creationId xmlns:a16="http://schemas.microsoft.com/office/drawing/2014/main" id="{2B271597-8926-CDAA-BA28-D03C347FC38C}"/>
                </a:ext>
              </a:extLst>
            </p:cNvPr>
            <p:cNvGrpSpPr/>
            <p:nvPr/>
          </p:nvGrpSpPr>
          <p:grpSpPr>
            <a:xfrm>
              <a:off x="3863183" y="1105759"/>
              <a:ext cx="1953418" cy="2831240"/>
              <a:chOff x="596523" y="818985"/>
              <a:chExt cx="2006600" cy="3522428"/>
            </a:xfrm>
            <a:solidFill>
              <a:schemeClr val="bg1">
                <a:lumMod val="85000"/>
              </a:schemeClr>
            </a:solidFill>
          </p:grpSpPr>
          <p:sp>
            <p:nvSpPr>
              <p:cNvPr id="150" name="Rounded Rectangle 149">
                <a:extLst>
                  <a:ext uri="{FF2B5EF4-FFF2-40B4-BE49-F238E27FC236}">
                    <a16:creationId xmlns:a16="http://schemas.microsoft.com/office/drawing/2014/main" id="{EA26B62F-1114-BA7A-B7B3-0E9D5FC08751}"/>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1" name="Rounded Rectangle 150">
                <a:extLst>
                  <a:ext uri="{FF2B5EF4-FFF2-40B4-BE49-F238E27FC236}">
                    <a16:creationId xmlns:a16="http://schemas.microsoft.com/office/drawing/2014/main" id="{BFD43C6F-3E8F-B661-2D9A-40E8C5F663BB}"/>
                  </a:ext>
                </a:extLst>
              </p:cNvPr>
              <p:cNvSpPr/>
              <p:nvPr/>
            </p:nvSpPr>
            <p:spPr>
              <a:xfrm>
                <a:off x="941428" y="1017765"/>
                <a:ext cx="1526183" cy="54068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52" name="Rounded Rectangle 151">
                <a:extLst>
                  <a:ext uri="{FF2B5EF4-FFF2-40B4-BE49-F238E27FC236}">
                    <a16:creationId xmlns:a16="http://schemas.microsoft.com/office/drawing/2014/main" id="{17F4E562-47EF-380C-56D5-4E1270B6772F}"/>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53" name="Rounded Rectangle 152">
                <a:extLst>
                  <a:ext uri="{FF2B5EF4-FFF2-40B4-BE49-F238E27FC236}">
                    <a16:creationId xmlns:a16="http://schemas.microsoft.com/office/drawing/2014/main" id="{2004C048-6782-8489-2ABA-0D18D6D73B0D}"/>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54" name="Straight Arrow Connector 153">
                <a:extLst>
                  <a:ext uri="{FF2B5EF4-FFF2-40B4-BE49-F238E27FC236}">
                    <a16:creationId xmlns:a16="http://schemas.microsoft.com/office/drawing/2014/main" id="{0FA38406-7049-6129-97AA-AB382D2E0719}"/>
                  </a:ext>
                </a:extLst>
              </p:cNvPr>
              <p:cNvCxnSpPr>
                <a:cxnSpLocks/>
                <a:stCxn id="151" idx="2"/>
                <a:endCxn id="152"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ADC8BDFB-B0B0-0D1E-12DE-34C9000C62FB}"/>
                  </a:ext>
                </a:extLst>
              </p:cNvPr>
              <p:cNvCxnSpPr>
                <a:cxnSpLocks/>
                <a:stCxn id="152" idx="2"/>
                <a:endCxn id="153"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027D8F2B-D097-C4E9-8BA3-A7EE3B10EF84}"/>
                  </a:ext>
                </a:extLst>
              </p:cNvPr>
              <p:cNvCxnSpPr>
                <a:cxnSpLocks/>
                <a:stCxn id="153" idx="2"/>
                <a:endCxn id="157"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57" name="Rounded Rectangle 156">
                <a:extLst>
                  <a:ext uri="{FF2B5EF4-FFF2-40B4-BE49-F238E27FC236}">
                    <a16:creationId xmlns:a16="http://schemas.microsoft.com/office/drawing/2014/main" id="{B9A2172A-5EAA-8A97-7F0D-55CBD1F10157}"/>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9" name="Elbow Connector 148">
              <a:extLst>
                <a:ext uri="{FF2B5EF4-FFF2-40B4-BE49-F238E27FC236}">
                  <a16:creationId xmlns:a16="http://schemas.microsoft.com/office/drawing/2014/main" id="{714E15F5-A563-7455-E4E2-1A62E13CA0D4}"/>
                </a:ext>
              </a:extLst>
            </p:cNvPr>
            <p:cNvCxnSpPr>
              <a:cxnSpLocks/>
              <a:stCxn id="157" idx="1"/>
              <a:endCxn id="151" idx="1"/>
            </p:cNvCxnSpPr>
            <p:nvPr/>
          </p:nvCxnSpPr>
          <p:spPr>
            <a:xfrm rot="10800000" flipH="1">
              <a:off x="4198943" y="1482829"/>
              <a:ext cx="4" cy="2101996"/>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sp>
        <p:nvSpPr>
          <p:cNvPr id="182" name="Notched Right Arrow 181">
            <a:extLst>
              <a:ext uri="{FF2B5EF4-FFF2-40B4-BE49-F238E27FC236}">
                <a16:creationId xmlns:a16="http://schemas.microsoft.com/office/drawing/2014/main" id="{76AEAA48-5FA2-789A-A880-548067F8F74A}"/>
              </a:ext>
            </a:extLst>
          </p:cNvPr>
          <p:cNvSpPr/>
          <p:nvPr/>
        </p:nvSpPr>
        <p:spPr>
          <a:xfrm>
            <a:off x="7714843" y="3525028"/>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225C091E-2301-88A0-3BFA-0815464B1AE2}"/>
              </a:ext>
            </a:extLst>
          </p:cNvPr>
          <p:cNvSpPr txBox="1"/>
          <p:nvPr/>
        </p:nvSpPr>
        <p:spPr>
          <a:xfrm>
            <a:off x="1329500" y="4342956"/>
            <a:ext cx="8526242" cy="369332"/>
          </a:xfrm>
          <a:prstGeom prst="rect">
            <a:avLst/>
          </a:prstGeom>
          <a:noFill/>
        </p:spPr>
        <p:txBody>
          <a:bodyPr wrap="square" rtlCol="0">
            <a:spAutoFit/>
          </a:bodyPr>
          <a:lstStyle/>
          <a:p>
            <a:pPr algn="ctr"/>
            <a:r>
              <a:rPr lang="en-US" dirty="0"/>
              <a:t>Human In the Loop</a:t>
            </a:r>
          </a:p>
        </p:txBody>
      </p:sp>
      <p:sp>
        <p:nvSpPr>
          <p:cNvPr id="193" name="Rectangle 192">
            <a:extLst>
              <a:ext uri="{FF2B5EF4-FFF2-40B4-BE49-F238E27FC236}">
                <a16:creationId xmlns:a16="http://schemas.microsoft.com/office/drawing/2014/main" id="{956C3961-6B3D-23D6-A9E8-FE20B1FA8A2B}"/>
              </a:ext>
            </a:extLst>
          </p:cNvPr>
          <p:cNvSpPr/>
          <p:nvPr/>
        </p:nvSpPr>
        <p:spPr>
          <a:xfrm>
            <a:off x="10165975" y="5202937"/>
            <a:ext cx="1363004" cy="839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6" name="Group 195">
            <a:extLst>
              <a:ext uri="{FF2B5EF4-FFF2-40B4-BE49-F238E27FC236}">
                <a16:creationId xmlns:a16="http://schemas.microsoft.com/office/drawing/2014/main" id="{3B168F9C-C511-20D6-9220-BC6ABD180147}"/>
              </a:ext>
            </a:extLst>
          </p:cNvPr>
          <p:cNvGrpSpPr/>
          <p:nvPr/>
        </p:nvGrpSpPr>
        <p:grpSpPr>
          <a:xfrm>
            <a:off x="5099168" y="3323447"/>
            <a:ext cx="573587" cy="650081"/>
            <a:chOff x="3368565" y="3021310"/>
            <a:chExt cx="606781" cy="687702"/>
          </a:xfrm>
        </p:grpSpPr>
        <p:grpSp>
          <p:nvGrpSpPr>
            <p:cNvPr id="197" name="Group 196">
              <a:extLst>
                <a:ext uri="{FF2B5EF4-FFF2-40B4-BE49-F238E27FC236}">
                  <a16:creationId xmlns:a16="http://schemas.microsoft.com/office/drawing/2014/main" id="{2A7368D8-A516-DCE3-CBEC-D8F8AE7B9052}"/>
                </a:ext>
              </a:extLst>
            </p:cNvPr>
            <p:cNvGrpSpPr>
              <a:grpSpLocks noChangeAspect="1"/>
            </p:cNvGrpSpPr>
            <p:nvPr/>
          </p:nvGrpSpPr>
          <p:grpSpPr>
            <a:xfrm>
              <a:off x="3529426" y="3580996"/>
              <a:ext cx="291344" cy="128016"/>
              <a:chOff x="4916130" y="3046903"/>
              <a:chExt cx="568576" cy="259307"/>
            </a:xfrm>
          </p:grpSpPr>
          <p:sp>
            <p:nvSpPr>
              <p:cNvPr id="199" name="Rectangle 198">
                <a:extLst>
                  <a:ext uri="{FF2B5EF4-FFF2-40B4-BE49-F238E27FC236}">
                    <a16:creationId xmlns:a16="http://schemas.microsoft.com/office/drawing/2014/main" id="{055D7268-C21F-460B-7C44-F361531C2F23}"/>
                  </a:ext>
                </a:extLst>
              </p:cNvPr>
              <p:cNvSpPr/>
              <p:nvPr/>
            </p:nvSpPr>
            <p:spPr bwMode="auto">
              <a:xfrm>
                <a:off x="4916130" y="3046903"/>
                <a:ext cx="509516" cy="259307"/>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200" name="Rectangle 199">
                <a:extLst>
                  <a:ext uri="{FF2B5EF4-FFF2-40B4-BE49-F238E27FC236}">
                    <a16:creationId xmlns:a16="http://schemas.microsoft.com/office/drawing/2014/main" id="{392C8A11-1F94-3904-1CFC-9CDC8BB9F40D}"/>
                  </a:ext>
                </a:extLst>
              </p:cNvPr>
              <p:cNvSpPr/>
              <p:nvPr/>
            </p:nvSpPr>
            <p:spPr bwMode="auto">
              <a:xfrm>
                <a:off x="5425652" y="3115414"/>
                <a:ext cx="59054" cy="122829"/>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201" name="Rectangle 200">
                <a:extLst>
                  <a:ext uri="{FF2B5EF4-FFF2-40B4-BE49-F238E27FC236}">
                    <a16:creationId xmlns:a16="http://schemas.microsoft.com/office/drawing/2014/main" id="{8EAFB069-1F12-0D1F-7D93-456C50E2B11C}"/>
                  </a:ext>
                </a:extLst>
              </p:cNvPr>
              <p:cNvSpPr/>
              <p:nvPr/>
            </p:nvSpPr>
            <p:spPr bwMode="auto">
              <a:xfrm>
                <a:off x="4938883" y="3091255"/>
                <a:ext cx="303366" cy="170597"/>
              </a:xfrm>
              <a:prstGeom prst="rect">
                <a:avLst/>
              </a:prstGeom>
              <a:solidFill>
                <a:schemeClr val="accent6">
                  <a:lumMod val="60000"/>
                  <a:lumOff val="40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endParaRPr lang="en-US" sz="1400" b="1" dirty="0">
                  <a:solidFill>
                    <a:srgbClr val="000000"/>
                  </a:solidFill>
                </a:endParaRPr>
              </a:p>
            </p:txBody>
          </p:sp>
        </p:grpSp>
        <p:pic>
          <p:nvPicPr>
            <p:cNvPr id="198" name="Graphic 197" descr="Head with gears outline">
              <a:extLst>
                <a:ext uri="{FF2B5EF4-FFF2-40B4-BE49-F238E27FC236}">
                  <a16:creationId xmlns:a16="http://schemas.microsoft.com/office/drawing/2014/main" id="{C4C1493B-43BD-DD52-AD1C-407A6F3533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8565" y="3021310"/>
              <a:ext cx="606781" cy="606781"/>
            </a:xfrm>
            <a:prstGeom prst="rect">
              <a:avLst/>
            </a:prstGeom>
          </p:spPr>
        </p:pic>
      </p:grpSp>
      <p:sp>
        <p:nvSpPr>
          <p:cNvPr id="202" name="Title 2">
            <a:extLst>
              <a:ext uri="{FF2B5EF4-FFF2-40B4-BE49-F238E27FC236}">
                <a16:creationId xmlns:a16="http://schemas.microsoft.com/office/drawing/2014/main" id="{701E994B-F55B-8EB2-8D7C-FA79CC393179}"/>
              </a:ext>
            </a:extLst>
          </p:cNvPr>
          <p:cNvSpPr>
            <a:spLocks noGrp="1"/>
          </p:cNvSpPr>
          <p:nvPr>
            <p:ph type="title"/>
          </p:nvPr>
        </p:nvSpPr>
        <p:spPr>
          <a:xfrm>
            <a:off x="609600" y="219514"/>
            <a:ext cx="10972800" cy="1008771"/>
          </a:xfrm>
        </p:spPr>
        <p:txBody>
          <a:bodyPr/>
          <a:lstStyle/>
          <a:p>
            <a:r>
              <a:rPr lang="en-US" dirty="0"/>
              <a:t>… but we need more automation …</a:t>
            </a:r>
            <a:br>
              <a:rPr lang="en-US" dirty="0"/>
            </a:br>
            <a:r>
              <a:rPr lang="en-US" sz="2400" b="0" dirty="0"/>
              <a:t>Let’s put a human to do this?</a:t>
            </a:r>
            <a:endParaRPr lang="en-US" b="0" dirty="0"/>
          </a:p>
        </p:txBody>
      </p:sp>
      <p:pic>
        <p:nvPicPr>
          <p:cNvPr id="3" name="Picture 2">
            <a:extLst>
              <a:ext uri="{FF2B5EF4-FFF2-40B4-BE49-F238E27FC236}">
                <a16:creationId xmlns:a16="http://schemas.microsoft.com/office/drawing/2014/main" id="{69F57EFE-20DC-B239-B068-531F99A0D9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445046" y="40849"/>
            <a:ext cx="1746954" cy="9826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792841-DE0A-0B1F-7F81-DBEA90A19A2E}"/>
              </a:ext>
            </a:extLst>
          </p:cNvPr>
          <p:cNvSpPr txBox="1"/>
          <p:nvPr/>
        </p:nvSpPr>
        <p:spPr>
          <a:xfrm>
            <a:off x="9049456" y="354567"/>
            <a:ext cx="2269067" cy="369332"/>
          </a:xfrm>
          <a:prstGeom prst="rect">
            <a:avLst/>
          </a:prstGeom>
          <a:noFill/>
        </p:spPr>
        <p:txBody>
          <a:bodyPr wrap="square" rtlCol="0">
            <a:spAutoFit/>
          </a:bodyPr>
          <a:lstStyle/>
          <a:p>
            <a:r>
              <a:rPr lang="en-US" dirty="0"/>
              <a:t>Zane Fink</a:t>
            </a:r>
          </a:p>
        </p:txBody>
      </p:sp>
    </p:spTree>
    <p:extLst>
      <p:ext uri="{BB962C8B-B14F-4D97-AF65-F5344CB8AC3E}">
        <p14:creationId xmlns:p14="http://schemas.microsoft.com/office/powerpoint/2010/main" val="130262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4596B-3088-1C7B-8F56-351C00AD9B83}"/>
              </a:ext>
            </a:extLst>
          </p:cNvPr>
          <p:cNvSpPr txBox="1"/>
          <p:nvPr/>
        </p:nvSpPr>
        <p:spPr>
          <a:xfrm>
            <a:off x="4384659" y="2505285"/>
            <a:ext cx="2006600" cy="523220"/>
          </a:xfrm>
          <a:prstGeom prst="rect">
            <a:avLst/>
          </a:prstGeom>
          <a:noFill/>
        </p:spPr>
        <p:txBody>
          <a:bodyPr wrap="square" rtlCol="0">
            <a:spAutoFit/>
          </a:bodyPr>
          <a:lstStyle/>
          <a:p>
            <a:pPr algn="ctr"/>
            <a:r>
              <a:rPr lang="en-US" sz="1400" dirty="0"/>
              <a:t>DL Model</a:t>
            </a:r>
          </a:p>
          <a:p>
            <a:pPr algn="ctr"/>
            <a:r>
              <a:rPr lang="en-US" sz="1400" dirty="0"/>
              <a:t> Construction</a:t>
            </a:r>
          </a:p>
        </p:txBody>
      </p:sp>
      <p:sp>
        <p:nvSpPr>
          <p:cNvPr id="6" name="Notched Right Arrow 5">
            <a:extLst>
              <a:ext uri="{FF2B5EF4-FFF2-40B4-BE49-F238E27FC236}">
                <a16:creationId xmlns:a16="http://schemas.microsoft.com/office/drawing/2014/main" id="{CB48FB1D-9455-EAB5-3946-BD4A9193531B}"/>
              </a:ext>
            </a:extLst>
          </p:cNvPr>
          <p:cNvSpPr/>
          <p:nvPr/>
        </p:nvSpPr>
        <p:spPr>
          <a:xfrm>
            <a:off x="2849858" y="3499287"/>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DBF7AE7-34FA-6C3B-831D-BC2523CF4A95}"/>
              </a:ext>
            </a:extLst>
          </p:cNvPr>
          <p:cNvGrpSpPr/>
          <p:nvPr/>
        </p:nvGrpSpPr>
        <p:grpSpPr>
          <a:xfrm>
            <a:off x="380293" y="1911096"/>
            <a:ext cx="2398501" cy="3322891"/>
            <a:chOff x="380293" y="1766066"/>
            <a:chExt cx="2398501" cy="3322891"/>
          </a:xfrm>
        </p:grpSpPr>
        <p:grpSp>
          <p:nvGrpSpPr>
            <p:cNvPr id="8" name="Group 7">
              <a:extLst>
                <a:ext uri="{FF2B5EF4-FFF2-40B4-BE49-F238E27FC236}">
                  <a16:creationId xmlns:a16="http://schemas.microsoft.com/office/drawing/2014/main" id="{262F2712-F5D8-244C-6475-97A815394192}"/>
                </a:ext>
              </a:extLst>
            </p:cNvPr>
            <p:cNvGrpSpPr/>
            <p:nvPr/>
          </p:nvGrpSpPr>
          <p:grpSpPr>
            <a:xfrm>
              <a:off x="380293" y="1766066"/>
              <a:ext cx="1953418" cy="2831240"/>
              <a:chOff x="596523" y="818985"/>
              <a:chExt cx="2006600" cy="3522428"/>
            </a:xfrm>
            <a:solidFill>
              <a:schemeClr val="bg1">
                <a:lumMod val="85000"/>
              </a:schemeClr>
            </a:solidFill>
          </p:grpSpPr>
          <p:sp>
            <p:nvSpPr>
              <p:cNvPr id="41" name="Rounded Rectangle 40">
                <a:extLst>
                  <a:ext uri="{FF2B5EF4-FFF2-40B4-BE49-F238E27FC236}">
                    <a16:creationId xmlns:a16="http://schemas.microsoft.com/office/drawing/2014/main" id="{DF4BF7FC-A4B8-4EC8-245A-15E61C8FA9D7}"/>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Rounded Rectangle 41">
                <a:extLst>
                  <a:ext uri="{FF2B5EF4-FFF2-40B4-BE49-F238E27FC236}">
                    <a16:creationId xmlns:a16="http://schemas.microsoft.com/office/drawing/2014/main" id="{25F1C430-54FE-DF30-7751-3CE187879E72}"/>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43" name="Rounded Rectangle 42">
                <a:extLst>
                  <a:ext uri="{FF2B5EF4-FFF2-40B4-BE49-F238E27FC236}">
                    <a16:creationId xmlns:a16="http://schemas.microsoft.com/office/drawing/2014/main" id="{459F1ED7-7550-A648-233D-131016CD3B05}"/>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44" name="Rounded Rectangle 43">
                <a:extLst>
                  <a:ext uri="{FF2B5EF4-FFF2-40B4-BE49-F238E27FC236}">
                    <a16:creationId xmlns:a16="http://schemas.microsoft.com/office/drawing/2014/main" id="{0D44743C-B25E-A4C9-AF3F-201912B3FE92}"/>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45" name="Straight Arrow Connector 44">
                <a:extLst>
                  <a:ext uri="{FF2B5EF4-FFF2-40B4-BE49-F238E27FC236}">
                    <a16:creationId xmlns:a16="http://schemas.microsoft.com/office/drawing/2014/main" id="{1DB9F009-BA72-AF6C-D0E2-5FD3105FCE3D}"/>
                  </a:ext>
                </a:extLst>
              </p:cNvPr>
              <p:cNvCxnSpPr>
                <a:cxnSpLocks/>
                <a:stCxn id="42" idx="2"/>
                <a:endCxn id="43"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EF7AE59E-5856-1881-9B8C-796402A9F25B}"/>
                  </a:ext>
                </a:extLst>
              </p:cNvPr>
              <p:cNvCxnSpPr>
                <a:cxnSpLocks/>
                <a:stCxn id="43" idx="2"/>
                <a:endCxn id="44"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F2C819B-2524-2C74-8898-0A47045590A1}"/>
                  </a:ext>
                </a:extLst>
              </p:cNvPr>
              <p:cNvCxnSpPr>
                <a:cxnSpLocks/>
                <a:stCxn id="44" idx="2"/>
                <a:endCxn id="48"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48" name="Rounded Rectangle 47">
                <a:extLst>
                  <a:ext uri="{FF2B5EF4-FFF2-40B4-BE49-F238E27FC236}">
                    <a16:creationId xmlns:a16="http://schemas.microsoft.com/office/drawing/2014/main" id="{0255A64B-A565-6BA9-8FDE-437305764FBF}"/>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9" name="Elbow Connector 8">
              <a:extLst>
                <a:ext uri="{FF2B5EF4-FFF2-40B4-BE49-F238E27FC236}">
                  <a16:creationId xmlns:a16="http://schemas.microsoft.com/office/drawing/2014/main" id="{84809623-08A6-F226-C10C-B686B9B9EF2C}"/>
                </a:ext>
              </a:extLst>
            </p:cNvPr>
            <p:cNvCxnSpPr>
              <a:cxnSpLocks/>
              <a:stCxn id="48" idx="1"/>
              <a:endCxn id="42" idx="1"/>
            </p:cNvCxnSpPr>
            <p:nvPr/>
          </p:nvCxnSpPr>
          <p:spPr>
            <a:xfrm rot="10800000" flipH="1">
              <a:off x="716053" y="2143140"/>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A8D8871-8D72-F524-EC76-5215AD990474}"/>
                </a:ext>
              </a:extLst>
            </p:cNvPr>
            <p:cNvGrpSpPr/>
            <p:nvPr/>
          </p:nvGrpSpPr>
          <p:grpSpPr>
            <a:xfrm>
              <a:off x="528654" y="1918497"/>
              <a:ext cx="1953418" cy="2831240"/>
              <a:chOff x="596523" y="818985"/>
              <a:chExt cx="2006600" cy="3522428"/>
            </a:xfrm>
            <a:solidFill>
              <a:schemeClr val="bg1">
                <a:lumMod val="85000"/>
              </a:schemeClr>
            </a:solidFill>
          </p:grpSpPr>
          <p:sp>
            <p:nvSpPr>
              <p:cNvPr id="33" name="Rounded Rectangle 32">
                <a:extLst>
                  <a:ext uri="{FF2B5EF4-FFF2-40B4-BE49-F238E27FC236}">
                    <a16:creationId xmlns:a16="http://schemas.microsoft.com/office/drawing/2014/main" id="{DFA9872A-343A-1343-569C-27D94DDE845B}"/>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Rounded Rectangle 33">
                <a:extLst>
                  <a:ext uri="{FF2B5EF4-FFF2-40B4-BE49-F238E27FC236}">
                    <a16:creationId xmlns:a16="http://schemas.microsoft.com/office/drawing/2014/main" id="{C68D220E-50F3-E1CC-E9F3-486DABBE4833}"/>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35" name="Rounded Rectangle 34">
                <a:extLst>
                  <a:ext uri="{FF2B5EF4-FFF2-40B4-BE49-F238E27FC236}">
                    <a16:creationId xmlns:a16="http://schemas.microsoft.com/office/drawing/2014/main" id="{40C64E62-E55D-54F5-1813-3C8DF0E870BC}"/>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36" name="Rounded Rectangle 35">
                <a:extLst>
                  <a:ext uri="{FF2B5EF4-FFF2-40B4-BE49-F238E27FC236}">
                    <a16:creationId xmlns:a16="http://schemas.microsoft.com/office/drawing/2014/main" id="{3E51B451-238E-A03C-0CB8-D1EE5F957DCE}"/>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37" name="Straight Arrow Connector 36">
                <a:extLst>
                  <a:ext uri="{FF2B5EF4-FFF2-40B4-BE49-F238E27FC236}">
                    <a16:creationId xmlns:a16="http://schemas.microsoft.com/office/drawing/2014/main" id="{BD85F586-E682-FF1F-82F5-0149F71D957A}"/>
                  </a:ext>
                </a:extLst>
              </p:cNvPr>
              <p:cNvCxnSpPr>
                <a:cxnSpLocks/>
                <a:stCxn id="34" idx="2"/>
                <a:endCxn id="35"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22D6177-643C-0F90-7193-C24355B9746D}"/>
                  </a:ext>
                </a:extLst>
              </p:cNvPr>
              <p:cNvCxnSpPr>
                <a:cxnSpLocks/>
                <a:stCxn id="35" idx="2"/>
                <a:endCxn id="36"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C244A6D-C686-4158-A963-0A18FB286F1F}"/>
                  </a:ext>
                </a:extLst>
              </p:cNvPr>
              <p:cNvCxnSpPr>
                <a:cxnSpLocks/>
                <a:stCxn id="36" idx="2"/>
                <a:endCxn id="40"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F113C484-EE5C-733C-F0EC-8539D74FD48B}"/>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1" name="Elbow Connector 10">
              <a:extLst>
                <a:ext uri="{FF2B5EF4-FFF2-40B4-BE49-F238E27FC236}">
                  <a16:creationId xmlns:a16="http://schemas.microsoft.com/office/drawing/2014/main" id="{639C33A2-864E-0C31-399F-DB80598D792D}"/>
                </a:ext>
              </a:extLst>
            </p:cNvPr>
            <p:cNvCxnSpPr>
              <a:stCxn id="40" idx="1"/>
              <a:endCxn id="34" idx="1"/>
            </p:cNvCxnSpPr>
            <p:nvPr/>
          </p:nvCxnSpPr>
          <p:spPr>
            <a:xfrm rot="10800000" flipH="1">
              <a:off x="864414" y="2295571"/>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2245FC62-6981-9F5D-B627-E4978D8EE4C5}"/>
                </a:ext>
              </a:extLst>
            </p:cNvPr>
            <p:cNvGrpSpPr/>
            <p:nvPr/>
          </p:nvGrpSpPr>
          <p:grpSpPr>
            <a:xfrm>
              <a:off x="677015" y="2070928"/>
              <a:ext cx="1953418" cy="2831240"/>
              <a:chOff x="596523" y="818985"/>
              <a:chExt cx="2006600" cy="3522428"/>
            </a:xfrm>
            <a:solidFill>
              <a:schemeClr val="bg1">
                <a:lumMod val="85000"/>
              </a:schemeClr>
            </a:solidFill>
          </p:grpSpPr>
          <p:sp>
            <p:nvSpPr>
              <p:cNvPr id="25" name="Rounded Rectangle 24">
                <a:extLst>
                  <a:ext uri="{FF2B5EF4-FFF2-40B4-BE49-F238E27FC236}">
                    <a16:creationId xmlns:a16="http://schemas.microsoft.com/office/drawing/2014/main" id="{69B9DF7A-E08D-E231-514F-9367A1CB5FCC}"/>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Rounded Rectangle 25">
                <a:extLst>
                  <a:ext uri="{FF2B5EF4-FFF2-40B4-BE49-F238E27FC236}">
                    <a16:creationId xmlns:a16="http://schemas.microsoft.com/office/drawing/2014/main" id="{5EB615B1-0F90-6623-B2BA-4301FDFD167E}"/>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27" name="Rounded Rectangle 26">
                <a:extLst>
                  <a:ext uri="{FF2B5EF4-FFF2-40B4-BE49-F238E27FC236}">
                    <a16:creationId xmlns:a16="http://schemas.microsoft.com/office/drawing/2014/main" id="{2B84C374-283F-2AAF-6143-377F8675DE5C}"/>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28" name="Rounded Rectangle 27">
                <a:extLst>
                  <a:ext uri="{FF2B5EF4-FFF2-40B4-BE49-F238E27FC236}">
                    <a16:creationId xmlns:a16="http://schemas.microsoft.com/office/drawing/2014/main" id="{F1F8494D-32A2-695A-7B4E-067CDD256034}"/>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29" name="Straight Arrow Connector 28">
                <a:extLst>
                  <a:ext uri="{FF2B5EF4-FFF2-40B4-BE49-F238E27FC236}">
                    <a16:creationId xmlns:a16="http://schemas.microsoft.com/office/drawing/2014/main" id="{86EA6F6C-3CAA-BD64-E9BA-FD73C095C51C}"/>
                  </a:ext>
                </a:extLst>
              </p:cNvPr>
              <p:cNvCxnSpPr>
                <a:cxnSpLocks/>
                <a:stCxn id="26" idx="2"/>
                <a:endCxn id="27"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BF3AC66-E9D1-7936-D50D-1DC1010CC741}"/>
                  </a:ext>
                </a:extLst>
              </p:cNvPr>
              <p:cNvCxnSpPr>
                <a:cxnSpLocks/>
                <a:stCxn id="27" idx="2"/>
                <a:endCxn id="28"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685BDFE0-F2EE-EB7B-5F3B-8C445B20EFCF}"/>
                  </a:ext>
                </a:extLst>
              </p:cNvPr>
              <p:cNvCxnSpPr>
                <a:cxnSpLocks/>
                <a:stCxn id="28" idx="2"/>
                <a:endCxn id="32"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E7841F91-FC16-31A1-BF89-8D905B00F3BA}"/>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3" name="Elbow Connector 12">
              <a:extLst>
                <a:ext uri="{FF2B5EF4-FFF2-40B4-BE49-F238E27FC236}">
                  <a16:creationId xmlns:a16="http://schemas.microsoft.com/office/drawing/2014/main" id="{B7CDD331-E341-D02A-C5F0-DF4FA4A22BDC}"/>
                </a:ext>
              </a:extLst>
            </p:cNvPr>
            <p:cNvCxnSpPr>
              <a:stCxn id="32" idx="1"/>
              <a:endCxn id="26" idx="1"/>
            </p:cNvCxnSpPr>
            <p:nvPr/>
          </p:nvCxnSpPr>
          <p:spPr>
            <a:xfrm rot="10800000" flipH="1">
              <a:off x="1012775" y="2448002"/>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0F380907-F273-9B48-9649-2B2D17816493}"/>
                </a:ext>
              </a:extLst>
            </p:cNvPr>
            <p:cNvSpPr/>
            <p:nvPr/>
          </p:nvSpPr>
          <p:spPr>
            <a:xfrm>
              <a:off x="825376" y="2221992"/>
              <a:ext cx="1953418" cy="286696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ounded Rectangle 14">
              <a:extLst>
                <a:ext uri="{FF2B5EF4-FFF2-40B4-BE49-F238E27FC236}">
                  <a16:creationId xmlns:a16="http://schemas.microsoft.com/office/drawing/2014/main" id="{7D738A9C-6C7E-74DA-A3BA-0616C616E587}"/>
                </a:ext>
              </a:extLst>
            </p:cNvPr>
            <p:cNvSpPr/>
            <p:nvPr/>
          </p:nvSpPr>
          <p:spPr>
            <a:xfrm>
              <a:off x="1161140" y="2383134"/>
              <a:ext cx="1485734"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 name="Rounded Rectangle 15">
              <a:extLst>
                <a:ext uri="{FF2B5EF4-FFF2-40B4-BE49-F238E27FC236}">
                  <a16:creationId xmlns:a16="http://schemas.microsoft.com/office/drawing/2014/main" id="{E624BC0B-4EE0-96C2-4B74-6E1A9165F80D}"/>
                </a:ext>
              </a:extLst>
            </p:cNvPr>
            <p:cNvSpPr/>
            <p:nvPr/>
          </p:nvSpPr>
          <p:spPr>
            <a:xfrm>
              <a:off x="1161139" y="3090436"/>
              <a:ext cx="1485722"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cxnSp>
          <p:nvCxnSpPr>
            <p:cNvPr id="17" name="Straight Arrow Connector 16">
              <a:extLst>
                <a:ext uri="{FF2B5EF4-FFF2-40B4-BE49-F238E27FC236}">
                  <a16:creationId xmlns:a16="http://schemas.microsoft.com/office/drawing/2014/main" id="{1798C748-ED99-90FC-9118-7F642720F537}"/>
                </a:ext>
              </a:extLst>
            </p:cNvPr>
            <p:cNvCxnSpPr>
              <a:cxnSpLocks/>
              <a:stCxn id="15" idx="2"/>
              <a:endCxn id="16" idx="0"/>
            </p:cNvCxnSpPr>
            <p:nvPr/>
          </p:nvCxnSpPr>
          <p:spPr>
            <a:xfrm flipH="1">
              <a:off x="1904000" y="2817727"/>
              <a:ext cx="7" cy="272709"/>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E3F32E4-38F7-0592-CC20-27ED669E9B6B}"/>
                </a:ext>
              </a:extLst>
            </p:cNvPr>
            <p:cNvCxnSpPr>
              <a:cxnSpLocks/>
              <a:stCxn id="16" idx="2"/>
              <a:endCxn id="21" idx="0"/>
            </p:cNvCxnSpPr>
            <p:nvPr/>
          </p:nvCxnSpPr>
          <p:spPr>
            <a:xfrm>
              <a:off x="1904000" y="3525029"/>
              <a:ext cx="1917" cy="224823"/>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6A43838-68AE-8132-2FEC-B8E10D16539E}"/>
                </a:ext>
              </a:extLst>
            </p:cNvPr>
            <p:cNvCxnSpPr>
              <a:cxnSpLocks/>
              <a:stCxn id="23" idx="2"/>
              <a:endCxn id="20" idx="0"/>
            </p:cNvCxnSpPr>
            <p:nvPr/>
          </p:nvCxnSpPr>
          <p:spPr>
            <a:xfrm flipH="1">
              <a:off x="1903985" y="4238562"/>
              <a:ext cx="10" cy="246565"/>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sp>
          <p:nvSpPr>
            <p:cNvPr id="20" name="Rounded Rectangle 19">
              <a:extLst>
                <a:ext uri="{FF2B5EF4-FFF2-40B4-BE49-F238E27FC236}">
                  <a16:creationId xmlns:a16="http://schemas.microsoft.com/office/drawing/2014/main" id="{99CA3907-FC63-9985-C4C8-692B81F9011B}"/>
                </a:ext>
              </a:extLst>
            </p:cNvPr>
            <p:cNvSpPr/>
            <p:nvPr/>
          </p:nvSpPr>
          <p:spPr>
            <a:xfrm>
              <a:off x="1161136" y="4485127"/>
              <a:ext cx="1485697"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sp>
          <p:nvSpPr>
            <p:cNvPr id="21" name="Rounded Rectangle 20">
              <a:extLst>
                <a:ext uri="{FF2B5EF4-FFF2-40B4-BE49-F238E27FC236}">
                  <a16:creationId xmlns:a16="http://schemas.microsoft.com/office/drawing/2014/main" id="{E6D3196C-61DA-B958-2598-C48B8F1E146A}"/>
                </a:ext>
              </a:extLst>
            </p:cNvPr>
            <p:cNvSpPr/>
            <p:nvPr/>
          </p:nvSpPr>
          <p:spPr>
            <a:xfrm>
              <a:off x="1110336" y="3749852"/>
              <a:ext cx="1591161" cy="56014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a:extLst>
                <a:ext uri="{FF2B5EF4-FFF2-40B4-BE49-F238E27FC236}">
                  <a16:creationId xmlns:a16="http://schemas.microsoft.com/office/drawing/2014/main" id="{D93651AD-2DDF-439D-6996-51F132CC30E1}"/>
                </a:ext>
              </a:extLst>
            </p:cNvPr>
            <p:cNvCxnSpPr>
              <a:stCxn id="20" idx="1"/>
              <a:endCxn id="15" idx="1"/>
            </p:cNvCxnSpPr>
            <p:nvPr/>
          </p:nvCxnSpPr>
          <p:spPr>
            <a:xfrm rot="10800000" flipH="1">
              <a:off x="1161136" y="2600433"/>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1CB7B99A-78A1-E42B-1B27-17C81F10AF64}"/>
                </a:ext>
              </a:extLst>
            </p:cNvPr>
            <p:cNvSpPr/>
            <p:nvPr/>
          </p:nvSpPr>
          <p:spPr>
            <a:xfrm>
              <a:off x="1161140" y="3803968"/>
              <a:ext cx="1485708" cy="434593"/>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grpSp>
      <p:pic>
        <p:nvPicPr>
          <p:cNvPr id="49" name="Graphic 48" descr="Database with solid fill">
            <a:extLst>
              <a:ext uri="{FF2B5EF4-FFF2-40B4-BE49-F238E27FC236}">
                <a16:creationId xmlns:a16="http://schemas.microsoft.com/office/drawing/2014/main" id="{3B449958-0263-313B-567D-55DE1684CB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1332" y="3212173"/>
            <a:ext cx="914400" cy="914400"/>
          </a:xfrm>
          <a:prstGeom prst="rect">
            <a:avLst/>
          </a:prstGeom>
        </p:spPr>
      </p:pic>
      <p:grpSp>
        <p:nvGrpSpPr>
          <p:cNvPr id="50" name="Group 49">
            <a:extLst>
              <a:ext uri="{FF2B5EF4-FFF2-40B4-BE49-F238E27FC236}">
                <a16:creationId xmlns:a16="http://schemas.microsoft.com/office/drawing/2014/main" id="{B88E8240-9363-F267-6131-3E946498DA0B}"/>
              </a:ext>
            </a:extLst>
          </p:cNvPr>
          <p:cNvGrpSpPr/>
          <p:nvPr/>
        </p:nvGrpSpPr>
        <p:grpSpPr>
          <a:xfrm>
            <a:off x="2811804" y="2937824"/>
            <a:ext cx="590861" cy="543914"/>
            <a:chOff x="4549768" y="897012"/>
            <a:chExt cx="590861" cy="543914"/>
          </a:xfrm>
        </p:grpSpPr>
        <p:grpSp>
          <p:nvGrpSpPr>
            <p:cNvPr id="51" name="Group 50">
              <a:extLst>
                <a:ext uri="{FF2B5EF4-FFF2-40B4-BE49-F238E27FC236}">
                  <a16:creationId xmlns:a16="http://schemas.microsoft.com/office/drawing/2014/main" id="{D0D59A10-07B6-26FD-0497-28A62CCC8EC6}"/>
                </a:ext>
              </a:extLst>
            </p:cNvPr>
            <p:cNvGrpSpPr/>
            <p:nvPr/>
          </p:nvGrpSpPr>
          <p:grpSpPr>
            <a:xfrm>
              <a:off x="4549768" y="897012"/>
              <a:ext cx="415650" cy="397446"/>
              <a:chOff x="5496326" y="647405"/>
              <a:chExt cx="415650" cy="397446"/>
            </a:xfrm>
          </p:grpSpPr>
          <p:sp>
            <p:nvSpPr>
              <p:cNvPr id="70" name="Rounded Rectangle 69">
                <a:extLst>
                  <a:ext uri="{FF2B5EF4-FFF2-40B4-BE49-F238E27FC236}">
                    <a16:creationId xmlns:a16="http://schemas.microsoft.com/office/drawing/2014/main" id="{AF79489A-DF4F-5EE4-9E84-0AC1BEBBA240}"/>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4752AF0A-B2C6-4587-6BAC-67DED2C51059}"/>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1FC05CEE-E766-717F-3331-E04C81E73027}"/>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8C8E302F-3B0D-1D57-5572-2ECC4700E94D}"/>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B6706E9A-D4C4-8842-2841-4E96D662DCF0}"/>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1677892B-652A-490D-D31F-DBD43205DA80}"/>
                </a:ext>
              </a:extLst>
            </p:cNvPr>
            <p:cNvGrpSpPr/>
            <p:nvPr/>
          </p:nvGrpSpPr>
          <p:grpSpPr>
            <a:xfrm>
              <a:off x="4606655" y="931076"/>
              <a:ext cx="415650" cy="397446"/>
              <a:chOff x="5496326" y="647405"/>
              <a:chExt cx="415650" cy="397446"/>
            </a:xfrm>
          </p:grpSpPr>
          <p:sp>
            <p:nvSpPr>
              <p:cNvPr id="65" name="Rounded Rectangle 64">
                <a:extLst>
                  <a:ext uri="{FF2B5EF4-FFF2-40B4-BE49-F238E27FC236}">
                    <a16:creationId xmlns:a16="http://schemas.microsoft.com/office/drawing/2014/main" id="{D846AD79-8C67-E666-1821-AD73247052B9}"/>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B9D647EF-7896-29C3-9739-6B34E412CF37}"/>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a:extLst>
                  <a:ext uri="{FF2B5EF4-FFF2-40B4-BE49-F238E27FC236}">
                    <a16:creationId xmlns:a16="http://schemas.microsoft.com/office/drawing/2014/main" id="{544B5B47-7CAB-3ED6-834A-C5F9EE4D5031}"/>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DD975703-C522-BDA0-27A5-53585AAF1CDB}"/>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DE4EDAB6-6EA9-8F88-E5ED-A60BEB8685AB}"/>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2B1D3540-129E-A02D-21C3-460C1889F1A2}"/>
                </a:ext>
              </a:extLst>
            </p:cNvPr>
            <p:cNvGrpSpPr/>
            <p:nvPr/>
          </p:nvGrpSpPr>
          <p:grpSpPr>
            <a:xfrm>
              <a:off x="4665817" y="991190"/>
              <a:ext cx="415650" cy="397446"/>
              <a:chOff x="5496326" y="647405"/>
              <a:chExt cx="415650" cy="397446"/>
            </a:xfrm>
          </p:grpSpPr>
          <p:sp>
            <p:nvSpPr>
              <p:cNvPr id="60" name="Rounded Rectangle 59">
                <a:extLst>
                  <a:ext uri="{FF2B5EF4-FFF2-40B4-BE49-F238E27FC236}">
                    <a16:creationId xmlns:a16="http://schemas.microsoft.com/office/drawing/2014/main" id="{0EE9A4A7-7143-2A1E-0D54-0FDBC6AD7CBA}"/>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B950B8D0-CEF1-EF9F-E01C-537C863FBA37}"/>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3454B8E9-3953-601C-5DF2-6FB0C35503EF}"/>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414DE9D6-8F6E-19BF-9034-41EDA149A920}"/>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6DB17515-559D-34AE-5729-3EF97376069A}"/>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0FCC2C20-C6BB-5F6B-D896-55022A9616F9}"/>
                </a:ext>
              </a:extLst>
            </p:cNvPr>
            <p:cNvGrpSpPr/>
            <p:nvPr/>
          </p:nvGrpSpPr>
          <p:grpSpPr>
            <a:xfrm>
              <a:off x="4724979" y="1043480"/>
              <a:ext cx="415650" cy="397446"/>
              <a:chOff x="5496326" y="647405"/>
              <a:chExt cx="415650" cy="397446"/>
            </a:xfrm>
          </p:grpSpPr>
          <p:sp>
            <p:nvSpPr>
              <p:cNvPr id="55" name="Rounded Rectangle 54">
                <a:extLst>
                  <a:ext uri="{FF2B5EF4-FFF2-40B4-BE49-F238E27FC236}">
                    <a16:creationId xmlns:a16="http://schemas.microsoft.com/office/drawing/2014/main" id="{66AF83D6-67C7-08C0-C681-CAF18B670B97}"/>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A13BC38F-9303-E506-6A50-92F366098B6D}"/>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01AAF534-9835-F929-F56F-3B5111ABD129}"/>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77462BA3-239A-4E87-67AE-2BD626F1F267}"/>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545AD511-FFAF-AFA7-8A46-FB10F03D69F0}"/>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74">
            <a:extLst>
              <a:ext uri="{FF2B5EF4-FFF2-40B4-BE49-F238E27FC236}">
                <a16:creationId xmlns:a16="http://schemas.microsoft.com/office/drawing/2014/main" id="{A89FC27E-2E07-F941-8EAF-F7AD1E4152B2}"/>
              </a:ext>
            </a:extLst>
          </p:cNvPr>
          <p:cNvGrpSpPr/>
          <p:nvPr/>
        </p:nvGrpSpPr>
        <p:grpSpPr>
          <a:xfrm>
            <a:off x="2961510" y="3968362"/>
            <a:ext cx="308661" cy="276769"/>
            <a:chOff x="3599889" y="2874836"/>
            <a:chExt cx="308661" cy="276769"/>
          </a:xfrm>
        </p:grpSpPr>
        <p:sp>
          <p:nvSpPr>
            <p:cNvPr id="76" name="Rounded Rectangle 75">
              <a:extLst>
                <a:ext uri="{FF2B5EF4-FFF2-40B4-BE49-F238E27FC236}">
                  <a16:creationId xmlns:a16="http://schemas.microsoft.com/office/drawing/2014/main" id="{BDE429F6-1006-1968-6AE1-573716367090}"/>
                </a:ext>
              </a:extLst>
            </p:cNvPr>
            <p:cNvSpPr/>
            <p:nvPr/>
          </p:nvSpPr>
          <p:spPr>
            <a:xfrm>
              <a:off x="3599889" y="2874836"/>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5F0C16E8-7149-232A-1D9C-E8EAECC902BA}"/>
                </a:ext>
              </a:extLst>
            </p:cNvPr>
            <p:cNvSpPr/>
            <p:nvPr/>
          </p:nvSpPr>
          <p:spPr>
            <a:xfrm>
              <a:off x="3662739" y="2939386"/>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1775FEE1-6887-E3C8-7932-DE66004C3AE9}"/>
                </a:ext>
              </a:extLst>
            </p:cNvPr>
            <p:cNvSpPr/>
            <p:nvPr/>
          </p:nvSpPr>
          <p:spPr>
            <a:xfrm>
              <a:off x="3727946" y="2988609"/>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7F511ED8-C424-512C-42AC-640B05D4C24B}"/>
                </a:ext>
              </a:extLst>
            </p:cNvPr>
            <p:cNvSpPr/>
            <p:nvPr/>
          </p:nvSpPr>
          <p:spPr>
            <a:xfrm>
              <a:off x="3790226" y="3037832"/>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D1CF4423-A509-F723-22DD-BD8ABF117907}"/>
              </a:ext>
            </a:extLst>
          </p:cNvPr>
          <p:cNvSpPr txBox="1"/>
          <p:nvPr/>
        </p:nvSpPr>
        <p:spPr>
          <a:xfrm>
            <a:off x="3190289" y="2789356"/>
            <a:ext cx="1076911" cy="369332"/>
          </a:xfrm>
          <a:prstGeom prst="rect">
            <a:avLst/>
          </a:prstGeom>
          <a:noFill/>
        </p:spPr>
        <p:txBody>
          <a:bodyPr wrap="square" rtlCol="0">
            <a:spAutoFit/>
          </a:bodyPr>
          <a:lstStyle/>
          <a:p>
            <a:r>
              <a:rPr lang="en-US" dirty="0"/>
              <a:t>Inputs</a:t>
            </a:r>
          </a:p>
        </p:txBody>
      </p:sp>
      <p:sp>
        <p:nvSpPr>
          <p:cNvPr id="81" name="TextBox 80">
            <a:extLst>
              <a:ext uri="{FF2B5EF4-FFF2-40B4-BE49-F238E27FC236}">
                <a16:creationId xmlns:a16="http://schemas.microsoft.com/office/drawing/2014/main" id="{9828F2BA-FEFA-2B92-5FD3-C4648D42DAC6}"/>
              </a:ext>
            </a:extLst>
          </p:cNvPr>
          <p:cNvSpPr txBox="1"/>
          <p:nvPr/>
        </p:nvSpPr>
        <p:spPr>
          <a:xfrm>
            <a:off x="3268568" y="4006358"/>
            <a:ext cx="1076911" cy="369332"/>
          </a:xfrm>
          <a:prstGeom prst="rect">
            <a:avLst/>
          </a:prstGeom>
          <a:noFill/>
        </p:spPr>
        <p:txBody>
          <a:bodyPr wrap="square" rtlCol="0">
            <a:spAutoFit/>
          </a:bodyPr>
          <a:lstStyle/>
          <a:p>
            <a:r>
              <a:rPr lang="en-US" dirty="0"/>
              <a:t>Outputs</a:t>
            </a:r>
          </a:p>
        </p:txBody>
      </p:sp>
      <p:sp>
        <p:nvSpPr>
          <p:cNvPr id="82" name="Notched Right Arrow 81">
            <a:extLst>
              <a:ext uri="{FF2B5EF4-FFF2-40B4-BE49-F238E27FC236}">
                <a16:creationId xmlns:a16="http://schemas.microsoft.com/office/drawing/2014/main" id="{49D26537-5D42-9C03-A84E-C84D71A732A5}"/>
              </a:ext>
            </a:extLst>
          </p:cNvPr>
          <p:cNvSpPr/>
          <p:nvPr/>
        </p:nvSpPr>
        <p:spPr>
          <a:xfrm>
            <a:off x="4096789" y="3525029"/>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Notched Right Arrow 86">
            <a:extLst>
              <a:ext uri="{FF2B5EF4-FFF2-40B4-BE49-F238E27FC236}">
                <a16:creationId xmlns:a16="http://schemas.microsoft.com/office/drawing/2014/main" id="{529693FA-A60A-2955-E646-A45441BFF0BE}"/>
              </a:ext>
            </a:extLst>
          </p:cNvPr>
          <p:cNvSpPr/>
          <p:nvPr/>
        </p:nvSpPr>
        <p:spPr>
          <a:xfrm>
            <a:off x="6118893" y="3535147"/>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2F5B494-6189-1991-6B3C-D3A629C37D15}"/>
              </a:ext>
            </a:extLst>
          </p:cNvPr>
          <p:cNvGrpSpPr/>
          <p:nvPr/>
        </p:nvGrpSpPr>
        <p:grpSpPr>
          <a:xfrm>
            <a:off x="6847825" y="2427375"/>
            <a:ext cx="864536" cy="722856"/>
            <a:chOff x="7465327" y="1896696"/>
            <a:chExt cx="864536" cy="722856"/>
          </a:xfrm>
        </p:grpSpPr>
        <p:sp>
          <p:nvSpPr>
            <p:cNvPr id="89" name="Oval 88">
              <a:extLst>
                <a:ext uri="{FF2B5EF4-FFF2-40B4-BE49-F238E27FC236}">
                  <a16:creationId xmlns:a16="http://schemas.microsoft.com/office/drawing/2014/main" id="{A098D6D4-2597-BCE4-B72B-1B30048731B0}"/>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F79F0826-DDCC-8AC0-6B0E-FD7D72F2B324}"/>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A15A944-E056-3DAD-0258-E9341A9B7B3A}"/>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2CFABD4-4040-A2EF-9F62-AB2731464FE0}"/>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2C58E8E-09D5-3FF8-20F9-23B105DC24BB}"/>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B4B18804-3611-14C1-668B-FA0A335C6658}"/>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0BBAC37-2A06-22C1-742E-C0DC7A999951}"/>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F46C15F-D0E9-EC7E-BD16-4515E808D979}"/>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a:extLst>
                <a:ext uri="{FF2B5EF4-FFF2-40B4-BE49-F238E27FC236}">
                  <a16:creationId xmlns:a16="http://schemas.microsoft.com/office/drawing/2014/main" id="{9DCE131F-E033-3741-BB1D-D0110E7AF2FC}"/>
                </a:ext>
              </a:extLst>
            </p:cNvPr>
            <p:cNvCxnSpPr>
              <a:cxnSpLocks/>
              <a:stCxn id="92" idx="4"/>
              <a:endCxn id="96"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374BA8CC-FDD7-C05F-2714-70F5D947F984}"/>
                </a:ext>
              </a:extLst>
            </p:cNvPr>
            <p:cNvCxnSpPr>
              <a:cxnSpLocks/>
              <a:stCxn id="92" idx="3"/>
              <a:endCxn id="95"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B8421019-E710-CE71-7008-0AF9DDCACD5F}"/>
                </a:ext>
              </a:extLst>
            </p:cNvPr>
            <p:cNvCxnSpPr>
              <a:cxnSpLocks/>
              <a:stCxn id="92" idx="3"/>
              <a:endCxn id="94"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CA51C5E9-13E0-14D9-1A85-4A4A028BE5F6}"/>
                </a:ext>
              </a:extLst>
            </p:cNvPr>
            <p:cNvCxnSpPr>
              <a:cxnSpLocks/>
              <a:stCxn id="92" idx="3"/>
              <a:endCxn id="93"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43AD3FA9-0DEE-9F51-80C5-93EF07A4F4D5}"/>
                </a:ext>
              </a:extLst>
            </p:cNvPr>
            <p:cNvCxnSpPr>
              <a:cxnSpLocks/>
              <a:stCxn id="91" idx="4"/>
              <a:endCxn id="96"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FFA01FA4-9A5A-A162-1F12-4E9322CEF791}"/>
                </a:ext>
              </a:extLst>
            </p:cNvPr>
            <p:cNvCxnSpPr>
              <a:cxnSpLocks/>
              <a:stCxn id="90" idx="4"/>
              <a:endCxn id="96"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24276AE3-D18E-A842-32EC-97CA1F588E83}"/>
                </a:ext>
              </a:extLst>
            </p:cNvPr>
            <p:cNvCxnSpPr>
              <a:cxnSpLocks/>
              <a:stCxn id="89" idx="4"/>
              <a:endCxn id="96"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86478E11-3F2B-DD0A-C130-77E9258E141F}"/>
                </a:ext>
              </a:extLst>
            </p:cNvPr>
            <p:cNvCxnSpPr>
              <a:cxnSpLocks/>
              <a:stCxn id="89" idx="4"/>
              <a:endCxn id="95"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337FBC0-3A27-669F-05D8-A4431DEBEDC9}"/>
                </a:ext>
              </a:extLst>
            </p:cNvPr>
            <p:cNvCxnSpPr>
              <a:cxnSpLocks/>
              <a:stCxn id="89" idx="4"/>
              <a:endCxn id="95"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7A0A1D73-9993-F4A2-1AD8-762141B520CB}"/>
                </a:ext>
              </a:extLst>
            </p:cNvPr>
            <p:cNvCxnSpPr>
              <a:cxnSpLocks/>
              <a:stCxn id="89" idx="4"/>
              <a:endCxn id="93"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2C58349-6651-35D4-CFBE-8A81FB1A1E07}"/>
                </a:ext>
              </a:extLst>
            </p:cNvPr>
            <p:cNvCxnSpPr>
              <a:cxnSpLocks/>
              <a:stCxn id="90" idx="4"/>
              <a:endCxn id="93"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7673FEF8-24F2-E5C3-B158-06F1644C9639}"/>
                </a:ext>
              </a:extLst>
            </p:cNvPr>
            <p:cNvCxnSpPr>
              <a:cxnSpLocks/>
              <a:stCxn id="89" idx="4"/>
              <a:endCxn id="94"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48CC6D66-A052-D00A-30BB-A24D0EFA81A1}"/>
                </a:ext>
              </a:extLst>
            </p:cNvPr>
            <p:cNvCxnSpPr>
              <a:cxnSpLocks/>
              <a:stCxn id="91" idx="3"/>
              <a:endCxn id="94"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D2B5101D-FB0B-4EE7-72E9-7A0A66E6115B}"/>
                </a:ext>
              </a:extLst>
            </p:cNvPr>
            <p:cNvCxnSpPr>
              <a:cxnSpLocks/>
              <a:stCxn id="90" idx="4"/>
              <a:endCxn id="94"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11" name="Group 110">
            <a:extLst>
              <a:ext uri="{FF2B5EF4-FFF2-40B4-BE49-F238E27FC236}">
                <a16:creationId xmlns:a16="http://schemas.microsoft.com/office/drawing/2014/main" id="{AE25E5E1-1DDF-19BB-2455-7EB9D1AF07CE}"/>
              </a:ext>
            </a:extLst>
          </p:cNvPr>
          <p:cNvGrpSpPr/>
          <p:nvPr/>
        </p:nvGrpSpPr>
        <p:grpSpPr>
          <a:xfrm>
            <a:off x="6847825" y="3357776"/>
            <a:ext cx="864536" cy="722856"/>
            <a:chOff x="7465327" y="1896696"/>
            <a:chExt cx="864536" cy="722856"/>
          </a:xfrm>
        </p:grpSpPr>
        <p:sp>
          <p:nvSpPr>
            <p:cNvPr id="112" name="Oval 111">
              <a:extLst>
                <a:ext uri="{FF2B5EF4-FFF2-40B4-BE49-F238E27FC236}">
                  <a16:creationId xmlns:a16="http://schemas.microsoft.com/office/drawing/2014/main" id="{8BCA2B21-B220-B1C7-9AB6-3B7CB24D9204}"/>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7D8B1393-9A97-21E0-7B53-9DA3A9CA580C}"/>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DB0695CD-906B-32FB-9ACE-AFA6468774AC}"/>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F8FFE97-6F6C-D999-2A54-07892450EADE}"/>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BAAEE08-8E48-C97A-BDC0-0280BFCCBB7C}"/>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0A7F1DA4-DE3C-81D6-AA62-18348BD52F55}"/>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208C67CB-4986-3730-B6AD-A903D16DEA29}"/>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D6EB0A62-F8A0-7F2B-A2C4-DBA3260EAA6E}"/>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Arrow Connector 119">
              <a:extLst>
                <a:ext uri="{FF2B5EF4-FFF2-40B4-BE49-F238E27FC236}">
                  <a16:creationId xmlns:a16="http://schemas.microsoft.com/office/drawing/2014/main" id="{91E88E25-AB8D-E0AE-E828-6C9C41F7F229}"/>
                </a:ext>
              </a:extLst>
            </p:cNvPr>
            <p:cNvCxnSpPr>
              <a:cxnSpLocks/>
              <a:stCxn id="115" idx="4"/>
              <a:endCxn id="119"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FFE287F8-A2BF-B405-DBCD-FC6ECED9EAAB}"/>
                </a:ext>
              </a:extLst>
            </p:cNvPr>
            <p:cNvCxnSpPr>
              <a:cxnSpLocks/>
              <a:stCxn id="115" idx="3"/>
              <a:endCxn id="118"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62FA58F9-2ABA-4E81-DA32-82EC2BE125E4}"/>
                </a:ext>
              </a:extLst>
            </p:cNvPr>
            <p:cNvCxnSpPr>
              <a:cxnSpLocks/>
              <a:stCxn id="115" idx="3"/>
              <a:endCxn id="117"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394879F0-4D7F-2200-EE60-19EF9461A905}"/>
                </a:ext>
              </a:extLst>
            </p:cNvPr>
            <p:cNvCxnSpPr>
              <a:cxnSpLocks/>
              <a:stCxn id="115" idx="3"/>
              <a:endCxn id="116"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3F347773-7E25-25E2-0B87-D418DACAD400}"/>
                </a:ext>
              </a:extLst>
            </p:cNvPr>
            <p:cNvCxnSpPr>
              <a:cxnSpLocks/>
              <a:stCxn id="114" idx="4"/>
              <a:endCxn id="119"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9BFD663A-8C2C-2A95-B50F-1E273F4476DB}"/>
                </a:ext>
              </a:extLst>
            </p:cNvPr>
            <p:cNvCxnSpPr>
              <a:cxnSpLocks/>
              <a:stCxn id="113" idx="4"/>
              <a:endCxn id="119"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20396885-D7A7-B9CF-BA4F-2A473EF1BFE0}"/>
                </a:ext>
              </a:extLst>
            </p:cNvPr>
            <p:cNvCxnSpPr>
              <a:cxnSpLocks/>
              <a:stCxn id="112" idx="4"/>
              <a:endCxn id="119"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BC4458E8-99E5-9002-1BD6-5C0BC19C1452}"/>
                </a:ext>
              </a:extLst>
            </p:cNvPr>
            <p:cNvCxnSpPr>
              <a:cxnSpLocks/>
              <a:stCxn id="112" idx="4"/>
              <a:endCxn id="11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DD08765D-8DAC-6193-6663-E66FF8A2E2E6}"/>
                </a:ext>
              </a:extLst>
            </p:cNvPr>
            <p:cNvCxnSpPr>
              <a:cxnSpLocks/>
              <a:stCxn id="112" idx="4"/>
              <a:endCxn id="11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2264ED0-D10A-9BC5-6C8E-BB93F3BA365F}"/>
                </a:ext>
              </a:extLst>
            </p:cNvPr>
            <p:cNvCxnSpPr>
              <a:cxnSpLocks/>
              <a:stCxn id="112" idx="4"/>
              <a:endCxn id="116"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2F058201-AA4F-1E4A-D0C5-223E41F86CA1}"/>
                </a:ext>
              </a:extLst>
            </p:cNvPr>
            <p:cNvCxnSpPr>
              <a:cxnSpLocks/>
              <a:stCxn id="113" idx="4"/>
              <a:endCxn id="116"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B2522E45-C406-FB10-EE38-CD981B52503D}"/>
                </a:ext>
              </a:extLst>
            </p:cNvPr>
            <p:cNvCxnSpPr>
              <a:cxnSpLocks/>
              <a:stCxn id="112" idx="4"/>
              <a:endCxn id="117"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F2BC81D8-A4B3-590C-5687-D2A89F5F17B2}"/>
                </a:ext>
              </a:extLst>
            </p:cNvPr>
            <p:cNvCxnSpPr>
              <a:cxnSpLocks/>
              <a:stCxn id="114" idx="3"/>
              <a:endCxn id="117"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621209EA-8297-4823-CB87-915F34CB3E36}"/>
                </a:ext>
              </a:extLst>
            </p:cNvPr>
            <p:cNvCxnSpPr>
              <a:cxnSpLocks/>
              <a:stCxn id="113" idx="4"/>
              <a:endCxn id="117"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34" name="TextBox 133">
            <a:extLst>
              <a:ext uri="{FF2B5EF4-FFF2-40B4-BE49-F238E27FC236}">
                <a16:creationId xmlns:a16="http://schemas.microsoft.com/office/drawing/2014/main" id="{BED9BEA2-6802-8080-1F32-B3545A1039D5}"/>
              </a:ext>
            </a:extLst>
          </p:cNvPr>
          <p:cNvSpPr txBox="1"/>
          <p:nvPr/>
        </p:nvSpPr>
        <p:spPr>
          <a:xfrm>
            <a:off x="6791461" y="2913333"/>
            <a:ext cx="923382" cy="523220"/>
          </a:xfrm>
          <a:prstGeom prst="rect">
            <a:avLst/>
          </a:prstGeom>
          <a:noFill/>
        </p:spPr>
        <p:txBody>
          <a:bodyPr wrap="square" rtlCol="0">
            <a:spAutoFit/>
          </a:bodyPr>
          <a:lstStyle/>
          <a:p>
            <a:pPr algn="ctr"/>
            <a:r>
              <a:rPr lang="en-US" sz="2800" b="1" dirty="0"/>
              <a:t>…</a:t>
            </a:r>
          </a:p>
        </p:txBody>
      </p:sp>
      <p:sp>
        <p:nvSpPr>
          <p:cNvPr id="135" name="Oval 134">
            <a:extLst>
              <a:ext uri="{FF2B5EF4-FFF2-40B4-BE49-F238E27FC236}">
                <a16:creationId xmlns:a16="http://schemas.microsoft.com/office/drawing/2014/main" id="{C3FEDC32-F6BA-F4C3-8707-D4A95ED4A2F4}"/>
              </a:ext>
            </a:extLst>
          </p:cNvPr>
          <p:cNvSpPr>
            <a:spLocks noChangeAspect="1"/>
          </p:cNvSpPr>
          <p:nvPr/>
        </p:nvSpPr>
        <p:spPr>
          <a:xfrm>
            <a:off x="7217560" y="4307905"/>
            <a:ext cx="152400" cy="1645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6" name="Straight Arrow Connector 135">
            <a:extLst>
              <a:ext uri="{FF2B5EF4-FFF2-40B4-BE49-F238E27FC236}">
                <a16:creationId xmlns:a16="http://schemas.microsoft.com/office/drawing/2014/main" id="{04A5E28E-DE0D-10BB-A624-00701B5486BF}"/>
              </a:ext>
            </a:extLst>
          </p:cNvPr>
          <p:cNvCxnSpPr>
            <a:cxnSpLocks/>
            <a:stCxn id="116" idx="5"/>
            <a:endCxn id="135" idx="1"/>
          </p:cNvCxnSpPr>
          <p:nvPr/>
        </p:nvCxnSpPr>
        <p:spPr>
          <a:xfrm>
            <a:off x="6977912" y="4056540"/>
            <a:ext cx="261966" cy="275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1AF4B0D6-2CA2-F9F2-468A-BE81E025C7C7}"/>
              </a:ext>
            </a:extLst>
          </p:cNvPr>
          <p:cNvCxnSpPr>
            <a:cxnSpLocks/>
            <a:stCxn id="117" idx="4"/>
            <a:endCxn id="135" idx="1"/>
          </p:cNvCxnSpPr>
          <p:nvPr/>
        </p:nvCxnSpPr>
        <p:spPr>
          <a:xfrm>
            <a:off x="7161407" y="4076784"/>
            <a:ext cx="78471"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BC8C7CAE-995E-FEE0-4CE3-1AA4705CF1D1}"/>
              </a:ext>
            </a:extLst>
          </p:cNvPr>
          <p:cNvCxnSpPr>
            <a:cxnSpLocks/>
            <a:stCxn id="118" idx="4"/>
            <a:endCxn id="135" idx="7"/>
          </p:cNvCxnSpPr>
          <p:nvPr/>
        </p:nvCxnSpPr>
        <p:spPr>
          <a:xfrm flipH="1">
            <a:off x="7347642" y="4076784"/>
            <a:ext cx="51142"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81D05745-64A0-17DE-F624-3D1A83D1727A}"/>
              </a:ext>
            </a:extLst>
          </p:cNvPr>
          <p:cNvCxnSpPr>
            <a:cxnSpLocks/>
            <a:stCxn id="119" idx="4"/>
            <a:endCxn id="135" idx="7"/>
          </p:cNvCxnSpPr>
          <p:nvPr/>
        </p:nvCxnSpPr>
        <p:spPr>
          <a:xfrm flipH="1">
            <a:off x="7347642" y="4076784"/>
            <a:ext cx="288519"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339EE3C9-8023-D426-6CF2-D51E3E25A6B6}"/>
              </a:ext>
            </a:extLst>
          </p:cNvPr>
          <p:cNvSpPr txBox="1"/>
          <p:nvPr/>
        </p:nvSpPr>
        <p:spPr>
          <a:xfrm>
            <a:off x="6246165" y="1859914"/>
            <a:ext cx="2006600" cy="523220"/>
          </a:xfrm>
          <a:prstGeom prst="rect">
            <a:avLst/>
          </a:prstGeom>
          <a:noFill/>
        </p:spPr>
        <p:txBody>
          <a:bodyPr wrap="square" rtlCol="0">
            <a:spAutoFit/>
          </a:bodyPr>
          <a:lstStyle/>
          <a:p>
            <a:pPr algn="ctr"/>
            <a:r>
              <a:rPr lang="en-US" sz="1400" dirty="0"/>
              <a:t>Generated Deep Learning Network</a:t>
            </a:r>
          </a:p>
        </p:txBody>
      </p:sp>
      <p:grpSp>
        <p:nvGrpSpPr>
          <p:cNvPr id="141" name="Group 140">
            <a:extLst>
              <a:ext uri="{FF2B5EF4-FFF2-40B4-BE49-F238E27FC236}">
                <a16:creationId xmlns:a16="http://schemas.microsoft.com/office/drawing/2014/main" id="{D4067018-ADE3-F717-348B-40A9171ACCD2}"/>
              </a:ext>
            </a:extLst>
          </p:cNvPr>
          <p:cNvGrpSpPr/>
          <p:nvPr/>
        </p:nvGrpSpPr>
        <p:grpSpPr>
          <a:xfrm>
            <a:off x="8258086" y="1907827"/>
            <a:ext cx="2398501" cy="3288533"/>
            <a:chOff x="3418100" y="648466"/>
            <a:chExt cx="2398501" cy="3288533"/>
          </a:xfrm>
        </p:grpSpPr>
        <p:grpSp>
          <p:nvGrpSpPr>
            <p:cNvPr id="142" name="Group 141">
              <a:extLst>
                <a:ext uri="{FF2B5EF4-FFF2-40B4-BE49-F238E27FC236}">
                  <a16:creationId xmlns:a16="http://schemas.microsoft.com/office/drawing/2014/main" id="{417493C9-A061-796E-E5FE-B8D1D2F24076}"/>
                </a:ext>
              </a:extLst>
            </p:cNvPr>
            <p:cNvGrpSpPr/>
            <p:nvPr/>
          </p:nvGrpSpPr>
          <p:grpSpPr>
            <a:xfrm>
              <a:off x="3418100" y="648466"/>
              <a:ext cx="1953418" cy="2831240"/>
              <a:chOff x="596523" y="818985"/>
              <a:chExt cx="2006600" cy="3522428"/>
            </a:xfrm>
            <a:solidFill>
              <a:schemeClr val="bg1">
                <a:lumMod val="85000"/>
              </a:schemeClr>
            </a:solidFill>
          </p:grpSpPr>
          <p:sp>
            <p:nvSpPr>
              <p:cNvPr id="174" name="Rounded Rectangle 173">
                <a:extLst>
                  <a:ext uri="{FF2B5EF4-FFF2-40B4-BE49-F238E27FC236}">
                    <a16:creationId xmlns:a16="http://schemas.microsoft.com/office/drawing/2014/main" id="{115D90C6-8370-2ED5-1EAD-C9F987C4F76D}"/>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5" name="Rounded Rectangle 174">
                <a:extLst>
                  <a:ext uri="{FF2B5EF4-FFF2-40B4-BE49-F238E27FC236}">
                    <a16:creationId xmlns:a16="http://schemas.microsoft.com/office/drawing/2014/main" id="{CD00E0AB-69A1-B3AB-5921-80CE890BAD1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76" name="Rounded Rectangle 175">
                <a:extLst>
                  <a:ext uri="{FF2B5EF4-FFF2-40B4-BE49-F238E27FC236}">
                    <a16:creationId xmlns:a16="http://schemas.microsoft.com/office/drawing/2014/main" id="{CFF42460-84B8-4D91-D48F-3FC6480F952E}"/>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77" name="Rounded Rectangle 176">
                <a:extLst>
                  <a:ext uri="{FF2B5EF4-FFF2-40B4-BE49-F238E27FC236}">
                    <a16:creationId xmlns:a16="http://schemas.microsoft.com/office/drawing/2014/main" id="{B12C96BD-C9F0-18B2-EFBA-2A5C7F6A54FC}"/>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78" name="Straight Arrow Connector 177">
                <a:extLst>
                  <a:ext uri="{FF2B5EF4-FFF2-40B4-BE49-F238E27FC236}">
                    <a16:creationId xmlns:a16="http://schemas.microsoft.com/office/drawing/2014/main" id="{9C94C0F7-4F37-D809-9E5C-E22E9F74073B}"/>
                  </a:ext>
                </a:extLst>
              </p:cNvPr>
              <p:cNvCxnSpPr>
                <a:cxnSpLocks/>
                <a:stCxn id="175" idx="2"/>
                <a:endCxn id="176"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CB41C85D-1A0A-5E87-48F2-9C7F80E75859}"/>
                  </a:ext>
                </a:extLst>
              </p:cNvPr>
              <p:cNvCxnSpPr>
                <a:cxnSpLocks/>
                <a:stCxn id="176" idx="2"/>
                <a:endCxn id="177"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4FAEE2B8-1887-CC53-8669-4CC37E5C86EE}"/>
                  </a:ext>
                </a:extLst>
              </p:cNvPr>
              <p:cNvCxnSpPr>
                <a:cxnSpLocks/>
                <a:stCxn id="177" idx="2"/>
                <a:endCxn id="181"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81" name="Rounded Rectangle 180">
                <a:extLst>
                  <a:ext uri="{FF2B5EF4-FFF2-40B4-BE49-F238E27FC236}">
                    <a16:creationId xmlns:a16="http://schemas.microsoft.com/office/drawing/2014/main" id="{A182E474-BB28-489D-570D-5A7840E5C099}"/>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3" name="Elbow Connector 142">
              <a:extLst>
                <a:ext uri="{FF2B5EF4-FFF2-40B4-BE49-F238E27FC236}">
                  <a16:creationId xmlns:a16="http://schemas.microsoft.com/office/drawing/2014/main" id="{CCF1ABF9-5C39-4194-5A06-528EF51685AB}"/>
                </a:ext>
              </a:extLst>
            </p:cNvPr>
            <p:cNvCxnSpPr>
              <a:cxnSpLocks/>
            </p:cNvCxnSpPr>
            <p:nvPr/>
          </p:nvCxnSpPr>
          <p:spPr>
            <a:xfrm rot="10800000" flipH="1">
              <a:off x="3762300" y="1185315"/>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4" name="Group 143">
              <a:extLst>
                <a:ext uri="{FF2B5EF4-FFF2-40B4-BE49-F238E27FC236}">
                  <a16:creationId xmlns:a16="http://schemas.microsoft.com/office/drawing/2014/main" id="{03489339-1AFA-4368-2819-4F94FE2DBE14}"/>
                </a:ext>
              </a:extLst>
            </p:cNvPr>
            <p:cNvGrpSpPr/>
            <p:nvPr/>
          </p:nvGrpSpPr>
          <p:grpSpPr>
            <a:xfrm>
              <a:off x="3566461" y="800897"/>
              <a:ext cx="1953418" cy="2831240"/>
              <a:chOff x="596523" y="818985"/>
              <a:chExt cx="2006600" cy="3522428"/>
            </a:xfrm>
            <a:solidFill>
              <a:schemeClr val="bg1">
                <a:lumMod val="85000"/>
              </a:schemeClr>
            </a:solidFill>
          </p:grpSpPr>
          <p:sp>
            <p:nvSpPr>
              <p:cNvPr id="166" name="Rounded Rectangle 165">
                <a:extLst>
                  <a:ext uri="{FF2B5EF4-FFF2-40B4-BE49-F238E27FC236}">
                    <a16:creationId xmlns:a16="http://schemas.microsoft.com/office/drawing/2014/main" id="{115EA12D-41B9-BF6A-0414-81C09E132584}"/>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Rounded Rectangle 166">
                <a:extLst>
                  <a:ext uri="{FF2B5EF4-FFF2-40B4-BE49-F238E27FC236}">
                    <a16:creationId xmlns:a16="http://schemas.microsoft.com/office/drawing/2014/main" id="{2A9C7965-CC44-B540-0008-8D33F67D9FA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8" name="Rounded Rectangle 167">
                <a:extLst>
                  <a:ext uri="{FF2B5EF4-FFF2-40B4-BE49-F238E27FC236}">
                    <a16:creationId xmlns:a16="http://schemas.microsoft.com/office/drawing/2014/main" id="{4E972280-C040-1C2D-C6BD-EE7189917FC4}"/>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69" name="Rounded Rectangle 168">
                <a:extLst>
                  <a:ext uri="{FF2B5EF4-FFF2-40B4-BE49-F238E27FC236}">
                    <a16:creationId xmlns:a16="http://schemas.microsoft.com/office/drawing/2014/main" id="{B4E06CCA-21E7-789D-B3D9-E80D7D104584}"/>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70" name="Straight Arrow Connector 169">
                <a:extLst>
                  <a:ext uri="{FF2B5EF4-FFF2-40B4-BE49-F238E27FC236}">
                    <a16:creationId xmlns:a16="http://schemas.microsoft.com/office/drawing/2014/main" id="{FB153C35-F4D6-43E9-830D-299AA06C8E00}"/>
                  </a:ext>
                </a:extLst>
              </p:cNvPr>
              <p:cNvCxnSpPr>
                <a:cxnSpLocks/>
                <a:stCxn id="167" idx="2"/>
                <a:endCxn id="168"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70E75D44-6239-D0FA-FA3C-9CF80ECFAA2E}"/>
                  </a:ext>
                </a:extLst>
              </p:cNvPr>
              <p:cNvCxnSpPr>
                <a:cxnSpLocks/>
                <a:stCxn id="168" idx="2"/>
                <a:endCxn id="169"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23464CE8-684D-FA22-4114-18C618DC9FB7}"/>
                  </a:ext>
                </a:extLst>
              </p:cNvPr>
              <p:cNvCxnSpPr>
                <a:cxnSpLocks/>
                <a:stCxn id="169" idx="2"/>
                <a:endCxn id="173"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73" name="Rounded Rectangle 172">
                <a:extLst>
                  <a:ext uri="{FF2B5EF4-FFF2-40B4-BE49-F238E27FC236}">
                    <a16:creationId xmlns:a16="http://schemas.microsoft.com/office/drawing/2014/main" id="{140AC152-F10C-44D9-09A3-1FE40591BD01}"/>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5" name="Elbow Connector 144">
              <a:extLst>
                <a:ext uri="{FF2B5EF4-FFF2-40B4-BE49-F238E27FC236}">
                  <a16:creationId xmlns:a16="http://schemas.microsoft.com/office/drawing/2014/main" id="{757BC91B-E80D-815A-67EB-06D6B76C78E2}"/>
                </a:ext>
              </a:extLst>
            </p:cNvPr>
            <p:cNvCxnSpPr>
              <a:cxnSpLocks/>
            </p:cNvCxnSpPr>
            <p:nvPr/>
          </p:nvCxnSpPr>
          <p:spPr>
            <a:xfrm rot="10800000" flipH="1">
              <a:off x="3910661" y="1337746"/>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6" name="Group 145">
              <a:extLst>
                <a:ext uri="{FF2B5EF4-FFF2-40B4-BE49-F238E27FC236}">
                  <a16:creationId xmlns:a16="http://schemas.microsoft.com/office/drawing/2014/main" id="{90F678D2-412C-1D66-D7E7-75E32E3AA4D7}"/>
                </a:ext>
              </a:extLst>
            </p:cNvPr>
            <p:cNvGrpSpPr/>
            <p:nvPr/>
          </p:nvGrpSpPr>
          <p:grpSpPr>
            <a:xfrm>
              <a:off x="3714822" y="953328"/>
              <a:ext cx="1953418" cy="2831240"/>
              <a:chOff x="596523" y="818985"/>
              <a:chExt cx="2006600" cy="3522428"/>
            </a:xfrm>
            <a:solidFill>
              <a:schemeClr val="bg1">
                <a:lumMod val="85000"/>
              </a:schemeClr>
            </a:solidFill>
          </p:grpSpPr>
          <p:sp>
            <p:nvSpPr>
              <p:cNvPr id="158" name="Rounded Rectangle 157">
                <a:extLst>
                  <a:ext uri="{FF2B5EF4-FFF2-40B4-BE49-F238E27FC236}">
                    <a16:creationId xmlns:a16="http://schemas.microsoft.com/office/drawing/2014/main" id="{D01C95D6-CF0F-EE04-BAC0-2DEDF6F9B9C6}"/>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9" name="Rounded Rectangle 158">
                <a:extLst>
                  <a:ext uri="{FF2B5EF4-FFF2-40B4-BE49-F238E27FC236}">
                    <a16:creationId xmlns:a16="http://schemas.microsoft.com/office/drawing/2014/main" id="{355D847E-06B2-7C52-744F-7945B123EAF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0" name="Rounded Rectangle 159">
                <a:extLst>
                  <a:ext uri="{FF2B5EF4-FFF2-40B4-BE49-F238E27FC236}">
                    <a16:creationId xmlns:a16="http://schemas.microsoft.com/office/drawing/2014/main" id="{3B7BF35E-0399-F3D6-115C-ACC508472DCD}"/>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61" name="Rounded Rectangle 160">
                <a:extLst>
                  <a:ext uri="{FF2B5EF4-FFF2-40B4-BE49-F238E27FC236}">
                    <a16:creationId xmlns:a16="http://schemas.microsoft.com/office/drawing/2014/main" id="{CA5993C6-17DC-5F05-21BA-3FE0EADA1F71}"/>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62" name="Straight Arrow Connector 161">
                <a:extLst>
                  <a:ext uri="{FF2B5EF4-FFF2-40B4-BE49-F238E27FC236}">
                    <a16:creationId xmlns:a16="http://schemas.microsoft.com/office/drawing/2014/main" id="{AA508313-1C5E-43A8-B029-2A07F6FD0414}"/>
                  </a:ext>
                </a:extLst>
              </p:cNvPr>
              <p:cNvCxnSpPr>
                <a:cxnSpLocks/>
                <a:stCxn id="159" idx="2"/>
                <a:endCxn id="160"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C30D8C2C-37F6-4E8E-AFE0-F120AB489243}"/>
                  </a:ext>
                </a:extLst>
              </p:cNvPr>
              <p:cNvCxnSpPr>
                <a:cxnSpLocks/>
                <a:stCxn id="160" idx="2"/>
                <a:endCxn id="161"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F934D3E1-34A4-7B0E-7018-78981F25FB35}"/>
                  </a:ext>
                </a:extLst>
              </p:cNvPr>
              <p:cNvCxnSpPr>
                <a:cxnSpLocks/>
                <a:stCxn id="161" idx="2"/>
                <a:endCxn id="165"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65" name="Rounded Rectangle 164">
                <a:extLst>
                  <a:ext uri="{FF2B5EF4-FFF2-40B4-BE49-F238E27FC236}">
                    <a16:creationId xmlns:a16="http://schemas.microsoft.com/office/drawing/2014/main" id="{57C6628B-6A25-EE4E-C028-D6EFD47D15E5}"/>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7" name="Elbow Connector 146">
              <a:extLst>
                <a:ext uri="{FF2B5EF4-FFF2-40B4-BE49-F238E27FC236}">
                  <a16:creationId xmlns:a16="http://schemas.microsoft.com/office/drawing/2014/main" id="{4B55BFE6-F7B0-2374-A8B6-798A72BD1E96}"/>
                </a:ext>
              </a:extLst>
            </p:cNvPr>
            <p:cNvCxnSpPr>
              <a:cxnSpLocks/>
            </p:cNvCxnSpPr>
            <p:nvPr/>
          </p:nvCxnSpPr>
          <p:spPr>
            <a:xfrm rot="10800000" flipH="1">
              <a:off x="4059022" y="1490177"/>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8" name="Group 147">
              <a:extLst>
                <a:ext uri="{FF2B5EF4-FFF2-40B4-BE49-F238E27FC236}">
                  <a16:creationId xmlns:a16="http://schemas.microsoft.com/office/drawing/2014/main" id="{2B271597-8926-CDAA-BA28-D03C347FC38C}"/>
                </a:ext>
              </a:extLst>
            </p:cNvPr>
            <p:cNvGrpSpPr/>
            <p:nvPr/>
          </p:nvGrpSpPr>
          <p:grpSpPr>
            <a:xfrm>
              <a:off x="3863183" y="1105759"/>
              <a:ext cx="1953418" cy="2831240"/>
              <a:chOff x="596523" y="818985"/>
              <a:chExt cx="2006600" cy="3522428"/>
            </a:xfrm>
            <a:solidFill>
              <a:schemeClr val="bg1">
                <a:lumMod val="85000"/>
              </a:schemeClr>
            </a:solidFill>
          </p:grpSpPr>
          <p:sp>
            <p:nvSpPr>
              <p:cNvPr id="150" name="Rounded Rectangle 149">
                <a:extLst>
                  <a:ext uri="{FF2B5EF4-FFF2-40B4-BE49-F238E27FC236}">
                    <a16:creationId xmlns:a16="http://schemas.microsoft.com/office/drawing/2014/main" id="{EA26B62F-1114-BA7A-B7B3-0E9D5FC08751}"/>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1" name="Rounded Rectangle 150">
                <a:extLst>
                  <a:ext uri="{FF2B5EF4-FFF2-40B4-BE49-F238E27FC236}">
                    <a16:creationId xmlns:a16="http://schemas.microsoft.com/office/drawing/2014/main" id="{BFD43C6F-3E8F-B661-2D9A-40E8C5F663BB}"/>
                  </a:ext>
                </a:extLst>
              </p:cNvPr>
              <p:cNvSpPr/>
              <p:nvPr/>
            </p:nvSpPr>
            <p:spPr>
              <a:xfrm>
                <a:off x="941428" y="1017765"/>
                <a:ext cx="1526183" cy="54068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52" name="Rounded Rectangle 151">
                <a:extLst>
                  <a:ext uri="{FF2B5EF4-FFF2-40B4-BE49-F238E27FC236}">
                    <a16:creationId xmlns:a16="http://schemas.microsoft.com/office/drawing/2014/main" id="{17F4E562-47EF-380C-56D5-4E1270B6772F}"/>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53" name="Rounded Rectangle 152">
                <a:extLst>
                  <a:ext uri="{FF2B5EF4-FFF2-40B4-BE49-F238E27FC236}">
                    <a16:creationId xmlns:a16="http://schemas.microsoft.com/office/drawing/2014/main" id="{2004C048-6782-8489-2ABA-0D18D6D73B0D}"/>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54" name="Straight Arrow Connector 153">
                <a:extLst>
                  <a:ext uri="{FF2B5EF4-FFF2-40B4-BE49-F238E27FC236}">
                    <a16:creationId xmlns:a16="http://schemas.microsoft.com/office/drawing/2014/main" id="{0FA38406-7049-6129-97AA-AB382D2E0719}"/>
                  </a:ext>
                </a:extLst>
              </p:cNvPr>
              <p:cNvCxnSpPr>
                <a:cxnSpLocks/>
                <a:stCxn id="151" idx="2"/>
                <a:endCxn id="152"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ADC8BDFB-B0B0-0D1E-12DE-34C9000C62FB}"/>
                  </a:ext>
                </a:extLst>
              </p:cNvPr>
              <p:cNvCxnSpPr>
                <a:cxnSpLocks/>
                <a:stCxn id="152" idx="2"/>
                <a:endCxn id="153"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027D8F2B-D097-C4E9-8BA3-A7EE3B10EF84}"/>
                  </a:ext>
                </a:extLst>
              </p:cNvPr>
              <p:cNvCxnSpPr>
                <a:cxnSpLocks/>
                <a:stCxn id="153" idx="2"/>
                <a:endCxn id="157"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57" name="Rounded Rectangle 156">
                <a:extLst>
                  <a:ext uri="{FF2B5EF4-FFF2-40B4-BE49-F238E27FC236}">
                    <a16:creationId xmlns:a16="http://schemas.microsoft.com/office/drawing/2014/main" id="{B9A2172A-5EAA-8A97-7F0D-55CBD1F10157}"/>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9" name="Elbow Connector 148">
              <a:extLst>
                <a:ext uri="{FF2B5EF4-FFF2-40B4-BE49-F238E27FC236}">
                  <a16:creationId xmlns:a16="http://schemas.microsoft.com/office/drawing/2014/main" id="{714E15F5-A563-7455-E4E2-1A62E13CA0D4}"/>
                </a:ext>
              </a:extLst>
            </p:cNvPr>
            <p:cNvCxnSpPr>
              <a:cxnSpLocks/>
              <a:stCxn id="157" idx="1"/>
              <a:endCxn id="151" idx="1"/>
            </p:cNvCxnSpPr>
            <p:nvPr/>
          </p:nvCxnSpPr>
          <p:spPr>
            <a:xfrm rot="10800000" flipH="1">
              <a:off x="4198943" y="1482829"/>
              <a:ext cx="4" cy="2101996"/>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sp>
        <p:nvSpPr>
          <p:cNvPr id="182" name="Notched Right Arrow 181">
            <a:extLst>
              <a:ext uri="{FF2B5EF4-FFF2-40B4-BE49-F238E27FC236}">
                <a16:creationId xmlns:a16="http://schemas.microsoft.com/office/drawing/2014/main" id="{76AEAA48-5FA2-789A-A880-548067F8F74A}"/>
              </a:ext>
            </a:extLst>
          </p:cNvPr>
          <p:cNvSpPr/>
          <p:nvPr/>
        </p:nvSpPr>
        <p:spPr>
          <a:xfrm>
            <a:off x="7714843" y="3525028"/>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225C091E-2301-88A0-3BFA-0815464B1AE2}"/>
              </a:ext>
            </a:extLst>
          </p:cNvPr>
          <p:cNvSpPr txBox="1"/>
          <p:nvPr/>
        </p:nvSpPr>
        <p:spPr>
          <a:xfrm>
            <a:off x="1329500" y="4342956"/>
            <a:ext cx="8526242" cy="369332"/>
          </a:xfrm>
          <a:prstGeom prst="rect">
            <a:avLst/>
          </a:prstGeom>
          <a:noFill/>
        </p:spPr>
        <p:txBody>
          <a:bodyPr wrap="square" rtlCol="0">
            <a:spAutoFit/>
          </a:bodyPr>
          <a:lstStyle/>
          <a:p>
            <a:pPr algn="ctr"/>
            <a:r>
              <a:rPr lang="en-US" dirty="0"/>
              <a:t>Human In the Loop</a:t>
            </a:r>
          </a:p>
        </p:txBody>
      </p:sp>
      <p:sp>
        <p:nvSpPr>
          <p:cNvPr id="193" name="Rectangle 192">
            <a:extLst>
              <a:ext uri="{FF2B5EF4-FFF2-40B4-BE49-F238E27FC236}">
                <a16:creationId xmlns:a16="http://schemas.microsoft.com/office/drawing/2014/main" id="{956C3961-6B3D-23D6-A9E8-FE20B1FA8A2B}"/>
              </a:ext>
            </a:extLst>
          </p:cNvPr>
          <p:cNvSpPr/>
          <p:nvPr/>
        </p:nvSpPr>
        <p:spPr>
          <a:xfrm>
            <a:off x="10165975" y="5202937"/>
            <a:ext cx="1363004" cy="839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6" name="Group 195">
            <a:extLst>
              <a:ext uri="{FF2B5EF4-FFF2-40B4-BE49-F238E27FC236}">
                <a16:creationId xmlns:a16="http://schemas.microsoft.com/office/drawing/2014/main" id="{3B168F9C-C511-20D6-9220-BC6ABD180147}"/>
              </a:ext>
            </a:extLst>
          </p:cNvPr>
          <p:cNvGrpSpPr/>
          <p:nvPr/>
        </p:nvGrpSpPr>
        <p:grpSpPr>
          <a:xfrm>
            <a:off x="5099168" y="3323447"/>
            <a:ext cx="573587" cy="650081"/>
            <a:chOff x="3368565" y="3021310"/>
            <a:chExt cx="606781" cy="687702"/>
          </a:xfrm>
        </p:grpSpPr>
        <p:grpSp>
          <p:nvGrpSpPr>
            <p:cNvPr id="197" name="Group 196">
              <a:extLst>
                <a:ext uri="{FF2B5EF4-FFF2-40B4-BE49-F238E27FC236}">
                  <a16:creationId xmlns:a16="http://schemas.microsoft.com/office/drawing/2014/main" id="{2A7368D8-A516-DCE3-CBEC-D8F8AE7B9052}"/>
                </a:ext>
              </a:extLst>
            </p:cNvPr>
            <p:cNvGrpSpPr>
              <a:grpSpLocks noChangeAspect="1"/>
            </p:cNvGrpSpPr>
            <p:nvPr/>
          </p:nvGrpSpPr>
          <p:grpSpPr>
            <a:xfrm>
              <a:off x="3529426" y="3580996"/>
              <a:ext cx="291344" cy="128016"/>
              <a:chOff x="4916130" y="3046903"/>
              <a:chExt cx="568576" cy="259307"/>
            </a:xfrm>
          </p:grpSpPr>
          <p:sp>
            <p:nvSpPr>
              <p:cNvPr id="199" name="Rectangle 198">
                <a:extLst>
                  <a:ext uri="{FF2B5EF4-FFF2-40B4-BE49-F238E27FC236}">
                    <a16:creationId xmlns:a16="http://schemas.microsoft.com/office/drawing/2014/main" id="{055D7268-C21F-460B-7C44-F361531C2F23}"/>
                  </a:ext>
                </a:extLst>
              </p:cNvPr>
              <p:cNvSpPr/>
              <p:nvPr/>
            </p:nvSpPr>
            <p:spPr bwMode="auto">
              <a:xfrm>
                <a:off x="4916130" y="3046903"/>
                <a:ext cx="509516" cy="259307"/>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200" name="Rectangle 199">
                <a:extLst>
                  <a:ext uri="{FF2B5EF4-FFF2-40B4-BE49-F238E27FC236}">
                    <a16:creationId xmlns:a16="http://schemas.microsoft.com/office/drawing/2014/main" id="{392C8A11-1F94-3904-1CFC-9CDC8BB9F40D}"/>
                  </a:ext>
                </a:extLst>
              </p:cNvPr>
              <p:cNvSpPr/>
              <p:nvPr/>
            </p:nvSpPr>
            <p:spPr bwMode="auto">
              <a:xfrm>
                <a:off x="5425652" y="3115414"/>
                <a:ext cx="59054" cy="122829"/>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201" name="Rectangle 200">
                <a:extLst>
                  <a:ext uri="{FF2B5EF4-FFF2-40B4-BE49-F238E27FC236}">
                    <a16:creationId xmlns:a16="http://schemas.microsoft.com/office/drawing/2014/main" id="{8EAFB069-1F12-0D1F-7D93-456C50E2B11C}"/>
                  </a:ext>
                </a:extLst>
              </p:cNvPr>
              <p:cNvSpPr/>
              <p:nvPr/>
            </p:nvSpPr>
            <p:spPr bwMode="auto">
              <a:xfrm>
                <a:off x="4938883" y="3091255"/>
                <a:ext cx="303366" cy="170597"/>
              </a:xfrm>
              <a:prstGeom prst="rect">
                <a:avLst/>
              </a:prstGeom>
              <a:solidFill>
                <a:schemeClr val="accent6">
                  <a:lumMod val="60000"/>
                  <a:lumOff val="40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endParaRPr lang="en-US" sz="1400" b="1" dirty="0">
                  <a:solidFill>
                    <a:srgbClr val="000000"/>
                  </a:solidFill>
                </a:endParaRPr>
              </a:p>
            </p:txBody>
          </p:sp>
        </p:grpSp>
        <p:pic>
          <p:nvPicPr>
            <p:cNvPr id="198" name="Graphic 197" descr="Head with gears outline">
              <a:extLst>
                <a:ext uri="{FF2B5EF4-FFF2-40B4-BE49-F238E27FC236}">
                  <a16:creationId xmlns:a16="http://schemas.microsoft.com/office/drawing/2014/main" id="{C4C1493B-43BD-DD52-AD1C-407A6F3533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8565" y="3021310"/>
              <a:ext cx="606781" cy="606781"/>
            </a:xfrm>
            <a:prstGeom prst="rect">
              <a:avLst/>
            </a:prstGeom>
          </p:spPr>
        </p:pic>
      </p:grpSp>
      <p:sp>
        <p:nvSpPr>
          <p:cNvPr id="202" name="Title 2">
            <a:extLst>
              <a:ext uri="{FF2B5EF4-FFF2-40B4-BE49-F238E27FC236}">
                <a16:creationId xmlns:a16="http://schemas.microsoft.com/office/drawing/2014/main" id="{701E994B-F55B-8EB2-8D7C-FA79CC393179}"/>
              </a:ext>
            </a:extLst>
          </p:cNvPr>
          <p:cNvSpPr>
            <a:spLocks noGrp="1"/>
          </p:cNvSpPr>
          <p:nvPr>
            <p:ph type="title"/>
          </p:nvPr>
        </p:nvSpPr>
        <p:spPr>
          <a:xfrm>
            <a:off x="609600" y="219514"/>
            <a:ext cx="10972800" cy="1008771"/>
          </a:xfrm>
        </p:spPr>
        <p:txBody>
          <a:bodyPr/>
          <a:lstStyle/>
          <a:p>
            <a:r>
              <a:rPr lang="en-US" dirty="0"/>
              <a:t>… but we need more automation …</a:t>
            </a:r>
            <a:br>
              <a:rPr lang="en-US" dirty="0"/>
            </a:br>
            <a:r>
              <a:rPr lang="en-US" sz="2400" b="0" dirty="0"/>
              <a:t>Nope</a:t>
            </a:r>
            <a:endParaRPr lang="en-US" b="0" dirty="0"/>
          </a:p>
        </p:txBody>
      </p:sp>
      <p:pic>
        <p:nvPicPr>
          <p:cNvPr id="3" name="Graphic 2" descr="Close with solid fill">
            <a:extLst>
              <a:ext uri="{FF2B5EF4-FFF2-40B4-BE49-F238E27FC236}">
                <a16:creationId xmlns:a16="http://schemas.microsoft.com/office/drawing/2014/main" id="{48EDC7BC-4C94-505A-889A-8B2978EA06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43340" y="3244888"/>
            <a:ext cx="914400" cy="914400"/>
          </a:xfrm>
          <a:prstGeom prst="rect">
            <a:avLst/>
          </a:prstGeom>
        </p:spPr>
      </p:pic>
      <p:pic>
        <p:nvPicPr>
          <p:cNvPr id="4" name="Picture 2">
            <a:extLst>
              <a:ext uri="{FF2B5EF4-FFF2-40B4-BE49-F238E27FC236}">
                <a16:creationId xmlns:a16="http://schemas.microsoft.com/office/drawing/2014/main" id="{71E65C71-D7A3-0D74-C0F8-B5EBA48AC8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10445046" y="40849"/>
            <a:ext cx="1746954" cy="98266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EF440C2-5569-9A9F-F0F3-ECACA6160965}"/>
              </a:ext>
            </a:extLst>
          </p:cNvPr>
          <p:cNvSpPr txBox="1"/>
          <p:nvPr/>
        </p:nvSpPr>
        <p:spPr>
          <a:xfrm>
            <a:off x="9049456" y="354567"/>
            <a:ext cx="2269067" cy="369332"/>
          </a:xfrm>
          <a:prstGeom prst="rect">
            <a:avLst/>
          </a:prstGeom>
          <a:noFill/>
        </p:spPr>
        <p:txBody>
          <a:bodyPr wrap="square" rtlCol="0">
            <a:spAutoFit/>
          </a:bodyPr>
          <a:lstStyle/>
          <a:p>
            <a:r>
              <a:rPr lang="en-US" dirty="0"/>
              <a:t>Zane Fink</a:t>
            </a:r>
          </a:p>
        </p:txBody>
      </p:sp>
    </p:spTree>
    <p:extLst>
      <p:ext uri="{BB962C8B-B14F-4D97-AF65-F5344CB8AC3E}">
        <p14:creationId xmlns:p14="http://schemas.microsoft.com/office/powerpoint/2010/main" val="386767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4596B-3088-1C7B-8F56-351C00AD9B83}"/>
              </a:ext>
            </a:extLst>
          </p:cNvPr>
          <p:cNvSpPr txBox="1"/>
          <p:nvPr/>
        </p:nvSpPr>
        <p:spPr>
          <a:xfrm>
            <a:off x="4384659" y="2505285"/>
            <a:ext cx="2006600" cy="523220"/>
          </a:xfrm>
          <a:prstGeom prst="rect">
            <a:avLst/>
          </a:prstGeom>
          <a:noFill/>
        </p:spPr>
        <p:txBody>
          <a:bodyPr wrap="square" rtlCol="0">
            <a:spAutoFit/>
          </a:bodyPr>
          <a:lstStyle/>
          <a:p>
            <a:pPr algn="ctr"/>
            <a:r>
              <a:rPr lang="en-US" sz="1400" dirty="0"/>
              <a:t>DL Model</a:t>
            </a:r>
          </a:p>
          <a:p>
            <a:pPr algn="ctr"/>
            <a:r>
              <a:rPr lang="en-US" sz="1400" dirty="0"/>
              <a:t> Construction</a:t>
            </a:r>
          </a:p>
        </p:txBody>
      </p:sp>
      <p:sp>
        <p:nvSpPr>
          <p:cNvPr id="6" name="Notched Right Arrow 5">
            <a:extLst>
              <a:ext uri="{FF2B5EF4-FFF2-40B4-BE49-F238E27FC236}">
                <a16:creationId xmlns:a16="http://schemas.microsoft.com/office/drawing/2014/main" id="{CB48FB1D-9455-EAB5-3946-BD4A9193531B}"/>
              </a:ext>
            </a:extLst>
          </p:cNvPr>
          <p:cNvSpPr/>
          <p:nvPr/>
        </p:nvSpPr>
        <p:spPr>
          <a:xfrm>
            <a:off x="2849858" y="3499287"/>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DBF7AE7-34FA-6C3B-831D-BC2523CF4A95}"/>
              </a:ext>
            </a:extLst>
          </p:cNvPr>
          <p:cNvGrpSpPr/>
          <p:nvPr/>
        </p:nvGrpSpPr>
        <p:grpSpPr>
          <a:xfrm>
            <a:off x="380293" y="1911096"/>
            <a:ext cx="2398501" cy="3322891"/>
            <a:chOff x="380293" y="1766066"/>
            <a:chExt cx="2398501" cy="3322891"/>
          </a:xfrm>
        </p:grpSpPr>
        <p:grpSp>
          <p:nvGrpSpPr>
            <p:cNvPr id="8" name="Group 7">
              <a:extLst>
                <a:ext uri="{FF2B5EF4-FFF2-40B4-BE49-F238E27FC236}">
                  <a16:creationId xmlns:a16="http://schemas.microsoft.com/office/drawing/2014/main" id="{262F2712-F5D8-244C-6475-97A815394192}"/>
                </a:ext>
              </a:extLst>
            </p:cNvPr>
            <p:cNvGrpSpPr/>
            <p:nvPr/>
          </p:nvGrpSpPr>
          <p:grpSpPr>
            <a:xfrm>
              <a:off x="380293" y="1766066"/>
              <a:ext cx="1953418" cy="2831240"/>
              <a:chOff x="596523" y="818985"/>
              <a:chExt cx="2006600" cy="3522428"/>
            </a:xfrm>
            <a:solidFill>
              <a:schemeClr val="bg1">
                <a:lumMod val="85000"/>
              </a:schemeClr>
            </a:solidFill>
          </p:grpSpPr>
          <p:sp>
            <p:nvSpPr>
              <p:cNvPr id="41" name="Rounded Rectangle 40">
                <a:extLst>
                  <a:ext uri="{FF2B5EF4-FFF2-40B4-BE49-F238E27FC236}">
                    <a16:creationId xmlns:a16="http://schemas.microsoft.com/office/drawing/2014/main" id="{DF4BF7FC-A4B8-4EC8-245A-15E61C8FA9D7}"/>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Rounded Rectangle 41">
                <a:extLst>
                  <a:ext uri="{FF2B5EF4-FFF2-40B4-BE49-F238E27FC236}">
                    <a16:creationId xmlns:a16="http://schemas.microsoft.com/office/drawing/2014/main" id="{25F1C430-54FE-DF30-7751-3CE187879E72}"/>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43" name="Rounded Rectangle 42">
                <a:extLst>
                  <a:ext uri="{FF2B5EF4-FFF2-40B4-BE49-F238E27FC236}">
                    <a16:creationId xmlns:a16="http://schemas.microsoft.com/office/drawing/2014/main" id="{459F1ED7-7550-A648-233D-131016CD3B05}"/>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44" name="Rounded Rectangle 43">
                <a:extLst>
                  <a:ext uri="{FF2B5EF4-FFF2-40B4-BE49-F238E27FC236}">
                    <a16:creationId xmlns:a16="http://schemas.microsoft.com/office/drawing/2014/main" id="{0D44743C-B25E-A4C9-AF3F-201912B3FE92}"/>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45" name="Straight Arrow Connector 44">
                <a:extLst>
                  <a:ext uri="{FF2B5EF4-FFF2-40B4-BE49-F238E27FC236}">
                    <a16:creationId xmlns:a16="http://schemas.microsoft.com/office/drawing/2014/main" id="{1DB9F009-BA72-AF6C-D0E2-5FD3105FCE3D}"/>
                  </a:ext>
                </a:extLst>
              </p:cNvPr>
              <p:cNvCxnSpPr>
                <a:cxnSpLocks/>
                <a:stCxn id="42" idx="2"/>
                <a:endCxn id="43"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EF7AE59E-5856-1881-9B8C-796402A9F25B}"/>
                  </a:ext>
                </a:extLst>
              </p:cNvPr>
              <p:cNvCxnSpPr>
                <a:cxnSpLocks/>
                <a:stCxn id="43" idx="2"/>
                <a:endCxn id="44"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F2C819B-2524-2C74-8898-0A47045590A1}"/>
                  </a:ext>
                </a:extLst>
              </p:cNvPr>
              <p:cNvCxnSpPr>
                <a:cxnSpLocks/>
                <a:stCxn id="44" idx="2"/>
                <a:endCxn id="48"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48" name="Rounded Rectangle 47">
                <a:extLst>
                  <a:ext uri="{FF2B5EF4-FFF2-40B4-BE49-F238E27FC236}">
                    <a16:creationId xmlns:a16="http://schemas.microsoft.com/office/drawing/2014/main" id="{0255A64B-A565-6BA9-8FDE-437305764FBF}"/>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9" name="Elbow Connector 8">
              <a:extLst>
                <a:ext uri="{FF2B5EF4-FFF2-40B4-BE49-F238E27FC236}">
                  <a16:creationId xmlns:a16="http://schemas.microsoft.com/office/drawing/2014/main" id="{84809623-08A6-F226-C10C-B686B9B9EF2C}"/>
                </a:ext>
              </a:extLst>
            </p:cNvPr>
            <p:cNvCxnSpPr>
              <a:cxnSpLocks/>
              <a:stCxn id="48" idx="1"/>
              <a:endCxn id="42" idx="1"/>
            </p:cNvCxnSpPr>
            <p:nvPr/>
          </p:nvCxnSpPr>
          <p:spPr>
            <a:xfrm rot="10800000" flipH="1">
              <a:off x="716053" y="2143140"/>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A8D8871-8D72-F524-EC76-5215AD990474}"/>
                </a:ext>
              </a:extLst>
            </p:cNvPr>
            <p:cNvGrpSpPr/>
            <p:nvPr/>
          </p:nvGrpSpPr>
          <p:grpSpPr>
            <a:xfrm>
              <a:off x="528654" y="1918497"/>
              <a:ext cx="1953418" cy="2831240"/>
              <a:chOff x="596523" y="818985"/>
              <a:chExt cx="2006600" cy="3522428"/>
            </a:xfrm>
            <a:solidFill>
              <a:schemeClr val="bg1">
                <a:lumMod val="85000"/>
              </a:schemeClr>
            </a:solidFill>
          </p:grpSpPr>
          <p:sp>
            <p:nvSpPr>
              <p:cNvPr id="33" name="Rounded Rectangle 32">
                <a:extLst>
                  <a:ext uri="{FF2B5EF4-FFF2-40B4-BE49-F238E27FC236}">
                    <a16:creationId xmlns:a16="http://schemas.microsoft.com/office/drawing/2014/main" id="{DFA9872A-343A-1343-569C-27D94DDE845B}"/>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Rounded Rectangle 33">
                <a:extLst>
                  <a:ext uri="{FF2B5EF4-FFF2-40B4-BE49-F238E27FC236}">
                    <a16:creationId xmlns:a16="http://schemas.microsoft.com/office/drawing/2014/main" id="{C68D220E-50F3-E1CC-E9F3-486DABBE4833}"/>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35" name="Rounded Rectangle 34">
                <a:extLst>
                  <a:ext uri="{FF2B5EF4-FFF2-40B4-BE49-F238E27FC236}">
                    <a16:creationId xmlns:a16="http://schemas.microsoft.com/office/drawing/2014/main" id="{40C64E62-E55D-54F5-1813-3C8DF0E870BC}"/>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36" name="Rounded Rectangle 35">
                <a:extLst>
                  <a:ext uri="{FF2B5EF4-FFF2-40B4-BE49-F238E27FC236}">
                    <a16:creationId xmlns:a16="http://schemas.microsoft.com/office/drawing/2014/main" id="{3E51B451-238E-A03C-0CB8-D1EE5F957DCE}"/>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37" name="Straight Arrow Connector 36">
                <a:extLst>
                  <a:ext uri="{FF2B5EF4-FFF2-40B4-BE49-F238E27FC236}">
                    <a16:creationId xmlns:a16="http://schemas.microsoft.com/office/drawing/2014/main" id="{BD85F586-E682-FF1F-82F5-0149F71D957A}"/>
                  </a:ext>
                </a:extLst>
              </p:cNvPr>
              <p:cNvCxnSpPr>
                <a:cxnSpLocks/>
                <a:stCxn id="34" idx="2"/>
                <a:endCxn id="35"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22D6177-643C-0F90-7193-C24355B9746D}"/>
                  </a:ext>
                </a:extLst>
              </p:cNvPr>
              <p:cNvCxnSpPr>
                <a:cxnSpLocks/>
                <a:stCxn id="35" idx="2"/>
                <a:endCxn id="36"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C244A6D-C686-4158-A963-0A18FB286F1F}"/>
                  </a:ext>
                </a:extLst>
              </p:cNvPr>
              <p:cNvCxnSpPr>
                <a:cxnSpLocks/>
                <a:stCxn id="36" idx="2"/>
                <a:endCxn id="40"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F113C484-EE5C-733C-F0EC-8539D74FD48B}"/>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1" name="Elbow Connector 10">
              <a:extLst>
                <a:ext uri="{FF2B5EF4-FFF2-40B4-BE49-F238E27FC236}">
                  <a16:creationId xmlns:a16="http://schemas.microsoft.com/office/drawing/2014/main" id="{639C33A2-864E-0C31-399F-DB80598D792D}"/>
                </a:ext>
              </a:extLst>
            </p:cNvPr>
            <p:cNvCxnSpPr>
              <a:stCxn id="40" idx="1"/>
              <a:endCxn id="34" idx="1"/>
            </p:cNvCxnSpPr>
            <p:nvPr/>
          </p:nvCxnSpPr>
          <p:spPr>
            <a:xfrm rot="10800000" flipH="1">
              <a:off x="864414" y="2295571"/>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2245FC62-6981-9F5D-B627-E4978D8EE4C5}"/>
                </a:ext>
              </a:extLst>
            </p:cNvPr>
            <p:cNvGrpSpPr/>
            <p:nvPr/>
          </p:nvGrpSpPr>
          <p:grpSpPr>
            <a:xfrm>
              <a:off x="677015" y="2070928"/>
              <a:ext cx="1953418" cy="2831240"/>
              <a:chOff x="596523" y="818985"/>
              <a:chExt cx="2006600" cy="3522428"/>
            </a:xfrm>
            <a:solidFill>
              <a:schemeClr val="bg1">
                <a:lumMod val="85000"/>
              </a:schemeClr>
            </a:solidFill>
          </p:grpSpPr>
          <p:sp>
            <p:nvSpPr>
              <p:cNvPr id="25" name="Rounded Rectangle 24">
                <a:extLst>
                  <a:ext uri="{FF2B5EF4-FFF2-40B4-BE49-F238E27FC236}">
                    <a16:creationId xmlns:a16="http://schemas.microsoft.com/office/drawing/2014/main" id="{69B9DF7A-E08D-E231-514F-9367A1CB5FCC}"/>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Rounded Rectangle 25">
                <a:extLst>
                  <a:ext uri="{FF2B5EF4-FFF2-40B4-BE49-F238E27FC236}">
                    <a16:creationId xmlns:a16="http://schemas.microsoft.com/office/drawing/2014/main" id="{5EB615B1-0F90-6623-B2BA-4301FDFD167E}"/>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27" name="Rounded Rectangle 26">
                <a:extLst>
                  <a:ext uri="{FF2B5EF4-FFF2-40B4-BE49-F238E27FC236}">
                    <a16:creationId xmlns:a16="http://schemas.microsoft.com/office/drawing/2014/main" id="{2B84C374-283F-2AAF-6143-377F8675DE5C}"/>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28" name="Rounded Rectangle 27">
                <a:extLst>
                  <a:ext uri="{FF2B5EF4-FFF2-40B4-BE49-F238E27FC236}">
                    <a16:creationId xmlns:a16="http://schemas.microsoft.com/office/drawing/2014/main" id="{F1F8494D-32A2-695A-7B4E-067CDD256034}"/>
                  </a:ext>
                </a:extLst>
              </p:cNvPr>
              <p:cNvSpPr/>
              <p:nvPr/>
            </p:nvSpPr>
            <p:spPr>
              <a:xfrm>
                <a:off x="941428" y="2785467"/>
                <a:ext cx="1526157" cy="540690"/>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cxnSp>
            <p:nvCxnSpPr>
              <p:cNvPr id="29" name="Straight Arrow Connector 28">
                <a:extLst>
                  <a:ext uri="{FF2B5EF4-FFF2-40B4-BE49-F238E27FC236}">
                    <a16:creationId xmlns:a16="http://schemas.microsoft.com/office/drawing/2014/main" id="{86EA6F6C-3CAA-BD64-E9BA-FD73C095C51C}"/>
                  </a:ext>
                </a:extLst>
              </p:cNvPr>
              <p:cNvCxnSpPr>
                <a:cxnSpLocks/>
                <a:stCxn id="26" idx="2"/>
                <a:endCxn id="27"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BF3AC66-E9D1-7936-D50D-1DC1010CC741}"/>
                  </a:ext>
                </a:extLst>
              </p:cNvPr>
              <p:cNvCxnSpPr>
                <a:cxnSpLocks/>
                <a:stCxn id="27" idx="2"/>
                <a:endCxn id="28"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685BDFE0-F2EE-EB7B-5F3B-8C445B20EFCF}"/>
                  </a:ext>
                </a:extLst>
              </p:cNvPr>
              <p:cNvCxnSpPr>
                <a:cxnSpLocks/>
                <a:stCxn id="28" idx="2"/>
                <a:endCxn id="32"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E7841F91-FC16-31A1-BF89-8D905B00F3BA}"/>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3" name="Elbow Connector 12">
              <a:extLst>
                <a:ext uri="{FF2B5EF4-FFF2-40B4-BE49-F238E27FC236}">
                  <a16:creationId xmlns:a16="http://schemas.microsoft.com/office/drawing/2014/main" id="{B7CDD331-E341-D02A-C5F0-DF4FA4A22BDC}"/>
                </a:ext>
              </a:extLst>
            </p:cNvPr>
            <p:cNvCxnSpPr>
              <a:stCxn id="32" idx="1"/>
              <a:endCxn id="26" idx="1"/>
            </p:cNvCxnSpPr>
            <p:nvPr/>
          </p:nvCxnSpPr>
          <p:spPr>
            <a:xfrm rot="10800000" flipH="1">
              <a:off x="1012775" y="2448002"/>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0F380907-F273-9B48-9649-2B2D17816493}"/>
                </a:ext>
              </a:extLst>
            </p:cNvPr>
            <p:cNvSpPr/>
            <p:nvPr/>
          </p:nvSpPr>
          <p:spPr>
            <a:xfrm>
              <a:off x="825376" y="2221992"/>
              <a:ext cx="1953418" cy="286696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ounded Rectangle 14">
              <a:extLst>
                <a:ext uri="{FF2B5EF4-FFF2-40B4-BE49-F238E27FC236}">
                  <a16:creationId xmlns:a16="http://schemas.microsoft.com/office/drawing/2014/main" id="{7D738A9C-6C7E-74DA-A3BA-0616C616E587}"/>
                </a:ext>
              </a:extLst>
            </p:cNvPr>
            <p:cNvSpPr/>
            <p:nvPr/>
          </p:nvSpPr>
          <p:spPr>
            <a:xfrm>
              <a:off x="1161140" y="2383134"/>
              <a:ext cx="1485734"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 name="Rounded Rectangle 15">
              <a:extLst>
                <a:ext uri="{FF2B5EF4-FFF2-40B4-BE49-F238E27FC236}">
                  <a16:creationId xmlns:a16="http://schemas.microsoft.com/office/drawing/2014/main" id="{E624BC0B-4EE0-96C2-4B74-6E1A9165F80D}"/>
                </a:ext>
              </a:extLst>
            </p:cNvPr>
            <p:cNvSpPr/>
            <p:nvPr/>
          </p:nvSpPr>
          <p:spPr>
            <a:xfrm>
              <a:off x="1161139" y="3090436"/>
              <a:ext cx="1485722"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cxnSp>
          <p:nvCxnSpPr>
            <p:cNvPr id="17" name="Straight Arrow Connector 16">
              <a:extLst>
                <a:ext uri="{FF2B5EF4-FFF2-40B4-BE49-F238E27FC236}">
                  <a16:creationId xmlns:a16="http://schemas.microsoft.com/office/drawing/2014/main" id="{1798C748-ED99-90FC-9118-7F642720F537}"/>
                </a:ext>
              </a:extLst>
            </p:cNvPr>
            <p:cNvCxnSpPr>
              <a:cxnSpLocks/>
              <a:stCxn id="15" idx="2"/>
              <a:endCxn id="16" idx="0"/>
            </p:cNvCxnSpPr>
            <p:nvPr/>
          </p:nvCxnSpPr>
          <p:spPr>
            <a:xfrm flipH="1">
              <a:off x="1904000" y="2817727"/>
              <a:ext cx="7" cy="272709"/>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E3F32E4-38F7-0592-CC20-27ED669E9B6B}"/>
                </a:ext>
              </a:extLst>
            </p:cNvPr>
            <p:cNvCxnSpPr>
              <a:cxnSpLocks/>
              <a:stCxn id="16" idx="2"/>
              <a:endCxn id="21" idx="0"/>
            </p:cNvCxnSpPr>
            <p:nvPr/>
          </p:nvCxnSpPr>
          <p:spPr>
            <a:xfrm>
              <a:off x="1904000" y="3525029"/>
              <a:ext cx="1917" cy="224823"/>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6A43838-68AE-8132-2FEC-B8E10D16539E}"/>
                </a:ext>
              </a:extLst>
            </p:cNvPr>
            <p:cNvCxnSpPr>
              <a:cxnSpLocks/>
              <a:stCxn id="23" idx="2"/>
              <a:endCxn id="20" idx="0"/>
            </p:cNvCxnSpPr>
            <p:nvPr/>
          </p:nvCxnSpPr>
          <p:spPr>
            <a:xfrm flipH="1">
              <a:off x="1903985" y="4238562"/>
              <a:ext cx="10" cy="246565"/>
            </a:xfrm>
            <a:prstGeom prst="straightConnector1">
              <a:avLst/>
            </a:prstGeom>
            <a:solidFill>
              <a:schemeClr val="bg1">
                <a:lumMod val="85000"/>
              </a:schemeClr>
            </a:solidFill>
            <a:ln w="31750">
              <a:tailEnd type="triangle"/>
            </a:ln>
          </p:spPr>
          <p:style>
            <a:lnRef idx="2">
              <a:schemeClr val="accent1"/>
            </a:lnRef>
            <a:fillRef idx="0">
              <a:schemeClr val="accent1"/>
            </a:fillRef>
            <a:effectRef idx="1">
              <a:schemeClr val="accent1"/>
            </a:effectRef>
            <a:fontRef idx="minor">
              <a:schemeClr val="tx1"/>
            </a:fontRef>
          </p:style>
        </p:cxnSp>
        <p:sp>
          <p:nvSpPr>
            <p:cNvPr id="20" name="Rounded Rectangle 19">
              <a:extLst>
                <a:ext uri="{FF2B5EF4-FFF2-40B4-BE49-F238E27FC236}">
                  <a16:creationId xmlns:a16="http://schemas.microsoft.com/office/drawing/2014/main" id="{99CA3907-FC63-9985-C4C8-692B81F9011B}"/>
                </a:ext>
              </a:extLst>
            </p:cNvPr>
            <p:cNvSpPr/>
            <p:nvPr/>
          </p:nvSpPr>
          <p:spPr>
            <a:xfrm>
              <a:off x="1161136" y="4485127"/>
              <a:ext cx="1485697" cy="43459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sp>
          <p:nvSpPr>
            <p:cNvPr id="21" name="Rounded Rectangle 20">
              <a:extLst>
                <a:ext uri="{FF2B5EF4-FFF2-40B4-BE49-F238E27FC236}">
                  <a16:creationId xmlns:a16="http://schemas.microsoft.com/office/drawing/2014/main" id="{E6D3196C-61DA-B958-2598-C48B8F1E146A}"/>
                </a:ext>
              </a:extLst>
            </p:cNvPr>
            <p:cNvSpPr/>
            <p:nvPr/>
          </p:nvSpPr>
          <p:spPr>
            <a:xfrm>
              <a:off x="1110336" y="3749852"/>
              <a:ext cx="1591161" cy="56014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a:extLst>
                <a:ext uri="{FF2B5EF4-FFF2-40B4-BE49-F238E27FC236}">
                  <a16:creationId xmlns:a16="http://schemas.microsoft.com/office/drawing/2014/main" id="{D93651AD-2DDF-439D-6996-51F132CC30E1}"/>
                </a:ext>
              </a:extLst>
            </p:cNvPr>
            <p:cNvCxnSpPr>
              <a:stCxn id="20" idx="1"/>
              <a:endCxn id="15" idx="1"/>
            </p:cNvCxnSpPr>
            <p:nvPr/>
          </p:nvCxnSpPr>
          <p:spPr>
            <a:xfrm rot="10800000" flipH="1">
              <a:off x="1161136" y="2600433"/>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1CB7B99A-78A1-E42B-1B27-17C81F10AF64}"/>
                </a:ext>
              </a:extLst>
            </p:cNvPr>
            <p:cNvSpPr/>
            <p:nvPr/>
          </p:nvSpPr>
          <p:spPr>
            <a:xfrm>
              <a:off x="1161140" y="3803968"/>
              <a:ext cx="1485708" cy="434593"/>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Expensive Function</a:t>
              </a:r>
            </a:p>
          </p:txBody>
        </p:sp>
      </p:grpSp>
      <p:pic>
        <p:nvPicPr>
          <p:cNvPr id="49" name="Graphic 48" descr="Database with solid fill">
            <a:extLst>
              <a:ext uri="{FF2B5EF4-FFF2-40B4-BE49-F238E27FC236}">
                <a16:creationId xmlns:a16="http://schemas.microsoft.com/office/drawing/2014/main" id="{3B449958-0263-313B-567D-55DE1684CB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1332" y="3212173"/>
            <a:ext cx="914400" cy="914400"/>
          </a:xfrm>
          <a:prstGeom prst="rect">
            <a:avLst/>
          </a:prstGeom>
        </p:spPr>
      </p:pic>
      <p:grpSp>
        <p:nvGrpSpPr>
          <p:cNvPr id="50" name="Group 49">
            <a:extLst>
              <a:ext uri="{FF2B5EF4-FFF2-40B4-BE49-F238E27FC236}">
                <a16:creationId xmlns:a16="http://schemas.microsoft.com/office/drawing/2014/main" id="{B88E8240-9363-F267-6131-3E946498DA0B}"/>
              </a:ext>
            </a:extLst>
          </p:cNvPr>
          <p:cNvGrpSpPr/>
          <p:nvPr/>
        </p:nvGrpSpPr>
        <p:grpSpPr>
          <a:xfrm>
            <a:off x="2811804" y="2937824"/>
            <a:ext cx="590861" cy="543914"/>
            <a:chOff x="4549768" y="897012"/>
            <a:chExt cx="590861" cy="543914"/>
          </a:xfrm>
        </p:grpSpPr>
        <p:grpSp>
          <p:nvGrpSpPr>
            <p:cNvPr id="51" name="Group 50">
              <a:extLst>
                <a:ext uri="{FF2B5EF4-FFF2-40B4-BE49-F238E27FC236}">
                  <a16:creationId xmlns:a16="http://schemas.microsoft.com/office/drawing/2014/main" id="{D0D59A10-07B6-26FD-0497-28A62CCC8EC6}"/>
                </a:ext>
              </a:extLst>
            </p:cNvPr>
            <p:cNvGrpSpPr/>
            <p:nvPr/>
          </p:nvGrpSpPr>
          <p:grpSpPr>
            <a:xfrm>
              <a:off x="4549768" y="897012"/>
              <a:ext cx="415650" cy="397446"/>
              <a:chOff x="5496326" y="647405"/>
              <a:chExt cx="415650" cy="397446"/>
            </a:xfrm>
          </p:grpSpPr>
          <p:sp>
            <p:nvSpPr>
              <p:cNvPr id="70" name="Rounded Rectangle 69">
                <a:extLst>
                  <a:ext uri="{FF2B5EF4-FFF2-40B4-BE49-F238E27FC236}">
                    <a16:creationId xmlns:a16="http://schemas.microsoft.com/office/drawing/2014/main" id="{AF79489A-DF4F-5EE4-9E84-0AC1BEBBA240}"/>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4752AF0A-B2C6-4587-6BAC-67DED2C51059}"/>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1FC05CEE-E766-717F-3331-E04C81E73027}"/>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8C8E302F-3B0D-1D57-5572-2ECC4700E94D}"/>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B6706E9A-D4C4-8842-2841-4E96D662DCF0}"/>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1677892B-652A-490D-D31F-DBD43205DA80}"/>
                </a:ext>
              </a:extLst>
            </p:cNvPr>
            <p:cNvGrpSpPr/>
            <p:nvPr/>
          </p:nvGrpSpPr>
          <p:grpSpPr>
            <a:xfrm>
              <a:off x="4606655" y="931076"/>
              <a:ext cx="415650" cy="397446"/>
              <a:chOff x="5496326" y="647405"/>
              <a:chExt cx="415650" cy="397446"/>
            </a:xfrm>
          </p:grpSpPr>
          <p:sp>
            <p:nvSpPr>
              <p:cNvPr id="65" name="Rounded Rectangle 64">
                <a:extLst>
                  <a:ext uri="{FF2B5EF4-FFF2-40B4-BE49-F238E27FC236}">
                    <a16:creationId xmlns:a16="http://schemas.microsoft.com/office/drawing/2014/main" id="{D846AD79-8C67-E666-1821-AD73247052B9}"/>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B9D647EF-7896-29C3-9739-6B34E412CF37}"/>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a:extLst>
                  <a:ext uri="{FF2B5EF4-FFF2-40B4-BE49-F238E27FC236}">
                    <a16:creationId xmlns:a16="http://schemas.microsoft.com/office/drawing/2014/main" id="{544B5B47-7CAB-3ED6-834A-C5F9EE4D5031}"/>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DD975703-C522-BDA0-27A5-53585AAF1CDB}"/>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DE4EDAB6-6EA9-8F88-E5ED-A60BEB8685AB}"/>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2B1D3540-129E-A02D-21C3-460C1889F1A2}"/>
                </a:ext>
              </a:extLst>
            </p:cNvPr>
            <p:cNvGrpSpPr/>
            <p:nvPr/>
          </p:nvGrpSpPr>
          <p:grpSpPr>
            <a:xfrm>
              <a:off x="4665817" y="991190"/>
              <a:ext cx="415650" cy="397446"/>
              <a:chOff x="5496326" y="647405"/>
              <a:chExt cx="415650" cy="397446"/>
            </a:xfrm>
          </p:grpSpPr>
          <p:sp>
            <p:nvSpPr>
              <p:cNvPr id="60" name="Rounded Rectangle 59">
                <a:extLst>
                  <a:ext uri="{FF2B5EF4-FFF2-40B4-BE49-F238E27FC236}">
                    <a16:creationId xmlns:a16="http://schemas.microsoft.com/office/drawing/2014/main" id="{0EE9A4A7-7143-2A1E-0D54-0FDBC6AD7CBA}"/>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B950B8D0-CEF1-EF9F-E01C-537C863FBA37}"/>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3454B8E9-3953-601C-5DF2-6FB0C35503EF}"/>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414DE9D6-8F6E-19BF-9034-41EDA149A920}"/>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6DB17515-559D-34AE-5729-3EF97376069A}"/>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0FCC2C20-C6BB-5F6B-D896-55022A9616F9}"/>
                </a:ext>
              </a:extLst>
            </p:cNvPr>
            <p:cNvGrpSpPr/>
            <p:nvPr/>
          </p:nvGrpSpPr>
          <p:grpSpPr>
            <a:xfrm>
              <a:off x="4724979" y="1043480"/>
              <a:ext cx="415650" cy="397446"/>
              <a:chOff x="5496326" y="647405"/>
              <a:chExt cx="415650" cy="397446"/>
            </a:xfrm>
          </p:grpSpPr>
          <p:sp>
            <p:nvSpPr>
              <p:cNvPr id="55" name="Rounded Rectangle 54">
                <a:extLst>
                  <a:ext uri="{FF2B5EF4-FFF2-40B4-BE49-F238E27FC236}">
                    <a16:creationId xmlns:a16="http://schemas.microsoft.com/office/drawing/2014/main" id="{66AF83D6-67C7-08C0-C681-CAF18B670B97}"/>
                  </a:ext>
                </a:extLst>
              </p:cNvPr>
              <p:cNvSpPr/>
              <p:nvPr/>
            </p:nvSpPr>
            <p:spPr>
              <a:xfrm>
                <a:off x="5642714" y="647405"/>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A13BC38F-9303-E506-6A50-92F366098B6D}"/>
                  </a:ext>
                </a:extLst>
              </p:cNvPr>
              <p:cNvSpPr/>
              <p:nvPr/>
            </p:nvSpPr>
            <p:spPr>
              <a:xfrm>
                <a:off x="5642713"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01AAF534-9835-F929-F56F-3B5111ABD129}"/>
                  </a:ext>
                </a:extLst>
              </p:cNvPr>
              <p:cNvSpPr/>
              <p:nvPr/>
            </p:nvSpPr>
            <p:spPr>
              <a:xfrm>
                <a:off x="5793652"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77462BA3-239A-4E87-67AE-2BD626F1F267}"/>
                  </a:ext>
                </a:extLst>
              </p:cNvPr>
              <p:cNvSpPr/>
              <p:nvPr/>
            </p:nvSpPr>
            <p:spPr>
              <a:xfrm>
                <a:off x="5642713" y="931078"/>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545AD511-FFAF-AFA7-8A46-FB10F03D69F0}"/>
                  </a:ext>
                </a:extLst>
              </p:cNvPr>
              <p:cNvSpPr/>
              <p:nvPr/>
            </p:nvSpPr>
            <p:spPr>
              <a:xfrm>
                <a:off x="5496326" y="789241"/>
                <a:ext cx="118324" cy="113773"/>
              </a:xfrm>
              <a:prstGeom prst="roundRect">
                <a:avLst/>
              </a:prstGeom>
              <a:solidFill>
                <a:srgbClr val="D5F0D7"/>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74">
            <a:extLst>
              <a:ext uri="{FF2B5EF4-FFF2-40B4-BE49-F238E27FC236}">
                <a16:creationId xmlns:a16="http://schemas.microsoft.com/office/drawing/2014/main" id="{A89FC27E-2E07-F941-8EAF-F7AD1E4152B2}"/>
              </a:ext>
            </a:extLst>
          </p:cNvPr>
          <p:cNvGrpSpPr/>
          <p:nvPr/>
        </p:nvGrpSpPr>
        <p:grpSpPr>
          <a:xfrm>
            <a:off x="2961510" y="3968362"/>
            <a:ext cx="308661" cy="276769"/>
            <a:chOff x="3599889" y="2874836"/>
            <a:chExt cx="308661" cy="276769"/>
          </a:xfrm>
        </p:grpSpPr>
        <p:sp>
          <p:nvSpPr>
            <p:cNvPr id="76" name="Rounded Rectangle 75">
              <a:extLst>
                <a:ext uri="{FF2B5EF4-FFF2-40B4-BE49-F238E27FC236}">
                  <a16:creationId xmlns:a16="http://schemas.microsoft.com/office/drawing/2014/main" id="{BDE429F6-1006-1968-6AE1-573716367090}"/>
                </a:ext>
              </a:extLst>
            </p:cNvPr>
            <p:cNvSpPr/>
            <p:nvPr/>
          </p:nvSpPr>
          <p:spPr>
            <a:xfrm>
              <a:off x="3599889" y="2874836"/>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5F0C16E8-7149-232A-1D9C-E8EAECC902BA}"/>
                </a:ext>
              </a:extLst>
            </p:cNvPr>
            <p:cNvSpPr/>
            <p:nvPr/>
          </p:nvSpPr>
          <p:spPr>
            <a:xfrm>
              <a:off x="3662739" y="2939386"/>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1775FEE1-6887-E3C8-7932-DE66004C3AE9}"/>
                </a:ext>
              </a:extLst>
            </p:cNvPr>
            <p:cNvSpPr/>
            <p:nvPr/>
          </p:nvSpPr>
          <p:spPr>
            <a:xfrm>
              <a:off x="3727946" y="2988609"/>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7F511ED8-C424-512C-42AC-640B05D4C24B}"/>
                </a:ext>
              </a:extLst>
            </p:cNvPr>
            <p:cNvSpPr/>
            <p:nvPr/>
          </p:nvSpPr>
          <p:spPr>
            <a:xfrm>
              <a:off x="3790226" y="3037832"/>
              <a:ext cx="118324" cy="113773"/>
            </a:xfrm>
            <a:prstGeom prst="roundRect">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D1CF4423-A509-F723-22DD-BD8ABF117907}"/>
              </a:ext>
            </a:extLst>
          </p:cNvPr>
          <p:cNvSpPr txBox="1"/>
          <p:nvPr/>
        </p:nvSpPr>
        <p:spPr>
          <a:xfrm>
            <a:off x="3190289" y="2789356"/>
            <a:ext cx="1076911" cy="369332"/>
          </a:xfrm>
          <a:prstGeom prst="rect">
            <a:avLst/>
          </a:prstGeom>
          <a:noFill/>
        </p:spPr>
        <p:txBody>
          <a:bodyPr wrap="square" rtlCol="0">
            <a:spAutoFit/>
          </a:bodyPr>
          <a:lstStyle/>
          <a:p>
            <a:r>
              <a:rPr lang="en-US" dirty="0"/>
              <a:t>Inputs</a:t>
            </a:r>
          </a:p>
        </p:txBody>
      </p:sp>
      <p:sp>
        <p:nvSpPr>
          <p:cNvPr id="81" name="TextBox 80">
            <a:extLst>
              <a:ext uri="{FF2B5EF4-FFF2-40B4-BE49-F238E27FC236}">
                <a16:creationId xmlns:a16="http://schemas.microsoft.com/office/drawing/2014/main" id="{9828F2BA-FEFA-2B92-5FD3-C4648D42DAC6}"/>
              </a:ext>
            </a:extLst>
          </p:cNvPr>
          <p:cNvSpPr txBox="1"/>
          <p:nvPr/>
        </p:nvSpPr>
        <p:spPr>
          <a:xfrm>
            <a:off x="3268568" y="4006358"/>
            <a:ext cx="1076911" cy="369332"/>
          </a:xfrm>
          <a:prstGeom prst="rect">
            <a:avLst/>
          </a:prstGeom>
          <a:noFill/>
        </p:spPr>
        <p:txBody>
          <a:bodyPr wrap="square" rtlCol="0">
            <a:spAutoFit/>
          </a:bodyPr>
          <a:lstStyle/>
          <a:p>
            <a:r>
              <a:rPr lang="en-US" dirty="0"/>
              <a:t>Outputs</a:t>
            </a:r>
          </a:p>
        </p:txBody>
      </p:sp>
      <p:sp>
        <p:nvSpPr>
          <p:cNvPr id="82" name="Notched Right Arrow 81">
            <a:extLst>
              <a:ext uri="{FF2B5EF4-FFF2-40B4-BE49-F238E27FC236}">
                <a16:creationId xmlns:a16="http://schemas.microsoft.com/office/drawing/2014/main" id="{49D26537-5D42-9C03-A84E-C84D71A732A5}"/>
              </a:ext>
            </a:extLst>
          </p:cNvPr>
          <p:cNvSpPr/>
          <p:nvPr/>
        </p:nvSpPr>
        <p:spPr>
          <a:xfrm>
            <a:off x="4096789" y="3525029"/>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AC0D7E5C-BBE6-48D6-CF43-B7CC048E4BFD}"/>
              </a:ext>
            </a:extLst>
          </p:cNvPr>
          <p:cNvGrpSpPr/>
          <p:nvPr/>
        </p:nvGrpSpPr>
        <p:grpSpPr>
          <a:xfrm>
            <a:off x="4607901" y="3014446"/>
            <a:ext cx="1450280" cy="1309853"/>
            <a:chOff x="5430288" y="1869845"/>
            <a:chExt cx="1450280" cy="1309853"/>
          </a:xfrm>
        </p:grpSpPr>
        <p:sp>
          <p:nvSpPr>
            <p:cNvPr id="84" name="Curved Down Arrow 83">
              <a:extLst>
                <a:ext uri="{FF2B5EF4-FFF2-40B4-BE49-F238E27FC236}">
                  <a16:creationId xmlns:a16="http://schemas.microsoft.com/office/drawing/2014/main" id="{4183C409-85F6-6C77-3237-E0798F72EC3F}"/>
                </a:ext>
              </a:extLst>
            </p:cNvPr>
            <p:cNvSpPr/>
            <p:nvPr/>
          </p:nvSpPr>
          <p:spPr>
            <a:xfrm rot="10800000">
              <a:off x="5430288" y="2553248"/>
              <a:ext cx="1338811" cy="626450"/>
            </a:xfrm>
            <a:prstGeom prst="curvedDown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5" name="Graphic 84" descr="Wrench with solid fill">
              <a:extLst>
                <a:ext uri="{FF2B5EF4-FFF2-40B4-BE49-F238E27FC236}">
                  <a16:creationId xmlns:a16="http://schemas.microsoft.com/office/drawing/2014/main" id="{B6EBF166-80CA-C76A-AA78-0B9A8DFC85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5959" y="2250720"/>
              <a:ext cx="554072" cy="554072"/>
            </a:xfrm>
            <a:prstGeom prst="rect">
              <a:avLst/>
            </a:prstGeom>
          </p:spPr>
        </p:pic>
        <p:sp>
          <p:nvSpPr>
            <p:cNvPr id="86" name="Curved Down Arrow 85">
              <a:extLst>
                <a:ext uri="{FF2B5EF4-FFF2-40B4-BE49-F238E27FC236}">
                  <a16:creationId xmlns:a16="http://schemas.microsoft.com/office/drawing/2014/main" id="{BED15C8A-FD58-FC38-E3CF-8796E9667754}"/>
                </a:ext>
              </a:extLst>
            </p:cNvPr>
            <p:cNvSpPr/>
            <p:nvPr/>
          </p:nvSpPr>
          <p:spPr>
            <a:xfrm>
              <a:off x="5541757" y="1869845"/>
              <a:ext cx="1338811" cy="626450"/>
            </a:xfrm>
            <a:prstGeom prst="curvedDown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7" name="Notched Right Arrow 86">
            <a:extLst>
              <a:ext uri="{FF2B5EF4-FFF2-40B4-BE49-F238E27FC236}">
                <a16:creationId xmlns:a16="http://schemas.microsoft.com/office/drawing/2014/main" id="{529693FA-A60A-2955-E646-A45441BFF0BE}"/>
              </a:ext>
            </a:extLst>
          </p:cNvPr>
          <p:cNvSpPr/>
          <p:nvPr/>
        </p:nvSpPr>
        <p:spPr>
          <a:xfrm>
            <a:off x="6118893" y="3535147"/>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2F5B494-6189-1991-6B3C-D3A629C37D15}"/>
              </a:ext>
            </a:extLst>
          </p:cNvPr>
          <p:cNvGrpSpPr/>
          <p:nvPr/>
        </p:nvGrpSpPr>
        <p:grpSpPr>
          <a:xfrm>
            <a:off x="6847825" y="2427375"/>
            <a:ext cx="864536" cy="722856"/>
            <a:chOff x="7465327" y="1896696"/>
            <a:chExt cx="864536" cy="722856"/>
          </a:xfrm>
        </p:grpSpPr>
        <p:sp>
          <p:nvSpPr>
            <p:cNvPr id="89" name="Oval 88">
              <a:extLst>
                <a:ext uri="{FF2B5EF4-FFF2-40B4-BE49-F238E27FC236}">
                  <a16:creationId xmlns:a16="http://schemas.microsoft.com/office/drawing/2014/main" id="{A098D6D4-2597-BCE4-B72B-1B30048731B0}"/>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F79F0826-DDCC-8AC0-6B0E-FD7D72F2B324}"/>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A15A944-E056-3DAD-0258-E9341A9B7B3A}"/>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32CFABD4-4040-A2EF-9F62-AB2731464FE0}"/>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2C58E8E-09D5-3FF8-20F9-23B105DC24BB}"/>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B4B18804-3611-14C1-668B-FA0A335C6658}"/>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0BBAC37-2A06-22C1-742E-C0DC7A999951}"/>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F46C15F-D0E9-EC7E-BD16-4515E808D979}"/>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a:extLst>
                <a:ext uri="{FF2B5EF4-FFF2-40B4-BE49-F238E27FC236}">
                  <a16:creationId xmlns:a16="http://schemas.microsoft.com/office/drawing/2014/main" id="{9DCE131F-E033-3741-BB1D-D0110E7AF2FC}"/>
                </a:ext>
              </a:extLst>
            </p:cNvPr>
            <p:cNvCxnSpPr>
              <a:cxnSpLocks/>
              <a:stCxn id="92" idx="4"/>
              <a:endCxn id="96"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374BA8CC-FDD7-C05F-2714-70F5D947F984}"/>
                </a:ext>
              </a:extLst>
            </p:cNvPr>
            <p:cNvCxnSpPr>
              <a:cxnSpLocks/>
              <a:stCxn id="92" idx="3"/>
              <a:endCxn id="95"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B8421019-E710-CE71-7008-0AF9DDCACD5F}"/>
                </a:ext>
              </a:extLst>
            </p:cNvPr>
            <p:cNvCxnSpPr>
              <a:cxnSpLocks/>
              <a:stCxn id="92" idx="3"/>
              <a:endCxn id="94"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CA51C5E9-13E0-14D9-1A85-4A4A028BE5F6}"/>
                </a:ext>
              </a:extLst>
            </p:cNvPr>
            <p:cNvCxnSpPr>
              <a:cxnSpLocks/>
              <a:stCxn id="92" idx="3"/>
              <a:endCxn id="93"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43AD3FA9-0DEE-9F51-80C5-93EF07A4F4D5}"/>
                </a:ext>
              </a:extLst>
            </p:cNvPr>
            <p:cNvCxnSpPr>
              <a:cxnSpLocks/>
              <a:stCxn id="91" idx="4"/>
              <a:endCxn id="96"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FFA01FA4-9A5A-A162-1F12-4E9322CEF791}"/>
                </a:ext>
              </a:extLst>
            </p:cNvPr>
            <p:cNvCxnSpPr>
              <a:cxnSpLocks/>
              <a:stCxn id="90" idx="4"/>
              <a:endCxn id="96"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24276AE3-D18E-A842-32EC-97CA1F588E83}"/>
                </a:ext>
              </a:extLst>
            </p:cNvPr>
            <p:cNvCxnSpPr>
              <a:cxnSpLocks/>
              <a:stCxn id="89" idx="4"/>
              <a:endCxn id="96"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86478E11-3F2B-DD0A-C130-77E9258E141F}"/>
                </a:ext>
              </a:extLst>
            </p:cNvPr>
            <p:cNvCxnSpPr>
              <a:cxnSpLocks/>
              <a:stCxn id="89" idx="4"/>
              <a:endCxn id="95"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337FBC0-3A27-669F-05D8-A4431DEBEDC9}"/>
                </a:ext>
              </a:extLst>
            </p:cNvPr>
            <p:cNvCxnSpPr>
              <a:cxnSpLocks/>
              <a:stCxn id="89" idx="4"/>
              <a:endCxn id="95"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7A0A1D73-9993-F4A2-1AD8-762141B520CB}"/>
                </a:ext>
              </a:extLst>
            </p:cNvPr>
            <p:cNvCxnSpPr>
              <a:cxnSpLocks/>
              <a:stCxn id="89" idx="4"/>
              <a:endCxn id="93"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2C58349-6651-35D4-CFBE-8A81FB1A1E07}"/>
                </a:ext>
              </a:extLst>
            </p:cNvPr>
            <p:cNvCxnSpPr>
              <a:cxnSpLocks/>
              <a:stCxn id="90" idx="4"/>
              <a:endCxn id="93"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7673FEF8-24F2-E5C3-B158-06F1644C9639}"/>
                </a:ext>
              </a:extLst>
            </p:cNvPr>
            <p:cNvCxnSpPr>
              <a:cxnSpLocks/>
              <a:stCxn id="89" idx="4"/>
              <a:endCxn id="94"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48CC6D66-A052-D00A-30BB-A24D0EFA81A1}"/>
                </a:ext>
              </a:extLst>
            </p:cNvPr>
            <p:cNvCxnSpPr>
              <a:cxnSpLocks/>
              <a:stCxn id="91" idx="3"/>
              <a:endCxn id="94"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D2B5101D-FB0B-4EE7-72E9-7A0A66E6115B}"/>
                </a:ext>
              </a:extLst>
            </p:cNvPr>
            <p:cNvCxnSpPr>
              <a:cxnSpLocks/>
              <a:stCxn id="90" idx="4"/>
              <a:endCxn id="94"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11" name="Group 110">
            <a:extLst>
              <a:ext uri="{FF2B5EF4-FFF2-40B4-BE49-F238E27FC236}">
                <a16:creationId xmlns:a16="http://schemas.microsoft.com/office/drawing/2014/main" id="{AE25E5E1-1DDF-19BB-2455-7EB9D1AF07CE}"/>
              </a:ext>
            </a:extLst>
          </p:cNvPr>
          <p:cNvGrpSpPr/>
          <p:nvPr/>
        </p:nvGrpSpPr>
        <p:grpSpPr>
          <a:xfrm>
            <a:off x="6847825" y="3357776"/>
            <a:ext cx="864536" cy="722856"/>
            <a:chOff x="7465327" y="1896696"/>
            <a:chExt cx="864536" cy="722856"/>
          </a:xfrm>
        </p:grpSpPr>
        <p:sp>
          <p:nvSpPr>
            <p:cNvPr id="112" name="Oval 111">
              <a:extLst>
                <a:ext uri="{FF2B5EF4-FFF2-40B4-BE49-F238E27FC236}">
                  <a16:creationId xmlns:a16="http://schemas.microsoft.com/office/drawing/2014/main" id="{8BCA2B21-B220-B1C7-9AB6-3B7CB24D9204}"/>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7D8B1393-9A97-21E0-7B53-9DA3A9CA580C}"/>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DB0695CD-906B-32FB-9ACE-AFA6468774AC}"/>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F8FFE97-6F6C-D999-2A54-07892450EADE}"/>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BAAEE08-8E48-C97A-BDC0-0280BFCCBB7C}"/>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0A7F1DA4-DE3C-81D6-AA62-18348BD52F55}"/>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208C67CB-4986-3730-B6AD-A903D16DEA29}"/>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D6EB0A62-F8A0-7F2B-A2C4-DBA3260EAA6E}"/>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Straight Arrow Connector 119">
              <a:extLst>
                <a:ext uri="{FF2B5EF4-FFF2-40B4-BE49-F238E27FC236}">
                  <a16:creationId xmlns:a16="http://schemas.microsoft.com/office/drawing/2014/main" id="{91E88E25-AB8D-E0AE-E828-6C9C41F7F229}"/>
                </a:ext>
              </a:extLst>
            </p:cNvPr>
            <p:cNvCxnSpPr>
              <a:cxnSpLocks/>
              <a:stCxn id="115" idx="4"/>
              <a:endCxn id="119"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FFE287F8-A2BF-B405-DBCD-FC6ECED9EAAB}"/>
                </a:ext>
              </a:extLst>
            </p:cNvPr>
            <p:cNvCxnSpPr>
              <a:cxnSpLocks/>
              <a:stCxn id="115" idx="3"/>
              <a:endCxn id="118"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62FA58F9-2ABA-4E81-DA32-82EC2BE125E4}"/>
                </a:ext>
              </a:extLst>
            </p:cNvPr>
            <p:cNvCxnSpPr>
              <a:cxnSpLocks/>
              <a:stCxn id="115" idx="3"/>
              <a:endCxn id="117"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394879F0-4D7F-2200-EE60-19EF9461A905}"/>
                </a:ext>
              </a:extLst>
            </p:cNvPr>
            <p:cNvCxnSpPr>
              <a:cxnSpLocks/>
              <a:stCxn id="115" idx="3"/>
              <a:endCxn id="116"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3F347773-7E25-25E2-0B87-D418DACAD400}"/>
                </a:ext>
              </a:extLst>
            </p:cNvPr>
            <p:cNvCxnSpPr>
              <a:cxnSpLocks/>
              <a:stCxn id="114" idx="4"/>
              <a:endCxn id="119"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9BFD663A-8C2C-2A95-B50F-1E273F4476DB}"/>
                </a:ext>
              </a:extLst>
            </p:cNvPr>
            <p:cNvCxnSpPr>
              <a:cxnSpLocks/>
              <a:stCxn id="113" idx="4"/>
              <a:endCxn id="119"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20396885-D7A7-B9CF-BA4F-2A473EF1BFE0}"/>
                </a:ext>
              </a:extLst>
            </p:cNvPr>
            <p:cNvCxnSpPr>
              <a:cxnSpLocks/>
              <a:stCxn id="112" idx="4"/>
              <a:endCxn id="119"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BC4458E8-99E5-9002-1BD6-5C0BC19C1452}"/>
                </a:ext>
              </a:extLst>
            </p:cNvPr>
            <p:cNvCxnSpPr>
              <a:cxnSpLocks/>
              <a:stCxn id="112" idx="4"/>
              <a:endCxn id="11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DD08765D-8DAC-6193-6663-E66FF8A2E2E6}"/>
                </a:ext>
              </a:extLst>
            </p:cNvPr>
            <p:cNvCxnSpPr>
              <a:cxnSpLocks/>
              <a:stCxn id="112" idx="4"/>
              <a:endCxn id="11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52264ED0-D10A-9BC5-6C8E-BB93F3BA365F}"/>
                </a:ext>
              </a:extLst>
            </p:cNvPr>
            <p:cNvCxnSpPr>
              <a:cxnSpLocks/>
              <a:stCxn id="112" idx="4"/>
              <a:endCxn id="116"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2F058201-AA4F-1E4A-D0C5-223E41F86CA1}"/>
                </a:ext>
              </a:extLst>
            </p:cNvPr>
            <p:cNvCxnSpPr>
              <a:cxnSpLocks/>
              <a:stCxn id="113" idx="4"/>
              <a:endCxn id="116"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B2522E45-C406-FB10-EE38-CD981B52503D}"/>
                </a:ext>
              </a:extLst>
            </p:cNvPr>
            <p:cNvCxnSpPr>
              <a:cxnSpLocks/>
              <a:stCxn id="112" idx="4"/>
              <a:endCxn id="117"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F2BC81D8-A4B3-590C-5687-D2A89F5F17B2}"/>
                </a:ext>
              </a:extLst>
            </p:cNvPr>
            <p:cNvCxnSpPr>
              <a:cxnSpLocks/>
              <a:stCxn id="114" idx="3"/>
              <a:endCxn id="117"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621209EA-8297-4823-CB87-915F34CB3E36}"/>
                </a:ext>
              </a:extLst>
            </p:cNvPr>
            <p:cNvCxnSpPr>
              <a:cxnSpLocks/>
              <a:stCxn id="113" idx="4"/>
              <a:endCxn id="117"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34" name="TextBox 133">
            <a:extLst>
              <a:ext uri="{FF2B5EF4-FFF2-40B4-BE49-F238E27FC236}">
                <a16:creationId xmlns:a16="http://schemas.microsoft.com/office/drawing/2014/main" id="{BED9BEA2-6802-8080-1F32-B3545A1039D5}"/>
              </a:ext>
            </a:extLst>
          </p:cNvPr>
          <p:cNvSpPr txBox="1"/>
          <p:nvPr/>
        </p:nvSpPr>
        <p:spPr>
          <a:xfrm>
            <a:off x="6791461" y="2913333"/>
            <a:ext cx="923382" cy="523220"/>
          </a:xfrm>
          <a:prstGeom prst="rect">
            <a:avLst/>
          </a:prstGeom>
          <a:noFill/>
        </p:spPr>
        <p:txBody>
          <a:bodyPr wrap="square" rtlCol="0">
            <a:spAutoFit/>
          </a:bodyPr>
          <a:lstStyle/>
          <a:p>
            <a:pPr algn="ctr"/>
            <a:r>
              <a:rPr lang="en-US" sz="2800" b="1" dirty="0"/>
              <a:t>…</a:t>
            </a:r>
          </a:p>
        </p:txBody>
      </p:sp>
      <p:sp>
        <p:nvSpPr>
          <p:cNvPr id="135" name="Oval 134">
            <a:extLst>
              <a:ext uri="{FF2B5EF4-FFF2-40B4-BE49-F238E27FC236}">
                <a16:creationId xmlns:a16="http://schemas.microsoft.com/office/drawing/2014/main" id="{C3FEDC32-F6BA-F4C3-8707-D4A95ED4A2F4}"/>
              </a:ext>
            </a:extLst>
          </p:cNvPr>
          <p:cNvSpPr>
            <a:spLocks noChangeAspect="1"/>
          </p:cNvSpPr>
          <p:nvPr/>
        </p:nvSpPr>
        <p:spPr>
          <a:xfrm>
            <a:off x="7217560" y="4307905"/>
            <a:ext cx="152400" cy="1645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6" name="Straight Arrow Connector 135">
            <a:extLst>
              <a:ext uri="{FF2B5EF4-FFF2-40B4-BE49-F238E27FC236}">
                <a16:creationId xmlns:a16="http://schemas.microsoft.com/office/drawing/2014/main" id="{04A5E28E-DE0D-10BB-A624-00701B5486BF}"/>
              </a:ext>
            </a:extLst>
          </p:cNvPr>
          <p:cNvCxnSpPr>
            <a:cxnSpLocks/>
            <a:stCxn id="116" idx="5"/>
            <a:endCxn id="135" idx="1"/>
          </p:cNvCxnSpPr>
          <p:nvPr/>
        </p:nvCxnSpPr>
        <p:spPr>
          <a:xfrm>
            <a:off x="6977912" y="4056540"/>
            <a:ext cx="261966" cy="275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1AF4B0D6-2CA2-F9F2-468A-BE81E025C7C7}"/>
              </a:ext>
            </a:extLst>
          </p:cNvPr>
          <p:cNvCxnSpPr>
            <a:cxnSpLocks/>
            <a:stCxn id="117" idx="4"/>
            <a:endCxn id="135" idx="1"/>
          </p:cNvCxnSpPr>
          <p:nvPr/>
        </p:nvCxnSpPr>
        <p:spPr>
          <a:xfrm>
            <a:off x="7161407" y="4076784"/>
            <a:ext cx="78471"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BC8C7CAE-995E-FEE0-4CE3-1AA4705CF1D1}"/>
              </a:ext>
            </a:extLst>
          </p:cNvPr>
          <p:cNvCxnSpPr>
            <a:cxnSpLocks/>
            <a:stCxn id="118" idx="4"/>
            <a:endCxn id="135" idx="7"/>
          </p:cNvCxnSpPr>
          <p:nvPr/>
        </p:nvCxnSpPr>
        <p:spPr>
          <a:xfrm flipH="1">
            <a:off x="7347642" y="4076784"/>
            <a:ext cx="51142"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81D05745-64A0-17DE-F624-3D1A83D1727A}"/>
              </a:ext>
            </a:extLst>
          </p:cNvPr>
          <p:cNvCxnSpPr>
            <a:cxnSpLocks/>
            <a:stCxn id="119" idx="4"/>
            <a:endCxn id="135" idx="7"/>
          </p:cNvCxnSpPr>
          <p:nvPr/>
        </p:nvCxnSpPr>
        <p:spPr>
          <a:xfrm flipH="1">
            <a:off x="7347642" y="4076784"/>
            <a:ext cx="288519"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339EE3C9-8023-D426-6CF2-D51E3E25A6B6}"/>
              </a:ext>
            </a:extLst>
          </p:cNvPr>
          <p:cNvSpPr txBox="1"/>
          <p:nvPr/>
        </p:nvSpPr>
        <p:spPr>
          <a:xfrm>
            <a:off x="6246165" y="1859914"/>
            <a:ext cx="2006600" cy="523220"/>
          </a:xfrm>
          <a:prstGeom prst="rect">
            <a:avLst/>
          </a:prstGeom>
          <a:noFill/>
        </p:spPr>
        <p:txBody>
          <a:bodyPr wrap="square" rtlCol="0">
            <a:spAutoFit/>
          </a:bodyPr>
          <a:lstStyle/>
          <a:p>
            <a:pPr algn="ctr"/>
            <a:r>
              <a:rPr lang="en-US" sz="1400" dirty="0"/>
              <a:t>Generated Deep Learning Network</a:t>
            </a:r>
          </a:p>
        </p:txBody>
      </p:sp>
      <p:grpSp>
        <p:nvGrpSpPr>
          <p:cNvPr id="141" name="Group 140">
            <a:extLst>
              <a:ext uri="{FF2B5EF4-FFF2-40B4-BE49-F238E27FC236}">
                <a16:creationId xmlns:a16="http://schemas.microsoft.com/office/drawing/2014/main" id="{D4067018-ADE3-F717-348B-40A9171ACCD2}"/>
              </a:ext>
            </a:extLst>
          </p:cNvPr>
          <p:cNvGrpSpPr/>
          <p:nvPr/>
        </p:nvGrpSpPr>
        <p:grpSpPr>
          <a:xfrm>
            <a:off x="8258086" y="1907827"/>
            <a:ext cx="2398501" cy="3288533"/>
            <a:chOff x="3418100" y="648466"/>
            <a:chExt cx="2398501" cy="3288533"/>
          </a:xfrm>
        </p:grpSpPr>
        <p:grpSp>
          <p:nvGrpSpPr>
            <p:cNvPr id="142" name="Group 141">
              <a:extLst>
                <a:ext uri="{FF2B5EF4-FFF2-40B4-BE49-F238E27FC236}">
                  <a16:creationId xmlns:a16="http://schemas.microsoft.com/office/drawing/2014/main" id="{417493C9-A061-796E-E5FE-B8D1D2F24076}"/>
                </a:ext>
              </a:extLst>
            </p:cNvPr>
            <p:cNvGrpSpPr/>
            <p:nvPr/>
          </p:nvGrpSpPr>
          <p:grpSpPr>
            <a:xfrm>
              <a:off x="3418100" y="648466"/>
              <a:ext cx="1953418" cy="2831240"/>
              <a:chOff x="596523" y="818985"/>
              <a:chExt cx="2006600" cy="3522428"/>
            </a:xfrm>
            <a:solidFill>
              <a:schemeClr val="bg1">
                <a:lumMod val="85000"/>
              </a:schemeClr>
            </a:solidFill>
          </p:grpSpPr>
          <p:sp>
            <p:nvSpPr>
              <p:cNvPr id="174" name="Rounded Rectangle 173">
                <a:extLst>
                  <a:ext uri="{FF2B5EF4-FFF2-40B4-BE49-F238E27FC236}">
                    <a16:creationId xmlns:a16="http://schemas.microsoft.com/office/drawing/2014/main" id="{115D90C6-8370-2ED5-1EAD-C9F987C4F76D}"/>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5" name="Rounded Rectangle 174">
                <a:extLst>
                  <a:ext uri="{FF2B5EF4-FFF2-40B4-BE49-F238E27FC236}">
                    <a16:creationId xmlns:a16="http://schemas.microsoft.com/office/drawing/2014/main" id="{CD00E0AB-69A1-B3AB-5921-80CE890BAD1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76" name="Rounded Rectangle 175">
                <a:extLst>
                  <a:ext uri="{FF2B5EF4-FFF2-40B4-BE49-F238E27FC236}">
                    <a16:creationId xmlns:a16="http://schemas.microsoft.com/office/drawing/2014/main" id="{CFF42460-84B8-4D91-D48F-3FC6480F952E}"/>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77" name="Rounded Rectangle 176">
                <a:extLst>
                  <a:ext uri="{FF2B5EF4-FFF2-40B4-BE49-F238E27FC236}">
                    <a16:creationId xmlns:a16="http://schemas.microsoft.com/office/drawing/2014/main" id="{B12C96BD-C9F0-18B2-EFBA-2A5C7F6A54FC}"/>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78" name="Straight Arrow Connector 177">
                <a:extLst>
                  <a:ext uri="{FF2B5EF4-FFF2-40B4-BE49-F238E27FC236}">
                    <a16:creationId xmlns:a16="http://schemas.microsoft.com/office/drawing/2014/main" id="{9C94C0F7-4F37-D809-9E5C-E22E9F74073B}"/>
                  </a:ext>
                </a:extLst>
              </p:cNvPr>
              <p:cNvCxnSpPr>
                <a:cxnSpLocks/>
                <a:stCxn id="175" idx="2"/>
                <a:endCxn id="176"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CB41C85D-1A0A-5E87-48F2-9C7F80E75859}"/>
                  </a:ext>
                </a:extLst>
              </p:cNvPr>
              <p:cNvCxnSpPr>
                <a:cxnSpLocks/>
                <a:stCxn id="176" idx="2"/>
                <a:endCxn id="177"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4FAEE2B8-1887-CC53-8669-4CC37E5C86EE}"/>
                  </a:ext>
                </a:extLst>
              </p:cNvPr>
              <p:cNvCxnSpPr>
                <a:cxnSpLocks/>
                <a:stCxn id="177" idx="2"/>
                <a:endCxn id="181"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81" name="Rounded Rectangle 180">
                <a:extLst>
                  <a:ext uri="{FF2B5EF4-FFF2-40B4-BE49-F238E27FC236}">
                    <a16:creationId xmlns:a16="http://schemas.microsoft.com/office/drawing/2014/main" id="{A182E474-BB28-489D-570D-5A7840E5C099}"/>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3" name="Elbow Connector 142">
              <a:extLst>
                <a:ext uri="{FF2B5EF4-FFF2-40B4-BE49-F238E27FC236}">
                  <a16:creationId xmlns:a16="http://schemas.microsoft.com/office/drawing/2014/main" id="{CCF1ABF9-5C39-4194-5A06-528EF51685AB}"/>
                </a:ext>
              </a:extLst>
            </p:cNvPr>
            <p:cNvCxnSpPr>
              <a:cxnSpLocks/>
            </p:cNvCxnSpPr>
            <p:nvPr/>
          </p:nvCxnSpPr>
          <p:spPr>
            <a:xfrm rot="10800000" flipH="1">
              <a:off x="3762300" y="1185315"/>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4" name="Group 143">
              <a:extLst>
                <a:ext uri="{FF2B5EF4-FFF2-40B4-BE49-F238E27FC236}">
                  <a16:creationId xmlns:a16="http://schemas.microsoft.com/office/drawing/2014/main" id="{03489339-1AFA-4368-2819-4F94FE2DBE14}"/>
                </a:ext>
              </a:extLst>
            </p:cNvPr>
            <p:cNvGrpSpPr/>
            <p:nvPr/>
          </p:nvGrpSpPr>
          <p:grpSpPr>
            <a:xfrm>
              <a:off x="3566461" y="800897"/>
              <a:ext cx="1953418" cy="2831240"/>
              <a:chOff x="596523" y="818985"/>
              <a:chExt cx="2006600" cy="3522428"/>
            </a:xfrm>
            <a:solidFill>
              <a:schemeClr val="bg1">
                <a:lumMod val="85000"/>
              </a:schemeClr>
            </a:solidFill>
          </p:grpSpPr>
          <p:sp>
            <p:nvSpPr>
              <p:cNvPr id="166" name="Rounded Rectangle 165">
                <a:extLst>
                  <a:ext uri="{FF2B5EF4-FFF2-40B4-BE49-F238E27FC236}">
                    <a16:creationId xmlns:a16="http://schemas.microsoft.com/office/drawing/2014/main" id="{115EA12D-41B9-BF6A-0414-81C09E132584}"/>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7" name="Rounded Rectangle 166">
                <a:extLst>
                  <a:ext uri="{FF2B5EF4-FFF2-40B4-BE49-F238E27FC236}">
                    <a16:creationId xmlns:a16="http://schemas.microsoft.com/office/drawing/2014/main" id="{2A9C7965-CC44-B540-0008-8D33F67D9FA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8" name="Rounded Rectangle 167">
                <a:extLst>
                  <a:ext uri="{FF2B5EF4-FFF2-40B4-BE49-F238E27FC236}">
                    <a16:creationId xmlns:a16="http://schemas.microsoft.com/office/drawing/2014/main" id="{4E972280-C040-1C2D-C6BD-EE7189917FC4}"/>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69" name="Rounded Rectangle 168">
                <a:extLst>
                  <a:ext uri="{FF2B5EF4-FFF2-40B4-BE49-F238E27FC236}">
                    <a16:creationId xmlns:a16="http://schemas.microsoft.com/office/drawing/2014/main" id="{B4E06CCA-21E7-789D-B3D9-E80D7D104584}"/>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70" name="Straight Arrow Connector 169">
                <a:extLst>
                  <a:ext uri="{FF2B5EF4-FFF2-40B4-BE49-F238E27FC236}">
                    <a16:creationId xmlns:a16="http://schemas.microsoft.com/office/drawing/2014/main" id="{FB153C35-F4D6-43E9-830D-299AA06C8E00}"/>
                  </a:ext>
                </a:extLst>
              </p:cNvPr>
              <p:cNvCxnSpPr>
                <a:cxnSpLocks/>
                <a:stCxn id="167" idx="2"/>
                <a:endCxn id="168"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70E75D44-6239-D0FA-FA3C-9CF80ECFAA2E}"/>
                  </a:ext>
                </a:extLst>
              </p:cNvPr>
              <p:cNvCxnSpPr>
                <a:cxnSpLocks/>
                <a:stCxn id="168" idx="2"/>
                <a:endCxn id="169"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23464CE8-684D-FA22-4114-18C618DC9FB7}"/>
                  </a:ext>
                </a:extLst>
              </p:cNvPr>
              <p:cNvCxnSpPr>
                <a:cxnSpLocks/>
                <a:stCxn id="169" idx="2"/>
                <a:endCxn id="173"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73" name="Rounded Rectangle 172">
                <a:extLst>
                  <a:ext uri="{FF2B5EF4-FFF2-40B4-BE49-F238E27FC236}">
                    <a16:creationId xmlns:a16="http://schemas.microsoft.com/office/drawing/2014/main" id="{140AC152-F10C-44D9-09A3-1FE40591BD01}"/>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5" name="Elbow Connector 144">
              <a:extLst>
                <a:ext uri="{FF2B5EF4-FFF2-40B4-BE49-F238E27FC236}">
                  <a16:creationId xmlns:a16="http://schemas.microsoft.com/office/drawing/2014/main" id="{757BC91B-E80D-815A-67EB-06D6B76C78E2}"/>
                </a:ext>
              </a:extLst>
            </p:cNvPr>
            <p:cNvCxnSpPr>
              <a:cxnSpLocks/>
            </p:cNvCxnSpPr>
            <p:nvPr/>
          </p:nvCxnSpPr>
          <p:spPr>
            <a:xfrm rot="10800000" flipH="1">
              <a:off x="3910661" y="1337746"/>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6" name="Group 145">
              <a:extLst>
                <a:ext uri="{FF2B5EF4-FFF2-40B4-BE49-F238E27FC236}">
                  <a16:creationId xmlns:a16="http://schemas.microsoft.com/office/drawing/2014/main" id="{90F678D2-412C-1D66-D7E7-75E32E3AA4D7}"/>
                </a:ext>
              </a:extLst>
            </p:cNvPr>
            <p:cNvGrpSpPr/>
            <p:nvPr/>
          </p:nvGrpSpPr>
          <p:grpSpPr>
            <a:xfrm>
              <a:off x="3714822" y="953328"/>
              <a:ext cx="1953418" cy="2831240"/>
              <a:chOff x="596523" y="818985"/>
              <a:chExt cx="2006600" cy="3522428"/>
            </a:xfrm>
            <a:solidFill>
              <a:schemeClr val="bg1">
                <a:lumMod val="85000"/>
              </a:schemeClr>
            </a:solidFill>
          </p:grpSpPr>
          <p:sp>
            <p:nvSpPr>
              <p:cNvPr id="158" name="Rounded Rectangle 157">
                <a:extLst>
                  <a:ext uri="{FF2B5EF4-FFF2-40B4-BE49-F238E27FC236}">
                    <a16:creationId xmlns:a16="http://schemas.microsoft.com/office/drawing/2014/main" id="{D01C95D6-CF0F-EE04-BAC0-2DEDF6F9B9C6}"/>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9" name="Rounded Rectangle 158">
                <a:extLst>
                  <a:ext uri="{FF2B5EF4-FFF2-40B4-BE49-F238E27FC236}">
                    <a16:creationId xmlns:a16="http://schemas.microsoft.com/office/drawing/2014/main" id="{355D847E-06B2-7C52-744F-7945B123EAF1}"/>
                  </a:ext>
                </a:extLst>
              </p:cNvPr>
              <p:cNvSpPr/>
              <p:nvPr/>
            </p:nvSpPr>
            <p:spPr>
              <a:xfrm>
                <a:off x="941428" y="1017766"/>
                <a:ext cx="1526183"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60" name="Rounded Rectangle 159">
                <a:extLst>
                  <a:ext uri="{FF2B5EF4-FFF2-40B4-BE49-F238E27FC236}">
                    <a16:creationId xmlns:a16="http://schemas.microsoft.com/office/drawing/2014/main" id="{3B7BF35E-0399-F3D6-115C-ACC508472DCD}"/>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61" name="Rounded Rectangle 160">
                <a:extLst>
                  <a:ext uri="{FF2B5EF4-FFF2-40B4-BE49-F238E27FC236}">
                    <a16:creationId xmlns:a16="http://schemas.microsoft.com/office/drawing/2014/main" id="{CA5993C6-17DC-5F05-21BA-3FE0EADA1F71}"/>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62" name="Straight Arrow Connector 161">
                <a:extLst>
                  <a:ext uri="{FF2B5EF4-FFF2-40B4-BE49-F238E27FC236}">
                    <a16:creationId xmlns:a16="http://schemas.microsoft.com/office/drawing/2014/main" id="{AA508313-1C5E-43A8-B029-2A07F6FD0414}"/>
                  </a:ext>
                </a:extLst>
              </p:cNvPr>
              <p:cNvCxnSpPr>
                <a:cxnSpLocks/>
                <a:stCxn id="159" idx="2"/>
                <a:endCxn id="160"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C30D8C2C-37F6-4E8E-AFE0-F120AB489243}"/>
                  </a:ext>
                </a:extLst>
              </p:cNvPr>
              <p:cNvCxnSpPr>
                <a:cxnSpLocks/>
                <a:stCxn id="160" idx="2"/>
                <a:endCxn id="161"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F934D3E1-34A4-7B0E-7018-78981F25FB35}"/>
                  </a:ext>
                </a:extLst>
              </p:cNvPr>
              <p:cNvCxnSpPr>
                <a:cxnSpLocks/>
                <a:stCxn id="161" idx="2"/>
                <a:endCxn id="165"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65" name="Rounded Rectangle 164">
                <a:extLst>
                  <a:ext uri="{FF2B5EF4-FFF2-40B4-BE49-F238E27FC236}">
                    <a16:creationId xmlns:a16="http://schemas.microsoft.com/office/drawing/2014/main" id="{57C6628B-6A25-EE4E-C028-D6EFD47D15E5}"/>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7" name="Elbow Connector 146">
              <a:extLst>
                <a:ext uri="{FF2B5EF4-FFF2-40B4-BE49-F238E27FC236}">
                  <a16:creationId xmlns:a16="http://schemas.microsoft.com/office/drawing/2014/main" id="{4B55BFE6-F7B0-2374-A8B6-798A72BD1E96}"/>
                </a:ext>
              </a:extLst>
            </p:cNvPr>
            <p:cNvCxnSpPr>
              <a:cxnSpLocks/>
            </p:cNvCxnSpPr>
            <p:nvPr/>
          </p:nvCxnSpPr>
          <p:spPr>
            <a:xfrm rot="10800000" flipH="1">
              <a:off x="4059022" y="1490177"/>
              <a:ext cx="4" cy="2101993"/>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nvGrpSpPr>
            <p:cNvPr id="148" name="Group 147">
              <a:extLst>
                <a:ext uri="{FF2B5EF4-FFF2-40B4-BE49-F238E27FC236}">
                  <a16:creationId xmlns:a16="http://schemas.microsoft.com/office/drawing/2014/main" id="{2B271597-8926-CDAA-BA28-D03C347FC38C}"/>
                </a:ext>
              </a:extLst>
            </p:cNvPr>
            <p:cNvGrpSpPr/>
            <p:nvPr/>
          </p:nvGrpSpPr>
          <p:grpSpPr>
            <a:xfrm>
              <a:off x="3863183" y="1105759"/>
              <a:ext cx="1953418" cy="2831240"/>
              <a:chOff x="596523" y="818985"/>
              <a:chExt cx="2006600" cy="3522428"/>
            </a:xfrm>
            <a:solidFill>
              <a:schemeClr val="bg1">
                <a:lumMod val="85000"/>
              </a:schemeClr>
            </a:solidFill>
          </p:grpSpPr>
          <p:sp>
            <p:nvSpPr>
              <p:cNvPr id="150" name="Rounded Rectangle 149">
                <a:extLst>
                  <a:ext uri="{FF2B5EF4-FFF2-40B4-BE49-F238E27FC236}">
                    <a16:creationId xmlns:a16="http://schemas.microsoft.com/office/drawing/2014/main" id="{EA26B62F-1114-BA7A-B7B3-0E9D5FC08751}"/>
                  </a:ext>
                </a:extLst>
              </p:cNvPr>
              <p:cNvSpPr/>
              <p:nvPr/>
            </p:nvSpPr>
            <p:spPr>
              <a:xfrm>
                <a:off x="596523" y="818985"/>
                <a:ext cx="2006600"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1" name="Rounded Rectangle 150">
                <a:extLst>
                  <a:ext uri="{FF2B5EF4-FFF2-40B4-BE49-F238E27FC236}">
                    <a16:creationId xmlns:a16="http://schemas.microsoft.com/office/drawing/2014/main" id="{BFD43C6F-3E8F-B661-2D9A-40E8C5F663BB}"/>
                  </a:ext>
                </a:extLst>
              </p:cNvPr>
              <p:cNvSpPr/>
              <p:nvPr/>
            </p:nvSpPr>
            <p:spPr>
              <a:xfrm>
                <a:off x="941428" y="1017765"/>
                <a:ext cx="1526183" cy="54068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Inner Loop </a:t>
                </a:r>
              </a:p>
              <a:p>
                <a:pPr algn="ctr"/>
                <a:r>
                  <a:rPr lang="en-US" sz="1400" dirty="0">
                    <a:solidFill>
                      <a:schemeClr val="tx1"/>
                    </a:solidFill>
                  </a:rPr>
                  <a:t>(e.g. Time step)</a:t>
                </a:r>
              </a:p>
            </p:txBody>
          </p:sp>
          <p:sp>
            <p:nvSpPr>
              <p:cNvPr id="152" name="Rounded Rectangle 151">
                <a:extLst>
                  <a:ext uri="{FF2B5EF4-FFF2-40B4-BE49-F238E27FC236}">
                    <a16:creationId xmlns:a16="http://schemas.microsoft.com/office/drawing/2014/main" id="{17F4E562-47EF-380C-56D5-4E1270B6772F}"/>
                  </a:ext>
                </a:extLst>
              </p:cNvPr>
              <p:cNvSpPr/>
              <p:nvPr/>
            </p:nvSpPr>
            <p:spPr>
              <a:xfrm>
                <a:off x="941427" y="1945142"/>
                <a:ext cx="1526171"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Prologue</a:t>
                </a:r>
              </a:p>
            </p:txBody>
          </p:sp>
          <p:sp>
            <p:nvSpPr>
              <p:cNvPr id="153" name="Rounded Rectangle 152">
                <a:extLst>
                  <a:ext uri="{FF2B5EF4-FFF2-40B4-BE49-F238E27FC236}">
                    <a16:creationId xmlns:a16="http://schemas.microsoft.com/office/drawing/2014/main" id="{2004C048-6782-8489-2ABA-0D18D6D73B0D}"/>
                  </a:ext>
                </a:extLst>
              </p:cNvPr>
              <p:cNvSpPr/>
              <p:nvPr/>
            </p:nvSpPr>
            <p:spPr>
              <a:xfrm>
                <a:off x="941428" y="2785467"/>
                <a:ext cx="1526157" cy="54069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Surrogate Model</a:t>
                </a:r>
              </a:p>
            </p:txBody>
          </p:sp>
          <p:cxnSp>
            <p:nvCxnSpPr>
              <p:cNvPr id="154" name="Straight Arrow Connector 153">
                <a:extLst>
                  <a:ext uri="{FF2B5EF4-FFF2-40B4-BE49-F238E27FC236}">
                    <a16:creationId xmlns:a16="http://schemas.microsoft.com/office/drawing/2014/main" id="{0FA38406-7049-6129-97AA-AB382D2E0719}"/>
                  </a:ext>
                </a:extLst>
              </p:cNvPr>
              <p:cNvCxnSpPr>
                <a:cxnSpLocks/>
                <a:stCxn id="151" idx="2"/>
                <a:endCxn id="152" idx="0"/>
              </p:cNvCxnSpPr>
              <p:nvPr/>
            </p:nvCxnSpPr>
            <p:spPr>
              <a:xfrm flipH="1">
                <a:off x="1704513" y="1558457"/>
                <a:ext cx="7" cy="386686"/>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ADC8BDFB-B0B0-0D1E-12DE-34C9000C62FB}"/>
                  </a:ext>
                </a:extLst>
              </p:cNvPr>
              <p:cNvCxnSpPr>
                <a:cxnSpLocks/>
                <a:stCxn id="152" idx="2"/>
                <a:endCxn id="153" idx="0"/>
              </p:cNvCxnSpPr>
              <p:nvPr/>
            </p:nvCxnSpPr>
            <p:spPr>
              <a:xfrm flipH="1">
                <a:off x="1704507" y="2485833"/>
                <a:ext cx="6"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027D8F2B-D097-C4E9-8BA3-A7EE3B10EF84}"/>
                  </a:ext>
                </a:extLst>
              </p:cNvPr>
              <p:cNvCxnSpPr>
                <a:cxnSpLocks/>
                <a:stCxn id="153" idx="2"/>
                <a:endCxn id="157" idx="0"/>
              </p:cNvCxnSpPr>
              <p:nvPr/>
            </p:nvCxnSpPr>
            <p:spPr>
              <a:xfrm flipH="1">
                <a:off x="1704497" y="3326158"/>
                <a:ext cx="10"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57" name="Rounded Rectangle 156">
                <a:extLst>
                  <a:ext uri="{FF2B5EF4-FFF2-40B4-BE49-F238E27FC236}">
                    <a16:creationId xmlns:a16="http://schemas.microsoft.com/office/drawing/2014/main" id="{B9A2172A-5EAA-8A97-7F0D-55CBD1F10157}"/>
                  </a:ext>
                </a:extLst>
              </p:cNvPr>
              <p:cNvSpPr/>
              <p:nvPr/>
            </p:nvSpPr>
            <p:spPr>
              <a:xfrm>
                <a:off x="941424" y="3632917"/>
                <a:ext cx="1526145" cy="540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Epilogue</a:t>
                </a:r>
              </a:p>
            </p:txBody>
          </p:sp>
        </p:grpSp>
        <p:cxnSp>
          <p:nvCxnSpPr>
            <p:cNvPr id="149" name="Elbow Connector 148">
              <a:extLst>
                <a:ext uri="{FF2B5EF4-FFF2-40B4-BE49-F238E27FC236}">
                  <a16:creationId xmlns:a16="http://schemas.microsoft.com/office/drawing/2014/main" id="{714E15F5-A563-7455-E4E2-1A62E13CA0D4}"/>
                </a:ext>
              </a:extLst>
            </p:cNvPr>
            <p:cNvCxnSpPr>
              <a:cxnSpLocks/>
              <a:stCxn id="157" idx="1"/>
              <a:endCxn id="151" idx="1"/>
            </p:cNvCxnSpPr>
            <p:nvPr/>
          </p:nvCxnSpPr>
          <p:spPr>
            <a:xfrm rot="10800000" flipH="1">
              <a:off x="4198943" y="1482829"/>
              <a:ext cx="4" cy="2101996"/>
            </a:xfrm>
            <a:prstGeom prst="bentConnector3">
              <a:avLst>
                <a:gd name="adj1" fmla="val -5715000000"/>
              </a:avLst>
            </a:prstGeom>
            <a:ln w="25400">
              <a:tailEnd type="triangle"/>
            </a:ln>
          </p:spPr>
          <p:style>
            <a:lnRef idx="2">
              <a:schemeClr val="accent1"/>
            </a:lnRef>
            <a:fillRef idx="0">
              <a:schemeClr val="accent1"/>
            </a:fillRef>
            <a:effectRef idx="1">
              <a:schemeClr val="accent1"/>
            </a:effectRef>
            <a:fontRef idx="minor">
              <a:schemeClr val="tx1"/>
            </a:fontRef>
          </p:style>
        </p:cxnSp>
      </p:grpSp>
      <p:sp>
        <p:nvSpPr>
          <p:cNvPr id="182" name="Notched Right Arrow 181">
            <a:extLst>
              <a:ext uri="{FF2B5EF4-FFF2-40B4-BE49-F238E27FC236}">
                <a16:creationId xmlns:a16="http://schemas.microsoft.com/office/drawing/2014/main" id="{76AEAA48-5FA2-789A-A880-548067F8F74A}"/>
              </a:ext>
            </a:extLst>
          </p:cNvPr>
          <p:cNvSpPr/>
          <p:nvPr/>
        </p:nvSpPr>
        <p:spPr>
          <a:xfrm>
            <a:off x="7714843" y="3525028"/>
            <a:ext cx="521481" cy="340173"/>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a:extLst>
              <a:ext uri="{FF2B5EF4-FFF2-40B4-BE49-F238E27FC236}">
                <a16:creationId xmlns:a16="http://schemas.microsoft.com/office/drawing/2014/main" id="{225C091E-2301-88A0-3BFA-0815464B1AE2}"/>
              </a:ext>
            </a:extLst>
          </p:cNvPr>
          <p:cNvSpPr txBox="1"/>
          <p:nvPr/>
        </p:nvSpPr>
        <p:spPr>
          <a:xfrm>
            <a:off x="3446130" y="4545885"/>
            <a:ext cx="3583077" cy="646331"/>
          </a:xfrm>
          <a:prstGeom prst="rect">
            <a:avLst/>
          </a:prstGeom>
          <a:noFill/>
        </p:spPr>
        <p:txBody>
          <a:bodyPr wrap="square" rtlCol="0">
            <a:spAutoFit/>
          </a:bodyPr>
          <a:lstStyle/>
          <a:p>
            <a:pPr algn="ctr"/>
            <a:r>
              <a:rPr lang="en-US" dirty="0"/>
              <a:t>Bayesian Optimization Framework to search for an optimal model</a:t>
            </a:r>
          </a:p>
        </p:txBody>
      </p:sp>
      <p:sp>
        <p:nvSpPr>
          <p:cNvPr id="193" name="Rectangle 192">
            <a:extLst>
              <a:ext uri="{FF2B5EF4-FFF2-40B4-BE49-F238E27FC236}">
                <a16:creationId xmlns:a16="http://schemas.microsoft.com/office/drawing/2014/main" id="{956C3961-6B3D-23D6-A9E8-FE20B1FA8A2B}"/>
              </a:ext>
            </a:extLst>
          </p:cNvPr>
          <p:cNvSpPr/>
          <p:nvPr/>
        </p:nvSpPr>
        <p:spPr>
          <a:xfrm>
            <a:off x="10165975" y="5202937"/>
            <a:ext cx="1363004" cy="839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2">
            <a:extLst>
              <a:ext uri="{FF2B5EF4-FFF2-40B4-BE49-F238E27FC236}">
                <a16:creationId xmlns:a16="http://schemas.microsoft.com/office/drawing/2014/main" id="{00BE1739-9E4B-2306-76CB-CF2566480508}"/>
              </a:ext>
            </a:extLst>
          </p:cNvPr>
          <p:cNvSpPr>
            <a:spLocks noGrp="1"/>
          </p:cNvSpPr>
          <p:nvPr>
            <p:ph type="title"/>
          </p:nvPr>
        </p:nvSpPr>
        <p:spPr>
          <a:xfrm>
            <a:off x="609600" y="219514"/>
            <a:ext cx="10972800" cy="1008771"/>
          </a:xfrm>
        </p:spPr>
        <p:txBody>
          <a:bodyPr/>
          <a:lstStyle/>
          <a:p>
            <a:r>
              <a:rPr lang="en-US" dirty="0"/>
              <a:t>… but we need more automation …</a:t>
            </a:r>
            <a:br>
              <a:rPr lang="en-US" dirty="0"/>
            </a:br>
            <a:r>
              <a:rPr lang="en-US" sz="2400" b="0" dirty="0"/>
              <a:t>Let’s build it …</a:t>
            </a:r>
            <a:endParaRPr lang="en-US" b="0" dirty="0"/>
          </a:p>
        </p:txBody>
      </p:sp>
      <p:pic>
        <p:nvPicPr>
          <p:cNvPr id="3" name="Picture 2">
            <a:extLst>
              <a:ext uri="{FF2B5EF4-FFF2-40B4-BE49-F238E27FC236}">
                <a16:creationId xmlns:a16="http://schemas.microsoft.com/office/drawing/2014/main" id="{0D90B824-1179-278E-A3FD-876709F699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445046" y="40849"/>
            <a:ext cx="1746954" cy="9826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EF0583-4CA1-EB7F-B0FE-AA1439DBAA22}"/>
              </a:ext>
            </a:extLst>
          </p:cNvPr>
          <p:cNvSpPr txBox="1"/>
          <p:nvPr/>
        </p:nvSpPr>
        <p:spPr>
          <a:xfrm>
            <a:off x="9049456" y="354567"/>
            <a:ext cx="2269067" cy="369332"/>
          </a:xfrm>
          <a:prstGeom prst="rect">
            <a:avLst/>
          </a:prstGeom>
          <a:noFill/>
        </p:spPr>
        <p:txBody>
          <a:bodyPr wrap="square" rtlCol="0">
            <a:spAutoFit/>
          </a:bodyPr>
          <a:lstStyle/>
          <a:p>
            <a:r>
              <a:rPr lang="en-US" dirty="0"/>
              <a:t>Zane Fink</a:t>
            </a:r>
          </a:p>
        </p:txBody>
      </p:sp>
    </p:spTree>
    <p:extLst>
      <p:ext uri="{BB962C8B-B14F-4D97-AF65-F5344CB8AC3E}">
        <p14:creationId xmlns:p14="http://schemas.microsoft.com/office/powerpoint/2010/main" val="88128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 use this system to scale our research …</a:t>
            </a:r>
          </a:p>
        </p:txBody>
      </p:sp>
      <p:sp>
        <p:nvSpPr>
          <p:cNvPr id="3" name="Content Placeholder 1">
            <a:extLst>
              <a:ext uri="{FF2B5EF4-FFF2-40B4-BE49-F238E27FC236}">
                <a16:creationId xmlns:a16="http://schemas.microsoft.com/office/drawing/2014/main" id="{711B738A-2F43-5250-7EBB-1A02404B8950}"/>
              </a:ext>
            </a:extLst>
          </p:cNvPr>
          <p:cNvSpPr txBox="1">
            <a:spLocks/>
          </p:cNvSpPr>
          <p:nvPr/>
        </p:nvSpPr>
        <p:spPr>
          <a:xfrm>
            <a:off x="265590" y="1479976"/>
            <a:ext cx="11316810" cy="4906889"/>
          </a:xfrm>
          <a:prstGeom prst="rect">
            <a:avLst/>
          </a:prstGeom>
        </p:spPr>
        <p:txBody>
          <a:bodyPr>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Applied Approach on 5 Benchmarks</a:t>
            </a:r>
          </a:p>
          <a:p>
            <a:pPr defTabSz="914400"/>
            <a:endParaRPr lang="en-US" dirty="0"/>
          </a:p>
          <a:p>
            <a:pPr defTabSz="914400"/>
            <a:r>
              <a:rPr lang="en-US" dirty="0"/>
              <a:t>Tested in total 5100 different models:</a:t>
            </a:r>
          </a:p>
          <a:p>
            <a:pPr lvl="1" defTabSz="914400"/>
            <a:r>
              <a:rPr lang="en-US" dirty="0"/>
              <a:t>600-1500 per benchmark</a:t>
            </a:r>
          </a:p>
          <a:p>
            <a:pPr lvl="1" defTabSz="914400"/>
            <a:endParaRPr lang="en-US" dirty="0"/>
          </a:p>
          <a:p>
            <a:pPr defTabSz="914400"/>
            <a:r>
              <a:rPr lang="en-US" dirty="0"/>
              <a:t>Results indicate orders of magnitude of gains</a:t>
            </a:r>
            <a:br>
              <a:rPr lang="en-US" dirty="0"/>
            </a:br>
            <a:endParaRPr lang="en-US" dirty="0"/>
          </a:p>
          <a:p>
            <a:pPr defTabSz="914400"/>
            <a:r>
              <a:rPr lang="en-US" dirty="0"/>
              <a:t>… and we can outperform existing approximations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F6BB-18A7-4076-C296-ED154080B60E}"/>
              </a:ext>
            </a:extLst>
          </p:cNvPr>
          <p:cNvSpPr>
            <a:spLocks noGrp="1"/>
          </p:cNvSpPr>
          <p:nvPr>
            <p:ph type="title"/>
          </p:nvPr>
        </p:nvSpPr>
        <p:spPr/>
        <p:txBody>
          <a:bodyPr/>
          <a:lstStyle/>
          <a:p>
            <a:r>
              <a:rPr lang="en-US" dirty="0" err="1"/>
              <a:t>Particlefilter</a:t>
            </a:r>
            <a:endParaRPr lang="en-US" dirty="0"/>
          </a:p>
        </p:txBody>
      </p:sp>
      <p:pic>
        <p:nvPicPr>
          <p:cNvPr id="4" name="Picture 3">
            <a:extLst>
              <a:ext uri="{FF2B5EF4-FFF2-40B4-BE49-F238E27FC236}">
                <a16:creationId xmlns:a16="http://schemas.microsoft.com/office/drawing/2014/main" id="{44370438-36F8-DE1A-A49C-B6EB82B60321}"/>
              </a:ext>
            </a:extLst>
          </p:cNvPr>
          <p:cNvPicPr>
            <a:picLocks noChangeAspect="1"/>
          </p:cNvPicPr>
          <p:nvPr/>
        </p:nvPicPr>
        <p:blipFill>
          <a:blip r:embed="rId2"/>
          <a:stretch>
            <a:fillRect/>
          </a:stretch>
        </p:blipFill>
        <p:spPr>
          <a:xfrm>
            <a:off x="4164494" y="1930401"/>
            <a:ext cx="7815840" cy="4478175"/>
          </a:xfrm>
          <a:prstGeom prst="rect">
            <a:avLst/>
          </a:prstGeom>
        </p:spPr>
      </p:pic>
      <p:cxnSp>
        <p:nvCxnSpPr>
          <p:cNvPr id="6" name="Straight Arrow Connector 5">
            <a:extLst>
              <a:ext uri="{FF2B5EF4-FFF2-40B4-BE49-F238E27FC236}">
                <a16:creationId xmlns:a16="http://schemas.microsoft.com/office/drawing/2014/main" id="{14D71A57-5960-2A58-C849-8BED0AC50E75}"/>
              </a:ext>
            </a:extLst>
          </p:cNvPr>
          <p:cNvCxnSpPr/>
          <p:nvPr/>
        </p:nvCxnSpPr>
        <p:spPr>
          <a:xfrm flipV="1">
            <a:off x="8466667" y="1524000"/>
            <a:ext cx="1828800" cy="508000"/>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61AE136-7D46-9E18-AA12-106B31127D53}"/>
              </a:ext>
            </a:extLst>
          </p:cNvPr>
          <p:cNvSpPr txBox="1"/>
          <p:nvPr/>
        </p:nvSpPr>
        <p:spPr>
          <a:xfrm>
            <a:off x="10295467" y="1339334"/>
            <a:ext cx="2040467" cy="369332"/>
          </a:xfrm>
          <a:prstGeom prst="rect">
            <a:avLst/>
          </a:prstGeom>
          <a:noFill/>
        </p:spPr>
        <p:txBody>
          <a:bodyPr wrap="square" rtlCol="0">
            <a:spAutoFit/>
          </a:bodyPr>
          <a:lstStyle/>
          <a:p>
            <a:r>
              <a:rPr lang="en-US" dirty="0"/>
              <a:t>Existing solution</a:t>
            </a:r>
          </a:p>
        </p:txBody>
      </p:sp>
      <p:sp>
        <p:nvSpPr>
          <p:cNvPr id="8" name="TextBox 7">
            <a:extLst>
              <a:ext uri="{FF2B5EF4-FFF2-40B4-BE49-F238E27FC236}">
                <a16:creationId xmlns:a16="http://schemas.microsoft.com/office/drawing/2014/main" id="{B4140389-93E3-2761-947E-6C21C87199EF}"/>
              </a:ext>
            </a:extLst>
          </p:cNvPr>
          <p:cNvSpPr txBox="1"/>
          <p:nvPr/>
        </p:nvSpPr>
        <p:spPr>
          <a:xfrm>
            <a:off x="165099" y="1519936"/>
            <a:ext cx="3999395" cy="4154984"/>
          </a:xfrm>
          <a:prstGeom prst="rect">
            <a:avLst/>
          </a:prstGeom>
          <a:noFill/>
        </p:spPr>
        <p:txBody>
          <a:bodyPr wrap="square" rtlCol="0">
            <a:spAutoFit/>
          </a:bodyPr>
          <a:lstStyle/>
          <a:p>
            <a:r>
              <a:rPr lang="en-US" sz="2400" dirty="0"/>
              <a:t>Particle filter original solution is a Bayesian approximation.</a:t>
            </a:r>
          </a:p>
          <a:p>
            <a:br>
              <a:rPr lang="en-US" sz="2400" dirty="0"/>
            </a:br>
            <a:br>
              <a:rPr lang="en-US" sz="2400" dirty="0"/>
            </a:br>
            <a:br>
              <a:rPr lang="en-US" sz="2400" dirty="0"/>
            </a:br>
            <a:br>
              <a:rPr lang="en-US" sz="2400" dirty="0"/>
            </a:br>
            <a:endParaRPr lang="en-US" sz="2400" dirty="0"/>
          </a:p>
          <a:p>
            <a:r>
              <a:rPr lang="en-US" sz="2400" dirty="0"/>
              <a:t>The trained models outperform in terms of accuracy and performance this approximation</a:t>
            </a:r>
          </a:p>
        </p:txBody>
      </p:sp>
    </p:spTree>
    <p:extLst>
      <p:ext uri="{BB962C8B-B14F-4D97-AF65-F5344CB8AC3E}">
        <p14:creationId xmlns:p14="http://schemas.microsoft.com/office/powerpoint/2010/main" val="197464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F6BB-18A7-4076-C296-ED154080B60E}"/>
              </a:ext>
            </a:extLst>
          </p:cNvPr>
          <p:cNvSpPr>
            <a:spLocks noGrp="1"/>
          </p:cNvSpPr>
          <p:nvPr>
            <p:ph type="title"/>
          </p:nvPr>
        </p:nvSpPr>
        <p:spPr/>
        <p:txBody>
          <a:bodyPr/>
          <a:lstStyle/>
          <a:p>
            <a:r>
              <a:rPr lang="en-US" dirty="0"/>
              <a:t>Not everything is great though</a:t>
            </a:r>
            <a:br>
              <a:rPr lang="en-US" dirty="0"/>
            </a:br>
            <a:r>
              <a:rPr lang="en-US" sz="1600" b="0" dirty="0" err="1"/>
              <a:t>MiniWeather</a:t>
            </a:r>
            <a:endParaRPr lang="en-US" sz="1600" b="0" dirty="0"/>
          </a:p>
        </p:txBody>
      </p:sp>
      <p:pic>
        <p:nvPicPr>
          <p:cNvPr id="5" name="Picture 4">
            <a:extLst>
              <a:ext uri="{FF2B5EF4-FFF2-40B4-BE49-F238E27FC236}">
                <a16:creationId xmlns:a16="http://schemas.microsoft.com/office/drawing/2014/main" id="{4798DD05-181E-D78C-F06E-D2BD15A6B07D}"/>
              </a:ext>
            </a:extLst>
          </p:cNvPr>
          <p:cNvPicPr>
            <a:picLocks noChangeAspect="1"/>
          </p:cNvPicPr>
          <p:nvPr/>
        </p:nvPicPr>
        <p:blipFill>
          <a:blip r:embed="rId2"/>
          <a:stretch>
            <a:fillRect/>
          </a:stretch>
        </p:blipFill>
        <p:spPr>
          <a:xfrm>
            <a:off x="0" y="1921933"/>
            <a:ext cx="5257800" cy="3149600"/>
          </a:xfrm>
          <a:prstGeom prst="rect">
            <a:avLst/>
          </a:prstGeom>
        </p:spPr>
      </p:pic>
      <p:sp>
        <p:nvSpPr>
          <p:cNvPr id="9" name="TextBox 8">
            <a:extLst>
              <a:ext uri="{FF2B5EF4-FFF2-40B4-BE49-F238E27FC236}">
                <a16:creationId xmlns:a16="http://schemas.microsoft.com/office/drawing/2014/main" id="{20605C5F-D77C-229D-04BD-4538B1EC9055}"/>
              </a:ext>
            </a:extLst>
          </p:cNvPr>
          <p:cNvSpPr txBox="1"/>
          <p:nvPr/>
        </p:nvSpPr>
        <p:spPr>
          <a:xfrm>
            <a:off x="0" y="5147733"/>
            <a:ext cx="4995333" cy="372534"/>
          </a:xfrm>
          <a:prstGeom prst="rect">
            <a:avLst/>
          </a:prstGeom>
          <a:noFill/>
        </p:spPr>
        <p:txBody>
          <a:bodyPr wrap="square" rtlCol="0">
            <a:spAutoFit/>
          </a:bodyPr>
          <a:lstStyle/>
          <a:p>
            <a:pPr algn="ctr"/>
            <a:r>
              <a:rPr lang="en-US" dirty="0"/>
              <a:t>Original Solution</a:t>
            </a:r>
          </a:p>
        </p:txBody>
      </p:sp>
      <p:pic>
        <p:nvPicPr>
          <p:cNvPr id="11" name="Picture 10">
            <a:extLst>
              <a:ext uri="{FF2B5EF4-FFF2-40B4-BE49-F238E27FC236}">
                <a16:creationId xmlns:a16="http://schemas.microsoft.com/office/drawing/2014/main" id="{02B5D018-3670-A0F4-4CA6-2881C514A821}"/>
              </a:ext>
            </a:extLst>
          </p:cNvPr>
          <p:cNvPicPr>
            <a:picLocks noChangeAspect="1"/>
          </p:cNvPicPr>
          <p:nvPr/>
        </p:nvPicPr>
        <p:blipFill>
          <a:blip r:embed="rId3"/>
          <a:stretch>
            <a:fillRect/>
          </a:stretch>
        </p:blipFill>
        <p:spPr>
          <a:xfrm>
            <a:off x="7171266" y="1909233"/>
            <a:ext cx="4724400" cy="3162300"/>
          </a:xfrm>
          <a:prstGeom prst="rect">
            <a:avLst/>
          </a:prstGeom>
        </p:spPr>
      </p:pic>
      <p:sp>
        <p:nvSpPr>
          <p:cNvPr id="12" name="TextBox 11">
            <a:extLst>
              <a:ext uri="{FF2B5EF4-FFF2-40B4-BE49-F238E27FC236}">
                <a16:creationId xmlns:a16="http://schemas.microsoft.com/office/drawing/2014/main" id="{3D7BBBCC-D02F-AF89-376A-8441A9B6A243}"/>
              </a:ext>
            </a:extLst>
          </p:cNvPr>
          <p:cNvSpPr txBox="1"/>
          <p:nvPr/>
        </p:nvSpPr>
        <p:spPr>
          <a:xfrm>
            <a:off x="7035799" y="5147733"/>
            <a:ext cx="4995333" cy="372534"/>
          </a:xfrm>
          <a:prstGeom prst="rect">
            <a:avLst/>
          </a:prstGeom>
          <a:noFill/>
        </p:spPr>
        <p:txBody>
          <a:bodyPr wrap="square" rtlCol="0">
            <a:spAutoFit/>
          </a:bodyPr>
          <a:lstStyle/>
          <a:p>
            <a:pPr algn="ctr"/>
            <a:r>
              <a:rPr lang="en-US" dirty="0"/>
              <a:t>Surrogate Solution</a:t>
            </a:r>
          </a:p>
        </p:txBody>
      </p:sp>
      <p:sp>
        <p:nvSpPr>
          <p:cNvPr id="13" name="Right Arrow 12">
            <a:extLst>
              <a:ext uri="{FF2B5EF4-FFF2-40B4-BE49-F238E27FC236}">
                <a16:creationId xmlns:a16="http://schemas.microsoft.com/office/drawing/2014/main" id="{4C7D5169-6506-06A3-5DE7-7E7DD1D76790}"/>
              </a:ext>
            </a:extLst>
          </p:cNvPr>
          <p:cNvSpPr/>
          <p:nvPr/>
        </p:nvSpPr>
        <p:spPr bwMode="auto">
          <a:xfrm>
            <a:off x="5164667" y="3429000"/>
            <a:ext cx="1862666" cy="770467"/>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Tree>
    <p:extLst>
      <p:ext uri="{BB962C8B-B14F-4D97-AF65-F5344CB8AC3E}">
        <p14:creationId xmlns:p14="http://schemas.microsoft.com/office/powerpoint/2010/main" val="316313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41524"/>
            <a:ext cx="5626494" cy="4906889"/>
          </a:xfrm>
        </p:spPr>
        <p:txBody>
          <a:bodyPr>
            <a:normAutofit lnSpcReduction="10000"/>
          </a:bodyPr>
          <a:lstStyle/>
          <a:p>
            <a:r>
              <a:rPr lang="en-US" dirty="0"/>
              <a:t>How can we leverage the advances in Machine Learning to ease the software development process?</a:t>
            </a:r>
          </a:p>
          <a:p>
            <a:pPr marL="57150" indent="0">
              <a:buNone/>
            </a:pPr>
            <a:endParaRPr lang="en-US" dirty="0"/>
          </a:p>
          <a:p>
            <a:r>
              <a:rPr lang="en-US" dirty="0"/>
              <a:t>How can ML be applied to automate heuristic design?</a:t>
            </a:r>
          </a:p>
          <a:p>
            <a:endParaRPr lang="en-US" dirty="0"/>
          </a:p>
          <a:p>
            <a:endParaRPr lang="en-US" dirty="0"/>
          </a:p>
          <a:p>
            <a:r>
              <a:rPr lang="en-US" dirty="0"/>
              <a:t>How can we seamlessly integrate ML models into applications to improve their performance?</a:t>
            </a:r>
          </a:p>
        </p:txBody>
      </p:sp>
      <p:sp>
        <p:nvSpPr>
          <p:cNvPr id="13" name="Title 12"/>
          <p:cNvSpPr>
            <a:spLocks noGrp="1"/>
          </p:cNvSpPr>
          <p:nvPr>
            <p:ph type="title"/>
          </p:nvPr>
        </p:nvSpPr>
        <p:spPr>
          <a:xfrm>
            <a:off x="609600" y="219514"/>
            <a:ext cx="9902289" cy="1008771"/>
          </a:xfrm>
        </p:spPr>
        <p:txBody>
          <a:bodyPr/>
          <a:lstStyle/>
          <a:p>
            <a:r>
              <a:rPr lang="en-US" dirty="0"/>
              <a:t>AI/ML In the Intersection of Computer Science</a:t>
            </a:r>
            <a:endParaRPr lang="en-US" sz="2400" b="0" dirty="0"/>
          </a:p>
        </p:txBody>
      </p:sp>
      <p:pic>
        <p:nvPicPr>
          <p:cNvPr id="1026" name="Picture 2" descr="OpenAI Codex">
            <a:extLst>
              <a:ext uri="{FF2B5EF4-FFF2-40B4-BE49-F238E27FC236}">
                <a16:creationId xmlns:a16="http://schemas.microsoft.com/office/drawing/2014/main" id="{1E8CBB60-3572-DD9D-BDAE-C97133ED1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7442" y="1344355"/>
            <a:ext cx="783772" cy="783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7DF908-278B-7A05-9612-E1D69FF89492}"/>
              </a:ext>
            </a:extLst>
          </p:cNvPr>
          <p:cNvSpPr txBox="1"/>
          <p:nvPr/>
        </p:nvSpPr>
        <p:spPr>
          <a:xfrm>
            <a:off x="10387811" y="1604429"/>
            <a:ext cx="783772" cy="369332"/>
          </a:xfrm>
          <a:prstGeom prst="rect">
            <a:avLst/>
          </a:prstGeom>
          <a:noFill/>
        </p:spPr>
        <p:txBody>
          <a:bodyPr wrap="square" rtlCol="0">
            <a:spAutoFit/>
          </a:bodyPr>
          <a:lstStyle/>
          <a:p>
            <a:r>
              <a:rPr lang="en-US" dirty="0"/>
              <a:t>Codex</a:t>
            </a:r>
          </a:p>
        </p:txBody>
      </p:sp>
      <p:pic>
        <p:nvPicPr>
          <p:cNvPr id="1028" name="Picture 4" descr="My 3-days experience using Github Copilot: surprisingly ...">
            <a:extLst>
              <a:ext uri="{FF2B5EF4-FFF2-40B4-BE49-F238E27FC236}">
                <a16:creationId xmlns:a16="http://schemas.microsoft.com/office/drawing/2014/main" id="{CF05FCFA-F950-A550-B053-65AEEBFE1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245" y="1039677"/>
            <a:ext cx="1433601" cy="1433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F0C0C4C-7219-BA01-5919-3F6BBD298474}"/>
              </a:ext>
            </a:extLst>
          </p:cNvPr>
          <p:cNvSpPr txBox="1"/>
          <p:nvPr/>
        </p:nvSpPr>
        <p:spPr>
          <a:xfrm>
            <a:off x="7951777" y="1571811"/>
            <a:ext cx="1019945" cy="369332"/>
          </a:xfrm>
          <a:prstGeom prst="rect">
            <a:avLst/>
          </a:prstGeom>
          <a:noFill/>
        </p:spPr>
        <p:txBody>
          <a:bodyPr wrap="square" rtlCol="0">
            <a:spAutoFit/>
          </a:bodyPr>
          <a:lstStyle/>
          <a:p>
            <a:r>
              <a:rPr lang="en-US" dirty="0"/>
              <a:t>Copilot</a:t>
            </a:r>
          </a:p>
        </p:txBody>
      </p:sp>
      <p:sp>
        <p:nvSpPr>
          <p:cNvPr id="8" name="TextBox 7">
            <a:extLst>
              <a:ext uri="{FF2B5EF4-FFF2-40B4-BE49-F238E27FC236}">
                <a16:creationId xmlns:a16="http://schemas.microsoft.com/office/drawing/2014/main" id="{B0DB3574-28CE-E02B-03DF-FB4D97D57623}"/>
              </a:ext>
            </a:extLst>
          </p:cNvPr>
          <p:cNvSpPr txBox="1"/>
          <p:nvPr/>
        </p:nvSpPr>
        <p:spPr>
          <a:xfrm>
            <a:off x="10012964" y="2201909"/>
            <a:ext cx="567950"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D200F87F-2CA1-31A6-9F0D-3F80384B7BB4}"/>
              </a:ext>
            </a:extLst>
          </p:cNvPr>
          <p:cNvSpPr txBox="1"/>
          <p:nvPr/>
        </p:nvSpPr>
        <p:spPr>
          <a:xfrm>
            <a:off x="9829328" y="3309535"/>
            <a:ext cx="2442186" cy="738664"/>
          </a:xfrm>
          <a:prstGeom prst="rect">
            <a:avLst/>
          </a:prstGeom>
          <a:noFill/>
        </p:spPr>
        <p:txBody>
          <a:bodyPr wrap="square" rtlCol="0">
            <a:spAutoFit/>
          </a:bodyPr>
          <a:lstStyle/>
          <a:p>
            <a:r>
              <a:rPr lang="en-US" sz="1400" i="1" dirty="0" err="1"/>
              <a:t>Autophase</a:t>
            </a:r>
            <a:r>
              <a:rPr lang="en-US" sz="1400" i="1" dirty="0"/>
              <a:t> V2: Towards Function Level Phase Ordering Optimization</a:t>
            </a:r>
          </a:p>
        </p:txBody>
      </p:sp>
      <p:pic>
        <p:nvPicPr>
          <p:cNvPr id="11" name="Picture 10">
            <a:extLst>
              <a:ext uri="{FF2B5EF4-FFF2-40B4-BE49-F238E27FC236}">
                <a16:creationId xmlns:a16="http://schemas.microsoft.com/office/drawing/2014/main" id="{02841109-7E23-CB22-5311-C7C1F139508B}"/>
              </a:ext>
            </a:extLst>
          </p:cNvPr>
          <p:cNvPicPr>
            <a:picLocks noChangeAspect="1"/>
          </p:cNvPicPr>
          <p:nvPr/>
        </p:nvPicPr>
        <p:blipFill>
          <a:blip r:embed="rId4"/>
          <a:stretch>
            <a:fillRect/>
          </a:stretch>
        </p:blipFill>
        <p:spPr>
          <a:xfrm>
            <a:off x="8700527" y="3255922"/>
            <a:ext cx="1128801" cy="1128801"/>
          </a:xfrm>
          <a:prstGeom prst="rect">
            <a:avLst/>
          </a:prstGeom>
        </p:spPr>
      </p:pic>
      <p:sp>
        <p:nvSpPr>
          <p:cNvPr id="14" name="TextBox 13">
            <a:extLst>
              <a:ext uri="{FF2B5EF4-FFF2-40B4-BE49-F238E27FC236}">
                <a16:creationId xmlns:a16="http://schemas.microsoft.com/office/drawing/2014/main" id="{1EC1196C-693B-0AAB-87E7-83A715FF40BB}"/>
              </a:ext>
            </a:extLst>
          </p:cNvPr>
          <p:cNvSpPr txBox="1"/>
          <p:nvPr/>
        </p:nvSpPr>
        <p:spPr>
          <a:xfrm>
            <a:off x="6903198" y="3345313"/>
            <a:ext cx="2097157" cy="954107"/>
          </a:xfrm>
          <a:prstGeom prst="rect">
            <a:avLst/>
          </a:prstGeom>
          <a:noFill/>
        </p:spPr>
        <p:txBody>
          <a:bodyPr wrap="square">
            <a:spAutoFit/>
          </a:bodyPr>
          <a:lstStyle/>
          <a:p>
            <a:r>
              <a:rPr lang="en-US" sz="1400" dirty="0"/>
              <a:t>Is Machine Learning Necessary for Cloud Resource Usage Forecasting</a:t>
            </a:r>
          </a:p>
        </p:txBody>
      </p:sp>
      <p:pic>
        <p:nvPicPr>
          <p:cNvPr id="16" name="Picture 15">
            <a:extLst>
              <a:ext uri="{FF2B5EF4-FFF2-40B4-BE49-F238E27FC236}">
                <a16:creationId xmlns:a16="http://schemas.microsoft.com/office/drawing/2014/main" id="{ECF5763C-2D7E-6BC3-1A83-05A6816EAE2E}"/>
              </a:ext>
            </a:extLst>
          </p:cNvPr>
          <p:cNvPicPr>
            <a:picLocks noChangeAspect="1"/>
          </p:cNvPicPr>
          <p:nvPr/>
        </p:nvPicPr>
        <p:blipFill>
          <a:blip r:embed="rId5"/>
          <a:stretch>
            <a:fillRect/>
          </a:stretch>
        </p:blipFill>
        <p:spPr>
          <a:xfrm>
            <a:off x="5837497" y="3260011"/>
            <a:ext cx="1124712" cy="1124712"/>
          </a:xfrm>
          <a:prstGeom prst="rect">
            <a:avLst/>
          </a:prstGeom>
        </p:spPr>
      </p:pic>
      <p:grpSp>
        <p:nvGrpSpPr>
          <p:cNvPr id="1063" name="Group 1062">
            <a:extLst>
              <a:ext uri="{FF2B5EF4-FFF2-40B4-BE49-F238E27FC236}">
                <a16:creationId xmlns:a16="http://schemas.microsoft.com/office/drawing/2014/main" id="{7941D394-C52C-289D-A55C-F17274567EFE}"/>
              </a:ext>
            </a:extLst>
          </p:cNvPr>
          <p:cNvGrpSpPr/>
          <p:nvPr/>
        </p:nvGrpSpPr>
        <p:grpSpPr>
          <a:xfrm>
            <a:off x="7184571" y="4742384"/>
            <a:ext cx="1818930" cy="1606029"/>
            <a:chOff x="-453244" y="818985"/>
            <a:chExt cx="3056367" cy="3727050"/>
          </a:xfrm>
          <a:solidFill>
            <a:schemeClr val="bg1">
              <a:lumMod val="85000"/>
            </a:schemeClr>
          </a:solidFill>
        </p:grpSpPr>
        <p:sp>
          <p:nvSpPr>
            <p:cNvPr id="1064" name="Rounded Rectangle 1063">
              <a:extLst>
                <a:ext uri="{FF2B5EF4-FFF2-40B4-BE49-F238E27FC236}">
                  <a16:creationId xmlns:a16="http://schemas.microsoft.com/office/drawing/2014/main" id="{F25238A8-770B-DB9E-2D59-36501A4D78DC}"/>
                </a:ext>
              </a:extLst>
            </p:cNvPr>
            <p:cNvSpPr/>
            <p:nvPr/>
          </p:nvSpPr>
          <p:spPr>
            <a:xfrm>
              <a:off x="-453244" y="818985"/>
              <a:ext cx="3056367"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65" name="Rounded Rectangle 1064">
              <a:extLst>
                <a:ext uri="{FF2B5EF4-FFF2-40B4-BE49-F238E27FC236}">
                  <a16:creationId xmlns:a16="http://schemas.microsoft.com/office/drawing/2014/main" id="{7939C724-2D0E-F939-4406-B0298FC81763}"/>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1066" name="Rounded Rectangle 1065">
              <a:extLst>
                <a:ext uri="{FF2B5EF4-FFF2-40B4-BE49-F238E27FC236}">
                  <a16:creationId xmlns:a16="http://schemas.microsoft.com/office/drawing/2014/main" id="{4DFCE0E0-436C-5CA5-710D-265006180112}"/>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sp>
          <p:nvSpPr>
            <p:cNvPr id="1067" name="Rounded Rectangle 1066">
              <a:extLst>
                <a:ext uri="{FF2B5EF4-FFF2-40B4-BE49-F238E27FC236}">
                  <a16:creationId xmlns:a16="http://schemas.microsoft.com/office/drawing/2014/main" id="{BE8E99DA-817B-C987-B976-9C782826FAB0}"/>
                </a:ext>
              </a:extLst>
            </p:cNvPr>
            <p:cNvSpPr/>
            <p:nvPr/>
          </p:nvSpPr>
          <p:spPr>
            <a:xfrm>
              <a:off x="-233770" y="2785467"/>
              <a:ext cx="2701358" cy="540691"/>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Expensive Function</a:t>
              </a:r>
            </a:p>
          </p:txBody>
        </p:sp>
        <p:cxnSp>
          <p:nvCxnSpPr>
            <p:cNvPr id="1068" name="Straight Arrow Connector 1067">
              <a:extLst>
                <a:ext uri="{FF2B5EF4-FFF2-40B4-BE49-F238E27FC236}">
                  <a16:creationId xmlns:a16="http://schemas.microsoft.com/office/drawing/2014/main" id="{BADD8470-D7F4-8B90-C50B-A8029CDF4EAC}"/>
                </a:ext>
              </a:extLst>
            </p:cNvPr>
            <p:cNvCxnSpPr>
              <a:cxnSpLocks/>
              <a:stCxn id="1065" idx="2"/>
              <a:endCxn id="1066"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69" name="Straight Arrow Connector 1068">
              <a:extLst>
                <a:ext uri="{FF2B5EF4-FFF2-40B4-BE49-F238E27FC236}">
                  <a16:creationId xmlns:a16="http://schemas.microsoft.com/office/drawing/2014/main" id="{BFADBFB9-D70E-181B-5D1B-B79B680F28F8}"/>
                </a:ext>
              </a:extLst>
            </p:cNvPr>
            <p:cNvCxnSpPr>
              <a:cxnSpLocks/>
              <a:stCxn id="1066" idx="2"/>
              <a:endCxn id="1067"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70" name="Straight Arrow Connector 1069">
              <a:extLst>
                <a:ext uri="{FF2B5EF4-FFF2-40B4-BE49-F238E27FC236}">
                  <a16:creationId xmlns:a16="http://schemas.microsoft.com/office/drawing/2014/main" id="{798F1FA9-DCE1-14C0-2DAB-CB4D4CD74BE9}"/>
                </a:ext>
              </a:extLst>
            </p:cNvPr>
            <p:cNvCxnSpPr>
              <a:cxnSpLocks/>
              <a:stCxn id="1067" idx="2"/>
              <a:endCxn id="1071"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071" name="Rounded Rectangle 1070">
              <a:extLst>
                <a:ext uri="{FF2B5EF4-FFF2-40B4-BE49-F238E27FC236}">
                  <a16:creationId xmlns:a16="http://schemas.microsoft.com/office/drawing/2014/main" id="{4D91A74C-98A9-C90F-348B-25C4B2649076}"/>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grpSp>
      <p:grpSp>
        <p:nvGrpSpPr>
          <p:cNvPr id="1088" name="Group 1087">
            <a:extLst>
              <a:ext uri="{FF2B5EF4-FFF2-40B4-BE49-F238E27FC236}">
                <a16:creationId xmlns:a16="http://schemas.microsoft.com/office/drawing/2014/main" id="{49DD9EF5-00C9-F507-01ED-48E58DBC67C1}"/>
              </a:ext>
            </a:extLst>
          </p:cNvPr>
          <p:cNvGrpSpPr/>
          <p:nvPr/>
        </p:nvGrpSpPr>
        <p:grpSpPr>
          <a:xfrm>
            <a:off x="9829328" y="4742383"/>
            <a:ext cx="1818930" cy="1517855"/>
            <a:chOff x="-453244" y="818985"/>
            <a:chExt cx="3056367" cy="3522428"/>
          </a:xfrm>
          <a:solidFill>
            <a:schemeClr val="bg1">
              <a:lumMod val="85000"/>
            </a:schemeClr>
          </a:solidFill>
        </p:grpSpPr>
        <p:sp>
          <p:nvSpPr>
            <p:cNvPr id="1089" name="Rounded Rectangle 1088">
              <a:extLst>
                <a:ext uri="{FF2B5EF4-FFF2-40B4-BE49-F238E27FC236}">
                  <a16:creationId xmlns:a16="http://schemas.microsoft.com/office/drawing/2014/main" id="{27C0603F-578A-F280-2AB8-C296BC320189}"/>
                </a:ext>
              </a:extLst>
            </p:cNvPr>
            <p:cNvSpPr/>
            <p:nvPr/>
          </p:nvSpPr>
          <p:spPr>
            <a:xfrm>
              <a:off x="-453244" y="818985"/>
              <a:ext cx="3056367" cy="352242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0" name="Rounded Rectangle 1089">
              <a:extLst>
                <a:ext uri="{FF2B5EF4-FFF2-40B4-BE49-F238E27FC236}">
                  <a16:creationId xmlns:a16="http://schemas.microsoft.com/office/drawing/2014/main" id="{A46B9EC1-8A34-02FD-83DE-7B651B578164}"/>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1091" name="Rounded Rectangle 1090">
              <a:extLst>
                <a:ext uri="{FF2B5EF4-FFF2-40B4-BE49-F238E27FC236}">
                  <a16:creationId xmlns:a16="http://schemas.microsoft.com/office/drawing/2014/main" id="{D1A0BD2D-5A4A-A6B6-F00E-D4D772ABA290}"/>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sp>
          <p:nvSpPr>
            <p:cNvPr id="1092" name="Rounded Rectangle 1091">
              <a:extLst>
                <a:ext uri="{FF2B5EF4-FFF2-40B4-BE49-F238E27FC236}">
                  <a16:creationId xmlns:a16="http://schemas.microsoft.com/office/drawing/2014/main" id="{C903B2C6-42D6-3F2F-FB94-B434970EF8B0}"/>
                </a:ext>
              </a:extLst>
            </p:cNvPr>
            <p:cNvSpPr/>
            <p:nvPr/>
          </p:nvSpPr>
          <p:spPr>
            <a:xfrm>
              <a:off x="-233770" y="2785467"/>
              <a:ext cx="2701358" cy="540691"/>
            </a:xfrm>
            <a:prstGeom prst="roundRect">
              <a:avLst/>
            </a:prstGeom>
            <a:solidFill>
              <a:srgbClr val="AEF8E5">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Surrogate Model</a:t>
              </a:r>
            </a:p>
          </p:txBody>
        </p:sp>
        <p:cxnSp>
          <p:nvCxnSpPr>
            <p:cNvPr id="1093" name="Straight Arrow Connector 1092">
              <a:extLst>
                <a:ext uri="{FF2B5EF4-FFF2-40B4-BE49-F238E27FC236}">
                  <a16:creationId xmlns:a16="http://schemas.microsoft.com/office/drawing/2014/main" id="{C7830669-4590-27ED-B7FB-97E3C6802D8A}"/>
                </a:ext>
              </a:extLst>
            </p:cNvPr>
            <p:cNvCxnSpPr>
              <a:cxnSpLocks/>
              <a:stCxn id="1090" idx="2"/>
              <a:endCxn id="1091"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94" name="Straight Arrow Connector 1093">
              <a:extLst>
                <a:ext uri="{FF2B5EF4-FFF2-40B4-BE49-F238E27FC236}">
                  <a16:creationId xmlns:a16="http://schemas.microsoft.com/office/drawing/2014/main" id="{ED860623-6634-89F3-356E-769823E999CF}"/>
                </a:ext>
              </a:extLst>
            </p:cNvPr>
            <p:cNvCxnSpPr>
              <a:cxnSpLocks/>
              <a:stCxn id="1091" idx="2"/>
              <a:endCxn id="1092"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95" name="Straight Arrow Connector 1094">
              <a:extLst>
                <a:ext uri="{FF2B5EF4-FFF2-40B4-BE49-F238E27FC236}">
                  <a16:creationId xmlns:a16="http://schemas.microsoft.com/office/drawing/2014/main" id="{C95BE3AB-CB59-7CB1-CBE8-517D898050B5}"/>
                </a:ext>
              </a:extLst>
            </p:cNvPr>
            <p:cNvCxnSpPr>
              <a:cxnSpLocks/>
              <a:stCxn id="1092" idx="2"/>
              <a:endCxn id="1096"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096" name="Rounded Rectangle 1095">
              <a:extLst>
                <a:ext uri="{FF2B5EF4-FFF2-40B4-BE49-F238E27FC236}">
                  <a16:creationId xmlns:a16="http://schemas.microsoft.com/office/drawing/2014/main" id="{D1F1C10C-308B-EA30-96A8-5120AAD6F9BD}"/>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grpSp>
      <p:sp>
        <p:nvSpPr>
          <p:cNvPr id="1097" name="Notched Right Arrow 1096">
            <a:extLst>
              <a:ext uri="{FF2B5EF4-FFF2-40B4-BE49-F238E27FC236}">
                <a16:creationId xmlns:a16="http://schemas.microsoft.com/office/drawing/2014/main" id="{D0E5BBCE-EE42-F4B1-2C55-D11B1AA5E33D}"/>
              </a:ext>
            </a:extLst>
          </p:cNvPr>
          <p:cNvSpPr/>
          <p:nvPr/>
        </p:nvSpPr>
        <p:spPr>
          <a:xfrm>
            <a:off x="9091625" y="5245748"/>
            <a:ext cx="649578" cy="558914"/>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80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9686-56EF-0D62-AFCD-620E4FF2883D}"/>
              </a:ext>
            </a:extLst>
          </p:cNvPr>
          <p:cNvSpPr>
            <a:spLocks noGrp="1"/>
          </p:cNvSpPr>
          <p:nvPr>
            <p:ph type="title"/>
          </p:nvPr>
        </p:nvSpPr>
        <p:spPr/>
        <p:txBody>
          <a:bodyPr/>
          <a:lstStyle/>
          <a:p>
            <a:r>
              <a:rPr lang="en-US" dirty="0"/>
              <a:t>What about mixed executions</a:t>
            </a:r>
            <a:br>
              <a:rPr lang="en-US" dirty="0"/>
            </a:br>
            <a:r>
              <a:rPr lang="en-US" sz="1600" b="0" dirty="0"/>
              <a:t>interleave ‘exact’ with ‘surrogate’ timesteps.</a:t>
            </a:r>
          </a:p>
        </p:txBody>
      </p:sp>
      <p:pic>
        <p:nvPicPr>
          <p:cNvPr id="7" name="Picture 6">
            <a:extLst>
              <a:ext uri="{FF2B5EF4-FFF2-40B4-BE49-F238E27FC236}">
                <a16:creationId xmlns:a16="http://schemas.microsoft.com/office/drawing/2014/main" id="{37D0605F-1745-2BD0-9E6A-94F81E766452}"/>
              </a:ext>
            </a:extLst>
          </p:cNvPr>
          <p:cNvPicPr>
            <a:picLocks noChangeAspect="1"/>
          </p:cNvPicPr>
          <p:nvPr/>
        </p:nvPicPr>
        <p:blipFill>
          <a:blip r:embed="rId2"/>
          <a:stretch>
            <a:fillRect/>
          </a:stretch>
        </p:blipFill>
        <p:spPr>
          <a:xfrm>
            <a:off x="7991302" y="1197693"/>
            <a:ext cx="4060845" cy="2432583"/>
          </a:xfrm>
          <a:prstGeom prst="rect">
            <a:avLst/>
          </a:prstGeom>
        </p:spPr>
      </p:pic>
      <p:grpSp>
        <p:nvGrpSpPr>
          <p:cNvPr id="10" name="Group 9">
            <a:extLst>
              <a:ext uri="{FF2B5EF4-FFF2-40B4-BE49-F238E27FC236}">
                <a16:creationId xmlns:a16="http://schemas.microsoft.com/office/drawing/2014/main" id="{BD498A1A-A82F-F183-B633-298CB8A1B18A}"/>
              </a:ext>
            </a:extLst>
          </p:cNvPr>
          <p:cNvGrpSpPr/>
          <p:nvPr/>
        </p:nvGrpSpPr>
        <p:grpSpPr>
          <a:xfrm>
            <a:off x="89977" y="1197693"/>
            <a:ext cx="4060845" cy="2763570"/>
            <a:chOff x="658822" y="1422137"/>
            <a:chExt cx="4060845" cy="2763570"/>
          </a:xfrm>
        </p:grpSpPr>
        <p:pic>
          <p:nvPicPr>
            <p:cNvPr id="5" name="Picture 4">
              <a:extLst>
                <a:ext uri="{FF2B5EF4-FFF2-40B4-BE49-F238E27FC236}">
                  <a16:creationId xmlns:a16="http://schemas.microsoft.com/office/drawing/2014/main" id="{A11A0396-0BDD-51D1-4FE3-BBAB3FD17F05}"/>
                </a:ext>
              </a:extLst>
            </p:cNvPr>
            <p:cNvPicPr>
              <a:picLocks noChangeAspect="1"/>
            </p:cNvPicPr>
            <p:nvPr/>
          </p:nvPicPr>
          <p:blipFill>
            <a:blip r:embed="rId3"/>
            <a:stretch>
              <a:fillRect/>
            </a:stretch>
          </p:blipFill>
          <p:spPr>
            <a:xfrm>
              <a:off x="658822" y="1422137"/>
              <a:ext cx="4060845" cy="2432583"/>
            </a:xfrm>
            <a:prstGeom prst="rect">
              <a:avLst/>
            </a:prstGeom>
          </p:spPr>
        </p:pic>
        <p:sp>
          <p:nvSpPr>
            <p:cNvPr id="8" name="TextBox 7">
              <a:extLst>
                <a:ext uri="{FF2B5EF4-FFF2-40B4-BE49-F238E27FC236}">
                  <a16:creationId xmlns:a16="http://schemas.microsoft.com/office/drawing/2014/main" id="{9246F4BD-3499-DA1E-10C5-E8971CE98F60}"/>
                </a:ext>
              </a:extLst>
            </p:cNvPr>
            <p:cNvSpPr txBox="1"/>
            <p:nvPr/>
          </p:nvSpPr>
          <p:spPr>
            <a:xfrm>
              <a:off x="922713" y="3813173"/>
              <a:ext cx="3616036" cy="372534"/>
            </a:xfrm>
            <a:prstGeom prst="rect">
              <a:avLst/>
            </a:prstGeom>
            <a:noFill/>
          </p:spPr>
          <p:txBody>
            <a:bodyPr wrap="square" rtlCol="0">
              <a:spAutoFit/>
            </a:bodyPr>
            <a:lstStyle/>
            <a:p>
              <a:pPr algn="ctr"/>
              <a:r>
                <a:rPr lang="en-US" dirty="0"/>
                <a:t>Original Solution</a:t>
              </a:r>
            </a:p>
          </p:txBody>
        </p:sp>
      </p:grpSp>
      <p:sp>
        <p:nvSpPr>
          <p:cNvPr id="9" name="TextBox 8">
            <a:extLst>
              <a:ext uri="{FF2B5EF4-FFF2-40B4-BE49-F238E27FC236}">
                <a16:creationId xmlns:a16="http://schemas.microsoft.com/office/drawing/2014/main" id="{BF07B4D9-F017-0E04-41F7-7D9C828D31BB}"/>
              </a:ext>
            </a:extLst>
          </p:cNvPr>
          <p:cNvSpPr txBox="1"/>
          <p:nvPr/>
        </p:nvSpPr>
        <p:spPr>
          <a:xfrm>
            <a:off x="4233795" y="3681430"/>
            <a:ext cx="3716020" cy="372534"/>
          </a:xfrm>
          <a:prstGeom prst="rect">
            <a:avLst/>
          </a:prstGeom>
          <a:noFill/>
        </p:spPr>
        <p:txBody>
          <a:bodyPr wrap="square" rtlCol="0">
            <a:spAutoFit/>
          </a:bodyPr>
          <a:lstStyle/>
          <a:p>
            <a:pPr algn="ctr"/>
            <a:r>
              <a:rPr lang="en-US" dirty="0"/>
              <a:t>Surrogate Solution</a:t>
            </a:r>
          </a:p>
        </p:txBody>
      </p:sp>
      <p:pic>
        <p:nvPicPr>
          <p:cNvPr id="11" name="Picture 10">
            <a:extLst>
              <a:ext uri="{FF2B5EF4-FFF2-40B4-BE49-F238E27FC236}">
                <a16:creationId xmlns:a16="http://schemas.microsoft.com/office/drawing/2014/main" id="{7AD66F33-CCB6-F36B-A99F-EB185A3CF6EE}"/>
              </a:ext>
            </a:extLst>
          </p:cNvPr>
          <p:cNvPicPr>
            <a:picLocks noChangeAspect="1"/>
          </p:cNvPicPr>
          <p:nvPr/>
        </p:nvPicPr>
        <p:blipFill>
          <a:blip r:embed="rId4"/>
          <a:stretch>
            <a:fillRect/>
          </a:stretch>
        </p:blipFill>
        <p:spPr>
          <a:xfrm>
            <a:off x="4192308" y="1156431"/>
            <a:ext cx="3757507" cy="2515105"/>
          </a:xfrm>
          <a:prstGeom prst="rect">
            <a:avLst/>
          </a:prstGeom>
        </p:spPr>
      </p:pic>
      <p:sp>
        <p:nvSpPr>
          <p:cNvPr id="12" name="TextBox 11">
            <a:extLst>
              <a:ext uri="{FF2B5EF4-FFF2-40B4-BE49-F238E27FC236}">
                <a16:creationId xmlns:a16="http://schemas.microsoft.com/office/drawing/2014/main" id="{83C826D6-C11D-F076-6354-40BF84A60F3F}"/>
              </a:ext>
            </a:extLst>
          </p:cNvPr>
          <p:cNvSpPr txBox="1"/>
          <p:nvPr/>
        </p:nvSpPr>
        <p:spPr>
          <a:xfrm>
            <a:off x="8336127" y="3681430"/>
            <a:ext cx="3716020" cy="372534"/>
          </a:xfrm>
          <a:prstGeom prst="rect">
            <a:avLst/>
          </a:prstGeom>
          <a:noFill/>
        </p:spPr>
        <p:txBody>
          <a:bodyPr wrap="square" rtlCol="0">
            <a:spAutoFit/>
          </a:bodyPr>
          <a:lstStyle/>
          <a:p>
            <a:pPr algn="ctr"/>
            <a:r>
              <a:rPr lang="en-US" dirty="0"/>
              <a:t>Interleaved Solution</a:t>
            </a:r>
          </a:p>
        </p:txBody>
      </p:sp>
    </p:spTree>
    <p:extLst>
      <p:ext uri="{BB962C8B-B14F-4D97-AF65-F5344CB8AC3E}">
        <p14:creationId xmlns:p14="http://schemas.microsoft.com/office/powerpoint/2010/main" val="689082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9686-56EF-0D62-AFCD-620E4FF2883D}"/>
              </a:ext>
            </a:extLst>
          </p:cNvPr>
          <p:cNvSpPr>
            <a:spLocks noGrp="1"/>
          </p:cNvSpPr>
          <p:nvPr>
            <p:ph type="title"/>
          </p:nvPr>
        </p:nvSpPr>
        <p:spPr/>
        <p:txBody>
          <a:bodyPr/>
          <a:lstStyle/>
          <a:p>
            <a:r>
              <a:rPr lang="en-US" dirty="0"/>
              <a:t>What about mixed executions</a:t>
            </a:r>
            <a:br>
              <a:rPr lang="en-US" dirty="0"/>
            </a:br>
            <a:r>
              <a:rPr lang="en-US" sz="1600" b="0" dirty="0"/>
              <a:t>interleave ‘exact’ with ‘surrogate’ timesteps.</a:t>
            </a:r>
          </a:p>
        </p:txBody>
      </p:sp>
      <p:pic>
        <p:nvPicPr>
          <p:cNvPr id="4" name="Picture 3">
            <a:extLst>
              <a:ext uri="{FF2B5EF4-FFF2-40B4-BE49-F238E27FC236}">
                <a16:creationId xmlns:a16="http://schemas.microsoft.com/office/drawing/2014/main" id="{F090B983-D580-DABC-E411-E533DC737CCC}"/>
              </a:ext>
            </a:extLst>
          </p:cNvPr>
          <p:cNvPicPr>
            <a:picLocks noChangeAspect="1"/>
          </p:cNvPicPr>
          <p:nvPr/>
        </p:nvPicPr>
        <p:blipFill>
          <a:blip r:embed="rId2"/>
          <a:stretch>
            <a:fillRect/>
          </a:stretch>
        </p:blipFill>
        <p:spPr>
          <a:xfrm>
            <a:off x="544190" y="3879667"/>
            <a:ext cx="4087825" cy="2035140"/>
          </a:xfrm>
          <a:prstGeom prst="rect">
            <a:avLst/>
          </a:prstGeom>
        </p:spPr>
      </p:pic>
      <p:pic>
        <p:nvPicPr>
          <p:cNvPr id="7" name="Picture 6">
            <a:extLst>
              <a:ext uri="{FF2B5EF4-FFF2-40B4-BE49-F238E27FC236}">
                <a16:creationId xmlns:a16="http://schemas.microsoft.com/office/drawing/2014/main" id="{37D0605F-1745-2BD0-9E6A-94F81E766452}"/>
              </a:ext>
            </a:extLst>
          </p:cNvPr>
          <p:cNvPicPr>
            <a:picLocks noChangeAspect="1"/>
          </p:cNvPicPr>
          <p:nvPr/>
        </p:nvPicPr>
        <p:blipFill>
          <a:blip r:embed="rId3"/>
          <a:stretch>
            <a:fillRect/>
          </a:stretch>
        </p:blipFill>
        <p:spPr>
          <a:xfrm>
            <a:off x="7991302" y="1197693"/>
            <a:ext cx="4060845" cy="2432583"/>
          </a:xfrm>
          <a:prstGeom prst="rect">
            <a:avLst/>
          </a:prstGeom>
        </p:spPr>
      </p:pic>
      <p:grpSp>
        <p:nvGrpSpPr>
          <p:cNvPr id="10" name="Group 9">
            <a:extLst>
              <a:ext uri="{FF2B5EF4-FFF2-40B4-BE49-F238E27FC236}">
                <a16:creationId xmlns:a16="http://schemas.microsoft.com/office/drawing/2014/main" id="{BD498A1A-A82F-F183-B633-298CB8A1B18A}"/>
              </a:ext>
            </a:extLst>
          </p:cNvPr>
          <p:cNvGrpSpPr/>
          <p:nvPr/>
        </p:nvGrpSpPr>
        <p:grpSpPr>
          <a:xfrm>
            <a:off x="89977" y="1197693"/>
            <a:ext cx="4060845" cy="2763570"/>
            <a:chOff x="658822" y="1422137"/>
            <a:chExt cx="4060845" cy="2763570"/>
          </a:xfrm>
        </p:grpSpPr>
        <p:pic>
          <p:nvPicPr>
            <p:cNvPr id="5" name="Picture 4">
              <a:extLst>
                <a:ext uri="{FF2B5EF4-FFF2-40B4-BE49-F238E27FC236}">
                  <a16:creationId xmlns:a16="http://schemas.microsoft.com/office/drawing/2014/main" id="{A11A0396-0BDD-51D1-4FE3-BBAB3FD17F05}"/>
                </a:ext>
              </a:extLst>
            </p:cNvPr>
            <p:cNvPicPr>
              <a:picLocks noChangeAspect="1"/>
            </p:cNvPicPr>
            <p:nvPr/>
          </p:nvPicPr>
          <p:blipFill>
            <a:blip r:embed="rId4"/>
            <a:stretch>
              <a:fillRect/>
            </a:stretch>
          </p:blipFill>
          <p:spPr>
            <a:xfrm>
              <a:off x="658822" y="1422137"/>
              <a:ext cx="4060845" cy="2432583"/>
            </a:xfrm>
            <a:prstGeom prst="rect">
              <a:avLst/>
            </a:prstGeom>
          </p:spPr>
        </p:pic>
        <p:sp>
          <p:nvSpPr>
            <p:cNvPr id="8" name="TextBox 7">
              <a:extLst>
                <a:ext uri="{FF2B5EF4-FFF2-40B4-BE49-F238E27FC236}">
                  <a16:creationId xmlns:a16="http://schemas.microsoft.com/office/drawing/2014/main" id="{9246F4BD-3499-DA1E-10C5-E8971CE98F60}"/>
                </a:ext>
              </a:extLst>
            </p:cNvPr>
            <p:cNvSpPr txBox="1"/>
            <p:nvPr/>
          </p:nvSpPr>
          <p:spPr>
            <a:xfrm>
              <a:off x="922713" y="3813173"/>
              <a:ext cx="3616036" cy="372534"/>
            </a:xfrm>
            <a:prstGeom prst="rect">
              <a:avLst/>
            </a:prstGeom>
            <a:noFill/>
          </p:spPr>
          <p:txBody>
            <a:bodyPr wrap="square" rtlCol="0">
              <a:spAutoFit/>
            </a:bodyPr>
            <a:lstStyle/>
            <a:p>
              <a:pPr algn="ctr"/>
              <a:r>
                <a:rPr lang="en-US" dirty="0"/>
                <a:t>Original Solution</a:t>
              </a:r>
            </a:p>
          </p:txBody>
        </p:sp>
      </p:grpSp>
      <p:sp>
        <p:nvSpPr>
          <p:cNvPr id="9" name="TextBox 8">
            <a:extLst>
              <a:ext uri="{FF2B5EF4-FFF2-40B4-BE49-F238E27FC236}">
                <a16:creationId xmlns:a16="http://schemas.microsoft.com/office/drawing/2014/main" id="{BF07B4D9-F017-0E04-41F7-7D9C828D31BB}"/>
              </a:ext>
            </a:extLst>
          </p:cNvPr>
          <p:cNvSpPr txBox="1"/>
          <p:nvPr/>
        </p:nvSpPr>
        <p:spPr>
          <a:xfrm>
            <a:off x="4233795" y="3681430"/>
            <a:ext cx="3716020" cy="372534"/>
          </a:xfrm>
          <a:prstGeom prst="rect">
            <a:avLst/>
          </a:prstGeom>
          <a:noFill/>
        </p:spPr>
        <p:txBody>
          <a:bodyPr wrap="square" rtlCol="0">
            <a:spAutoFit/>
          </a:bodyPr>
          <a:lstStyle/>
          <a:p>
            <a:pPr algn="ctr"/>
            <a:r>
              <a:rPr lang="en-US" dirty="0"/>
              <a:t>Surrogate Solution</a:t>
            </a:r>
          </a:p>
        </p:txBody>
      </p:sp>
      <p:pic>
        <p:nvPicPr>
          <p:cNvPr id="11" name="Picture 10">
            <a:extLst>
              <a:ext uri="{FF2B5EF4-FFF2-40B4-BE49-F238E27FC236}">
                <a16:creationId xmlns:a16="http://schemas.microsoft.com/office/drawing/2014/main" id="{7AD66F33-CCB6-F36B-A99F-EB185A3CF6EE}"/>
              </a:ext>
            </a:extLst>
          </p:cNvPr>
          <p:cNvPicPr>
            <a:picLocks noChangeAspect="1"/>
          </p:cNvPicPr>
          <p:nvPr/>
        </p:nvPicPr>
        <p:blipFill>
          <a:blip r:embed="rId5"/>
          <a:stretch>
            <a:fillRect/>
          </a:stretch>
        </p:blipFill>
        <p:spPr>
          <a:xfrm>
            <a:off x="4192308" y="1156431"/>
            <a:ext cx="3757507" cy="2515105"/>
          </a:xfrm>
          <a:prstGeom prst="rect">
            <a:avLst/>
          </a:prstGeom>
        </p:spPr>
      </p:pic>
      <p:sp>
        <p:nvSpPr>
          <p:cNvPr id="12" name="TextBox 11">
            <a:extLst>
              <a:ext uri="{FF2B5EF4-FFF2-40B4-BE49-F238E27FC236}">
                <a16:creationId xmlns:a16="http://schemas.microsoft.com/office/drawing/2014/main" id="{83C826D6-C11D-F076-6354-40BF84A60F3F}"/>
              </a:ext>
            </a:extLst>
          </p:cNvPr>
          <p:cNvSpPr txBox="1"/>
          <p:nvPr/>
        </p:nvSpPr>
        <p:spPr>
          <a:xfrm>
            <a:off x="8336127" y="3681430"/>
            <a:ext cx="3716020" cy="372534"/>
          </a:xfrm>
          <a:prstGeom prst="rect">
            <a:avLst/>
          </a:prstGeom>
          <a:noFill/>
        </p:spPr>
        <p:txBody>
          <a:bodyPr wrap="square" rtlCol="0">
            <a:spAutoFit/>
          </a:bodyPr>
          <a:lstStyle/>
          <a:p>
            <a:pPr algn="ctr"/>
            <a:r>
              <a:rPr lang="en-US" dirty="0"/>
              <a:t>Interleaved Solution</a:t>
            </a:r>
          </a:p>
        </p:txBody>
      </p:sp>
      <p:pic>
        <p:nvPicPr>
          <p:cNvPr id="14" name="Picture 13">
            <a:extLst>
              <a:ext uri="{FF2B5EF4-FFF2-40B4-BE49-F238E27FC236}">
                <a16:creationId xmlns:a16="http://schemas.microsoft.com/office/drawing/2014/main" id="{ACCB3B7C-1B25-572B-373D-2C024B97B29E}"/>
              </a:ext>
            </a:extLst>
          </p:cNvPr>
          <p:cNvPicPr>
            <a:picLocks noChangeAspect="1"/>
          </p:cNvPicPr>
          <p:nvPr/>
        </p:nvPicPr>
        <p:blipFill>
          <a:blip r:embed="rId6"/>
          <a:stretch>
            <a:fillRect/>
          </a:stretch>
        </p:blipFill>
        <p:spPr>
          <a:xfrm>
            <a:off x="6798042" y="3961263"/>
            <a:ext cx="4087825" cy="2017820"/>
          </a:xfrm>
          <a:prstGeom prst="rect">
            <a:avLst/>
          </a:prstGeom>
        </p:spPr>
      </p:pic>
    </p:spTree>
    <p:extLst>
      <p:ext uri="{BB962C8B-B14F-4D97-AF65-F5344CB8AC3E}">
        <p14:creationId xmlns:p14="http://schemas.microsoft.com/office/powerpoint/2010/main" val="1417402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9686-56EF-0D62-AFCD-620E4FF2883D}"/>
              </a:ext>
            </a:extLst>
          </p:cNvPr>
          <p:cNvSpPr>
            <a:spLocks noGrp="1"/>
          </p:cNvSpPr>
          <p:nvPr>
            <p:ph type="title"/>
          </p:nvPr>
        </p:nvSpPr>
        <p:spPr/>
        <p:txBody>
          <a:bodyPr/>
          <a:lstStyle/>
          <a:p>
            <a:r>
              <a:rPr lang="en-US" dirty="0"/>
              <a:t>What about mixed executions</a:t>
            </a:r>
            <a:br>
              <a:rPr lang="en-US" dirty="0"/>
            </a:br>
            <a:r>
              <a:rPr lang="en-US" sz="1600" b="0" dirty="0"/>
              <a:t>interleave ‘exact’ with ‘surrogate’ timesteps.</a:t>
            </a:r>
          </a:p>
        </p:txBody>
      </p:sp>
      <p:pic>
        <p:nvPicPr>
          <p:cNvPr id="4" name="Picture 3">
            <a:extLst>
              <a:ext uri="{FF2B5EF4-FFF2-40B4-BE49-F238E27FC236}">
                <a16:creationId xmlns:a16="http://schemas.microsoft.com/office/drawing/2014/main" id="{F090B983-D580-DABC-E411-E533DC737CCC}"/>
              </a:ext>
            </a:extLst>
          </p:cNvPr>
          <p:cNvPicPr>
            <a:picLocks noChangeAspect="1"/>
          </p:cNvPicPr>
          <p:nvPr/>
        </p:nvPicPr>
        <p:blipFill>
          <a:blip r:embed="rId2"/>
          <a:stretch>
            <a:fillRect/>
          </a:stretch>
        </p:blipFill>
        <p:spPr>
          <a:xfrm>
            <a:off x="544190" y="3879667"/>
            <a:ext cx="4087825" cy="2035140"/>
          </a:xfrm>
          <a:prstGeom prst="rect">
            <a:avLst/>
          </a:prstGeom>
        </p:spPr>
      </p:pic>
      <p:pic>
        <p:nvPicPr>
          <p:cNvPr id="7" name="Picture 6">
            <a:extLst>
              <a:ext uri="{FF2B5EF4-FFF2-40B4-BE49-F238E27FC236}">
                <a16:creationId xmlns:a16="http://schemas.microsoft.com/office/drawing/2014/main" id="{37D0605F-1745-2BD0-9E6A-94F81E766452}"/>
              </a:ext>
            </a:extLst>
          </p:cNvPr>
          <p:cNvPicPr>
            <a:picLocks noChangeAspect="1"/>
          </p:cNvPicPr>
          <p:nvPr/>
        </p:nvPicPr>
        <p:blipFill>
          <a:blip r:embed="rId3"/>
          <a:stretch>
            <a:fillRect/>
          </a:stretch>
        </p:blipFill>
        <p:spPr>
          <a:xfrm>
            <a:off x="7991302" y="1197693"/>
            <a:ext cx="4060845" cy="2432583"/>
          </a:xfrm>
          <a:prstGeom prst="rect">
            <a:avLst/>
          </a:prstGeom>
        </p:spPr>
      </p:pic>
      <p:grpSp>
        <p:nvGrpSpPr>
          <p:cNvPr id="10" name="Group 9">
            <a:extLst>
              <a:ext uri="{FF2B5EF4-FFF2-40B4-BE49-F238E27FC236}">
                <a16:creationId xmlns:a16="http://schemas.microsoft.com/office/drawing/2014/main" id="{BD498A1A-A82F-F183-B633-298CB8A1B18A}"/>
              </a:ext>
            </a:extLst>
          </p:cNvPr>
          <p:cNvGrpSpPr/>
          <p:nvPr/>
        </p:nvGrpSpPr>
        <p:grpSpPr>
          <a:xfrm>
            <a:off x="89977" y="1197693"/>
            <a:ext cx="4060845" cy="2763570"/>
            <a:chOff x="658822" y="1422137"/>
            <a:chExt cx="4060845" cy="2763570"/>
          </a:xfrm>
        </p:grpSpPr>
        <p:pic>
          <p:nvPicPr>
            <p:cNvPr id="5" name="Picture 4">
              <a:extLst>
                <a:ext uri="{FF2B5EF4-FFF2-40B4-BE49-F238E27FC236}">
                  <a16:creationId xmlns:a16="http://schemas.microsoft.com/office/drawing/2014/main" id="{A11A0396-0BDD-51D1-4FE3-BBAB3FD17F05}"/>
                </a:ext>
              </a:extLst>
            </p:cNvPr>
            <p:cNvPicPr>
              <a:picLocks noChangeAspect="1"/>
            </p:cNvPicPr>
            <p:nvPr/>
          </p:nvPicPr>
          <p:blipFill>
            <a:blip r:embed="rId4"/>
            <a:stretch>
              <a:fillRect/>
            </a:stretch>
          </p:blipFill>
          <p:spPr>
            <a:xfrm>
              <a:off x="658822" y="1422137"/>
              <a:ext cx="4060845" cy="2432583"/>
            </a:xfrm>
            <a:prstGeom prst="rect">
              <a:avLst/>
            </a:prstGeom>
          </p:spPr>
        </p:pic>
        <p:sp>
          <p:nvSpPr>
            <p:cNvPr id="8" name="TextBox 7">
              <a:extLst>
                <a:ext uri="{FF2B5EF4-FFF2-40B4-BE49-F238E27FC236}">
                  <a16:creationId xmlns:a16="http://schemas.microsoft.com/office/drawing/2014/main" id="{9246F4BD-3499-DA1E-10C5-E8971CE98F60}"/>
                </a:ext>
              </a:extLst>
            </p:cNvPr>
            <p:cNvSpPr txBox="1"/>
            <p:nvPr/>
          </p:nvSpPr>
          <p:spPr>
            <a:xfrm>
              <a:off x="922713" y="3813173"/>
              <a:ext cx="3616036" cy="372534"/>
            </a:xfrm>
            <a:prstGeom prst="rect">
              <a:avLst/>
            </a:prstGeom>
            <a:noFill/>
          </p:spPr>
          <p:txBody>
            <a:bodyPr wrap="square" rtlCol="0">
              <a:spAutoFit/>
            </a:bodyPr>
            <a:lstStyle/>
            <a:p>
              <a:pPr algn="ctr"/>
              <a:r>
                <a:rPr lang="en-US" dirty="0"/>
                <a:t>Original Solution</a:t>
              </a:r>
            </a:p>
          </p:txBody>
        </p:sp>
      </p:grpSp>
      <p:sp>
        <p:nvSpPr>
          <p:cNvPr id="9" name="TextBox 8">
            <a:extLst>
              <a:ext uri="{FF2B5EF4-FFF2-40B4-BE49-F238E27FC236}">
                <a16:creationId xmlns:a16="http://schemas.microsoft.com/office/drawing/2014/main" id="{BF07B4D9-F017-0E04-41F7-7D9C828D31BB}"/>
              </a:ext>
            </a:extLst>
          </p:cNvPr>
          <p:cNvSpPr txBox="1"/>
          <p:nvPr/>
        </p:nvSpPr>
        <p:spPr>
          <a:xfrm>
            <a:off x="4233795" y="3681430"/>
            <a:ext cx="3716020" cy="372534"/>
          </a:xfrm>
          <a:prstGeom prst="rect">
            <a:avLst/>
          </a:prstGeom>
          <a:noFill/>
        </p:spPr>
        <p:txBody>
          <a:bodyPr wrap="square" rtlCol="0">
            <a:spAutoFit/>
          </a:bodyPr>
          <a:lstStyle/>
          <a:p>
            <a:pPr algn="ctr"/>
            <a:r>
              <a:rPr lang="en-US" dirty="0"/>
              <a:t>Surrogate Solution</a:t>
            </a:r>
          </a:p>
        </p:txBody>
      </p:sp>
      <p:pic>
        <p:nvPicPr>
          <p:cNvPr id="11" name="Picture 10">
            <a:extLst>
              <a:ext uri="{FF2B5EF4-FFF2-40B4-BE49-F238E27FC236}">
                <a16:creationId xmlns:a16="http://schemas.microsoft.com/office/drawing/2014/main" id="{7AD66F33-CCB6-F36B-A99F-EB185A3CF6EE}"/>
              </a:ext>
            </a:extLst>
          </p:cNvPr>
          <p:cNvPicPr>
            <a:picLocks noChangeAspect="1"/>
          </p:cNvPicPr>
          <p:nvPr/>
        </p:nvPicPr>
        <p:blipFill>
          <a:blip r:embed="rId5"/>
          <a:stretch>
            <a:fillRect/>
          </a:stretch>
        </p:blipFill>
        <p:spPr>
          <a:xfrm>
            <a:off x="4192308" y="1156431"/>
            <a:ext cx="3757507" cy="2515105"/>
          </a:xfrm>
          <a:prstGeom prst="rect">
            <a:avLst/>
          </a:prstGeom>
        </p:spPr>
      </p:pic>
      <p:sp>
        <p:nvSpPr>
          <p:cNvPr id="12" name="TextBox 11">
            <a:extLst>
              <a:ext uri="{FF2B5EF4-FFF2-40B4-BE49-F238E27FC236}">
                <a16:creationId xmlns:a16="http://schemas.microsoft.com/office/drawing/2014/main" id="{83C826D6-C11D-F076-6354-40BF84A60F3F}"/>
              </a:ext>
            </a:extLst>
          </p:cNvPr>
          <p:cNvSpPr txBox="1"/>
          <p:nvPr/>
        </p:nvSpPr>
        <p:spPr>
          <a:xfrm>
            <a:off x="8336127" y="3681430"/>
            <a:ext cx="3716020" cy="372534"/>
          </a:xfrm>
          <a:prstGeom prst="rect">
            <a:avLst/>
          </a:prstGeom>
          <a:noFill/>
        </p:spPr>
        <p:txBody>
          <a:bodyPr wrap="square" rtlCol="0">
            <a:spAutoFit/>
          </a:bodyPr>
          <a:lstStyle/>
          <a:p>
            <a:pPr algn="ctr"/>
            <a:r>
              <a:rPr lang="en-US" dirty="0"/>
              <a:t>Interleaved Solution</a:t>
            </a:r>
          </a:p>
        </p:txBody>
      </p:sp>
      <p:pic>
        <p:nvPicPr>
          <p:cNvPr id="14" name="Picture 13">
            <a:extLst>
              <a:ext uri="{FF2B5EF4-FFF2-40B4-BE49-F238E27FC236}">
                <a16:creationId xmlns:a16="http://schemas.microsoft.com/office/drawing/2014/main" id="{ACCB3B7C-1B25-572B-373D-2C024B97B29E}"/>
              </a:ext>
            </a:extLst>
          </p:cNvPr>
          <p:cNvPicPr>
            <a:picLocks noChangeAspect="1"/>
          </p:cNvPicPr>
          <p:nvPr/>
        </p:nvPicPr>
        <p:blipFill>
          <a:blip r:embed="rId6"/>
          <a:stretch>
            <a:fillRect/>
          </a:stretch>
        </p:blipFill>
        <p:spPr>
          <a:xfrm>
            <a:off x="6798042" y="3961263"/>
            <a:ext cx="4087825" cy="2017820"/>
          </a:xfrm>
          <a:prstGeom prst="rect">
            <a:avLst/>
          </a:prstGeom>
        </p:spPr>
      </p:pic>
      <p:sp>
        <p:nvSpPr>
          <p:cNvPr id="17" name="Rectangle 7">
            <a:extLst>
              <a:ext uri="{FF2B5EF4-FFF2-40B4-BE49-F238E27FC236}">
                <a16:creationId xmlns:a16="http://schemas.microsoft.com/office/drawing/2014/main" id="{CC638924-165C-34D6-A1A1-3313CBBE6E92}"/>
              </a:ext>
            </a:extLst>
          </p:cNvPr>
          <p:cNvSpPr>
            <a:spLocks noChangeArrowheads="1"/>
          </p:cNvSpPr>
          <p:nvPr/>
        </p:nvSpPr>
        <p:spPr bwMode="auto">
          <a:xfrm>
            <a:off x="-24939" y="6034289"/>
            <a:ext cx="12192000" cy="369332"/>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dirty="0">
                <a:solidFill>
                  <a:schemeClr val="bg1"/>
                </a:solidFill>
                <a:latin typeface="Calibri" panose="020F0502020204030204" pitchFamily="34" charset="0"/>
                <a:cs typeface="Calibri" panose="020F0502020204030204" pitchFamily="34" charset="0"/>
              </a:rPr>
              <a:t>… but still this is not is great </a:t>
            </a:r>
          </a:p>
        </p:txBody>
      </p:sp>
    </p:spTree>
    <p:extLst>
      <p:ext uri="{BB962C8B-B14F-4D97-AF65-F5344CB8AC3E}">
        <p14:creationId xmlns:p14="http://schemas.microsoft.com/office/powerpoint/2010/main" val="2085558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E5BC-1A8D-5C4E-7035-C7343ADAC523}"/>
              </a:ext>
            </a:extLst>
          </p:cNvPr>
          <p:cNvSpPr>
            <a:spLocks noGrp="1"/>
          </p:cNvSpPr>
          <p:nvPr>
            <p:ph type="title"/>
          </p:nvPr>
        </p:nvSpPr>
        <p:spPr/>
        <p:txBody>
          <a:bodyPr/>
          <a:lstStyle/>
          <a:p>
            <a:r>
              <a:rPr lang="en-US" dirty="0"/>
              <a:t>The model is ‘frequently’ precise, rarely with high error</a:t>
            </a:r>
          </a:p>
        </p:txBody>
      </p:sp>
      <p:pic>
        <p:nvPicPr>
          <p:cNvPr id="3" name="Picture 2">
            <a:extLst>
              <a:ext uri="{FF2B5EF4-FFF2-40B4-BE49-F238E27FC236}">
                <a16:creationId xmlns:a16="http://schemas.microsoft.com/office/drawing/2014/main" id="{42141DAC-E23A-2F12-9615-B7B14D8F41C1}"/>
              </a:ext>
            </a:extLst>
          </p:cNvPr>
          <p:cNvPicPr>
            <a:picLocks noChangeAspect="1"/>
          </p:cNvPicPr>
          <p:nvPr/>
        </p:nvPicPr>
        <p:blipFill>
          <a:blip r:embed="rId2"/>
          <a:stretch>
            <a:fillRect/>
          </a:stretch>
        </p:blipFill>
        <p:spPr>
          <a:xfrm>
            <a:off x="4231178" y="1958674"/>
            <a:ext cx="7772400" cy="3581061"/>
          </a:xfrm>
          <a:prstGeom prst="rect">
            <a:avLst/>
          </a:prstGeom>
        </p:spPr>
      </p:pic>
      <p:sp>
        <p:nvSpPr>
          <p:cNvPr id="5" name="Content Placeholder 1">
            <a:extLst>
              <a:ext uri="{FF2B5EF4-FFF2-40B4-BE49-F238E27FC236}">
                <a16:creationId xmlns:a16="http://schemas.microsoft.com/office/drawing/2014/main" id="{EB1FB6AA-899A-B090-4BF9-BBE38ECC4606}"/>
              </a:ext>
            </a:extLst>
          </p:cNvPr>
          <p:cNvSpPr txBox="1">
            <a:spLocks/>
          </p:cNvSpPr>
          <p:nvPr/>
        </p:nvSpPr>
        <p:spPr>
          <a:xfrm>
            <a:off x="265590" y="1479976"/>
            <a:ext cx="3965588" cy="4906889"/>
          </a:xfrm>
          <a:prstGeom prst="rect">
            <a:avLst/>
          </a:prstGeom>
        </p:spPr>
        <p:txBody>
          <a:bodyPr>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In every time step:</a:t>
            </a:r>
          </a:p>
          <a:p>
            <a:pPr lvl="1" defTabSz="914400"/>
            <a:r>
              <a:rPr lang="en-US" dirty="0"/>
              <a:t>We apply the model in every grid point</a:t>
            </a:r>
          </a:p>
          <a:p>
            <a:pPr lvl="1" defTabSz="914400"/>
            <a:r>
              <a:rPr lang="en-US" dirty="0"/>
              <a:t>Those points have some error</a:t>
            </a:r>
          </a:p>
          <a:p>
            <a:pPr lvl="1" defTabSz="914400"/>
            <a:r>
              <a:rPr lang="en-US" dirty="0"/>
              <a:t>That propagates to the models’ input in next time step.</a:t>
            </a:r>
          </a:p>
          <a:p>
            <a:pPr lvl="1" defTabSz="914400"/>
            <a:r>
              <a:rPr lang="en-US" dirty="0"/>
              <a:t>… Error accumulates or propagates…</a:t>
            </a:r>
          </a:p>
        </p:txBody>
      </p:sp>
    </p:spTree>
    <p:extLst>
      <p:ext uri="{BB962C8B-B14F-4D97-AF65-F5344CB8AC3E}">
        <p14:creationId xmlns:p14="http://schemas.microsoft.com/office/powerpoint/2010/main" val="110825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E5BC-1A8D-5C4E-7035-C7343ADAC523}"/>
              </a:ext>
            </a:extLst>
          </p:cNvPr>
          <p:cNvSpPr>
            <a:spLocks noGrp="1"/>
          </p:cNvSpPr>
          <p:nvPr>
            <p:ph type="title"/>
          </p:nvPr>
        </p:nvSpPr>
        <p:spPr/>
        <p:txBody>
          <a:bodyPr/>
          <a:lstStyle/>
          <a:p>
            <a:r>
              <a:rPr lang="en-US" dirty="0"/>
              <a:t>The model is ‘frequently’ precise, rarely with high error</a:t>
            </a:r>
          </a:p>
        </p:txBody>
      </p:sp>
      <p:pic>
        <p:nvPicPr>
          <p:cNvPr id="3" name="Picture 2">
            <a:extLst>
              <a:ext uri="{FF2B5EF4-FFF2-40B4-BE49-F238E27FC236}">
                <a16:creationId xmlns:a16="http://schemas.microsoft.com/office/drawing/2014/main" id="{42141DAC-E23A-2F12-9615-B7B14D8F41C1}"/>
              </a:ext>
            </a:extLst>
          </p:cNvPr>
          <p:cNvPicPr>
            <a:picLocks noChangeAspect="1"/>
          </p:cNvPicPr>
          <p:nvPr/>
        </p:nvPicPr>
        <p:blipFill>
          <a:blip r:embed="rId2"/>
          <a:stretch>
            <a:fillRect/>
          </a:stretch>
        </p:blipFill>
        <p:spPr>
          <a:xfrm>
            <a:off x="4231178" y="1958674"/>
            <a:ext cx="7772400" cy="3581061"/>
          </a:xfrm>
          <a:prstGeom prst="rect">
            <a:avLst/>
          </a:prstGeom>
        </p:spPr>
      </p:pic>
      <p:sp>
        <p:nvSpPr>
          <p:cNvPr id="5" name="Content Placeholder 1">
            <a:extLst>
              <a:ext uri="{FF2B5EF4-FFF2-40B4-BE49-F238E27FC236}">
                <a16:creationId xmlns:a16="http://schemas.microsoft.com/office/drawing/2014/main" id="{EB1FB6AA-899A-B090-4BF9-BBE38ECC4606}"/>
              </a:ext>
            </a:extLst>
          </p:cNvPr>
          <p:cNvSpPr txBox="1">
            <a:spLocks/>
          </p:cNvSpPr>
          <p:nvPr/>
        </p:nvSpPr>
        <p:spPr>
          <a:xfrm>
            <a:off x="265590" y="1479976"/>
            <a:ext cx="3965588" cy="4906889"/>
          </a:xfrm>
          <a:prstGeom prst="rect">
            <a:avLst/>
          </a:prstGeom>
        </p:spPr>
        <p:txBody>
          <a:bodyPr>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In every time step:</a:t>
            </a:r>
          </a:p>
          <a:p>
            <a:pPr lvl="1" defTabSz="914400"/>
            <a:r>
              <a:rPr lang="en-US" b="1" dirty="0"/>
              <a:t>We apply the model in every grid point</a:t>
            </a:r>
          </a:p>
          <a:p>
            <a:pPr lvl="1" defTabSz="914400"/>
            <a:r>
              <a:rPr lang="en-US" dirty="0"/>
              <a:t>Those points have some error</a:t>
            </a:r>
          </a:p>
          <a:p>
            <a:pPr lvl="1" defTabSz="914400"/>
            <a:r>
              <a:rPr lang="en-US" dirty="0"/>
              <a:t>That propagates to the models’ input in next time step.</a:t>
            </a:r>
          </a:p>
          <a:p>
            <a:pPr lvl="1" defTabSz="914400"/>
            <a:r>
              <a:rPr lang="en-US" dirty="0"/>
              <a:t>… Error accumulates or propagates…</a:t>
            </a:r>
          </a:p>
        </p:txBody>
      </p:sp>
    </p:spTree>
    <p:extLst>
      <p:ext uri="{BB962C8B-B14F-4D97-AF65-F5344CB8AC3E}">
        <p14:creationId xmlns:p14="http://schemas.microsoft.com/office/powerpoint/2010/main" val="1168779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E5BC-1A8D-5C4E-7035-C7343ADAC523}"/>
              </a:ext>
            </a:extLst>
          </p:cNvPr>
          <p:cNvSpPr>
            <a:spLocks noGrp="1"/>
          </p:cNvSpPr>
          <p:nvPr>
            <p:ph type="title"/>
          </p:nvPr>
        </p:nvSpPr>
        <p:spPr/>
        <p:txBody>
          <a:bodyPr/>
          <a:lstStyle/>
          <a:p>
            <a:r>
              <a:rPr lang="en-US" dirty="0"/>
              <a:t>What if we interleave model invocations also in space, instead of only in time</a:t>
            </a:r>
          </a:p>
        </p:txBody>
      </p:sp>
      <p:pic>
        <p:nvPicPr>
          <p:cNvPr id="3" name="Picture 2">
            <a:extLst>
              <a:ext uri="{FF2B5EF4-FFF2-40B4-BE49-F238E27FC236}">
                <a16:creationId xmlns:a16="http://schemas.microsoft.com/office/drawing/2014/main" id="{42141DAC-E23A-2F12-9615-B7B14D8F41C1}"/>
              </a:ext>
            </a:extLst>
          </p:cNvPr>
          <p:cNvPicPr>
            <a:picLocks noChangeAspect="1"/>
          </p:cNvPicPr>
          <p:nvPr/>
        </p:nvPicPr>
        <p:blipFill>
          <a:blip r:embed="rId2"/>
          <a:stretch>
            <a:fillRect/>
          </a:stretch>
        </p:blipFill>
        <p:spPr>
          <a:xfrm>
            <a:off x="4231178" y="1958674"/>
            <a:ext cx="7772400" cy="3581061"/>
          </a:xfrm>
          <a:prstGeom prst="rect">
            <a:avLst/>
          </a:prstGeom>
        </p:spPr>
      </p:pic>
      <p:cxnSp>
        <p:nvCxnSpPr>
          <p:cNvPr id="6" name="Straight Connector 5">
            <a:extLst>
              <a:ext uri="{FF2B5EF4-FFF2-40B4-BE49-F238E27FC236}">
                <a16:creationId xmlns:a16="http://schemas.microsoft.com/office/drawing/2014/main" id="{A98292FC-F79C-C5A8-6A11-DD14895853E6}"/>
              </a:ext>
            </a:extLst>
          </p:cNvPr>
          <p:cNvCxnSpPr>
            <a:cxnSpLocks/>
          </p:cNvCxnSpPr>
          <p:nvPr/>
        </p:nvCxnSpPr>
        <p:spPr>
          <a:xfrm flipV="1">
            <a:off x="7664335" y="3990109"/>
            <a:ext cx="0" cy="955964"/>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0947F0D-4AB8-EF6C-6D29-1F66F2C11D80}"/>
              </a:ext>
            </a:extLst>
          </p:cNvPr>
          <p:cNvCxnSpPr>
            <a:cxnSpLocks/>
          </p:cNvCxnSpPr>
          <p:nvPr/>
        </p:nvCxnSpPr>
        <p:spPr>
          <a:xfrm flipH="1">
            <a:off x="5070764" y="3990109"/>
            <a:ext cx="2593571"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6079D42A-57EA-8B1F-1709-71C0CD3735D0}"/>
              </a:ext>
            </a:extLst>
          </p:cNvPr>
          <p:cNvSpPr/>
          <p:nvPr/>
        </p:nvSpPr>
        <p:spPr bwMode="auto">
          <a:xfrm>
            <a:off x="5070761" y="4021086"/>
            <a:ext cx="2593565" cy="913621"/>
          </a:xfrm>
          <a:prstGeom prst="rect">
            <a:avLst/>
          </a:prstGeom>
          <a:solidFill>
            <a:schemeClr val="bg1">
              <a:lumMod val="75000"/>
              <a:alpha val="44000"/>
            </a:schemeClr>
          </a:solidFill>
          <a:ln>
            <a:no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5" name="Content Placeholder 1">
            <a:extLst>
              <a:ext uri="{FF2B5EF4-FFF2-40B4-BE49-F238E27FC236}">
                <a16:creationId xmlns:a16="http://schemas.microsoft.com/office/drawing/2014/main" id="{2625E6AF-B415-09DF-0025-42A323533049}"/>
              </a:ext>
            </a:extLst>
          </p:cNvPr>
          <p:cNvSpPr txBox="1">
            <a:spLocks/>
          </p:cNvSpPr>
          <p:nvPr/>
        </p:nvSpPr>
        <p:spPr>
          <a:xfrm>
            <a:off x="265590" y="1479976"/>
            <a:ext cx="3965588" cy="4906889"/>
          </a:xfrm>
          <a:prstGeom prst="rect">
            <a:avLst/>
          </a:prstGeom>
        </p:spPr>
        <p:txBody>
          <a:bodyPr>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57150" indent="0" defTabSz="914400">
              <a:buNone/>
            </a:pPr>
            <a:r>
              <a:rPr lang="en-US" dirty="0"/>
              <a:t>Let’s apply the model only on the points it performs ‘well’.</a:t>
            </a:r>
          </a:p>
          <a:p>
            <a:pPr defTabSz="914400"/>
            <a:r>
              <a:rPr lang="en-US" dirty="0"/>
              <a:t>How do we do this at application execution time?</a:t>
            </a:r>
          </a:p>
        </p:txBody>
      </p:sp>
    </p:spTree>
    <p:extLst>
      <p:ext uri="{BB962C8B-B14F-4D97-AF65-F5344CB8AC3E}">
        <p14:creationId xmlns:p14="http://schemas.microsoft.com/office/powerpoint/2010/main" val="3208341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55E6-3DBF-9638-A1A9-3AB01CE1EA88}"/>
              </a:ext>
            </a:extLst>
          </p:cNvPr>
          <p:cNvSpPr>
            <a:spLocks noGrp="1"/>
          </p:cNvSpPr>
          <p:nvPr>
            <p:ph type="title"/>
          </p:nvPr>
        </p:nvSpPr>
        <p:spPr/>
        <p:txBody>
          <a:bodyPr/>
          <a:lstStyle/>
          <a:p>
            <a:r>
              <a:rPr lang="en-US" dirty="0"/>
              <a:t>Uncertainty Quantified ML Models</a:t>
            </a:r>
          </a:p>
        </p:txBody>
      </p:sp>
      <p:grpSp>
        <p:nvGrpSpPr>
          <p:cNvPr id="55" name="Group 54">
            <a:extLst>
              <a:ext uri="{FF2B5EF4-FFF2-40B4-BE49-F238E27FC236}">
                <a16:creationId xmlns:a16="http://schemas.microsoft.com/office/drawing/2014/main" id="{2AD3EEFB-F60C-E16C-381A-BC70BBCFFBA3}"/>
              </a:ext>
            </a:extLst>
          </p:cNvPr>
          <p:cNvGrpSpPr/>
          <p:nvPr/>
        </p:nvGrpSpPr>
        <p:grpSpPr>
          <a:xfrm>
            <a:off x="6791461" y="2427375"/>
            <a:ext cx="923382" cy="2045040"/>
            <a:chOff x="6791461" y="2427375"/>
            <a:chExt cx="923382" cy="2045040"/>
          </a:xfrm>
        </p:grpSpPr>
        <p:grpSp>
          <p:nvGrpSpPr>
            <p:cNvPr id="3" name="Group 2">
              <a:extLst>
                <a:ext uri="{FF2B5EF4-FFF2-40B4-BE49-F238E27FC236}">
                  <a16:creationId xmlns:a16="http://schemas.microsoft.com/office/drawing/2014/main" id="{74209879-27CE-90AF-5DBD-63D7D507FA40}"/>
                </a:ext>
              </a:extLst>
            </p:cNvPr>
            <p:cNvGrpSpPr/>
            <p:nvPr/>
          </p:nvGrpSpPr>
          <p:grpSpPr>
            <a:xfrm>
              <a:off x="6847825" y="2427375"/>
              <a:ext cx="864536" cy="722856"/>
              <a:chOff x="7465327" y="1896696"/>
              <a:chExt cx="864536" cy="722856"/>
            </a:xfrm>
          </p:grpSpPr>
          <p:sp>
            <p:nvSpPr>
              <p:cNvPr id="4" name="Oval 3">
                <a:extLst>
                  <a:ext uri="{FF2B5EF4-FFF2-40B4-BE49-F238E27FC236}">
                    <a16:creationId xmlns:a16="http://schemas.microsoft.com/office/drawing/2014/main" id="{2E9BAA46-78CD-293F-5943-8BEE42E2249E}"/>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729513DF-D87E-B0BF-C2FA-B72BF9F757A1}"/>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2D1BED4-8AB8-6BC0-BD9F-C5FD173E1B9F}"/>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4EFF4C-DCC3-CB0E-30C5-17C6914B80F2}"/>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FFAB923-2262-9DA5-BF0B-91CB3E6CBFDD}"/>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84814EE-E1DB-D365-CB9F-FE9EF9E7CE41}"/>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A55E06-D588-D574-1523-3D77F1D15839}"/>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FD41BC7-2D11-6FC4-1735-2BDAC81F731C}"/>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591D613A-636F-8D7A-72E1-50FE97992569}"/>
                  </a:ext>
                </a:extLst>
              </p:cNvPr>
              <p:cNvCxnSpPr>
                <a:cxnSpLocks/>
                <a:stCxn id="7" idx="4"/>
                <a:endCxn id="11"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733E57A-3B42-2538-6C0C-75A5807A0BBB}"/>
                  </a:ext>
                </a:extLst>
              </p:cNvPr>
              <p:cNvCxnSpPr>
                <a:cxnSpLocks/>
                <a:stCxn id="7" idx="3"/>
                <a:endCxn id="10"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AC12904-6285-8F7B-8F42-05AFCB121055}"/>
                  </a:ext>
                </a:extLst>
              </p:cNvPr>
              <p:cNvCxnSpPr>
                <a:cxnSpLocks/>
                <a:stCxn id="7" idx="3"/>
                <a:endCxn id="9"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B0B291A-9D18-B587-CF91-996ABDD86EA2}"/>
                  </a:ext>
                </a:extLst>
              </p:cNvPr>
              <p:cNvCxnSpPr>
                <a:cxnSpLocks/>
                <a:stCxn id="7" idx="3"/>
                <a:endCxn id="8"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E4F4FD6-C54C-9F9E-FF4E-C7BE71219716}"/>
                  </a:ext>
                </a:extLst>
              </p:cNvPr>
              <p:cNvCxnSpPr>
                <a:cxnSpLocks/>
                <a:stCxn id="6" idx="4"/>
                <a:endCxn id="11"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8806D8E-8877-723F-AFE5-54252E256915}"/>
                  </a:ext>
                </a:extLst>
              </p:cNvPr>
              <p:cNvCxnSpPr>
                <a:cxnSpLocks/>
                <a:stCxn id="5" idx="4"/>
                <a:endCxn id="11"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12AF9DE-1762-6AF5-0060-A7989398E64A}"/>
                  </a:ext>
                </a:extLst>
              </p:cNvPr>
              <p:cNvCxnSpPr>
                <a:cxnSpLocks/>
                <a:stCxn id="4" idx="4"/>
                <a:endCxn id="11"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84E2F16-4AC5-5C3C-596B-588628243EE3}"/>
                  </a:ext>
                </a:extLst>
              </p:cNvPr>
              <p:cNvCxnSpPr>
                <a:cxnSpLocks/>
                <a:stCxn id="4" idx="4"/>
                <a:endCxn id="10"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0DA9DDE-08B2-887D-134F-BAF4A21CAB0C}"/>
                  </a:ext>
                </a:extLst>
              </p:cNvPr>
              <p:cNvCxnSpPr>
                <a:cxnSpLocks/>
                <a:stCxn id="4" idx="4"/>
                <a:endCxn id="10"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4FAE2C0-8AB7-B985-2037-B5A7CF0D09E0}"/>
                  </a:ext>
                </a:extLst>
              </p:cNvPr>
              <p:cNvCxnSpPr>
                <a:cxnSpLocks/>
                <a:stCxn id="4" idx="4"/>
                <a:endCxn id="8"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C6F4E27-39DB-7EA1-CEC0-973711A03240}"/>
                  </a:ext>
                </a:extLst>
              </p:cNvPr>
              <p:cNvCxnSpPr>
                <a:cxnSpLocks/>
                <a:stCxn id="5" idx="4"/>
                <a:endCxn id="8"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0FFAC29-5354-4100-6687-B1576A573D94}"/>
                  </a:ext>
                </a:extLst>
              </p:cNvPr>
              <p:cNvCxnSpPr>
                <a:cxnSpLocks/>
                <a:stCxn id="4" idx="4"/>
                <a:endCxn id="9"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FAB763F-F1B8-792A-95FD-669DFAC43D3C}"/>
                  </a:ext>
                </a:extLst>
              </p:cNvPr>
              <p:cNvCxnSpPr>
                <a:cxnSpLocks/>
                <a:stCxn id="6" idx="3"/>
                <a:endCxn id="9"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AA6C69A-908B-F27F-A99A-119E51FE929F}"/>
                  </a:ext>
                </a:extLst>
              </p:cNvPr>
              <p:cNvCxnSpPr>
                <a:cxnSpLocks/>
                <a:stCxn id="5" idx="4"/>
                <a:endCxn id="9"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78D263CD-4749-B121-DD01-93A404AA331C}"/>
                </a:ext>
              </a:extLst>
            </p:cNvPr>
            <p:cNvGrpSpPr/>
            <p:nvPr/>
          </p:nvGrpSpPr>
          <p:grpSpPr>
            <a:xfrm>
              <a:off x="6847825" y="3357776"/>
              <a:ext cx="864536" cy="722856"/>
              <a:chOff x="7465327" y="1896696"/>
              <a:chExt cx="864536" cy="722856"/>
            </a:xfrm>
          </p:grpSpPr>
          <p:sp>
            <p:nvSpPr>
              <p:cNvPr id="27" name="Oval 26">
                <a:extLst>
                  <a:ext uri="{FF2B5EF4-FFF2-40B4-BE49-F238E27FC236}">
                    <a16:creationId xmlns:a16="http://schemas.microsoft.com/office/drawing/2014/main" id="{9DB7609A-3CA4-E32A-1BFA-8DC060F6E2FF}"/>
                  </a:ext>
                </a:extLst>
              </p:cNvPr>
              <p:cNvSpPr>
                <a:spLocks noChangeAspect="1"/>
              </p:cNvSpPr>
              <p:nvPr/>
            </p:nvSpPr>
            <p:spPr>
              <a:xfrm>
                <a:off x="7465327" y="1900544"/>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A066C6F-6764-0A79-1639-EFE47F92EF8A}"/>
                  </a:ext>
                </a:extLst>
              </p:cNvPr>
              <p:cNvSpPr>
                <a:spLocks noChangeAspect="1"/>
              </p:cNvSpPr>
              <p:nvPr/>
            </p:nvSpPr>
            <p:spPr>
              <a:xfrm>
                <a:off x="7702704"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881E85D-154D-FBD1-32E9-A07C0BA4070C}"/>
                  </a:ext>
                </a:extLst>
              </p:cNvPr>
              <p:cNvSpPr>
                <a:spLocks noChangeAspect="1"/>
              </p:cNvSpPr>
              <p:nvPr/>
            </p:nvSpPr>
            <p:spPr>
              <a:xfrm>
                <a:off x="7940081"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C7CD698-AEAF-D7C8-655A-377441084C0C}"/>
                  </a:ext>
                </a:extLst>
              </p:cNvPr>
              <p:cNvSpPr>
                <a:spLocks noChangeAspect="1"/>
              </p:cNvSpPr>
              <p:nvPr/>
            </p:nvSpPr>
            <p:spPr>
              <a:xfrm>
                <a:off x="8177458" y="1896696"/>
                <a:ext cx="152400" cy="16451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62064C-B7EF-7A88-C839-41DE32135347}"/>
                  </a:ext>
                </a:extLst>
              </p:cNvPr>
              <p:cNvSpPr>
                <a:spLocks noChangeAspect="1"/>
              </p:cNvSpPr>
              <p:nvPr/>
            </p:nvSpPr>
            <p:spPr>
              <a:xfrm>
                <a:off x="7465332" y="2455042"/>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C2C196A-5FF6-AEB4-A7FC-52864565EAAC}"/>
                  </a:ext>
                </a:extLst>
              </p:cNvPr>
              <p:cNvSpPr>
                <a:spLocks noChangeAspect="1"/>
              </p:cNvSpPr>
              <p:nvPr/>
            </p:nvSpPr>
            <p:spPr>
              <a:xfrm>
                <a:off x="7702709"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B3E748C-41CD-BDE4-9817-AF0CF874535B}"/>
                  </a:ext>
                </a:extLst>
              </p:cNvPr>
              <p:cNvSpPr>
                <a:spLocks noChangeAspect="1"/>
              </p:cNvSpPr>
              <p:nvPr/>
            </p:nvSpPr>
            <p:spPr>
              <a:xfrm>
                <a:off x="7940086"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9CA100E-BADC-D309-2BAA-8A6FCB808782}"/>
                  </a:ext>
                </a:extLst>
              </p:cNvPr>
              <p:cNvSpPr>
                <a:spLocks noChangeAspect="1"/>
              </p:cNvSpPr>
              <p:nvPr/>
            </p:nvSpPr>
            <p:spPr>
              <a:xfrm>
                <a:off x="8177463" y="2451194"/>
                <a:ext cx="152400" cy="16451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Arrow Connector 34">
                <a:extLst>
                  <a:ext uri="{FF2B5EF4-FFF2-40B4-BE49-F238E27FC236}">
                    <a16:creationId xmlns:a16="http://schemas.microsoft.com/office/drawing/2014/main" id="{C7FA9312-FD1B-D747-D1F8-F00DABE43BBD}"/>
                  </a:ext>
                </a:extLst>
              </p:cNvPr>
              <p:cNvCxnSpPr>
                <a:cxnSpLocks/>
                <a:stCxn id="30" idx="4"/>
                <a:endCxn id="34"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9D16BC3-B10B-4B59-E788-78F45CB81A95}"/>
                  </a:ext>
                </a:extLst>
              </p:cNvPr>
              <p:cNvCxnSpPr>
                <a:cxnSpLocks/>
                <a:stCxn id="30" idx="3"/>
                <a:endCxn id="33"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60EBC2B-8C29-1961-E642-D51744B20B89}"/>
                  </a:ext>
                </a:extLst>
              </p:cNvPr>
              <p:cNvCxnSpPr>
                <a:cxnSpLocks/>
                <a:stCxn id="30" idx="3"/>
                <a:endCxn id="32"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C1B32B9-CD57-8428-4CDF-376EB22C393B}"/>
                  </a:ext>
                </a:extLst>
              </p:cNvPr>
              <p:cNvCxnSpPr>
                <a:cxnSpLocks/>
                <a:stCxn id="30" idx="3"/>
                <a:endCxn id="31"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CA9A2386-465C-BCDB-7E80-6E0DDBA11BBC}"/>
                  </a:ext>
                </a:extLst>
              </p:cNvPr>
              <p:cNvCxnSpPr>
                <a:cxnSpLocks/>
                <a:stCxn id="29" idx="4"/>
                <a:endCxn id="34"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E4EA8C3-534C-062F-8F47-5A61D08CD0DF}"/>
                  </a:ext>
                </a:extLst>
              </p:cNvPr>
              <p:cNvCxnSpPr>
                <a:cxnSpLocks/>
                <a:stCxn id="28" idx="4"/>
                <a:endCxn id="34"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64B98E4B-8B46-3E48-4A2D-E6412A44D140}"/>
                  </a:ext>
                </a:extLst>
              </p:cNvPr>
              <p:cNvCxnSpPr>
                <a:cxnSpLocks/>
                <a:stCxn id="27" idx="4"/>
                <a:endCxn id="34"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7C4CF2FC-D4A5-2902-EE9D-55CD4660F324}"/>
                  </a:ext>
                </a:extLst>
              </p:cNvPr>
              <p:cNvCxnSpPr>
                <a:cxnSpLocks/>
                <a:stCxn id="27" idx="4"/>
                <a:endCxn id="33"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4DADE85-359E-B7F6-C371-4AEEEA67F39F}"/>
                  </a:ext>
                </a:extLst>
              </p:cNvPr>
              <p:cNvCxnSpPr>
                <a:cxnSpLocks/>
                <a:stCxn id="27" idx="4"/>
                <a:endCxn id="33"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2EFEF428-BF03-F06A-425B-1C96DE8C8668}"/>
                  </a:ext>
                </a:extLst>
              </p:cNvPr>
              <p:cNvCxnSpPr>
                <a:cxnSpLocks/>
                <a:stCxn id="27" idx="4"/>
                <a:endCxn id="31"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A15EF728-3063-E25B-3186-14E065ACB830}"/>
                  </a:ext>
                </a:extLst>
              </p:cNvPr>
              <p:cNvCxnSpPr>
                <a:cxnSpLocks/>
                <a:stCxn id="28" idx="4"/>
                <a:endCxn id="31"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956D3701-1B6C-77E9-ACFD-A0400005C87F}"/>
                  </a:ext>
                </a:extLst>
              </p:cNvPr>
              <p:cNvCxnSpPr>
                <a:cxnSpLocks/>
                <a:stCxn id="27" idx="4"/>
                <a:endCxn id="32"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6ADD034-E2D0-8651-7D0C-D4B923826FD7}"/>
                  </a:ext>
                </a:extLst>
              </p:cNvPr>
              <p:cNvCxnSpPr>
                <a:cxnSpLocks/>
                <a:stCxn id="29" idx="3"/>
                <a:endCxn id="32"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E9C0918-880D-D687-C476-FB6798F21C64}"/>
                  </a:ext>
                </a:extLst>
              </p:cNvPr>
              <p:cNvCxnSpPr>
                <a:cxnSpLocks/>
                <a:stCxn id="28" idx="4"/>
                <a:endCxn id="32"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9" name="TextBox 48">
              <a:extLst>
                <a:ext uri="{FF2B5EF4-FFF2-40B4-BE49-F238E27FC236}">
                  <a16:creationId xmlns:a16="http://schemas.microsoft.com/office/drawing/2014/main" id="{2D1E037B-1A44-A38A-2DAC-93C6E5036E98}"/>
                </a:ext>
              </a:extLst>
            </p:cNvPr>
            <p:cNvSpPr txBox="1"/>
            <p:nvPr/>
          </p:nvSpPr>
          <p:spPr>
            <a:xfrm>
              <a:off x="6791461" y="2913333"/>
              <a:ext cx="923382" cy="523220"/>
            </a:xfrm>
            <a:prstGeom prst="rect">
              <a:avLst/>
            </a:prstGeom>
            <a:noFill/>
          </p:spPr>
          <p:txBody>
            <a:bodyPr wrap="square" rtlCol="0">
              <a:spAutoFit/>
            </a:bodyPr>
            <a:lstStyle/>
            <a:p>
              <a:pPr algn="ctr"/>
              <a:r>
                <a:rPr lang="en-US" sz="2800" b="1" dirty="0"/>
                <a:t>…</a:t>
              </a:r>
            </a:p>
          </p:txBody>
        </p:sp>
        <p:sp>
          <p:nvSpPr>
            <p:cNvPr id="50" name="Oval 49">
              <a:extLst>
                <a:ext uri="{FF2B5EF4-FFF2-40B4-BE49-F238E27FC236}">
                  <a16:creationId xmlns:a16="http://schemas.microsoft.com/office/drawing/2014/main" id="{9D2C6DCB-4306-2CAE-04F6-5587F7D7D8DA}"/>
                </a:ext>
              </a:extLst>
            </p:cNvPr>
            <p:cNvSpPr>
              <a:spLocks noChangeAspect="1"/>
            </p:cNvSpPr>
            <p:nvPr/>
          </p:nvSpPr>
          <p:spPr>
            <a:xfrm>
              <a:off x="7217560" y="4307905"/>
              <a:ext cx="152400" cy="1645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0A390CCA-B5B7-AEC9-03D6-2571F10400C7}"/>
                </a:ext>
              </a:extLst>
            </p:cNvPr>
            <p:cNvCxnSpPr>
              <a:cxnSpLocks/>
              <a:stCxn id="31" idx="5"/>
              <a:endCxn id="50" idx="1"/>
            </p:cNvCxnSpPr>
            <p:nvPr/>
          </p:nvCxnSpPr>
          <p:spPr>
            <a:xfrm>
              <a:off x="6977912" y="4056540"/>
              <a:ext cx="261966" cy="275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B9876073-7831-BC85-8F61-D99CBD7EFB57}"/>
                </a:ext>
              </a:extLst>
            </p:cNvPr>
            <p:cNvCxnSpPr>
              <a:cxnSpLocks/>
              <a:stCxn id="32" idx="4"/>
              <a:endCxn id="50" idx="1"/>
            </p:cNvCxnSpPr>
            <p:nvPr/>
          </p:nvCxnSpPr>
          <p:spPr>
            <a:xfrm>
              <a:off x="7161407" y="4076784"/>
              <a:ext cx="78471"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6BECF801-A102-3EBA-6862-8BB9C2E190B0}"/>
                </a:ext>
              </a:extLst>
            </p:cNvPr>
            <p:cNvCxnSpPr>
              <a:cxnSpLocks/>
              <a:stCxn id="33" idx="4"/>
              <a:endCxn id="50" idx="7"/>
            </p:cNvCxnSpPr>
            <p:nvPr/>
          </p:nvCxnSpPr>
          <p:spPr>
            <a:xfrm flipH="1">
              <a:off x="7347642" y="4076784"/>
              <a:ext cx="51142"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3891318-7775-0811-2E41-2A22D17010EB}"/>
                </a:ext>
              </a:extLst>
            </p:cNvPr>
            <p:cNvCxnSpPr>
              <a:cxnSpLocks/>
              <a:stCxn id="34" idx="4"/>
              <a:endCxn id="50" idx="7"/>
            </p:cNvCxnSpPr>
            <p:nvPr/>
          </p:nvCxnSpPr>
          <p:spPr>
            <a:xfrm flipH="1">
              <a:off x="7347642" y="4076784"/>
              <a:ext cx="288519"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9" name="Rectangle 108">
            <a:extLst>
              <a:ext uri="{FF2B5EF4-FFF2-40B4-BE49-F238E27FC236}">
                <a16:creationId xmlns:a16="http://schemas.microsoft.com/office/drawing/2014/main" id="{F6CCDE83-CE9D-ECD6-049B-DA999FF3821B}"/>
              </a:ext>
            </a:extLst>
          </p:cNvPr>
          <p:cNvSpPr/>
          <p:nvPr/>
        </p:nvSpPr>
        <p:spPr bwMode="auto">
          <a:xfrm>
            <a:off x="6730211" y="2305878"/>
            <a:ext cx="1096144" cy="2260442"/>
          </a:xfrm>
          <a:prstGeom prst="rect">
            <a:avLst/>
          </a:prstGeom>
          <a:no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10" name="TextBox 109">
            <a:extLst>
              <a:ext uri="{FF2B5EF4-FFF2-40B4-BE49-F238E27FC236}">
                <a16:creationId xmlns:a16="http://schemas.microsoft.com/office/drawing/2014/main" id="{F3B9F612-D3F2-CBA6-D5EB-31955EF47DA9}"/>
              </a:ext>
            </a:extLst>
          </p:cNvPr>
          <p:cNvSpPr txBox="1"/>
          <p:nvPr/>
        </p:nvSpPr>
        <p:spPr>
          <a:xfrm>
            <a:off x="6730211" y="1897067"/>
            <a:ext cx="1096144" cy="369332"/>
          </a:xfrm>
          <a:prstGeom prst="rect">
            <a:avLst/>
          </a:prstGeom>
          <a:noFill/>
        </p:spPr>
        <p:txBody>
          <a:bodyPr wrap="square" rtlCol="0">
            <a:spAutoFit/>
          </a:bodyPr>
          <a:lstStyle/>
          <a:p>
            <a:pPr algn="ctr"/>
            <a:r>
              <a:rPr lang="en-US" dirty="0"/>
              <a:t>Model 1</a:t>
            </a:r>
          </a:p>
        </p:txBody>
      </p:sp>
      <p:grpSp>
        <p:nvGrpSpPr>
          <p:cNvPr id="111" name="Group 110">
            <a:extLst>
              <a:ext uri="{FF2B5EF4-FFF2-40B4-BE49-F238E27FC236}">
                <a16:creationId xmlns:a16="http://schemas.microsoft.com/office/drawing/2014/main" id="{6425B5B1-A569-B257-B1A7-0BEDD9BCC2D0}"/>
              </a:ext>
            </a:extLst>
          </p:cNvPr>
          <p:cNvGrpSpPr/>
          <p:nvPr/>
        </p:nvGrpSpPr>
        <p:grpSpPr>
          <a:xfrm>
            <a:off x="8280385" y="2387896"/>
            <a:ext cx="923382" cy="2045040"/>
            <a:chOff x="6832069" y="2427375"/>
            <a:chExt cx="923382" cy="2045040"/>
          </a:xfrm>
        </p:grpSpPr>
        <p:grpSp>
          <p:nvGrpSpPr>
            <p:cNvPr id="112" name="Group 111">
              <a:extLst>
                <a:ext uri="{FF2B5EF4-FFF2-40B4-BE49-F238E27FC236}">
                  <a16:creationId xmlns:a16="http://schemas.microsoft.com/office/drawing/2014/main" id="{DC5D0ABB-E2BD-5716-BC03-7BED8450BF72}"/>
                </a:ext>
              </a:extLst>
            </p:cNvPr>
            <p:cNvGrpSpPr/>
            <p:nvPr/>
          </p:nvGrpSpPr>
          <p:grpSpPr>
            <a:xfrm>
              <a:off x="6847825" y="2427375"/>
              <a:ext cx="864536" cy="722856"/>
              <a:chOff x="7465327" y="1896696"/>
              <a:chExt cx="864536" cy="722856"/>
            </a:xfrm>
          </p:grpSpPr>
          <p:sp>
            <p:nvSpPr>
              <p:cNvPr id="142" name="Oval 141">
                <a:extLst>
                  <a:ext uri="{FF2B5EF4-FFF2-40B4-BE49-F238E27FC236}">
                    <a16:creationId xmlns:a16="http://schemas.microsoft.com/office/drawing/2014/main" id="{72B5616B-EF69-0069-65A2-53A40A8896F5}"/>
                  </a:ext>
                </a:extLst>
              </p:cNvPr>
              <p:cNvSpPr>
                <a:spLocks noChangeAspect="1"/>
              </p:cNvSpPr>
              <p:nvPr/>
            </p:nvSpPr>
            <p:spPr>
              <a:xfrm>
                <a:off x="7465327" y="1900544"/>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a:extLst>
                  <a:ext uri="{FF2B5EF4-FFF2-40B4-BE49-F238E27FC236}">
                    <a16:creationId xmlns:a16="http://schemas.microsoft.com/office/drawing/2014/main" id="{084C3B7A-6E43-1415-C7B7-E96F69209CB9}"/>
                  </a:ext>
                </a:extLst>
              </p:cNvPr>
              <p:cNvSpPr>
                <a:spLocks noChangeAspect="1"/>
              </p:cNvSpPr>
              <p:nvPr/>
            </p:nvSpPr>
            <p:spPr>
              <a:xfrm>
                <a:off x="7702704" y="1896696"/>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D0D3E4CB-DD67-23A8-693F-5C7446F24902}"/>
                  </a:ext>
                </a:extLst>
              </p:cNvPr>
              <p:cNvSpPr>
                <a:spLocks noChangeAspect="1"/>
              </p:cNvSpPr>
              <p:nvPr/>
            </p:nvSpPr>
            <p:spPr>
              <a:xfrm>
                <a:off x="7940081" y="1896696"/>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2C05B0B2-D6C0-7D64-7DC3-A16CB5DBD6D6}"/>
                  </a:ext>
                </a:extLst>
              </p:cNvPr>
              <p:cNvSpPr>
                <a:spLocks noChangeAspect="1"/>
              </p:cNvSpPr>
              <p:nvPr/>
            </p:nvSpPr>
            <p:spPr>
              <a:xfrm>
                <a:off x="8177458" y="1896696"/>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15B0106-8AF4-198A-290B-936ED9D9E9DD}"/>
                  </a:ext>
                </a:extLst>
              </p:cNvPr>
              <p:cNvSpPr>
                <a:spLocks noChangeAspect="1"/>
              </p:cNvSpPr>
              <p:nvPr/>
            </p:nvSpPr>
            <p:spPr>
              <a:xfrm>
                <a:off x="7465332" y="2455042"/>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DC3E551F-6321-CD61-9685-4767C1785A8C}"/>
                  </a:ext>
                </a:extLst>
              </p:cNvPr>
              <p:cNvSpPr>
                <a:spLocks noChangeAspect="1"/>
              </p:cNvSpPr>
              <p:nvPr/>
            </p:nvSpPr>
            <p:spPr>
              <a:xfrm>
                <a:off x="7702709" y="2451194"/>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E235356-890A-4A54-7D94-E102AE942B10}"/>
                  </a:ext>
                </a:extLst>
              </p:cNvPr>
              <p:cNvSpPr>
                <a:spLocks noChangeAspect="1"/>
              </p:cNvSpPr>
              <p:nvPr/>
            </p:nvSpPr>
            <p:spPr>
              <a:xfrm>
                <a:off x="7940086" y="2451194"/>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A83A59EC-E1AE-D6DE-C4E8-2844E40AF048}"/>
                  </a:ext>
                </a:extLst>
              </p:cNvPr>
              <p:cNvSpPr>
                <a:spLocks noChangeAspect="1"/>
              </p:cNvSpPr>
              <p:nvPr/>
            </p:nvSpPr>
            <p:spPr>
              <a:xfrm>
                <a:off x="8177463" y="2451194"/>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0" name="Straight Arrow Connector 149">
                <a:extLst>
                  <a:ext uri="{FF2B5EF4-FFF2-40B4-BE49-F238E27FC236}">
                    <a16:creationId xmlns:a16="http://schemas.microsoft.com/office/drawing/2014/main" id="{D673C871-4EEC-42D2-7455-062A55B45D19}"/>
                  </a:ext>
                </a:extLst>
              </p:cNvPr>
              <p:cNvCxnSpPr>
                <a:cxnSpLocks/>
                <a:stCxn id="145" idx="4"/>
                <a:endCxn id="149"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7B5270D-8594-1237-1BF4-08BAC84FEF78}"/>
                  </a:ext>
                </a:extLst>
              </p:cNvPr>
              <p:cNvCxnSpPr>
                <a:cxnSpLocks/>
                <a:stCxn id="145" idx="3"/>
                <a:endCxn id="148"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CC819110-4C5A-5B77-28A2-47CBF163F5B1}"/>
                  </a:ext>
                </a:extLst>
              </p:cNvPr>
              <p:cNvCxnSpPr>
                <a:cxnSpLocks/>
                <a:stCxn id="145" idx="3"/>
                <a:endCxn id="147"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362F44B9-D000-491F-ABD3-8EACF9D6CE95}"/>
                  </a:ext>
                </a:extLst>
              </p:cNvPr>
              <p:cNvCxnSpPr>
                <a:cxnSpLocks/>
                <a:stCxn id="145" idx="3"/>
                <a:endCxn id="146"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C8C46A65-0821-BE75-52C6-C633358C24F3}"/>
                  </a:ext>
                </a:extLst>
              </p:cNvPr>
              <p:cNvCxnSpPr>
                <a:cxnSpLocks/>
                <a:stCxn id="144" idx="4"/>
                <a:endCxn id="149"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4D3EFEC8-3137-C4DE-50D9-864196C9E9EF}"/>
                  </a:ext>
                </a:extLst>
              </p:cNvPr>
              <p:cNvCxnSpPr>
                <a:cxnSpLocks/>
                <a:stCxn id="143" idx="4"/>
                <a:endCxn id="149"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E7D9C56-6317-F3A5-9807-EDCBE7BDEC9E}"/>
                  </a:ext>
                </a:extLst>
              </p:cNvPr>
              <p:cNvCxnSpPr>
                <a:cxnSpLocks/>
                <a:stCxn id="142" idx="4"/>
                <a:endCxn id="149"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475C943E-ED2D-0C8D-D2B7-487F8ECFE74D}"/>
                  </a:ext>
                </a:extLst>
              </p:cNvPr>
              <p:cNvCxnSpPr>
                <a:cxnSpLocks/>
                <a:stCxn id="142" idx="4"/>
                <a:endCxn id="14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6798A0EE-A84A-5E83-8A82-C710C57F800F}"/>
                  </a:ext>
                </a:extLst>
              </p:cNvPr>
              <p:cNvCxnSpPr>
                <a:cxnSpLocks/>
                <a:stCxn id="142" idx="4"/>
                <a:endCxn id="148"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A31F6E3A-F5BB-633C-38E3-F9E5FC7EE535}"/>
                  </a:ext>
                </a:extLst>
              </p:cNvPr>
              <p:cNvCxnSpPr>
                <a:cxnSpLocks/>
                <a:stCxn id="142" idx="4"/>
                <a:endCxn id="146"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0" name="Straight Arrow Connector 159">
                <a:extLst>
                  <a:ext uri="{FF2B5EF4-FFF2-40B4-BE49-F238E27FC236}">
                    <a16:creationId xmlns:a16="http://schemas.microsoft.com/office/drawing/2014/main" id="{9FAD574F-5117-B078-312F-30A8869460E2}"/>
                  </a:ext>
                </a:extLst>
              </p:cNvPr>
              <p:cNvCxnSpPr>
                <a:cxnSpLocks/>
                <a:stCxn id="143" idx="4"/>
                <a:endCxn id="146"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986858BA-B52C-7921-747B-FE28CCAAA952}"/>
                  </a:ext>
                </a:extLst>
              </p:cNvPr>
              <p:cNvCxnSpPr>
                <a:cxnSpLocks/>
                <a:stCxn id="142" idx="4"/>
                <a:endCxn id="147"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8ADF3F63-091E-EDC3-61FC-EF3BA1450F1D}"/>
                  </a:ext>
                </a:extLst>
              </p:cNvPr>
              <p:cNvCxnSpPr>
                <a:cxnSpLocks/>
                <a:stCxn id="144" idx="3"/>
                <a:endCxn id="147"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FFE9862F-E690-A3A3-520F-4E0B61D62E5F}"/>
                  </a:ext>
                </a:extLst>
              </p:cNvPr>
              <p:cNvCxnSpPr>
                <a:cxnSpLocks/>
                <a:stCxn id="143" idx="4"/>
                <a:endCxn id="147"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13" name="Group 112">
              <a:extLst>
                <a:ext uri="{FF2B5EF4-FFF2-40B4-BE49-F238E27FC236}">
                  <a16:creationId xmlns:a16="http://schemas.microsoft.com/office/drawing/2014/main" id="{83EC93FC-E917-488E-F3BD-4B42CC11A4BA}"/>
                </a:ext>
              </a:extLst>
            </p:cNvPr>
            <p:cNvGrpSpPr/>
            <p:nvPr/>
          </p:nvGrpSpPr>
          <p:grpSpPr>
            <a:xfrm>
              <a:off x="6847825" y="3357776"/>
              <a:ext cx="864536" cy="722856"/>
              <a:chOff x="7465327" y="1896696"/>
              <a:chExt cx="864536" cy="722856"/>
            </a:xfrm>
          </p:grpSpPr>
          <p:sp>
            <p:nvSpPr>
              <p:cNvPr id="120" name="Oval 119">
                <a:extLst>
                  <a:ext uri="{FF2B5EF4-FFF2-40B4-BE49-F238E27FC236}">
                    <a16:creationId xmlns:a16="http://schemas.microsoft.com/office/drawing/2014/main" id="{9024033D-6A30-514A-275E-35C69F8B0DEF}"/>
                  </a:ext>
                </a:extLst>
              </p:cNvPr>
              <p:cNvSpPr>
                <a:spLocks noChangeAspect="1"/>
              </p:cNvSpPr>
              <p:nvPr/>
            </p:nvSpPr>
            <p:spPr>
              <a:xfrm>
                <a:off x="7465327" y="1900544"/>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747E349C-1FBC-0DB2-B91B-B29F65EE3715}"/>
                  </a:ext>
                </a:extLst>
              </p:cNvPr>
              <p:cNvSpPr>
                <a:spLocks noChangeAspect="1"/>
              </p:cNvSpPr>
              <p:nvPr/>
            </p:nvSpPr>
            <p:spPr>
              <a:xfrm>
                <a:off x="7702704" y="1896696"/>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B7DFA8D-D29D-0E0E-A4C2-9CBAF844945E}"/>
                  </a:ext>
                </a:extLst>
              </p:cNvPr>
              <p:cNvSpPr>
                <a:spLocks noChangeAspect="1"/>
              </p:cNvSpPr>
              <p:nvPr/>
            </p:nvSpPr>
            <p:spPr>
              <a:xfrm>
                <a:off x="7940081" y="1896696"/>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EE7D230-5A88-EB42-4CBE-AE9499DB84F1}"/>
                  </a:ext>
                </a:extLst>
              </p:cNvPr>
              <p:cNvSpPr>
                <a:spLocks noChangeAspect="1"/>
              </p:cNvSpPr>
              <p:nvPr/>
            </p:nvSpPr>
            <p:spPr>
              <a:xfrm>
                <a:off x="8177458" y="1896696"/>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34A6FA96-3F11-396D-1DB7-F4E3D29850A6}"/>
                  </a:ext>
                </a:extLst>
              </p:cNvPr>
              <p:cNvSpPr>
                <a:spLocks noChangeAspect="1"/>
              </p:cNvSpPr>
              <p:nvPr/>
            </p:nvSpPr>
            <p:spPr>
              <a:xfrm>
                <a:off x="7465332" y="2455042"/>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BDCA0A7D-0F34-4C2C-F57D-52EA7988FA52}"/>
                  </a:ext>
                </a:extLst>
              </p:cNvPr>
              <p:cNvSpPr>
                <a:spLocks noChangeAspect="1"/>
              </p:cNvSpPr>
              <p:nvPr/>
            </p:nvSpPr>
            <p:spPr>
              <a:xfrm>
                <a:off x="7702709" y="2451194"/>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A6FF4BF-45C3-ED84-0C12-A305E2EC29D1}"/>
                  </a:ext>
                </a:extLst>
              </p:cNvPr>
              <p:cNvSpPr>
                <a:spLocks noChangeAspect="1"/>
              </p:cNvSpPr>
              <p:nvPr/>
            </p:nvSpPr>
            <p:spPr>
              <a:xfrm>
                <a:off x="7940086" y="2451194"/>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8E632EBA-2607-87B9-3289-2359557521C1}"/>
                  </a:ext>
                </a:extLst>
              </p:cNvPr>
              <p:cNvSpPr>
                <a:spLocks noChangeAspect="1"/>
              </p:cNvSpPr>
              <p:nvPr/>
            </p:nvSpPr>
            <p:spPr>
              <a:xfrm>
                <a:off x="8177463" y="2451194"/>
                <a:ext cx="152400" cy="164510"/>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8" name="Straight Arrow Connector 127">
                <a:extLst>
                  <a:ext uri="{FF2B5EF4-FFF2-40B4-BE49-F238E27FC236}">
                    <a16:creationId xmlns:a16="http://schemas.microsoft.com/office/drawing/2014/main" id="{277FCEA0-8DC5-DE0F-ACBA-FC91F70F06E7}"/>
                  </a:ext>
                </a:extLst>
              </p:cNvPr>
              <p:cNvCxnSpPr>
                <a:cxnSpLocks/>
                <a:stCxn id="123" idx="4"/>
                <a:endCxn id="127"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CADED7AA-3CDA-1435-F564-C298BAC29D33}"/>
                  </a:ext>
                </a:extLst>
              </p:cNvPr>
              <p:cNvCxnSpPr>
                <a:cxnSpLocks/>
                <a:stCxn id="123" idx="3"/>
                <a:endCxn id="126"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6EFB099-A604-D65E-32C7-26FB24EEBD16}"/>
                  </a:ext>
                </a:extLst>
              </p:cNvPr>
              <p:cNvCxnSpPr>
                <a:cxnSpLocks/>
                <a:stCxn id="123" idx="3"/>
                <a:endCxn id="125"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1DFD02D2-63F2-E8B7-A837-AF80E97F16CB}"/>
                  </a:ext>
                </a:extLst>
              </p:cNvPr>
              <p:cNvCxnSpPr>
                <a:cxnSpLocks/>
                <a:stCxn id="123" idx="3"/>
                <a:endCxn id="124"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2B66E534-DDA9-5C07-0359-75F3D37772B8}"/>
                  </a:ext>
                </a:extLst>
              </p:cNvPr>
              <p:cNvCxnSpPr>
                <a:cxnSpLocks/>
                <a:stCxn id="122" idx="4"/>
                <a:endCxn id="127"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2154DDF9-2665-B27C-D367-46B6F399E5E3}"/>
                  </a:ext>
                </a:extLst>
              </p:cNvPr>
              <p:cNvCxnSpPr>
                <a:cxnSpLocks/>
                <a:stCxn id="121" idx="4"/>
                <a:endCxn id="127"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4DC8024E-30FA-E61C-5BB3-8DFA7D667809}"/>
                  </a:ext>
                </a:extLst>
              </p:cNvPr>
              <p:cNvCxnSpPr>
                <a:cxnSpLocks/>
                <a:stCxn id="120" idx="4"/>
                <a:endCxn id="127"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51294CCD-39F6-8BA8-8DC8-3E2B77B8245D}"/>
                  </a:ext>
                </a:extLst>
              </p:cNvPr>
              <p:cNvCxnSpPr>
                <a:cxnSpLocks/>
                <a:stCxn id="120" idx="4"/>
                <a:endCxn id="126"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C2520E78-013D-F9FE-0FF4-1480738860AB}"/>
                  </a:ext>
                </a:extLst>
              </p:cNvPr>
              <p:cNvCxnSpPr>
                <a:cxnSpLocks/>
                <a:stCxn id="120" idx="4"/>
                <a:endCxn id="126" idx="0"/>
              </p:cNvCxnSpPr>
              <p:nvPr/>
            </p:nvCxnSpPr>
            <p:spPr>
              <a:xfrm>
                <a:off x="7541527" y="2065054"/>
                <a:ext cx="474759" cy="386140"/>
              </a:xfrm>
              <a:prstGeom prst="straightConnector1">
                <a:avLst/>
              </a:prstGeom>
              <a:solidFill>
                <a:schemeClr val="accent6">
                  <a:lumMod val="60000"/>
                  <a:lumOff val="40000"/>
                </a:schemeClr>
              </a:solidFill>
              <a:ln>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B3B967E4-E125-8B90-5704-528997064D6A}"/>
                  </a:ext>
                </a:extLst>
              </p:cNvPr>
              <p:cNvCxnSpPr>
                <a:cxnSpLocks/>
                <a:stCxn id="120" idx="4"/>
                <a:endCxn id="124"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B36E0F2A-5DD8-F4CE-3B4F-33E22B3AD05A}"/>
                  </a:ext>
                </a:extLst>
              </p:cNvPr>
              <p:cNvCxnSpPr>
                <a:cxnSpLocks/>
                <a:stCxn id="121" idx="4"/>
                <a:endCxn id="124"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B853D495-6BDB-800B-64FA-B4C7CFF43816}"/>
                  </a:ext>
                </a:extLst>
              </p:cNvPr>
              <p:cNvCxnSpPr>
                <a:cxnSpLocks/>
                <a:stCxn id="120" idx="4"/>
                <a:endCxn id="125"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3ABC78DF-FB05-BF8D-FD08-DBD9CDBFFFFF}"/>
                  </a:ext>
                </a:extLst>
              </p:cNvPr>
              <p:cNvCxnSpPr>
                <a:cxnSpLocks/>
                <a:stCxn id="122" idx="3"/>
                <a:endCxn id="125"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B138A6BB-7358-F617-EB5A-045ADDF3A5C8}"/>
                  </a:ext>
                </a:extLst>
              </p:cNvPr>
              <p:cNvCxnSpPr>
                <a:cxnSpLocks/>
                <a:stCxn id="121" idx="4"/>
                <a:endCxn id="125"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14" name="TextBox 113">
              <a:extLst>
                <a:ext uri="{FF2B5EF4-FFF2-40B4-BE49-F238E27FC236}">
                  <a16:creationId xmlns:a16="http://schemas.microsoft.com/office/drawing/2014/main" id="{3DF6F49D-ABE9-F87A-BE75-448398A9A800}"/>
                </a:ext>
              </a:extLst>
            </p:cNvPr>
            <p:cNvSpPr txBox="1"/>
            <p:nvPr/>
          </p:nvSpPr>
          <p:spPr>
            <a:xfrm>
              <a:off x="6832069" y="2926470"/>
              <a:ext cx="923382" cy="523220"/>
            </a:xfrm>
            <a:prstGeom prst="rect">
              <a:avLst/>
            </a:prstGeom>
            <a:noFill/>
          </p:spPr>
          <p:txBody>
            <a:bodyPr wrap="square" rtlCol="0">
              <a:spAutoFit/>
            </a:bodyPr>
            <a:lstStyle/>
            <a:p>
              <a:pPr algn="ctr"/>
              <a:r>
                <a:rPr lang="en-US" sz="2800" b="1" dirty="0"/>
                <a:t>…</a:t>
              </a:r>
            </a:p>
          </p:txBody>
        </p:sp>
        <p:sp>
          <p:nvSpPr>
            <p:cNvPr id="115" name="Oval 114">
              <a:extLst>
                <a:ext uri="{FF2B5EF4-FFF2-40B4-BE49-F238E27FC236}">
                  <a16:creationId xmlns:a16="http://schemas.microsoft.com/office/drawing/2014/main" id="{18422071-A982-2522-8233-3716A59F676C}"/>
                </a:ext>
              </a:extLst>
            </p:cNvPr>
            <p:cNvSpPr>
              <a:spLocks noChangeAspect="1"/>
            </p:cNvSpPr>
            <p:nvPr/>
          </p:nvSpPr>
          <p:spPr>
            <a:xfrm>
              <a:off x="7217560" y="4307905"/>
              <a:ext cx="152400" cy="1645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Arrow Connector 115">
              <a:extLst>
                <a:ext uri="{FF2B5EF4-FFF2-40B4-BE49-F238E27FC236}">
                  <a16:creationId xmlns:a16="http://schemas.microsoft.com/office/drawing/2014/main" id="{655B2D7A-AB75-D6CA-5940-6435A8E47F58}"/>
                </a:ext>
              </a:extLst>
            </p:cNvPr>
            <p:cNvCxnSpPr>
              <a:cxnSpLocks/>
              <a:stCxn id="124" idx="5"/>
              <a:endCxn id="115" idx="1"/>
            </p:cNvCxnSpPr>
            <p:nvPr/>
          </p:nvCxnSpPr>
          <p:spPr>
            <a:xfrm>
              <a:off x="6977912" y="4056540"/>
              <a:ext cx="261966" cy="275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E4E5F1D3-FF74-7A6A-0DD1-39D86BE955A6}"/>
                </a:ext>
              </a:extLst>
            </p:cNvPr>
            <p:cNvCxnSpPr>
              <a:cxnSpLocks/>
              <a:stCxn id="125" idx="4"/>
              <a:endCxn id="115" idx="1"/>
            </p:cNvCxnSpPr>
            <p:nvPr/>
          </p:nvCxnSpPr>
          <p:spPr>
            <a:xfrm>
              <a:off x="7161407" y="4076784"/>
              <a:ext cx="78471"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0B5C1507-438B-9697-A418-A8AF06BEC5A0}"/>
                </a:ext>
              </a:extLst>
            </p:cNvPr>
            <p:cNvCxnSpPr>
              <a:cxnSpLocks/>
              <a:stCxn id="126" idx="4"/>
              <a:endCxn id="115" idx="7"/>
            </p:cNvCxnSpPr>
            <p:nvPr/>
          </p:nvCxnSpPr>
          <p:spPr>
            <a:xfrm flipH="1">
              <a:off x="7347642" y="4076784"/>
              <a:ext cx="51142"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574C6D2B-631B-6620-23A2-8DD3427122C6}"/>
                </a:ext>
              </a:extLst>
            </p:cNvPr>
            <p:cNvCxnSpPr>
              <a:cxnSpLocks/>
              <a:stCxn id="127" idx="4"/>
              <a:endCxn id="115" idx="7"/>
            </p:cNvCxnSpPr>
            <p:nvPr/>
          </p:nvCxnSpPr>
          <p:spPr>
            <a:xfrm flipH="1">
              <a:off x="7347642" y="4076784"/>
              <a:ext cx="288519"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64" name="Rectangle 163">
            <a:extLst>
              <a:ext uri="{FF2B5EF4-FFF2-40B4-BE49-F238E27FC236}">
                <a16:creationId xmlns:a16="http://schemas.microsoft.com/office/drawing/2014/main" id="{ECFF7C18-49D3-9BCD-AF69-D780DEC9EFF0}"/>
              </a:ext>
            </a:extLst>
          </p:cNvPr>
          <p:cNvSpPr/>
          <p:nvPr/>
        </p:nvSpPr>
        <p:spPr bwMode="auto">
          <a:xfrm>
            <a:off x="8175847" y="2306332"/>
            <a:ext cx="1096144" cy="2260442"/>
          </a:xfrm>
          <a:prstGeom prst="rect">
            <a:avLst/>
          </a:prstGeom>
          <a:no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65" name="TextBox 164">
            <a:extLst>
              <a:ext uri="{FF2B5EF4-FFF2-40B4-BE49-F238E27FC236}">
                <a16:creationId xmlns:a16="http://schemas.microsoft.com/office/drawing/2014/main" id="{024390D3-2C70-DFD4-C71B-2CF9B96FAA16}"/>
              </a:ext>
            </a:extLst>
          </p:cNvPr>
          <p:cNvSpPr txBox="1"/>
          <p:nvPr/>
        </p:nvSpPr>
        <p:spPr>
          <a:xfrm>
            <a:off x="8175847" y="1897521"/>
            <a:ext cx="1096144" cy="369332"/>
          </a:xfrm>
          <a:prstGeom prst="rect">
            <a:avLst/>
          </a:prstGeom>
          <a:noFill/>
        </p:spPr>
        <p:txBody>
          <a:bodyPr wrap="square" rtlCol="0">
            <a:spAutoFit/>
          </a:bodyPr>
          <a:lstStyle/>
          <a:p>
            <a:pPr algn="ctr"/>
            <a:r>
              <a:rPr lang="en-US" dirty="0"/>
              <a:t>Model 2</a:t>
            </a:r>
          </a:p>
        </p:txBody>
      </p:sp>
      <p:sp>
        <p:nvSpPr>
          <p:cNvPr id="167" name="TextBox 166">
            <a:extLst>
              <a:ext uri="{FF2B5EF4-FFF2-40B4-BE49-F238E27FC236}">
                <a16:creationId xmlns:a16="http://schemas.microsoft.com/office/drawing/2014/main" id="{8053C80C-C4A6-B45C-73EC-BBBEF511B9EA}"/>
              </a:ext>
            </a:extLst>
          </p:cNvPr>
          <p:cNvSpPr txBox="1"/>
          <p:nvPr/>
        </p:nvSpPr>
        <p:spPr>
          <a:xfrm>
            <a:off x="10270638" y="1897521"/>
            <a:ext cx="1096144" cy="369332"/>
          </a:xfrm>
          <a:prstGeom prst="rect">
            <a:avLst/>
          </a:prstGeom>
          <a:noFill/>
        </p:spPr>
        <p:txBody>
          <a:bodyPr wrap="square" rtlCol="0">
            <a:spAutoFit/>
          </a:bodyPr>
          <a:lstStyle/>
          <a:p>
            <a:pPr algn="ctr"/>
            <a:r>
              <a:rPr lang="en-US" dirty="0"/>
              <a:t>Model K</a:t>
            </a:r>
          </a:p>
        </p:txBody>
      </p:sp>
      <p:sp>
        <p:nvSpPr>
          <p:cNvPr id="168" name="TextBox 167">
            <a:extLst>
              <a:ext uri="{FF2B5EF4-FFF2-40B4-BE49-F238E27FC236}">
                <a16:creationId xmlns:a16="http://schemas.microsoft.com/office/drawing/2014/main" id="{4EF7B02F-6FE8-1087-1DAA-979BDDD02124}"/>
              </a:ext>
            </a:extLst>
          </p:cNvPr>
          <p:cNvSpPr txBox="1"/>
          <p:nvPr/>
        </p:nvSpPr>
        <p:spPr>
          <a:xfrm>
            <a:off x="9168903" y="2912879"/>
            <a:ext cx="923382" cy="523220"/>
          </a:xfrm>
          <a:prstGeom prst="rect">
            <a:avLst/>
          </a:prstGeom>
          <a:noFill/>
        </p:spPr>
        <p:txBody>
          <a:bodyPr wrap="square" rtlCol="0">
            <a:spAutoFit/>
          </a:bodyPr>
          <a:lstStyle/>
          <a:p>
            <a:pPr algn="ctr"/>
            <a:r>
              <a:rPr lang="en-US" sz="2800" b="1" dirty="0"/>
              <a:t>…</a:t>
            </a:r>
          </a:p>
        </p:txBody>
      </p:sp>
      <p:grpSp>
        <p:nvGrpSpPr>
          <p:cNvPr id="169" name="Group 168">
            <a:extLst>
              <a:ext uri="{FF2B5EF4-FFF2-40B4-BE49-F238E27FC236}">
                <a16:creationId xmlns:a16="http://schemas.microsoft.com/office/drawing/2014/main" id="{0B712DBF-1B55-CFCA-7FB0-8696BC2CCBB8}"/>
              </a:ext>
            </a:extLst>
          </p:cNvPr>
          <p:cNvGrpSpPr/>
          <p:nvPr/>
        </p:nvGrpSpPr>
        <p:grpSpPr>
          <a:xfrm>
            <a:off x="10396999" y="2427375"/>
            <a:ext cx="923382" cy="2045040"/>
            <a:chOff x="6791461" y="2427375"/>
            <a:chExt cx="923382" cy="2045040"/>
          </a:xfrm>
        </p:grpSpPr>
        <p:grpSp>
          <p:nvGrpSpPr>
            <p:cNvPr id="170" name="Group 169">
              <a:extLst>
                <a:ext uri="{FF2B5EF4-FFF2-40B4-BE49-F238E27FC236}">
                  <a16:creationId xmlns:a16="http://schemas.microsoft.com/office/drawing/2014/main" id="{0C931DEA-41D3-24BF-5431-19AAA7096662}"/>
                </a:ext>
              </a:extLst>
            </p:cNvPr>
            <p:cNvGrpSpPr/>
            <p:nvPr/>
          </p:nvGrpSpPr>
          <p:grpSpPr>
            <a:xfrm>
              <a:off x="6847825" y="2427375"/>
              <a:ext cx="864536" cy="722856"/>
              <a:chOff x="7465327" y="1896696"/>
              <a:chExt cx="864536" cy="722856"/>
            </a:xfrm>
          </p:grpSpPr>
          <p:sp>
            <p:nvSpPr>
              <p:cNvPr id="200" name="Oval 199">
                <a:extLst>
                  <a:ext uri="{FF2B5EF4-FFF2-40B4-BE49-F238E27FC236}">
                    <a16:creationId xmlns:a16="http://schemas.microsoft.com/office/drawing/2014/main" id="{3983C514-5A14-45F0-4272-4D1BFDD915BE}"/>
                  </a:ext>
                </a:extLst>
              </p:cNvPr>
              <p:cNvSpPr>
                <a:spLocks noChangeAspect="1"/>
              </p:cNvSpPr>
              <p:nvPr/>
            </p:nvSpPr>
            <p:spPr>
              <a:xfrm>
                <a:off x="7465327" y="1900544"/>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a:extLst>
                  <a:ext uri="{FF2B5EF4-FFF2-40B4-BE49-F238E27FC236}">
                    <a16:creationId xmlns:a16="http://schemas.microsoft.com/office/drawing/2014/main" id="{5DCCFABE-6068-A295-6D9B-2564FA0847C2}"/>
                  </a:ext>
                </a:extLst>
              </p:cNvPr>
              <p:cNvSpPr>
                <a:spLocks noChangeAspect="1"/>
              </p:cNvSpPr>
              <p:nvPr/>
            </p:nvSpPr>
            <p:spPr>
              <a:xfrm>
                <a:off x="7702704" y="1896696"/>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58302653-CCA7-ED5E-4427-FAB767262C42}"/>
                  </a:ext>
                </a:extLst>
              </p:cNvPr>
              <p:cNvSpPr>
                <a:spLocks noChangeAspect="1"/>
              </p:cNvSpPr>
              <p:nvPr/>
            </p:nvSpPr>
            <p:spPr>
              <a:xfrm>
                <a:off x="7940081" y="1896696"/>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BBC601F6-AE54-B849-7FB2-84AAC0D92B8C}"/>
                  </a:ext>
                </a:extLst>
              </p:cNvPr>
              <p:cNvSpPr>
                <a:spLocks noChangeAspect="1"/>
              </p:cNvSpPr>
              <p:nvPr/>
            </p:nvSpPr>
            <p:spPr>
              <a:xfrm>
                <a:off x="8177458" y="1896696"/>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B616035B-C20A-97D2-D394-F9E1DA7424E9}"/>
                  </a:ext>
                </a:extLst>
              </p:cNvPr>
              <p:cNvSpPr>
                <a:spLocks noChangeAspect="1"/>
              </p:cNvSpPr>
              <p:nvPr/>
            </p:nvSpPr>
            <p:spPr>
              <a:xfrm>
                <a:off x="7465332" y="2455042"/>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107D7667-90B3-1C02-FE4D-BD8C9CEE7F49}"/>
                  </a:ext>
                </a:extLst>
              </p:cNvPr>
              <p:cNvSpPr>
                <a:spLocks noChangeAspect="1"/>
              </p:cNvSpPr>
              <p:nvPr/>
            </p:nvSpPr>
            <p:spPr>
              <a:xfrm>
                <a:off x="7702709" y="2451194"/>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C8088C3-1612-C421-AC7D-35EA78E01DFE}"/>
                  </a:ext>
                </a:extLst>
              </p:cNvPr>
              <p:cNvSpPr>
                <a:spLocks noChangeAspect="1"/>
              </p:cNvSpPr>
              <p:nvPr/>
            </p:nvSpPr>
            <p:spPr>
              <a:xfrm>
                <a:off x="7940086" y="2451194"/>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5FE9BFC4-C303-F022-3674-45A473BCCF42}"/>
                  </a:ext>
                </a:extLst>
              </p:cNvPr>
              <p:cNvSpPr>
                <a:spLocks noChangeAspect="1"/>
              </p:cNvSpPr>
              <p:nvPr/>
            </p:nvSpPr>
            <p:spPr>
              <a:xfrm>
                <a:off x="8177463" y="2451194"/>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8" name="Straight Arrow Connector 207">
                <a:extLst>
                  <a:ext uri="{FF2B5EF4-FFF2-40B4-BE49-F238E27FC236}">
                    <a16:creationId xmlns:a16="http://schemas.microsoft.com/office/drawing/2014/main" id="{AA96F77E-24FB-A2FA-BE80-15C4C88AAD91}"/>
                  </a:ext>
                </a:extLst>
              </p:cNvPr>
              <p:cNvCxnSpPr>
                <a:cxnSpLocks/>
                <a:stCxn id="203" idx="4"/>
                <a:endCxn id="207"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9" name="Straight Arrow Connector 208">
                <a:extLst>
                  <a:ext uri="{FF2B5EF4-FFF2-40B4-BE49-F238E27FC236}">
                    <a16:creationId xmlns:a16="http://schemas.microsoft.com/office/drawing/2014/main" id="{990D309E-694A-6C2F-8598-F8798AD1C323}"/>
                  </a:ext>
                </a:extLst>
              </p:cNvPr>
              <p:cNvCxnSpPr>
                <a:cxnSpLocks/>
                <a:stCxn id="203" idx="3"/>
                <a:endCxn id="206"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7B87799A-7227-181C-FD60-FEACF8DBABF1}"/>
                  </a:ext>
                </a:extLst>
              </p:cNvPr>
              <p:cNvCxnSpPr>
                <a:cxnSpLocks/>
                <a:stCxn id="203" idx="3"/>
                <a:endCxn id="205"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1" name="Straight Arrow Connector 210">
                <a:extLst>
                  <a:ext uri="{FF2B5EF4-FFF2-40B4-BE49-F238E27FC236}">
                    <a16:creationId xmlns:a16="http://schemas.microsoft.com/office/drawing/2014/main" id="{5570DDF5-7504-D72A-C1EA-817BE96A0195}"/>
                  </a:ext>
                </a:extLst>
              </p:cNvPr>
              <p:cNvCxnSpPr>
                <a:cxnSpLocks/>
                <a:stCxn id="203" idx="3"/>
                <a:endCxn id="204"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a:extLst>
                  <a:ext uri="{FF2B5EF4-FFF2-40B4-BE49-F238E27FC236}">
                    <a16:creationId xmlns:a16="http://schemas.microsoft.com/office/drawing/2014/main" id="{680B4E71-733F-973A-80BC-32F0333C6638}"/>
                  </a:ext>
                </a:extLst>
              </p:cNvPr>
              <p:cNvCxnSpPr>
                <a:cxnSpLocks/>
                <a:stCxn id="202" idx="4"/>
                <a:endCxn id="207"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2AABE38C-CCDC-BDB5-00CA-9A69A84A244B}"/>
                  </a:ext>
                </a:extLst>
              </p:cNvPr>
              <p:cNvCxnSpPr>
                <a:cxnSpLocks/>
                <a:stCxn id="201" idx="4"/>
                <a:endCxn id="207"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4" name="Straight Arrow Connector 213">
                <a:extLst>
                  <a:ext uri="{FF2B5EF4-FFF2-40B4-BE49-F238E27FC236}">
                    <a16:creationId xmlns:a16="http://schemas.microsoft.com/office/drawing/2014/main" id="{AA834435-821A-8733-80E8-285BA3125AD9}"/>
                  </a:ext>
                </a:extLst>
              </p:cNvPr>
              <p:cNvCxnSpPr>
                <a:cxnSpLocks/>
                <a:stCxn id="200" idx="4"/>
                <a:endCxn id="207"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5" name="Straight Arrow Connector 214">
                <a:extLst>
                  <a:ext uri="{FF2B5EF4-FFF2-40B4-BE49-F238E27FC236}">
                    <a16:creationId xmlns:a16="http://schemas.microsoft.com/office/drawing/2014/main" id="{B78E6A70-B5C2-F463-91B3-95D1E80A60DA}"/>
                  </a:ext>
                </a:extLst>
              </p:cNvPr>
              <p:cNvCxnSpPr>
                <a:cxnSpLocks/>
                <a:stCxn id="200" idx="4"/>
                <a:endCxn id="206"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a:extLst>
                  <a:ext uri="{FF2B5EF4-FFF2-40B4-BE49-F238E27FC236}">
                    <a16:creationId xmlns:a16="http://schemas.microsoft.com/office/drawing/2014/main" id="{BB3FD5EF-C081-8457-EA9F-633996B6889F}"/>
                  </a:ext>
                </a:extLst>
              </p:cNvPr>
              <p:cNvCxnSpPr>
                <a:cxnSpLocks/>
                <a:stCxn id="200" idx="4"/>
                <a:endCxn id="206"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7" name="Straight Arrow Connector 216">
                <a:extLst>
                  <a:ext uri="{FF2B5EF4-FFF2-40B4-BE49-F238E27FC236}">
                    <a16:creationId xmlns:a16="http://schemas.microsoft.com/office/drawing/2014/main" id="{2341CBE8-6FD4-C425-52AE-D9B88EA9CCCC}"/>
                  </a:ext>
                </a:extLst>
              </p:cNvPr>
              <p:cNvCxnSpPr>
                <a:cxnSpLocks/>
                <a:stCxn id="200" idx="4"/>
                <a:endCxn id="204"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a:extLst>
                  <a:ext uri="{FF2B5EF4-FFF2-40B4-BE49-F238E27FC236}">
                    <a16:creationId xmlns:a16="http://schemas.microsoft.com/office/drawing/2014/main" id="{B927CEC4-C4F4-6293-F9EB-14EA65E36C72}"/>
                  </a:ext>
                </a:extLst>
              </p:cNvPr>
              <p:cNvCxnSpPr>
                <a:cxnSpLocks/>
                <a:stCxn id="201" idx="4"/>
                <a:endCxn id="204"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9" name="Straight Arrow Connector 218">
                <a:extLst>
                  <a:ext uri="{FF2B5EF4-FFF2-40B4-BE49-F238E27FC236}">
                    <a16:creationId xmlns:a16="http://schemas.microsoft.com/office/drawing/2014/main" id="{CBE2B8B2-81E5-3DA4-8DC3-E14112DC0961}"/>
                  </a:ext>
                </a:extLst>
              </p:cNvPr>
              <p:cNvCxnSpPr>
                <a:cxnSpLocks/>
                <a:stCxn id="200" idx="4"/>
                <a:endCxn id="205"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0" name="Straight Arrow Connector 219">
                <a:extLst>
                  <a:ext uri="{FF2B5EF4-FFF2-40B4-BE49-F238E27FC236}">
                    <a16:creationId xmlns:a16="http://schemas.microsoft.com/office/drawing/2014/main" id="{100FDE45-192A-2718-0FC0-38D9F0AF8712}"/>
                  </a:ext>
                </a:extLst>
              </p:cNvPr>
              <p:cNvCxnSpPr>
                <a:cxnSpLocks/>
                <a:stCxn id="202" idx="3"/>
                <a:endCxn id="205"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1" name="Straight Arrow Connector 220">
                <a:extLst>
                  <a:ext uri="{FF2B5EF4-FFF2-40B4-BE49-F238E27FC236}">
                    <a16:creationId xmlns:a16="http://schemas.microsoft.com/office/drawing/2014/main" id="{FF42B788-09EF-9E32-3D71-9DF0F72B636B}"/>
                  </a:ext>
                </a:extLst>
              </p:cNvPr>
              <p:cNvCxnSpPr>
                <a:cxnSpLocks/>
                <a:stCxn id="201" idx="4"/>
                <a:endCxn id="205"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71" name="Group 170">
              <a:extLst>
                <a:ext uri="{FF2B5EF4-FFF2-40B4-BE49-F238E27FC236}">
                  <a16:creationId xmlns:a16="http://schemas.microsoft.com/office/drawing/2014/main" id="{66A2F5D0-B7EC-ADC2-4A8B-5EFD1963A3A5}"/>
                </a:ext>
              </a:extLst>
            </p:cNvPr>
            <p:cNvGrpSpPr/>
            <p:nvPr/>
          </p:nvGrpSpPr>
          <p:grpSpPr>
            <a:xfrm>
              <a:off x="6847825" y="3357776"/>
              <a:ext cx="864536" cy="722856"/>
              <a:chOff x="7465327" y="1896696"/>
              <a:chExt cx="864536" cy="722856"/>
            </a:xfrm>
          </p:grpSpPr>
          <p:sp>
            <p:nvSpPr>
              <p:cNvPr id="178" name="Oval 177">
                <a:extLst>
                  <a:ext uri="{FF2B5EF4-FFF2-40B4-BE49-F238E27FC236}">
                    <a16:creationId xmlns:a16="http://schemas.microsoft.com/office/drawing/2014/main" id="{97312CF6-1AD9-C3AB-7DB1-7670AD99B951}"/>
                  </a:ext>
                </a:extLst>
              </p:cNvPr>
              <p:cNvSpPr>
                <a:spLocks noChangeAspect="1"/>
              </p:cNvSpPr>
              <p:nvPr/>
            </p:nvSpPr>
            <p:spPr>
              <a:xfrm>
                <a:off x="7465327" y="1900544"/>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a:extLst>
                  <a:ext uri="{FF2B5EF4-FFF2-40B4-BE49-F238E27FC236}">
                    <a16:creationId xmlns:a16="http://schemas.microsoft.com/office/drawing/2014/main" id="{6F7505C5-17EC-FB80-493C-B785472290DE}"/>
                  </a:ext>
                </a:extLst>
              </p:cNvPr>
              <p:cNvSpPr>
                <a:spLocks noChangeAspect="1"/>
              </p:cNvSpPr>
              <p:nvPr/>
            </p:nvSpPr>
            <p:spPr>
              <a:xfrm>
                <a:off x="7702704" y="1896696"/>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4F76C67D-A87A-C422-625D-92B78AF6E50A}"/>
                  </a:ext>
                </a:extLst>
              </p:cNvPr>
              <p:cNvSpPr>
                <a:spLocks noChangeAspect="1"/>
              </p:cNvSpPr>
              <p:nvPr/>
            </p:nvSpPr>
            <p:spPr>
              <a:xfrm>
                <a:off x="7940081" y="1896696"/>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668C8F6C-5123-841F-98A7-4E60DF5FA695}"/>
                  </a:ext>
                </a:extLst>
              </p:cNvPr>
              <p:cNvSpPr>
                <a:spLocks noChangeAspect="1"/>
              </p:cNvSpPr>
              <p:nvPr/>
            </p:nvSpPr>
            <p:spPr>
              <a:xfrm>
                <a:off x="8177458" y="1896696"/>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305F7908-79CF-D1B2-B562-FAE9E966B896}"/>
                  </a:ext>
                </a:extLst>
              </p:cNvPr>
              <p:cNvSpPr>
                <a:spLocks noChangeAspect="1"/>
              </p:cNvSpPr>
              <p:nvPr/>
            </p:nvSpPr>
            <p:spPr>
              <a:xfrm>
                <a:off x="7465332" y="2455042"/>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a:extLst>
                  <a:ext uri="{FF2B5EF4-FFF2-40B4-BE49-F238E27FC236}">
                    <a16:creationId xmlns:a16="http://schemas.microsoft.com/office/drawing/2014/main" id="{A17476DA-F326-62F8-BAEC-CECBCB4A96C9}"/>
                  </a:ext>
                </a:extLst>
              </p:cNvPr>
              <p:cNvSpPr>
                <a:spLocks noChangeAspect="1"/>
              </p:cNvSpPr>
              <p:nvPr/>
            </p:nvSpPr>
            <p:spPr>
              <a:xfrm>
                <a:off x="7702709" y="2451194"/>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B28AB673-C873-4289-C31D-B6D51ECCDCA5}"/>
                  </a:ext>
                </a:extLst>
              </p:cNvPr>
              <p:cNvSpPr>
                <a:spLocks noChangeAspect="1"/>
              </p:cNvSpPr>
              <p:nvPr/>
            </p:nvSpPr>
            <p:spPr>
              <a:xfrm>
                <a:off x="7940086" y="2451194"/>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4386C0D-8DE7-BE83-70E8-4575FA3F7FD1}"/>
                  </a:ext>
                </a:extLst>
              </p:cNvPr>
              <p:cNvSpPr>
                <a:spLocks noChangeAspect="1"/>
              </p:cNvSpPr>
              <p:nvPr/>
            </p:nvSpPr>
            <p:spPr>
              <a:xfrm>
                <a:off x="8177463" y="2451194"/>
                <a:ext cx="152400" cy="164510"/>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6" name="Straight Arrow Connector 185">
                <a:extLst>
                  <a:ext uri="{FF2B5EF4-FFF2-40B4-BE49-F238E27FC236}">
                    <a16:creationId xmlns:a16="http://schemas.microsoft.com/office/drawing/2014/main" id="{EE20C95E-801A-C111-5B08-A74F44B157E2}"/>
                  </a:ext>
                </a:extLst>
              </p:cNvPr>
              <p:cNvCxnSpPr>
                <a:cxnSpLocks/>
                <a:stCxn id="181" idx="4"/>
                <a:endCxn id="185" idx="0"/>
              </p:cNvCxnSpPr>
              <p:nvPr/>
            </p:nvCxnSpPr>
            <p:spPr>
              <a:xfrm>
                <a:off x="8253658"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85B3C116-3BF5-EB16-1C53-5A4264F08EF7}"/>
                  </a:ext>
                </a:extLst>
              </p:cNvPr>
              <p:cNvCxnSpPr>
                <a:cxnSpLocks/>
                <a:stCxn id="181" idx="3"/>
                <a:endCxn id="184" idx="0"/>
              </p:cNvCxnSpPr>
              <p:nvPr/>
            </p:nvCxnSpPr>
            <p:spPr>
              <a:xfrm flipH="1">
                <a:off x="8016286"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8" name="Straight Arrow Connector 187">
                <a:extLst>
                  <a:ext uri="{FF2B5EF4-FFF2-40B4-BE49-F238E27FC236}">
                    <a16:creationId xmlns:a16="http://schemas.microsoft.com/office/drawing/2014/main" id="{A00BC33F-68A1-1BEA-C356-D745E681305B}"/>
                  </a:ext>
                </a:extLst>
              </p:cNvPr>
              <p:cNvCxnSpPr>
                <a:cxnSpLocks/>
                <a:stCxn id="181" idx="3"/>
                <a:endCxn id="183" idx="0"/>
              </p:cNvCxnSpPr>
              <p:nvPr/>
            </p:nvCxnSpPr>
            <p:spPr>
              <a:xfrm flipH="1">
                <a:off x="7778909" y="2037114"/>
                <a:ext cx="42086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a:extLst>
                  <a:ext uri="{FF2B5EF4-FFF2-40B4-BE49-F238E27FC236}">
                    <a16:creationId xmlns:a16="http://schemas.microsoft.com/office/drawing/2014/main" id="{120F1097-5792-5709-E795-CEE930E61480}"/>
                  </a:ext>
                </a:extLst>
              </p:cNvPr>
              <p:cNvCxnSpPr>
                <a:cxnSpLocks/>
                <a:stCxn id="181" idx="3"/>
                <a:endCxn id="182" idx="0"/>
              </p:cNvCxnSpPr>
              <p:nvPr/>
            </p:nvCxnSpPr>
            <p:spPr>
              <a:xfrm flipH="1">
                <a:off x="7541532" y="2037114"/>
                <a:ext cx="658244"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51EC4010-5AAA-B33C-AE19-854F6B1776AA}"/>
                  </a:ext>
                </a:extLst>
              </p:cNvPr>
              <p:cNvCxnSpPr>
                <a:cxnSpLocks/>
                <a:stCxn id="180" idx="4"/>
                <a:endCxn id="185" idx="0"/>
              </p:cNvCxnSpPr>
              <p:nvPr/>
            </p:nvCxnSpPr>
            <p:spPr>
              <a:xfrm>
                <a:off x="8016281" y="2061206"/>
                <a:ext cx="237382"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1" name="Straight Arrow Connector 190">
                <a:extLst>
                  <a:ext uri="{FF2B5EF4-FFF2-40B4-BE49-F238E27FC236}">
                    <a16:creationId xmlns:a16="http://schemas.microsoft.com/office/drawing/2014/main" id="{B89B1D41-0929-C6A4-81EB-05ED978F6E2E}"/>
                  </a:ext>
                </a:extLst>
              </p:cNvPr>
              <p:cNvCxnSpPr>
                <a:cxnSpLocks/>
                <a:stCxn id="179" idx="4"/>
                <a:endCxn id="185" idx="1"/>
              </p:cNvCxnSpPr>
              <p:nvPr/>
            </p:nvCxnSpPr>
            <p:spPr>
              <a:xfrm>
                <a:off x="7778904" y="2061206"/>
                <a:ext cx="420877"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a:extLst>
                  <a:ext uri="{FF2B5EF4-FFF2-40B4-BE49-F238E27FC236}">
                    <a16:creationId xmlns:a16="http://schemas.microsoft.com/office/drawing/2014/main" id="{B536790F-F5CA-A52E-BD70-0FE084D75F96}"/>
                  </a:ext>
                </a:extLst>
              </p:cNvPr>
              <p:cNvCxnSpPr>
                <a:cxnSpLocks/>
                <a:stCxn id="178" idx="4"/>
                <a:endCxn id="185" idx="0"/>
              </p:cNvCxnSpPr>
              <p:nvPr/>
            </p:nvCxnSpPr>
            <p:spPr>
              <a:xfrm>
                <a:off x="7541527" y="2065054"/>
                <a:ext cx="712136"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3" name="Straight Arrow Connector 192">
                <a:extLst>
                  <a:ext uri="{FF2B5EF4-FFF2-40B4-BE49-F238E27FC236}">
                    <a16:creationId xmlns:a16="http://schemas.microsoft.com/office/drawing/2014/main" id="{BB23FD37-F70F-5BFD-730B-0C0720279C17}"/>
                  </a:ext>
                </a:extLst>
              </p:cNvPr>
              <p:cNvCxnSpPr>
                <a:cxnSpLocks/>
                <a:stCxn id="178" idx="4"/>
                <a:endCxn id="184"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4" name="Straight Arrow Connector 193">
                <a:extLst>
                  <a:ext uri="{FF2B5EF4-FFF2-40B4-BE49-F238E27FC236}">
                    <a16:creationId xmlns:a16="http://schemas.microsoft.com/office/drawing/2014/main" id="{0B46A66D-6CD0-05CC-1B53-E875D0AA34FD}"/>
                  </a:ext>
                </a:extLst>
              </p:cNvPr>
              <p:cNvCxnSpPr>
                <a:cxnSpLocks/>
                <a:stCxn id="178" idx="4"/>
                <a:endCxn id="184" idx="0"/>
              </p:cNvCxnSpPr>
              <p:nvPr/>
            </p:nvCxnSpPr>
            <p:spPr>
              <a:xfrm>
                <a:off x="7541527" y="2065054"/>
                <a:ext cx="474759" cy="386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5" name="Straight Arrow Connector 194">
                <a:extLst>
                  <a:ext uri="{FF2B5EF4-FFF2-40B4-BE49-F238E27FC236}">
                    <a16:creationId xmlns:a16="http://schemas.microsoft.com/office/drawing/2014/main" id="{1E262857-2EA0-D74B-80C2-F5F573EDCB2F}"/>
                  </a:ext>
                </a:extLst>
              </p:cNvPr>
              <p:cNvCxnSpPr>
                <a:cxnSpLocks/>
                <a:stCxn id="178" idx="4"/>
                <a:endCxn id="182" idx="0"/>
              </p:cNvCxnSpPr>
              <p:nvPr/>
            </p:nvCxnSpPr>
            <p:spPr>
              <a:xfrm>
                <a:off x="7541527" y="2065054"/>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6" name="Straight Arrow Connector 195">
                <a:extLst>
                  <a:ext uri="{FF2B5EF4-FFF2-40B4-BE49-F238E27FC236}">
                    <a16:creationId xmlns:a16="http://schemas.microsoft.com/office/drawing/2014/main" id="{AC34AF55-5AD1-7421-E501-681FA6E43E1E}"/>
                  </a:ext>
                </a:extLst>
              </p:cNvPr>
              <p:cNvCxnSpPr>
                <a:cxnSpLocks/>
                <a:stCxn id="179" idx="4"/>
                <a:endCxn id="182" idx="7"/>
              </p:cNvCxnSpPr>
              <p:nvPr/>
            </p:nvCxnSpPr>
            <p:spPr>
              <a:xfrm flipH="1">
                <a:off x="7595414" y="2061206"/>
                <a:ext cx="183490" cy="4179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7" name="Straight Arrow Connector 196">
                <a:extLst>
                  <a:ext uri="{FF2B5EF4-FFF2-40B4-BE49-F238E27FC236}">
                    <a16:creationId xmlns:a16="http://schemas.microsoft.com/office/drawing/2014/main" id="{EBE64B76-4CDD-2F0D-E06E-C27F57B98178}"/>
                  </a:ext>
                </a:extLst>
              </p:cNvPr>
              <p:cNvCxnSpPr>
                <a:cxnSpLocks/>
                <a:stCxn id="178" idx="4"/>
                <a:endCxn id="183" idx="1"/>
              </p:cNvCxnSpPr>
              <p:nvPr/>
            </p:nvCxnSpPr>
            <p:spPr>
              <a:xfrm>
                <a:off x="7541527" y="2065054"/>
                <a:ext cx="183500" cy="410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C50952ED-1BDD-3476-1CEE-47BA73153493}"/>
                  </a:ext>
                </a:extLst>
              </p:cNvPr>
              <p:cNvCxnSpPr>
                <a:cxnSpLocks/>
                <a:stCxn id="180" idx="3"/>
                <a:endCxn id="183" idx="0"/>
              </p:cNvCxnSpPr>
              <p:nvPr/>
            </p:nvCxnSpPr>
            <p:spPr>
              <a:xfrm flipH="1">
                <a:off x="7778909" y="2037114"/>
                <a:ext cx="183490" cy="414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01AB9AA2-5C4D-0E12-AD16-2D08D451E7F0}"/>
                  </a:ext>
                </a:extLst>
              </p:cNvPr>
              <p:cNvCxnSpPr>
                <a:cxnSpLocks/>
                <a:stCxn id="179" idx="4"/>
                <a:endCxn id="183" idx="0"/>
              </p:cNvCxnSpPr>
              <p:nvPr/>
            </p:nvCxnSpPr>
            <p:spPr>
              <a:xfrm>
                <a:off x="7778904" y="2061206"/>
                <a:ext cx="5" cy="389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72" name="TextBox 171">
              <a:extLst>
                <a:ext uri="{FF2B5EF4-FFF2-40B4-BE49-F238E27FC236}">
                  <a16:creationId xmlns:a16="http://schemas.microsoft.com/office/drawing/2014/main" id="{2AC60E5E-FFAF-CA78-7BD6-27679126DD52}"/>
                </a:ext>
              </a:extLst>
            </p:cNvPr>
            <p:cNvSpPr txBox="1"/>
            <p:nvPr/>
          </p:nvSpPr>
          <p:spPr>
            <a:xfrm>
              <a:off x="6791461" y="2920659"/>
              <a:ext cx="923382" cy="523220"/>
            </a:xfrm>
            <a:prstGeom prst="rect">
              <a:avLst/>
            </a:prstGeom>
            <a:noFill/>
          </p:spPr>
          <p:txBody>
            <a:bodyPr wrap="square" rtlCol="0">
              <a:spAutoFit/>
            </a:bodyPr>
            <a:lstStyle/>
            <a:p>
              <a:pPr algn="ctr"/>
              <a:r>
                <a:rPr lang="en-US" sz="2800" b="1" dirty="0"/>
                <a:t>…</a:t>
              </a:r>
            </a:p>
          </p:txBody>
        </p:sp>
        <p:sp>
          <p:nvSpPr>
            <p:cNvPr id="173" name="Oval 172">
              <a:extLst>
                <a:ext uri="{FF2B5EF4-FFF2-40B4-BE49-F238E27FC236}">
                  <a16:creationId xmlns:a16="http://schemas.microsoft.com/office/drawing/2014/main" id="{EFB3E985-6025-5726-350D-3C76905973C2}"/>
                </a:ext>
              </a:extLst>
            </p:cNvPr>
            <p:cNvSpPr>
              <a:spLocks noChangeAspect="1"/>
            </p:cNvSpPr>
            <p:nvPr/>
          </p:nvSpPr>
          <p:spPr>
            <a:xfrm>
              <a:off x="7217560" y="4307905"/>
              <a:ext cx="152400" cy="1645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4" name="Straight Arrow Connector 173">
              <a:extLst>
                <a:ext uri="{FF2B5EF4-FFF2-40B4-BE49-F238E27FC236}">
                  <a16:creationId xmlns:a16="http://schemas.microsoft.com/office/drawing/2014/main" id="{A5FF8B69-3DDC-2219-DF1A-F7748D872BAF}"/>
                </a:ext>
              </a:extLst>
            </p:cNvPr>
            <p:cNvCxnSpPr>
              <a:cxnSpLocks/>
              <a:stCxn id="182" idx="5"/>
              <a:endCxn id="173" idx="1"/>
            </p:cNvCxnSpPr>
            <p:nvPr/>
          </p:nvCxnSpPr>
          <p:spPr>
            <a:xfrm>
              <a:off x="6977912" y="4056540"/>
              <a:ext cx="261966" cy="275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D7BFAC5B-E21D-22DF-69F2-FB6CA7896E1B}"/>
                </a:ext>
              </a:extLst>
            </p:cNvPr>
            <p:cNvCxnSpPr>
              <a:cxnSpLocks/>
              <a:stCxn id="183" idx="4"/>
              <a:endCxn id="173" idx="1"/>
            </p:cNvCxnSpPr>
            <p:nvPr/>
          </p:nvCxnSpPr>
          <p:spPr>
            <a:xfrm>
              <a:off x="7161407" y="4076784"/>
              <a:ext cx="78471"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70D55086-0A00-8601-E1F0-B74C360404F6}"/>
                </a:ext>
              </a:extLst>
            </p:cNvPr>
            <p:cNvCxnSpPr>
              <a:cxnSpLocks/>
              <a:stCxn id="184" idx="4"/>
              <a:endCxn id="173" idx="7"/>
            </p:cNvCxnSpPr>
            <p:nvPr/>
          </p:nvCxnSpPr>
          <p:spPr>
            <a:xfrm flipH="1">
              <a:off x="7347642" y="4076784"/>
              <a:ext cx="51142"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BE112BAE-69E6-78E5-C42C-823D1F339E2E}"/>
                </a:ext>
              </a:extLst>
            </p:cNvPr>
            <p:cNvCxnSpPr>
              <a:cxnSpLocks/>
              <a:stCxn id="185" idx="4"/>
              <a:endCxn id="173" idx="7"/>
            </p:cNvCxnSpPr>
            <p:nvPr/>
          </p:nvCxnSpPr>
          <p:spPr>
            <a:xfrm flipH="1">
              <a:off x="7347642" y="4076784"/>
              <a:ext cx="288519" cy="255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22" name="Rectangle 221">
            <a:extLst>
              <a:ext uri="{FF2B5EF4-FFF2-40B4-BE49-F238E27FC236}">
                <a16:creationId xmlns:a16="http://schemas.microsoft.com/office/drawing/2014/main" id="{8346311F-C21B-1B16-31E1-3D9A481D7E8A}"/>
              </a:ext>
            </a:extLst>
          </p:cNvPr>
          <p:cNvSpPr/>
          <p:nvPr/>
        </p:nvSpPr>
        <p:spPr bwMode="auto">
          <a:xfrm>
            <a:off x="10335749" y="2305878"/>
            <a:ext cx="1096144" cy="2260442"/>
          </a:xfrm>
          <a:prstGeom prst="rect">
            <a:avLst/>
          </a:prstGeom>
          <a:no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240" name="Rectangle 239">
            <a:extLst>
              <a:ext uri="{FF2B5EF4-FFF2-40B4-BE49-F238E27FC236}">
                <a16:creationId xmlns:a16="http://schemas.microsoft.com/office/drawing/2014/main" id="{2F02E63F-A3B8-E873-2D50-4879E9DC9A22}"/>
              </a:ext>
            </a:extLst>
          </p:cNvPr>
          <p:cNvSpPr/>
          <p:nvPr/>
        </p:nvSpPr>
        <p:spPr bwMode="auto">
          <a:xfrm>
            <a:off x="6412159" y="1897067"/>
            <a:ext cx="5469361" cy="2811241"/>
          </a:xfrm>
          <a:prstGeom prst="rect">
            <a:avLst/>
          </a:prstGeom>
          <a:noFill/>
          <a:ln w="34925">
            <a:solidFill>
              <a:srgbClr val="C00000"/>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242" name="TextBox 241">
            <a:extLst>
              <a:ext uri="{FF2B5EF4-FFF2-40B4-BE49-F238E27FC236}">
                <a16:creationId xmlns:a16="http://schemas.microsoft.com/office/drawing/2014/main" id="{29D289A5-CA19-F33B-ECAE-4C613B81C63B}"/>
              </a:ext>
            </a:extLst>
          </p:cNvPr>
          <p:cNvSpPr txBox="1"/>
          <p:nvPr/>
        </p:nvSpPr>
        <p:spPr>
          <a:xfrm>
            <a:off x="7923552" y="1263745"/>
            <a:ext cx="2560430" cy="646331"/>
          </a:xfrm>
          <a:prstGeom prst="rect">
            <a:avLst/>
          </a:prstGeom>
          <a:noFill/>
        </p:spPr>
        <p:txBody>
          <a:bodyPr wrap="square">
            <a:spAutoFit/>
          </a:bodyPr>
          <a:lstStyle/>
          <a:p>
            <a:pPr algn="ctr"/>
            <a:r>
              <a:rPr lang="en-US" dirty="0"/>
              <a:t>Uncertainty Quantified ML Models</a:t>
            </a:r>
          </a:p>
        </p:txBody>
      </p:sp>
      <p:cxnSp>
        <p:nvCxnSpPr>
          <p:cNvPr id="243" name="Straight Arrow Connector 242">
            <a:extLst>
              <a:ext uri="{FF2B5EF4-FFF2-40B4-BE49-F238E27FC236}">
                <a16:creationId xmlns:a16="http://schemas.microsoft.com/office/drawing/2014/main" id="{E9A77B68-6C62-039A-094A-B69CBAF4571F}"/>
              </a:ext>
            </a:extLst>
          </p:cNvPr>
          <p:cNvCxnSpPr>
            <a:cxnSpLocks/>
          </p:cNvCxnSpPr>
          <p:nvPr/>
        </p:nvCxnSpPr>
        <p:spPr>
          <a:xfrm>
            <a:off x="7871791" y="4730431"/>
            <a:ext cx="1212681" cy="6489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041819C8-6C86-3C0F-5D9F-E96ADB051B0F}"/>
              </a:ext>
            </a:extLst>
          </p:cNvPr>
          <p:cNvCxnSpPr>
            <a:cxnSpLocks/>
          </p:cNvCxnSpPr>
          <p:nvPr/>
        </p:nvCxnSpPr>
        <p:spPr>
          <a:xfrm>
            <a:off x="8847095" y="4747787"/>
            <a:ext cx="424896" cy="6142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8" name="Straight Arrow Connector 247">
            <a:extLst>
              <a:ext uri="{FF2B5EF4-FFF2-40B4-BE49-F238E27FC236}">
                <a16:creationId xmlns:a16="http://schemas.microsoft.com/office/drawing/2014/main" id="{E9D88E96-A080-6844-3202-E41285FF8D46}"/>
              </a:ext>
            </a:extLst>
          </p:cNvPr>
          <p:cNvCxnSpPr>
            <a:cxnSpLocks/>
          </p:cNvCxnSpPr>
          <p:nvPr/>
        </p:nvCxnSpPr>
        <p:spPr>
          <a:xfrm flipH="1">
            <a:off x="9433655" y="4682646"/>
            <a:ext cx="1465643" cy="6967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5" name="Oval 254">
            <a:extLst>
              <a:ext uri="{FF2B5EF4-FFF2-40B4-BE49-F238E27FC236}">
                <a16:creationId xmlns:a16="http://schemas.microsoft.com/office/drawing/2014/main" id="{E3A28F61-34A1-9FC1-223D-8EB9119CA546}"/>
              </a:ext>
            </a:extLst>
          </p:cNvPr>
          <p:cNvSpPr>
            <a:spLocks noChangeAspect="1"/>
          </p:cNvSpPr>
          <p:nvPr/>
        </p:nvSpPr>
        <p:spPr>
          <a:xfrm>
            <a:off x="8994236" y="5440442"/>
            <a:ext cx="152400" cy="164510"/>
          </a:xfrm>
          <a:prstGeom prst="ellipse">
            <a:avLst/>
          </a:prstGeom>
          <a:solidFill>
            <a:srgbClr val="0A8464"/>
          </a:solidFill>
          <a:ln>
            <a:solidFill>
              <a:srgbClr val="0A84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Oval 255">
            <a:extLst>
              <a:ext uri="{FF2B5EF4-FFF2-40B4-BE49-F238E27FC236}">
                <a16:creationId xmlns:a16="http://schemas.microsoft.com/office/drawing/2014/main" id="{3BE1310B-FEE6-F2AB-3BC8-03026AE17AA9}"/>
              </a:ext>
            </a:extLst>
          </p:cNvPr>
          <p:cNvSpPr>
            <a:spLocks noChangeAspect="1"/>
          </p:cNvSpPr>
          <p:nvPr/>
        </p:nvSpPr>
        <p:spPr>
          <a:xfrm>
            <a:off x="9357455" y="5440442"/>
            <a:ext cx="152400" cy="16451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a:extLst>
              <a:ext uri="{FF2B5EF4-FFF2-40B4-BE49-F238E27FC236}">
                <a16:creationId xmlns:a16="http://schemas.microsoft.com/office/drawing/2014/main" id="{2C609893-2AF7-1758-E803-302D54B5A33F}"/>
              </a:ext>
            </a:extLst>
          </p:cNvPr>
          <p:cNvSpPr txBox="1"/>
          <p:nvPr/>
        </p:nvSpPr>
        <p:spPr>
          <a:xfrm>
            <a:off x="6730212" y="5665995"/>
            <a:ext cx="2394558" cy="830997"/>
          </a:xfrm>
          <a:prstGeom prst="rect">
            <a:avLst/>
          </a:prstGeom>
          <a:noFill/>
        </p:spPr>
        <p:txBody>
          <a:bodyPr wrap="square" rtlCol="0">
            <a:spAutoFit/>
          </a:bodyPr>
          <a:lstStyle/>
          <a:p>
            <a:pPr algn="r"/>
            <a:r>
              <a:rPr lang="en-US" sz="2400" dirty="0"/>
              <a:t>Mean of ML Model outputs</a:t>
            </a:r>
          </a:p>
        </p:txBody>
      </p:sp>
      <p:sp>
        <p:nvSpPr>
          <p:cNvPr id="258" name="TextBox 257">
            <a:extLst>
              <a:ext uri="{FF2B5EF4-FFF2-40B4-BE49-F238E27FC236}">
                <a16:creationId xmlns:a16="http://schemas.microsoft.com/office/drawing/2014/main" id="{5C0BEB17-04D6-5690-8F3B-658A7F6EE899}"/>
              </a:ext>
            </a:extLst>
          </p:cNvPr>
          <p:cNvSpPr txBox="1"/>
          <p:nvPr/>
        </p:nvSpPr>
        <p:spPr>
          <a:xfrm>
            <a:off x="9228450" y="5654594"/>
            <a:ext cx="2353950" cy="830997"/>
          </a:xfrm>
          <a:prstGeom prst="rect">
            <a:avLst/>
          </a:prstGeom>
          <a:noFill/>
        </p:spPr>
        <p:txBody>
          <a:bodyPr wrap="square" rtlCol="0">
            <a:spAutoFit/>
          </a:bodyPr>
          <a:lstStyle/>
          <a:p>
            <a:pPr algn="r"/>
            <a:r>
              <a:rPr lang="en-US" sz="2400" dirty="0"/>
              <a:t>Std of ML model outputs</a:t>
            </a:r>
          </a:p>
        </p:txBody>
      </p:sp>
      <p:cxnSp>
        <p:nvCxnSpPr>
          <p:cNvPr id="260" name="Straight Arrow Connector 259">
            <a:extLst>
              <a:ext uri="{FF2B5EF4-FFF2-40B4-BE49-F238E27FC236}">
                <a16:creationId xmlns:a16="http://schemas.microsoft.com/office/drawing/2014/main" id="{21A20557-40B5-B86A-700E-D1A790E8814F}"/>
              </a:ext>
            </a:extLst>
          </p:cNvPr>
          <p:cNvCxnSpPr/>
          <p:nvPr/>
        </p:nvCxnSpPr>
        <p:spPr>
          <a:xfrm>
            <a:off x="744015" y="4566320"/>
            <a:ext cx="4055165" cy="0"/>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1" name="Straight Arrow Connector 260">
            <a:extLst>
              <a:ext uri="{FF2B5EF4-FFF2-40B4-BE49-F238E27FC236}">
                <a16:creationId xmlns:a16="http://schemas.microsoft.com/office/drawing/2014/main" id="{41D06EB3-3D4F-EB70-7CF1-075F39E709F5}"/>
              </a:ext>
            </a:extLst>
          </p:cNvPr>
          <p:cNvCxnSpPr>
            <a:cxnSpLocks/>
          </p:cNvCxnSpPr>
          <p:nvPr/>
        </p:nvCxnSpPr>
        <p:spPr>
          <a:xfrm flipV="1">
            <a:off x="896415" y="2089586"/>
            <a:ext cx="0" cy="2629134"/>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3" name="TextBox 262">
            <a:extLst>
              <a:ext uri="{FF2B5EF4-FFF2-40B4-BE49-F238E27FC236}">
                <a16:creationId xmlns:a16="http://schemas.microsoft.com/office/drawing/2014/main" id="{D848F286-7B4E-F8B7-2CBF-C41433C1307B}"/>
              </a:ext>
            </a:extLst>
          </p:cNvPr>
          <p:cNvSpPr txBox="1"/>
          <p:nvPr/>
        </p:nvSpPr>
        <p:spPr>
          <a:xfrm rot="16200000">
            <a:off x="-545443" y="3053598"/>
            <a:ext cx="2351314" cy="369332"/>
          </a:xfrm>
          <a:prstGeom prst="rect">
            <a:avLst/>
          </a:prstGeom>
          <a:noFill/>
        </p:spPr>
        <p:txBody>
          <a:bodyPr wrap="square" rtlCol="0">
            <a:spAutoFit/>
          </a:bodyPr>
          <a:lstStyle/>
          <a:p>
            <a:pPr algn="ctr"/>
            <a:r>
              <a:rPr lang="en-US" dirty="0"/>
              <a:t>Model Error</a:t>
            </a:r>
          </a:p>
        </p:txBody>
      </p:sp>
      <p:sp>
        <p:nvSpPr>
          <p:cNvPr id="264" name="TextBox 263">
            <a:extLst>
              <a:ext uri="{FF2B5EF4-FFF2-40B4-BE49-F238E27FC236}">
                <a16:creationId xmlns:a16="http://schemas.microsoft.com/office/drawing/2014/main" id="{11957736-23AF-C468-9CE9-6743FC0805F8}"/>
              </a:ext>
            </a:extLst>
          </p:cNvPr>
          <p:cNvSpPr txBox="1"/>
          <p:nvPr/>
        </p:nvSpPr>
        <p:spPr>
          <a:xfrm>
            <a:off x="896416" y="4685579"/>
            <a:ext cx="3902762" cy="369332"/>
          </a:xfrm>
          <a:prstGeom prst="rect">
            <a:avLst/>
          </a:prstGeom>
          <a:noFill/>
        </p:spPr>
        <p:txBody>
          <a:bodyPr wrap="square" rtlCol="0">
            <a:spAutoFit/>
          </a:bodyPr>
          <a:lstStyle/>
          <a:p>
            <a:pPr algn="ctr"/>
            <a:r>
              <a:rPr lang="en-US" dirty="0"/>
              <a:t>Model std</a:t>
            </a:r>
          </a:p>
        </p:txBody>
      </p:sp>
      <p:cxnSp>
        <p:nvCxnSpPr>
          <p:cNvPr id="266" name="Straight Connector 265">
            <a:extLst>
              <a:ext uri="{FF2B5EF4-FFF2-40B4-BE49-F238E27FC236}">
                <a16:creationId xmlns:a16="http://schemas.microsoft.com/office/drawing/2014/main" id="{1AB7DC48-6BA9-31BE-FFC4-41B5D332D438}"/>
              </a:ext>
            </a:extLst>
          </p:cNvPr>
          <p:cNvCxnSpPr/>
          <p:nvPr/>
        </p:nvCxnSpPr>
        <p:spPr>
          <a:xfrm flipV="1">
            <a:off x="1214468" y="2585185"/>
            <a:ext cx="2799995" cy="1747060"/>
          </a:xfrm>
          <a:prstGeom prst="line">
            <a:avLst/>
          </a:prstGeom>
          <a:ln w="28575" cmpd="sng">
            <a:solidFill>
              <a:srgbClr val="7030A0"/>
            </a:solidFill>
            <a:prstDash val="sysDash"/>
          </a:ln>
          <a:effectLst/>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C7DE0625-2FCE-6E6B-3ED1-AA7BBB0767A8}"/>
              </a:ext>
            </a:extLst>
          </p:cNvPr>
          <p:cNvSpPr txBox="1"/>
          <p:nvPr/>
        </p:nvSpPr>
        <p:spPr>
          <a:xfrm>
            <a:off x="1763983" y="1586910"/>
            <a:ext cx="4392185" cy="1015663"/>
          </a:xfrm>
          <a:prstGeom prst="rect">
            <a:avLst/>
          </a:prstGeom>
          <a:noFill/>
        </p:spPr>
        <p:txBody>
          <a:bodyPr wrap="square" rtlCol="0">
            <a:spAutoFit/>
          </a:bodyPr>
          <a:lstStyle/>
          <a:p>
            <a:pPr algn="ctr"/>
            <a:r>
              <a:rPr lang="en-US" sz="2000" dirty="0"/>
              <a:t>We ‘expect’ that the model error will monotonically increase in respect to the ‘model std’</a:t>
            </a:r>
          </a:p>
        </p:txBody>
      </p:sp>
    </p:spTree>
    <p:extLst>
      <p:ext uri="{BB962C8B-B14F-4D97-AF65-F5344CB8AC3E}">
        <p14:creationId xmlns:p14="http://schemas.microsoft.com/office/powerpoint/2010/main" val="1431230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53E8-233C-92DE-156E-399DE60D2DCA}"/>
              </a:ext>
            </a:extLst>
          </p:cNvPr>
          <p:cNvSpPr>
            <a:spLocks noGrp="1"/>
          </p:cNvSpPr>
          <p:nvPr>
            <p:ph type="title"/>
          </p:nvPr>
        </p:nvSpPr>
        <p:spPr/>
        <p:txBody>
          <a:bodyPr/>
          <a:lstStyle/>
          <a:p>
            <a:r>
              <a:rPr lang="en-US" dirty="0"/>
              <a:t>Welcome to Autonomous </a:t>
            </a:r>
            <a:r>
              <a:rPr lang="en-US" dirty="0" err="1"/>
              <a:t>MultiScale</a:t>
            </a:r>
            <a:r>
              <a:rPr lang="en-US" dirty="0"/>
              <a:t> (AMS) </a:t>
            </a:r>
            <a:br>
              <a:rPr lang="en-US" dirty="0"/>
            </a:br>
            <a:r>
              <a:rPr lang="en-US" sz="1600" b="0" dirty="0"/>
              <a:t>(LDRD SI, LLNL Investment Fund)</a:t>
            </a:r>
          </a:p>
        </p:txBody>
      </p:sp>
      <p:sp>
        <p:nvSpPr>
          <p:cNvPr id="5" name="Content Placeholder 1">
            <a:extLst>
              <a:ext uri="{FF2B5EF4-FFF2-40B4-BE49-F238E27FC236}">
                <a16:creationId xmlns:a16="http://schemas.microsoft.com/office/drawing/2014/main" id="{7AB1B7D3-DCE7-E284-A3D6-5DA3E85187A3}"/>
              </a:ext>
            </a:extLst>
          </p:cNvPr>
          <p:cNvSpPr txBox="1">
            <a:spLocks/>
          </p:cNvSpPr>
          <p:nvPr/>
        </p:nvSpPr>
        <p:spPr>
          <a:xfrm>
            <a:off x="123601" y="1418454"/>
            <a:ext cx="4624463" cy="4906889"/>
          </a:xfrm>
          <a:prstGeom prst="rect">
            <a:avLst/>
          </a:prstGeom>
        </p:spPr>
        <p:txBody>
          <a:bodyPr>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r>
              <a:rPr lang="en-US" sz="2400" dirty="0"/>
              <a:t>AMS assumes such a uncertainty quantified model</a:t>
            </a:r>
            <a:endParaRPr lang="en-US" dirty="0"/>
          </a:p>
          <a:p>
            <a:r>
              <a:rPr lang="en-US" sz="2400" dirty="0"/>
              <a:t>AMS Software is currently being tested in really expensive solvers ( O(n</a:t>
            </a:r>
            <a:r>
              <a:rPr lang="en-US" sz="2400" baseline="30000" dirty="0"/>
              <a:t>6</a:t>
            </a:r>
            <a:r>
              <a:rPr lang="en-US" sz="2400" dirty="0"/>
              <a:t>) ) and </a:t>
            </a:r>
            <a:r>
              <a:rPr lang="en-US" dirty="0"/>
              <a:t>higher</a:t>
            </a:r>
          </a:p>
          <a:p>
            <a:r>
              <a:rPr lang="en-US" sz="2400" dirty="0"/>
              <a:t>AMS </a:t>
            </a:r>
            <a:r>
              <a:rPr lang="en-US" dirty="0"/>
              <a:t>design assumes parallel distributed executions.</a:t>
            </a:r>
          </a:p>
          <a:p>
            <a:r>
              <a:rPr lang="en-US" dirty="0"/>
              <a:t>Interdisciplinary expertise:</a:t>
            </a:r>
          </a:p>
          <a:p>
            <a:pPr lvl="1"/>
            <a:r>
              <a:rPr lang="en-US" dirty="0"/>
              <a:t>Domain scientist</a:t>
            </a:r>
          </a:p>
          <a:p>
            <a:pPr lvl="1"/>
            <a:r>
              <a:rPr lang="en-US" dirty="0"/>
              <a:t>ML expert</a:t>
            </a:r>
          </a:p>
          <a:p>
            <a:pPr lvl="1"/>
            <a:r>
              <a:rPr lang="en-US" b="1" dirty="0"/>
              <a:t>Computer Scientist</a:t>
            </a:r>
          </a:p>
          <a:p>
            <a:pPr lvl="1"/>
            <a:endParaRPr lang="en-US" dirty="0"/>
          </a:p>
          <a:p>
            <a:endParaRPr lang="en-US" sz="2400" dirty="0"/>
          </a:p>
        </p:txBody>
      </p:sp>
      <p:sp>
        <p:nvSpPr>
          <p:cNvPr id="14" name="Rectangle 13">
            <a:extLst>
              <a:ext uri="{FF2B5EF4-FFF2-40B4-BE49-F238E27FC236}">
                <a16:creationId xmlns:a16="http://schemas.microsoft.com/office/drawing/2014/main" id="{F8BE1C03-A627-8209-6CCB-D3A7B1454666}"/>
              </a:ext>
            </a:extLst>
          </p:cNvPr>
          <p:cNvSpPr/>
          <p:nvPr/>
        </p:nvSpPr>
        <p:spPr bwMode="auto">
          <a:xfrm>
            <a:off x="5238869" y="1664482"/>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15" name="Down Arrow 14">
            <a:extLst>
              <a:ext uri="{FF2B5EF4-FFF2-40B4-BE49-F238E27FC236}">
                <a16:creationId xmlns:a16="http://schemas.microsoft.com/office/drawing/2014/main" id="{6135B49E-044B-D705-D39F-5F7CFA1B5FF8}"/>
              </a:ext>
            </a:extLst>
          </p:cNvPr>
          <p:cNvSpPr/>
          <p:nvPr/>
        </p:nvSpPr>
        <p:spPr bwMode="auto">
          <a:xfrm>
            <a:off x="5875683" y="2186995"/>
            <a:ext cx="391885" cy="1295673"/>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7" name="Rectangle 16">
            <a:extLst>
              <a:ext uri="{FF2B5EF4-FFF2-40B4-BE49-F238E27FC236}">
                <a16:creationId xmlns:a16="http://schemas.microsoft.com/office/drawing/2014/main" id="{B79C6519-4202-A118-7FE8-7CCD6D8BA28E}"/>
              </a:ext>
            </a:extLst>
          </p:cNvPr>
          <p:cNvSpPr/>
          <p:nvPr/>
        </p:nvSpPr>
        <p:spPr bwMode="auto">
          <a:xfrm>
            <a:off x="5217097" y="5453253"/>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18" name="Down Arrow 17">
            <a:extLst>
              <a:ext uri="{FF2B5EF4-FFF2-40B4-BE49-F238E27FC236}">
                <a16:creationId xmlns:a16="http://schemas.microsoft.com/office/drawing/2014/main" id="{8316C18B-FECF-FE9A-3944-348ADF28F7F9}"/>
              </a:ext>
            </a:extLst>
          </p:cNvPr>
          <p:cNvSpPr/>
          <p:nvPr/>
        </p:nvSpPr>
        <p:spPr bwMode="auto">
          <a:xfrm>
            <a:off x="5875683" y="4081382"/>
            <a:ext cx="391885" cy="1295671"/>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9" name="Rectangle 18">
            <a:extLst>
              <a:ext uri="{FF2B5EF4-FFF2-40B4-BE49-F238E27FC236}">
                <a16:creationId xmlns:a16="http://schemas.microsoft.com/office/drawing/2014/main" id="{DAA6EB07-3DC0-872F-031A-1D96C97AE1E6}"/>
              </a:ext>
            </a:extLst>
          </p:cNvPr>
          <p:cNvSpPr/>
          <p:nvPr/>
        </p:nvSpPr>
        <p:spPr bwMode="auto">
          <a:xfrm>
            <a:off x="5217097" y="3558867"/>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Fine Grain </a:t>
            </a:r>
            <a:r>
              <a:rPr lang="en-US" sz="1600" dirty="0">
                <a:solidFill>
                  <a:schemeClr val="tx2"/>
                </a:solidFill>
              </a:rPr>
              <a:t>Simulation</a:t>
            </a:r>
            <a:endParaRPr lang="en-US" sz="1600" b="1" dirty="0">
              <a:solidFill>
                <a:schemeClr val="tx2"/>
              </a:solidFill>
            </a:endParaRPr>
          </a:p>
        </p:txBody>
      </p:sp>
      <p:sp>
        <p:nvSpPr>
          <p:cNvPr id="20" name="Right Arrow 19">
            <a:extLst>
              <a:ext uri="{FF2B5EF4-FFF2-40B4-BE49-F238E27FC236}">
                <a16:creationId xmlns:a16="http://schemas.microsoft.com/office/drawing/2014/main" id="{633763D9-74EC-9A39-CB04-2343A6D36471}"/>
              </a:ext>
            </a:extLst>
          </p:cNvPr>
          <p:cNvSpPr/>
          <p:nvPr/>
        </p:nvSpPr>
        <p:spPr bwMode="auto">
          <a:xfrm>
            <a:off x="7443938" y="3336236"/>
            <a:ext cx="664502" cy="745146"/>
          </a:xfrm>
          <a:prstGeom prst="rightArrow">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23" name="Rectangle 22">
            <a:extLst>
              <a:ext uri="{FF2B5EF4-FFF2-40B4-BE49-F238E27FC236}">
                <a16:creationId xmlns:a16="http://schemas.microsoft.com/office/drawing/2014/main" id="{BE9DC60D-E923-23BC-AC76-AB8C10FF163A}"/>
              </a:ext>
            </a:extLst>
          </p:cNvPr>
          <p:cNvSpPr/>
          <p:nvPr/>
        </p:nvSpPr>
        <p:spPr bwMode="auto">
          <a:xfrm>
            <a:off x="8452053" y="1664482"/>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24" name="Down Arrow 23">
            <a:extLst>
              <a:ext uri="{FF2B5EF4-FFF2-40B4-BE49-F238E27FC236}">
                <a16:creationId xmlns:a16="http://schemas.microsoft.com/office/drawing/2014/main" id="{A29EA3F3-BBCB-B1C0-542C-1A825FC2CC29}"/>
              </a:ext>
            </a:extLst>
          </p:cNvPr>
          <p:cNvSpPr/>
          <p:nvPr/>
        </p:nvSpPr>
        <p:spPr bwMode="auto">
          <a:xfrm>
            <a:off x="9088867" y="2186995"/>
            <a:ext cx="391885" cy="1295673"/>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25" name="Rectangle 24">
            <a:extLst>
              <a:ext uri="{FF2B5EF4-FFF2-40B4-BE49-F238E27FC236}">
                <a16:creationId xmlns:a16="http://schemas.microsoft.com/office/drawing/2014/main" id="{11B6ECAB-B162-098E-104B-FD3BF28F5D65}"/>
              </a:ext>
            </a:extLst>
          </p:cNvPr>
          <p:cNvSpPr/>
          <p:nvPr/>
        </p:nvSpPr>
        <p:spPr bwMode="auto">
          <a:xfrm>
            <a:off x="8452053" y="3558868"/>
            <a:ext cx="1665514" cy="446314"/>
          </a:xfrm>
          <a:prstGeom prst="rect">
            <a:avLst/>
          </a:prstGeom>
          <a:solidFill>
            <a:schemeClr val="accent3">
              <a:lumMod val="40000"/>
              <a:lumOff val="60000"/>
            </a:schemeClr>
          </a:solidFill>
          <a:ln w="28575">
            <a:solidFill>
              <a:schemeClr val="accent3">
                <a:lumMod val="75000"/>
              </a:schemeClr>
            </a:solidFill>
            <a:prstDash val="dash"/>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AMS</a:t>
            </a:r>
          </a:p>
        </p:txBody>
      </p:sp>
      <p:sp>
        <p:nvSpPr>
          <p:cNvPr id="26" name="Rectangle 25">
            <a:extLst>
              <a:ext uri="{FF2B5EF4-FFF2-40B4-BE49-F238E27FC236}">
                <a16:creationId xmlns:a16="http://schemas.microsoft.com/office/drawing/2014/main" id="{587963FC-DC1E-7584-18E8-4B54CC07B873}"/>
              </a:ext>
            </a:extLst>
          </p:cNvPr>
          <p:cNvSpPr/>
          <p:nvPr/>
        </p:nvSpPr>
        <p:spPr bwMode="auto">
          <a:xfrm>
            <a:off x="8430281" y="5453253"/>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27" name="Down Arrow 26">
            <a:extLst>
              <a:ext uri="{FF2B5EF4-FFF2-40B4-BE49-F238E27FC236}">
                <a16:creationId xmlns:a16="http://schemas.microsoft.com/office/drawing/2014/main" id="{A99FED26-FC50-07C0-241C-3DEDE7BA62DE}"/>
              </a:ext>
            </a:extLst>
          </p:cNvPr>
          <p:cNvSpPr/>
          <p:nvPr/>
        </p:nvSpPr>
        <p:spPr bwMode="auto">
          <a:xfrm>
            <a:off x="9088867" y="4081382"/>
            <a:ext cx="391885" cy="1295671"/>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Tree>
    <p:extLst>
      <p:ext uri="{BB962C8B-B14F-4D97-AF65-F5344CB8AC3E}">
        <p14:creationId xmlns:p14="http://schemas.microsoft.com/office/powerpoint/2010/main" val="1857440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538645CB-95C4-0B0F-2475-7E36BDCD9D4A}"/>
              </a:ext>
            </a:extLst>
          </p:cNvPr>
          <p:cNvSpPr/>
          <p:nvPr/>
        </p:nvSpPr>
        <p:spPr bwMode="auto">
          <a:xfrm>
            <a:off x="413657" y="1545771"/>
            <a:ext cx="4713514" cy="4637315"/>
          </a:xfrm>
          <a:prstGeom prst="roundRect">
            <a:avLst>
              <a:gd name="adj" fmla="val 6269"/>
            </a:avLst>
          </a:prstGeom>
          <a:solidFill>
            <a:schemeClr val="accent1">
              <a:lumMod val="20000"/>
              <a:lumOff val="80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 name="Title 1">
            <a:extLst>
              <a:ext uri="{FF2B5EF4-FFF2-40B4-BE49-F238E27FC236}">
                <a16:creationId xmlns:a16="http://schemas.microsoft.com/office/drawing/2014/main" id="{36664D28-F561-06C8-5C29-AD0E0765721B}"/>
              </a:ext>
            </a:extLst>
          </p:cNvPr>
          <p:cNvSpPr>
            <a:spLocks noGrp="1"/>
          </p:cNvSpPr>
          <p:nvPr>
            <p:ph type="title"/>
          </p:nvPr>
        </p:nvSpPr>
        <p:spPr/>
        <p:txBody>
          <a:bodyPr/>
          <a:lstStyle/>
          <a:p>
            <a:r>
              <a:rPr lang="en-US" dirty="0"/>
              <a:t>Dive into the design</a:t>
            </a:r>
            <a:br>
              <a:rPr lang="en-US" dirty="0"/>
            </a:br>
            <a:r>
              <a:rPr lang="en-US" sz="2000" b="0" dirty="0"/>
              <a:t>UQ models allow us to spatially interleave ML model invocations with existing expensive solutions</a:t>
            </a:r>
            <a:endParaRPr lang="en-US" b="0" dirty="0"/>
          </a:p>
        </p:txBody>
      </p:sp>
      <p:sp>
        <p:nvSpPr>
          <p:cNvPr id="3" name="Rectangle 2">
            <a:extLst>
              <a:ext uri="{FF2B5EF4-FFF2-40B4-BE49-F238E27FC236}">
                <a16:creationId xmlns:a16="http://schemas.microsoft.com/office/drawing/2014/main" id="{A4898572-3980-62E5-9C00-5F9B44A5CFC1}"/>
              </a:ext>
            </a:extLst>
          </p:cNvPr>
          <p:cNvSpPr/>
          <p:nvPr/>
        </p:nvSpPr>
        <p:spPr bwMode="auto">
          <a:xfrm>
            <a:off x="729343" y="1721277"/>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4" name="Rounded Rectangle 3">
            <a:extLst>
              <a:ext uri="{FF2B5EF4-FFF2-40B4-BE49-F238E27FC236}">
                <a16:creationId xmlns:a16="http://schemas.microsoft.com/office/drawing/2014/main" id="{DC6F5A88-BF91-B836-D788-156C844A84CA}"/>
              </a:ext>
            </a:extLst>
          </p:cNvPr>
          <p:cNvSpPr/>
          <p:nvPr/>
        </p:nvSpPr>
        <p:spPr bwMode="auto">
          <a:xfrm>
            <a:off x="481784" y="2760232"/>
            <a:ext cx="2104102" cy="2340141"/>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5" name="Down Arrow 4">
            <a:extLst>
              <a:ext uri="{FF2B5EF4-FFF2-40B4-BE49-F238E27FC236}">
                <a16:creationId xmlns:a16="http://schemas.microsoft.com/office/drawing/2014/main" id="{951708D2-5ECE-A6D9-5F6B-66509F985C64}"/>
              </a:ext>
            </a:extLst>
          </p:cNvPr>
          <p:cNvSpPr/>
          <p:nvPr/>
        </p:nvSpPr>
        <p:spPr bwMode="auto">
          <a:xfrm>
            <a:off x="1366157" y="2243791"/>
            <a:ext cx="391885" cy="457742"/>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 name="Rectangle 5">
            <a:extLst>
              <a:ext uri="{FF2B5EF4-FFF2-40B4-BE49-F238E27FC236}">
                <a16:creationId xmlns:a16="http://schemas.microsoft.com/office/drawing/2014/main" id="{FF8E7E18-8C54-4594-A79D-4B0D7F49C218}"/>
              </a:ext>
            </a:extLst>
          </p:cNvPr>
          <p:cNvSpPr/>
          <p:nvPr/>
        </p:nvSpPr>
        <p:spPr bwMode="auto">
          <a:xfrm>
            <a:off x="1006927" y="2820103"/>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UQ</a:t>
            </a:r>
          </a:p>
        </p:txBody>
      </p:sp>
      <p:sp>
        <p:nvSpPr>
          <p:cNvPr id="7" name="Rectangle 6">
            <a:extLst>
              <a:ext uri="{FF2B5EF4-FFF2-40B4-BE49-F238E27FC236}">
                <a16:creationId xmlns:a16="http://schemas.microsoft.com/office/drawing/2014/main" id="{7D306636-8F74-FA15-CAC6-09076D294431}"/>
              </a:ext>
            </a:extLst>
          </p:cNvPr>
          <p:cNvSpPr/>
          <p:nvPr/>
        </p:nvSpPr>
        <p:spPr bwMode="auto">
          <a:xfrm>
            <a:off x="707571" y="5510048"/>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8" name="Down Arrow 7">
            <a:extLst>
              <a:ext uri="{FF2B5EF4-FFF2-40B4-BE49-F238E27FC236}">
                <a16:creationId xmlns:a16="http://schemas.microsoft.com/office/drawing/2014/main" id="{B5AE93E4-0CE8-AD68-C8FE-02B81A76E2C5}"/>
              </a:ext>
            </a:extLst>
          </p:cNvPr>
          <p:cNvSpPr/>
          <p:nvPr/>
        </p:nvSpPr>
        <p:spPr bwMode="auto">
          <a:xfrm>
            <a:off x="1366157" y="5126338"/>
            <a:ext cx="391885" cy="350975"/>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nvGrpSpPr>
          <p:cNvPr id="9" name="Group 8">
            <a:extLst>
              <a:ext uri="{FF2B5EF4-FFF2-40B4-BE49-F238E27FC236}">
                <a16:creationId xmlns:a16="http://schemas.microsoft.com/office/drawing/2014/main" id="{E9D870D3-A44C-D2A5-721D-9F844AEFCE93}"/>
              </a:ext>
            </a:extLst>
          </p:cNvPr>
          <p:cNvGrpSpPr/>
          <p:nvPr/>
        </p:nvGrpSpPr>
        <p:grpSpPr>
          <a:xfrm>
            <a:off x="542352" y="3234485"/>
            <a:ext cx="1991563" cy="930173"/>
            <a:chOff x="542352" y="3234485"/>
            <a:chExt cx="1991563" cy="930173"/>
          </a:xfrm>
        </p:grpSpPr>
        <p:grpSp>
          <p:nvGrpSpPr>
            <p:cNvPr id="10" name="Group 9">
              <a:extLst>
                <a:ext uri="{FF2B5EF4-FFF2-40B4-BE49-F238E27FC236}">
                  <a16:creationId xmlns:a16="http://schemas.microsoft.com/office/drawing/2014/main" id="{B3F3F116-65D8-F584-6425-52FD0BCBA932}"/>
                </a:ext>
              </a:extLst>
            </p:cNvPr>
            <p:cNvGrpSpPr/>
            <p:nvPr/>
          </p:nvGrpSpPr>
          <p:grpSpPr>
            <a:xfrm>
              <a:off x="1652170" y="3695148"/>
              <a:ext cx="881745" cy="446314"/>
              <a:chOff x="1730826" y="3695148"/>
              <a:chExt cx="881745" cy="446314"/>
            </a:xfrm>
          </p:grpSpPr>
          <p:sp>
            <p:nvSpPr>
              <p:cNvPr id="16" name="Rectangle 15">
                <a:extLst>
                  <a:ext uri="{FF2B5EF4-FFF2-40B4-BE49-F238E27FC236}">
                    <a16:creationId xmlns:a16="http://schemas.microsoft.com/office/drawing/2014/main" id="{2E1CF0A6-44EA-5B08-8790-1EDB9E8AAE0C}"/>
                  </a:ext>
                </a:extLst>
              </p:cNvPr>
              <p:cNvSpPr/>
              <p:nvPr/>
            </p:nvSpPr>
            <p:spPr bwMode="auto">
              <a:xfrm>
                <a:off x="1730826" y="3695148"/>
                <a:ext cx="881745"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sp>
            <p:nvSpPr>
              <p:cNvPr id="17" name="Multiply 16">
                <a:extLst>
                  <a:ext uri="{FF2B5EF4-FFF2-40B4-BE49-F238E27FC236}">
                    <a16:creationId xmlns:a16="http://schemas.microsoft.com/office/drawing/2014/main" id="{671EC3F4-7424-B15A-4EB9-E3184E90F4C3}"/>
                  </a:ext>
                </a:extLst>
              </p:cNvPr>
              <p:cNvSpPr/>
              <p:nvPr/>
            </p:nvSpPr>
            <p:spPr bwMode="auto">
              <a:xfrm>
                <a:off x="1986642" y="3717722"/>
                <a:ext cx="391885" cy="401165"/>
              </a:xfrm>
              <a:prstGeom prst="mathMultiply">
                <a:avLst/>
              </a:prstGeom>
              <a:solidFill>
                <a:schemeClr val="accent2">
                  <a:lumMod val="60000"/>
                  <a:lumOff val="40000"/>
                </a:schemeClr>
              </a:solidFill>
              <a:ln>
                <a:solidFill>
                  <a:schemeClr val="accent2">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1" name="Group 10">
              <a:extLst>
                <a:ext uri="{FF2B5EF4-FFF2-40B4-BE49-F238E27FC236}">
                  <a16:creationId xmlns:a16="http://schemas.microsoft.com/office/drawing/2014/main" id="{25665F04-7028-AC82-EB79-08E77F64A764}"/>
                </a:ext>
              </a:extLst>
            </p:cNvPr>
            <p:cNvGrpSpPr/>
            <p:nvPr/>
          </p:nvGrpSpPr>
          <p:grpSpPr>
            <a:xfrm>
              <a:off x="542352" y="3695148"/>
              <a:ext cx="881744" cy="469510"/>
              <a:chOff x="473528" y="3695148"/>
              <a:chExt cx="881744" cy="469510"/>
            </a:xfrm>
          </p:grpSpPr>
          <p:sp>
            <p:nvSpPr>
              <p:cNvPr id="14" name="Rectangle 13">
                <a:extLst>
                  <a:ext uri="{FF2B5EF4-FFF2-40B4-BE49-F238E27FC236}">
                    <a16:creationId xmlns:a16="http://schemas.microsoft.com/office/drawing/2014/main" id="{E7E7F8EB-5188-249A-9D9E-41F253381A00}"/>
                  </a:ext>
                </a:extLst>
              </p:cNvPr>
              <p:cNvSpPr/>
              <p:nvPr/>
            </p:nvSpPr>
            <p:spPr bwMode="auto">
              <a:xfrm>
                <a:off x="473528" y="3695148"/>
                <a:ext cx="881744"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pic>
            <p:nvPicPr>
              <p:cNvPr id="15" name="Graphic 14" descr="Checkbox Checked with solid fill">
                <a:extLst>
                  <a:ext uri="{FF2B5EF4-FFF2-40B4-BE49-F238E27FC236}">
                    <a16:creationId xmlns:a16="http://schemas.microsoft.com/office/drawing/2014/main" id="{D3E999FE-D529-97A6-A30A-9183144D6D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77" y="3717722"/>
                <a:ext cx="446936" cy="446936"/>
              </a:xfrm>
              <a:prstGeom prst="rect">
                <a:avLst/>
              </a:prstGeom>
            </p:spPr>
          </p:pic>
        </p:grpSp>
        <p:sp>
          <p:nvSpPr>
            <p:cNvPr id="12" name="Down Arrow 11">
              <a:extLst>
                <a:ext uri="{FF2B5EF4-FFF2-40B4-BE49-F238E27FC236}">
                  <a16:creationId xmlns:a16="http://schemas.microsoft.com/office/drawing/2014/main" id="{DD07EFFA-EACF-D378-2C53-6FEEDA89554B}"/>
                </a:ext>
              </a:extLst>
            </p:cNvPr>
            <p:cNvSpPr/>
            <p:nvPr/>
          </p:nvSpPr>
          <p:spPr bwMode="auto">
            <a:xfrm rot="2750036">
              <a:off x="937858" y="323012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3" name="Down Arrow 12">
              <a:extLst>
                <a:ext uri="{FF2B5EF4-FFF2-40B4-BE49-F238E27FC236}">
                  <a16:creationId xmlns:a16="http://schemas.microsoft.com/office/drawing/2014/main" id="{C524FE7A-98E2-0BA3-1181-D259A910AC08}"/>
                </a:ext>
              </a:extLst>
            </p:cNvPr>
            <p:cNvSpPr/>
            <p:nvPr/>
          </p:nvSpPr>
          <p:spPr bwMode="auto">
            <a:xfrm rot="18900000">
              <a:off x="1829984" y="3234485"/>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8" name="Group 17">
            <a:extLst>
              <a:ext uri="{FF2B5EF4-FFF2-40B4-BE49-F238E27FC236}">
                <a16:creationId xmlns:a16="http://schemas.microsoft.com/office/drawing/2014/main" id="{33251354-E520-983D-F4D6-AE1CC54BF537}"/>
              </a:ext>
            </a:extLst>
          </p:cNvPr>
          <p:cNvGrpSpPr/>
          <p:nvPr/>
        </p:nvGrpSpPr>
        <p:grpSpPr>
          <a:xfrm>
            <a:off x="987037" y="4166252"/>
            <a:ext cx="1195008" cy="835714"/>
            <a:chOff x="987037" y="4166252"/>
            <a:chExt cx="1195008" cy="835714"/>
          </a:xfrm>
        </p:grpSpPr>
        <p:sp>
          <p:nvSpPr>
            <p:cNvPr id="19" name="Rectangle 18">
              <a:extLst>
                <a:ext uri="{FF2B5EF4-FFF2-40B4-BE49-F238E27FC236}">
                  <a16:creationId xmlns:a16="http://schemas.microsoft.com/office/drawing/2014/main" id="{A8303303-C148-17B6-A680-E1B48530AF9D}"/>
                </a:ext>
              </a:extLst>
            </p:cNvPr>
            <p:cNvSpPr/>
            <p:nvPr/>
          </p:nvSpPr>
          <p:spPr bwMode="auto">
            <a:xfrm>
              <a:off x="987877" y="4650991"/>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a:t>
              </a:r>
            </a:p>
          </p:txBody>
        </p:sp>
        <p:sp>
          <p:nvSpPr>
            <p:cNvPr id="20" name="Down Arrow 19">
              <a:extLst>
                <a:ext uri="{FF2B5EF4-FFF2-40B4-BE49-F238E27FC236}">
                  <a16:creationId xmlns:a16="http://schemas.microsoft.com/office/drawing/2014/main" id="{3167602E-8C6D-D5B0-76CF-C82246D02109}"/>
                </a:ext>
              </a:extLst>
            </p:cNvPr>
            <p:cNvSpPr/>
            <p:nvPr/>
          </p:nvSpPr>
          <p:spPr bwMode="auto">
            <a:xfrm rot="18900000">
              <a:off x="987037" y="416625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21" name="Down Arrow 20">
              <a:extLst>
                <a:ext uri="{FF2B5EF4-FFF2-40B4-BE49-F238E27FC236}">
                  <a16:creationId xmlns:a16="http://schemas.microsoft.com/office/drawing/2014/main" id="{F094BD29-2105-57FB-FF0B-0186B37F1602}"/>
                </a:ext>
              </a:extLst>
            </p:cNvPr>
            <p:cNvSpPr/>
            <p:nvPr/>
          </p:nvSpPr>
          <p:spPr bwMode="auto">
            <a:xfrm rot="2750036">
              <a:off x="1802891" y="4177251"/>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23" name="TextBox 22">
            <a:extLst>
              <a:ext uri="{FF2B5EF4-FFF2-40B4-BE49-F238E27FC236}">
                <a16:creationId xmlns:a16="http://schemas.microsoft.com/office/drawing/2014/main" id="{2352A93F-68E8-1E0D-FCBB-6BAC150D5DF5}"/>
              </a:ext>
            </a:extLst>
          </p:cNvPr>
          <p:cNvSpPr txBox="1"/>
          <p:nvPr/>
        </p:nvSpPr>
        <p:spPr>
          <a:xfrm>
            <a:off x="2585886" y="5721421"/>
            <a:ext cx="2465085" cy="461665"/>
          </a:xfrm>
          <a:prstGeom prst="rect">
            <a:avLst/>
          </a:prstGeom>
          <a:noFill/>
        </p:spPr>
        <p:txBody>
          <a:bodyPr wrap="square" rtlCol="0">
            <a:spAutoFit/>
          </a:bodyPr>
          <a:lstStyle/>
          <a:p>
            <a:pPr algn="ctr"/>
            <a:r>
              <a:rPr lang="en-US" sz="2400" b="1" dirty="0">
                <a:solidFill>
                  <a:schemeClr val="tx2"/>
                </a:solidFill>
              </a:rPr>
              <a:t>MPI Application</a:t>
            </a:r>
          </a:p>
        </p:txBody>
      </p:sp>
    </p:spTree>
    <p:extLst>
      <p:ext uri="{BB962C8B-B14F-4D97-AF65-F5344CB8AC3E}">
        <p14:creationId xmlns:p14="http://schemas.microsoft.com/office/powerpoint/2010/main" val="1817925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538645CB-95C4-0B0F-2475-7E36BDCD9D4A}"/>
              </a:ext>
            </a:extLst>
          </p:cNvPr>
          <p:cNvSpPr/>
          <p:nvPr/>
        </p:nvSpPr>
        <p:spPr bwMode="auto">
          <a:xfrm>
            <a:off x="413657" y="1545771"/>
            <a:ext cx="4713514" cy="4637315"/>
          </a:xfrm>
          <a:prstGeom prst="roundRect">
            <a:avLst>
              <a:gd name="adj" fmla="val 6269"/>
            </a:avLst>
          </a:prstGeom>
          <a:solidFill>
            <a:schemeClr val="accent1">
              <a:lumMod val="20000"/>
              <a:lumOff val="80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 name="Title 1">
            <a:extLst>
              <a:ext uri="{FF2B5EF4-FFF2-40B4-BE49-F238E27FC236}">
                <a16:creationId xmlns:a16="http://schemas.microsoft.com/office/drawing/2014/main" id="{36664D28-F561-06C8-5C29-AD0E0765721B}"/>
              </a:ext>
            </a:extLst>
          </p:cNvPr>
          <p:cNvSpPr>
            <a:spLocks noGrp="1"/>
          </p:cNvSpPr>
          <p:nvPr>
            <p:ph type="title"/>
          </p:nvPr>
        </p:nvSpPr>
        <p:spPr/>
        <p:txBody>
          <a:bodyPr/>
          <a:lstStyle/>
          <a:p>
            <a:r>
              <a:rPr lang="en-US" dirty="0"/>
              <a:t>Dive into the design</a:t>
            </a:r>
            <a:br>
              <a:rPr lang="en-US" dirty="0"/>
            </a:br>
            <a:r>
              <a:rPr lang="en-US" sz="2000" b="0" dirty="0"/>
              <a:t>Slowest execution path determines execution time …</a:t>
            </a:r>
            <a:endParaRPr lang="en-US" sz="2400" b="0" dirty="0"/>
          </a:p>
        </p:txBody>
      </p:sp>
      <p:sp>
        <p:nvSpPr>
          <p:cNvPr id="3" name="Rectangle 2">
            <a:extLst>
              <a:ext uri="{FF2B5EF4-FFF2-40B4-BE49-F238E27FC236}">
                <a16:creationId xmlns:a16="http://schemas.microsoft.com/office/drawing/2014/main" id="{A4898572-3980-62E5-9C00-5F9B44A5CFC1}"/>
              </a:ext>
            </a:extLst>
          </p:cNvPr>
          <p:cNvSpPr/>
          <p:nvPr/>
        </p:nvSpPr>
        <p:spPr bwMode="auto">
          <a:xfrm>
            <a:off x="729343" y="1721277"/>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4" name="Rounded Rectangle 3">
            <a:extLst>
              <a:ext uri="{FF2B5EF4-FFF2-40B4-BE49-F238E27FC236}">
                <a16:creationId xmlns:a16="http://schemas.microsoft.com/office/drawing/2014/main" id="{DC6F5A88-BF91-B836-D788-156C844A84CA}"/>
              </a:ext>
            </a:extLst>
          </p:cNvPr>
          <p:cNvSpPr/>
          <p:nvPr/>
        </p:nvSpPr>
        <p:spPr bwMode="auto">
          <a:xfrm>
            <a:off x="481784" y="2760232"/>
            <a:ext cx="2104102" cy="2340141"/>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5" name="Down Arrow 4">
            <a:extLst>
              <a:ext uri="{FF2B5EF4-FFF2-40B4-BE49-F238E27FC236}">
                <a16:creationId xmlns:a16="http://schemas.microsoft.com/office/drawing/2014/main" id="{951708D2-5ECE-A6D9-5F6B-66509F985C64}"/>
              </a:ext>
            </a:extLst>
          </p:cNvPr>
          <p:cNvSpPr/>
          <p:nvPr/>
        </p:nvSpPr>
        <p:spPr bwMode="auto">
          <a:xfrm>
            <a:off x="1366157" y="2243791"/>
            <a:ext cx="391885" cy="457742"/>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 name="Rectangle 5">
            <a:extLst>
              <a:ext uri="{FF2B5EF4-FFF2-40B4-BE49-F238E27FC236}">
                <a16:creationId xmlns:a16="http://schemas.microsoft.com/office/drawing/2014/main" id="{FF8E7E18-8C54-4594-A79D-4B0D7F49C218}"/>
              </a:ext>
            </a:extLst>
          </p:cNvPr>
          <p:cNvSpPr/>
          <p:nvPr/>
        </p:nvSpPr>
        <p:spPr bwMode="auto">
          <a:xfrm>
            <a:off x="1006927" y="2820103"/>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UQ</a:t>
            </a:r>
          </a:p>
        </p:txBody>
      </p:sp>
      <p:sp>
        <p:nvSpPr>
          <p:cNvPr id="7" name="Rectangle 6">
            <a:extLst>
              <a:ext uri="{FF2B5EF4-FFF2-40B4-BE49-F238E27FC236}">
                <a16:creationId xmlns:a16="http://schemas.microsoft.com/office/drawing/2014/main" id="{7D306636-8F74-FA15-CAC6-09076D294431}"/>
              </a:ext>
            </a:extLst>
          </p:cNvPr>
          <p:cNvSpPr/>
          <p:nvPr/>
        </p:nvSpPr>
        <p:spPr bwMode="auto">
          <a:xfrm>
            <a:off x="707571" y="5510048"/>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8" name="Down Arrow 7">
            <a:extLst>
              <a:ext uri="{FF2B5EF4-FFF2-40B4-BE49-F238E27FC236}">
                <a16:creationId xmlns:a16="http://schemas.microsoft.com/office/drawing/2014/main" id="{B5AE93E4-0CE8-AD68-C8FE-02B81A76E2C5}"/>
              </a:ext>
            </a:extLst>
          </p:cNvPr>
          <p:cNvSpPr/>
          <p:nvPr/>
        </p:nvSpPr>
        <p:spPr bwMode="auto">
          <a:xfrm>
            <a:off x="1366157" y="5126338"/>
            <a:ext cx="391885" cy="350975"/>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nvGrpSpPr>
          <p:cNvPr id="9" name="Group 8">
            <a:extLst>
              <a:ext uri="{FF2B5EF4-FFF2-40B4-BE49-F238E27FC236}">
                <a16:creationId xmlns:a16="http://schemas.microsoft.com/office/drawing/2014/main" id="{E9D870D3-A44C-D2A5-721D-9F844AEFCE93}"/>
              </a:ext>
            </a:extLst>
          </p:cNvPr>
          <p:cNvGrpSpPr/>
          <p:nvPr/>
        </p:nvGrpSpPr>
        <p:grpSpPr>
          <a:xfrm>
            <a:off x="542352" y="3234485"/>
            <a:ext cx="1991563" cy="930173"/>
            <a:chOff x="542352" y="3234485"/>
            <a:chExt cx="1991563" cy="930173"/>
          </a:xfrm>
        </p:grpSpPr>
        <p:grpSp>
          <p:nvGrpSpPr>
            <p:cNvPr id="10" name="Group 9">
              <a:extLst>
                <a:ext uri="{FF2B5EF4-FFF2-40B4-BE49-F238E27FC236}">
                  <a16:creationId xmlns:a16="http://schemas.microsoft.com/office/drawing/2014/main" id="{B3F3F116-65D8-F584-6425-52FD0BCBA932}"/>
                </a:ext>
              </a:extLst>
            </p:cNvPr>
            <p:cNvGrpSpPr/>
            <p:nvPr/>
          </p:nvGrpSpPr>
          <p:grpSpPr>
            <a:xfrm>
              <a:off x="1652170" y="3695148"/>
              <a:ext cx="881745" cy="446314"/>
              <a:chOff x="1730826" y="3695148"/>
              <a:chExt cx="881745" cy="446314"/>
            </a:xfrm>
          </p:grpSpPr>
          <p:sp>
            <p:nvSpPr>
              <p:cNvPr id="16" name="Rectangle 15">
                <a:extLst>
                  <a:ext uri="{FF2B5EF4-FFF2-40B4-BE49-F238E27FC236}">
                    <a16:creationId xmlns:a16="http://schemas.microsoft.com/office/drawing/2014/main" id="{2E1CF0A6-44EA-5B08-8790-1EDB9E8AAE0C}"/>
                  </a:ext>
                </a:extLst>
              </p:cNvPr>
              <p:cNvSpPr/>
              <p:nvPr/>
            </p:nvSpPr>
            <p:spPr bwMode="auto">
              <a:xfrm>
                <a:off x="1730826" y="3695148"/>
                <a:ext cx="881745"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sp>
            <p:nvSpPr>
              <p:cNvPr id="17" name="Multiply 16">
                <a:extLst>
                  <a:ext uri="{FF2B5EF4-FFF2-40B4-BE49-F238E27FC236}">
                    <a16:creationId xmlns:a16="http://schemas.microsoft.com/office/drawing/2014/main" id="{671EC3F4-7424-B15A-4EB9-E3184E90F4C3}"/>
                  </a:ext>
                </a:extLst>
              </p:cNvPr>
              <p:cNvSpPr/>
              <p:nvPr/>
            </p:nvSpPr>
            <p:spPr bwMode="auto">
              <a:xfrm>
                <a:off x="1986642" y="3717722"/>
                <a:ext cx="391885" cy="401165"/>
              </a:xfrm>
              <a:prstGeom prst="mathMultiply">
                <a:avLst/>
              </a:prstGeom>
              <a:solidFill>
                <a:schemeClr val="accent2">
                  <a:lumMod val="60000"/>
                  <a:lumOff val="40000"/>
                </a:schemeClr>
              </a:solidFill>
              <a:ln>
                <a:solidFill>
                  <a:schemeClr val="accent2">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1" name="Group 10">
              <a:extLst>
                <a:ext uri="{FF2B5EF4-FFF2-40B4-BE49-F238E27FC236}">
                  <a16:creationId xmlns:a16="http://schemas.microsoft.com/office/drawing/2014/main" id="{25665F04-7028-AC82-EB79-08E77F64A764}"/>
                </a:ext>
              </a:extLst>
            </p:cNvPr>
            <p:cNvGrpSpPr/>
            <p:nvPr/>
          </p:nvGrpSpPr>
          <p:grpSpPr>
            <a:xfrm>
              <a:off x="542352" y="3695148"/>
              <a:ext cx="881744" cy="469510"/>
              <a:chOff x="473528" y="3695148"/>
              <a:chExt cx="881744" cy="469510"/>
            </a:xfrm>
          </p:grpSpPr>
          <p:sp>
            <p:nvSpPr>
              <p:cNvPr id="14" name="Rectangle 13">
                <a:extLst>
                  <a:ext uri="{FF2B5EF4-FFF2-40B4-BE49-F238E27FC236}">
                    <a16:creationId xmlns:a16="http://schemas.microsoft.com/office/drawing/2014/main" id="{E7E7F8EB-5188-249A-9D9E-41F253381A00}"/>
                  </a:ext>
                </a:extLst>
              </p:cNvPr>
              <p:cNvSpPr/>
              <p:nvPr/>
            </p:nvSpPr>
            <p:spPr bwMode="auto">
              <a:xfrm>
                <a:off x="473528" y="3695148"/>
                <a:ext cx="881744"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pic>
            <p:nvPicPr>
              <p:cNvPr id="15" name="Graphic 14" descr="Checkbox Checked with solid fill">
                <a:extLst>
                  <a:ext uri="{FF2B5EF4-FFF2-40B4-BE49-F238E27FC236}">
                    <a16:creationId xmlns:a16="http://schemas.microsoft.com/office/drawing/2014/main" id="{D3E999FE-D529-97A6-A30A-9183144D6D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77" y="3717722"/>
                <a:ext cx="446936" cy="446936"/>
              </a:xfrm>
              <a:prstGeom prst="rect">
                <a:avLst/>
              </a:prstGeom>
            </p:spPr>
          </p:pic>
        </p:grpSp>
        <p:sp>
          <p:nvSpPr>
            <p:cNvPr id="12" name="Down Arrow 11">
              <a:extLst>
                <a:ext uri="{FF2B5EF4-FFF2-40B4-BE49-F238E27FC236}">
                  <a16:creationId xmlns:a16="http://schemas.microsoft.com/office/drawing/2014/main" id="{DD07EFFA-EACF-D378-2C53-6FEEDA89554B}"/>
                </a:ext>
              </a:extLst>
            </p:cNvPr>
            <p:cNvSpPr/>
            <p:nvPr/>
          </p:nvSpPr>
          <p:spPr bwMode="auto">
            <a:xfrm rot="2750036">
              <a:off x="937858" y="323012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3" name="Down Arrow 12">
              <a:extLst>
                <a:ext uri="{FF2B5EF4-FFF2-40B4-BE49-F238E27FC236}">
                  <a16:creationId xmlns:a16="http://schemas.microsoft.com/office/drawing/2014/main" id="{C524FE7A-98E2-0BA3-1181-D259A910AC08}"/>
                </a:ext>
              </a:extLst>
            </p:cNvPr>
            <p:cNvSpPr/>
            <p:nvPr/>
          </p:nvSpPr>
          <p:spPr bwMode="auto">
            <a:xfrm rot="18900000">
              <a:off x="1829984" y="3234485"/>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8" name="Group 17">
            <a:extLst>
              <a:ext uri="{FF2B5EF4-FFF2-40B4-BE49-F238E27FC236}">
                <a16:creationId xmlns:a16="http://schemas.microsoft.com/office/drawing/2014/main" id="{33251354-E520-983D-F4D6-AE1CC54BF537}"/>
              </a:ext>
            </a:extLst>
          </p:cNvPr>
          <p:cNvGrpSpPr/>
          <p:nvPr/>
        </p:nvGrpSpPr>
        <p:grpSpPr>
          <a:xfrm>
            <a:off x="987037" y="4166252"/>
            <a:ext cx="1195008" cy="835714"/>
            <a:chOff x="987037" y="4166252"/>
            <a:chExt cx="1195008" cy="835714"/>
          </a:xfrm>
        </p:grpSpPr>
        <p:sp>
          <p:nvSpPr>
            <p:cNvPr id="19" name="Rectangle 18">
              <a:extLst>
                <a:ext uri="{FF2B5EF4-FFF2-40B4-BE49-F238E27FC236}">
                  <a16:creationId xmlns:a16="http://schemas.microsoft.com/office/drawing/2014/main" id="{A8303303-C148-17B6-A680-E1B48530AF9D}"/>
                </a:ext>
              </a:extLst>
            </p:cNvPr>
            <p:cNvSpPr/>
            <p:nvPr/>
          </p:nvSpPr>
          <p:spPr bwMode="auto">
            <a:xfrm>
              <a:off x="987877" y="4650991"/>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a:t>
              </a:r>
            </a:p>
          </p:txBody>
        </p:sp>
        <p:sp>
          <p:nvSpPr>
            <p:cNvPr id="20" name="Down Arrow 19">
              <a:extLst>
                <a:ext uri="{FF2B5EF4-FFF2-40B4-BE49-F238E27FC236}">
                  <a16:creationId xmlns:a16="http://schemas.microsoft.com/office/drawing/2014/main" id="{3167602E-8C6D-D5B0-76CF-C82246D02109}"/>
                </a:ext>
              </a:extLst>
            </p:cNvPr>
            <p:cNvSpPr/>
            <p:nvPr/>
          </p:nvSpPr>
          <p:spPr bwMode="auto">
            <a:xfrm rot="18900000">
              <a:off x="987037" y="416625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21" name="Down Arrow 20">
              <a:extLst>
                <a:ext uri="{FF2B5EF4-FFF2-40B4-BE49-F238E27FC236}">
                  <a16:creationId xmlns:a16="http://schemas.microsoft.com/office/drawing/2014/main" id="{F094BD29-2105-57FB-FF0B-0186B37F1602}"/>
                </a:ext>
              </a:extLst>
            </p:cNvPr>
            <p:cNvSpPr/>
            <p:nvPr/>
          </p:nvSpPr>
          <p:spPr bwMode="auto">
            <a:xfrm rot="2750036">
              <a:off x="1802891" y="4177251"/>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23" name="TextBox 22">
            <a:extLst>
              <a:ext uri="{FF2B5EF4-FFF2-40B4-BE49-F238E27FC236}">
                <a16:creationId xmlns:a16="http://schemas.microsoft.com/office/drawing/2014/main" id="{2352A93F-68E8-1E0D-FCBB-6BAC150D5DF5}"/>
              </a:ext>
            </a:extLst>
          </p:cNvPr>
          <p:cNvSpPr txBox="1"/>
          <p:nvPr/>
        </p:nvSpPr>
        <p:spPr>
          <a:xfrm>
            <a:off x="2585886" y="5721421"/>
            <a:ext cx="2465085" cy="461665"/>
          </a:xfrm>
          <a:prstGeom prst="rect">
            <a:avLst/>
          </a:prstGeom>
          <a:noFill/>
        </p:spPr>
        <p:txBody>
          <a:bodyPr wrap="square" rtlCol="0">
            <a:spAutoFit/>
          </a:bodyPr>
          <a:lstStyle/>
          <a:p>
            <a:pPr algn="ctr"/>
            <a:r>
              <a:rPr lang="en-US" sz="2400" b="1" dirty="0">
                <a:solidFill>
                  <a:schemeClr val="tx2"/>
                </a:solidFill>
              </a:rPr>
              <a:t>MPI Application</a:t>
            </a:r>
          </a:p>
        </p:txBody>
      </p:sp>
      <p:grpSp>
        <p:nvGrpSpPr>
          <p:cNvPr id="24" name="Group 23">
            <a:extLst>
              <a:ext uri="{FF2B5EF4-FFF2-40B4-BE49-F238E27FC236}">
                <a16:creationId xmlns:a16="http://schemas.microsoft.com/office/drawing/2014/main" id="{16DF35F8-717D-9CA6-9DD2-1A09EA86CBD9}"/>
              </a:ext>
            </a:extLst>
          </p:cNvPr>
          <p:cNvGrpSpPr/>
          <p:nvPr/>
        </p:nvGrpSpPr>
        <p:grpSpPr>
          <a:xfrm>
            <a:off x="2217185" y="2487562"/>
            <a:ext cx="2659879" cy="2824668"/>
            <a:chOff x="2217185" y="2487562"/>
            <a:chExt cx="2659879" cy="2824668"/>
          </a:xfrm>
        </p:grpSpPr>
        <p:sp>
          <p:nvSpPr>
            <p:cNvPr id="25" name="Rounded Rectangle 24">
              <a:extLst>
                <a:ext uri="{FF2B5EF4-FFF2-40B4-BE49-F238E27FC236}">
                  <a16:creationId xmlns:a16="http://schemas.microsoft.com/office/drawing/2014/main" id="{FF61966D-DC7E-5482-A745-7DBF2F738060}"/>
                </a:ext>
              </a:extLst>
            </p:cNvPr>
            <p:cNvSpPr/>
            <p:nvPr/>
          </p:nvSpPr>
          <p:spPr bwMode="auto">
            <a:xfrm>
              <a:off x="2792807" y="2487562"/>
              <a:ext cx="2084257" cy="2824668"/>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6" name="Rectangle 25">
              <a:extLst>
                <a:ext uri="{FF2B5EF4-FFF2-40B4-BE49-F238E27FC236}">
                  <a16:creationId xmlns:a16="http://schemas.microsoft.com/office/drawing/2014/main" id="{3A3F6C39-CC1D-6229-78CB-16CBE67E71F8}"/>
                </a:ext>
              </a:extLst>
            </p:cNvPr>
            <p:cNvSpPr/>
            <p:nvPr/>
          </p:nvSpPr>
          <p:spPr bwMode="auto">
            <a:xfrm>
              <a:off x="2986212" y="2766594"/>
              <a:ext cx="168856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Distribute Inputs</a:t>
              </a:r>
            </a:p>
          </p:txBody>
        </p:sp>
        <p:grpSp>
          <p:nvGrpSpPr>
            <p:cNvPr id="27" name="Group 26">
              <a:extLst>
                <a:ext uri="{FF2B5EF4-FFF2-40B4-BE49-F238E27FC236}">
                  <a16:creationId xmlns:a16="http://schemas.microsoft.com/office/drawing/2014/main" id="{1C7CEB43-FD66-0A1B-67DE-AAADBE4CBDFB}"/>
                </a:ext>
              </a:extLst>
            </p:cNvPr>
            <p:cNvGrpSpPr/>
            <p:nvPr/>
          </p:nvGrpSpPr>
          <p:grpSpPr>
            <a:xfrm>
              <a:off x="2989662" y="3634295"/>
              <a:ext cx="915753" cy="669827"/>
              <a:chOff x="2840209" y="3307079"/>
              <a:chExt cx="915753" cy="669827"/>
            </a:xfrm>
          </p:grpSpPr>
          <p:sp>
            <p:nvSpPr>
              <p:cNvPr id="46" name="Rectangle 45">
                <a:extLst>
                  <a:ext uri="{FF2B5EF4-FFF2-40B4-BE49-F238E27FC236}">
                    <a16:creationId xmlns:a16="http://schemas.microsoft.com/office/drawing/2014/main" id="{247E2C20-8417-0EDA-9BC3-7748AED55105}"/>
                  </a:ext>
                </a:extLst>
              </p:cNvPr>
              <p:cNvSpPr/>
              <p:nvPr/>
            </p:nvSpPr>
            <p:spPr bwMode="auto">
              <a:xfrm>
                <a:off x="3265493" y="330707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7" name="Rectangle 46">
                <a:extLst>
                  <a:ext uri="{FF2B5EF4-FFF2-40B4-BE49-F238E27FC236}">
                    <a16:creationId xmlns:a16="http://schemas.microsoft.com/office/drawing/2014/main" id="{B69F8765-3A04-EBF9-95E3-E449C17AC220}"/>
                  </a:ext>
                </a:extLst>
              </p:cNvPr>
              <p:cNvSpPr/>
              <p:nvPr/>
            </p:nvSpPr>
            <p:spPr bwMode="auto">
              <a:xfrm>
                <a:off x="3180437" y="335541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8" name="Rectangle 47">
                <a:extLst>
                  <a:ext uri="{FF2B5EF4-FFF2-40B4-BE49-F238E27FC236}">
                    <a16:creationId xmlns:a16="http://schemas.microsoft.com/office/drawing/2014/main" id="{A9CA7A9D-74CC-3D2F-DD98-A9459E5A152D}"/>
                  </a:ext>
                </a:extLst>
              </p:cNvPr>
              <p:cNvSpPr/>
              <p:nvPr/>
            </p:nvSpPr>
            <p:spPr bwMode="auto">
              <a:xfrm>
                <a:off x="3095380" y="340375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9" name="Rectangle 48">
                <a:extLst>
                  <a:ext uri="{FF2B5EF4-FFF2-40B4-BE49-F238E27FC236}">
                    <a16:creationId xmlns:a16="http://schemas.microsoft.com/office/drawing/2014/main" id="{0961D63E-5639-8D72-51EE-9373A71591E0}"/>
                  </a:ext>
                </a:extLst>
              </p:cNvPr>
              <p:cNvSpPr/>
              <p:nvPr/>
            </p:nvSpPr>
            <p:spPr bwMode="auto">
              <a:xfrm>
                <a:off x="3010323" y="345209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50" name="Rectangle 49">
                <a:extLst>
                  <a:ext uri="{FF2B5EF4-FFF2-40B4-BE49-F238E27FC236}">
                    <a16:creationId xmlns:a16="http://schemas.microsoft.com/office/drawing/2014/main" id="{131BF6AC-2D6A-0C95-315F-94F3C0C42F8F}"/>
                  </a:ext>
                </a:extLst>
              </p:cNvPr>
              <p:cNvSpPr/>
              <p:nvPr/>
            </p:nvSpPr>
            <p:spPr bwMode="auto">
              <a:xfrm>
                <a:off x="2925266" y="350043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51" name="Rectangle 50">
                <a:extLst>
                  <a:ext uri="{FF2B5EF4-FFF2-40B4-BE49-F238E27FC236}">
                    <a16:creationId xmlns:a16="http://schemas.microsoft.com/office/drawing/2014/main" id="{7EC4B0AB-435D-FA2F-82AB-13F59C3BCF5D}"/>
                  </a:ext>
                </a:extLst>
              </p:cNvPr>
              <p:cNvSpPr/>
              <p:nvPr/>
            </p:nvSpPr>
            <p:spPr bwMode="auto">
              <a:xfrm>
                <a:off x="2840209" y="3548781"/>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grpSp>
        <p:grpSp>
          <p:nvGrpSpPr>
            <p:cNvPr id="28" name="Group 27">
              <a:extLst>
                <a:ext uri="{FF2B5EF4-FFF2-40B4-BE49-F238E27FC236}">
                  <a16:creationId xmlns:a16="http://schemas.microsoft.com/office/drawing/2014/main" id="{8F075B66-9074-DB95-B449-023A98D38954}"/>
                </a:ext>
              </a:extLst>
            </p:cNvPr>
            <p:cNvGrpSpPr/>
            <p:nvPr/>
          </p:nvGrpSpPr>
          <p:grpSpPr>
            <a:xfrm>
              <a:off x="3754368" y="3639853"/>
              <a:ext cx="915753" cy="669827"/>
              <a:chOff x="2840209" y="3307079"/>
              <a:chExt cx="915753" cy="669827"/>
            </a:xfrm>
          </p:grpSpPr>
          <p:sp>
            <p:nvSpPr>
              <p:cNvPr id="40" name="Rectangle 39">
                <a:extLst>
                  <a:ext uri="{FF2B5EF4-FFF2-40B4-BE49-F238E27FC236}">
                    <a16:creationId xmlns:a16="http://schemas.microsoft.com/office/drawing/2014/main" id="{9F6F0BA6-84F7-7532-14C3-424E006C6FED}"/>
                  </a:ext>
                </a:extLst>
              </p:cNvPr>
              <p:cNvSpPr/>
              <p:nvPr/>
            </p:nvSpPr>
            <p:spPr bwMode="auto">
              <a:xfrm>
                <a:off x="3265493" y="330707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1" name="Rectangle 40">
                <a:extLst>
                  <a:ext uri="{FF2B5EF4-FFF2-40B4-BE49-F238E27FC236}">
                    <a16:creationId xmlns:a16="http://schemas.microsoft.com/office/drawing/2014/main" id="{E49F4623-3D60-4E90-17E9-4382C9C6570F}"/>
                  </a:ext>
                </a:extLst>
              </p:cNvPr>
              <p:cNvSpPr/>
              <p:nvPr/>
            </p:nvSpPr>
            <p:spPr bwMode="auto">
              <a:xfrm>
                <a:off x="3180437" y="335541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2" name="Rectangle 41">
                <a:extLst>
                  <a:ext uri="{FF2B5EF4-FFF2-40B4-BE49-F238E27FC236}">
                    <a16:creationId xmlns:a16="http://schemas.microsoft.com/office/drawing/2014/main" id="{2F2C40E1-45B4-CC2E-A84F-48A5D355A2A1}"/>
                  </a:ext>
                </a:extLst>
              </p:cNvPr>
              <p:cNvSpPr/>
              <p:nvPr/>
            </p:nvSpPr>
            <p:spPr bwMode="auto">
              <a:xfrm>
                <a:off x="3095380" y="340375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3" name="Rectangle 42">
                <a:extLst>
                  <a:ext uri="{FF2B5EF4-FFF2-40B4-BE49-F238E27FC236}">
                    <a16:creationId xmlns:a16="http://schemas.microsoft.com/office/drawing/2014/main" id="{1CC8D306-C4CD-958E-1566-C4FC3E6C1EC4}"/>
                  </a:ext>
                </a:extLst>
              </p:cNvPr>
              <p:cNvSpPr/>
              <p:nvPr/>
            </p:nvSpPr>
            <p:spPr bwMode="auto">
              <a:xfrm>
                <a:off x="3010323" y="345209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4" name="Rectangle 43">
                <a:extLst>
                  <a:ext uri="{FF2B5EF4-FFF2-40B4-BE49-F238E27FC236}">
                    <a16:creationId xmlns:a16="http://schemas.microsoft.com/office/drawing/2014/main" id="{4B5CE89B-2BDE-FC1F-2652-F6449E92DE62}"/>
                  </a:ext>
                </a:extLst>
              </p:cNvPr>
              <p:cNvSpPr/>
              <p:nvPr/>
            </p:nvSpPr>
            <p:spPr bwMode="auto">
              <a:xfrm>
                <a:off x="2925266" y="350043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5" name="Rectangle 44">
                <a:extLst>
                  <a:ext uri="{FF2B5EF4-FFF2-40B4-BE49-F238E27FC236}">
                    <a16:creationId xmlns:a16="http://schemas.microsoft.com/office/drawing/2014/main" id="{D51AC2D5-B8D5-2134-8B78-A582FBE26CD0}"/>
                  </a:ext>
                </a:extLst>
              </p:cNvPr>
              <p:cNvSpPr/>
              <p:nvPr/>
            </p:nvSpPr>
            <p:spPr bwMode="auto">
              <a:xfrm>
                <a:off x="2840209" y="3548781"/>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grpSp>
        <p:sp>
          <p:nvSpPr>
            <p:cNvPr id="29" name="Rectangle 28">
              <a:extLst>
                <a:ext uri="{FF2B5EF4-FFF2-40B4-BE49-F238E27FC236}">
                  <a16:creationId xmlns:a16="http://schemas.microsoft.com/office/drawing/2014/main" id="{D58894D1-8297-F0D4-6E62-C3C637CE9EFF}"/>
                </a:ext>
              </a:extLst>
            </p:cNvPr>
            <p:cNvSpPr/>
            <p:nvPr/>
          </p:nvSpPr>
          <p:spPr bwMode="auto">
            <a:xfrm>
              <a:off x="2999577" y="4631080"/>
              <a:ext cx="168856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 Outputs</a:t>
              </a:r>
            </a:p>
          </p:txBody>
        </p:sp>
        <p:cxnSp>
          <p:nvCxnSpPr>
            <p:cNvPr id="30" name="Straight Arrow Connector 29">
              <a:extLst>
                <a:ext uri="{FF2B5EF4-FFF2-40B4-BE49-F238E27FC236}">
                  <a16:creationId xmlns:a16="http://schemas.microsoft.com/office/drawing/2014/main" id="{B8860B5E-59E1-54DB-D479-4E582359C4BE}"/>
                </a:ext>
              </a:extLst>
            </p:cNvPr>
            <p:cNvCxnSpPr>
              <a:cxnSpLocks/>
              <a:stCxn id="26" idx="2"/>
            </p:cNvCxnSpPr>
            <p:nvPr/>
          </p:nvCxnSpPr>
          <p:spPr>
            <a:xfrm flipH="1">
              <a:off x="3024596" y="3233079"/>
              <a:ext cx="805898" cy="353251"/>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2C3B09E-7B6F-E048-B23B-89A5F75962CF}"/>
                </a:ext>
              </a:extLst>
            </p:cNvPr>
            <p:cNvCxnSpPr>
              <a:cxnSpLocks/>
              <a:stCxn id="26" idx="2"/>
            </p:cNvCxnSpPr>
            <p:nvPr/>
          </p:nvCxnSpPr>
          <p:spPr>
            <a:xfrm flipH="1">
              <a:off x="3480131" y="3233079"/>
              <a:ext cx="350363" cy="375300"/>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B48675C-E9B4-8230-915D-DDA355390028}"/>
                </a:ext>
              </a:extLst>
            </p:cNvPr>
            <p:cNvCxnSpPr>
              <a:cxnSpLocks/>
              <a:stCxn id="26" idx="2"/>
            </p:cNvCxnSpPr>
            <p:nvPr/>
          </p:nvCxnSpPr>
          <p:spPr>
            <a:xfrm flipH="1">
              <a:off x="3816679" y="3233079"/>
              <a:ext cx="13815" cy="381311"/>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97CDF9E-9F8F-B9E3-6B74-8D8A000AD2E2}"/>
                </a:ext>
              </a:extLst>
            </p:cNvPr>
            <p:cNvCxnSpPr>
              <a:cxnSpLocks/>
              <a:stCxn id="26" idx="2"/>
            </p:cNvCxnSpPr>
            <p:nvPr/>
          </p:nvCxnSpPr>
          <p:spPr>
            <a:xfrm>
              <a:off x="3830494" y="3233079"/>
              <a:ext cx="376735" cy="368857"/>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8374623-72DF-6A7E-A788-FB7F96AA1D28}"/>
                </a:ext>
              </a:extLst>
            </p:cNvPr>
            <p:cNvCxnSpPr>
              <a:cxnSpLocks/>
              <a:stCxn id="26" idx="2"/>
            </p:cNvCxnSpPr>
            <p:nvPr/>
          </p:nvCxnSpPr>
          <p:spPr>
            <a:xfrm>
              <a:off x="3830494" y="3233079"/>
              <a:ext cx="839627" cy="352874"/>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9B6A0D8-6653-BACE-4BB6-F3872AAB09A9}"/>
                </a:ext>
              </a:extLst>
            </p:cNvPr>
            <p:cNvCxnSpPr>
              <a:cxnSpLocks/>
              <a:endCxn id="29" idx="0"/>
            </p:cNvCxnSpPr>
            <p:nvPr/>
          </p:nvCxnSpPr>
          <p:spPr>
            <a:xfrm>
              <a:off x="3017239" y="4352710"/>
              <a:ext cx="826620" cy="278370"/>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D15662D5-7D8E-8AC3-31FA-070398F91265}"/>
                </a:ext>
              </a:extLst>
            </p:cNvPr>
            <p:cNvCxnSpPr>
              <a:cxnSpLocks/>
              <a:endCxn id="29" idx="0"/>
            </p:cNvCxnSpPr>
            <p:nvPr/>
          </p:nvCxnSpPr>
          <p:spPr>
            <a:xfrm flipH="1">
              <a:off x="3843859" y="4326495"/>
              <a:ext cx="790557" cy="304585"/>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C9CCF688-D7D9-4830-D32E-C9FD4E9B1CD5}"/>
                </a:ext>
              </a:extLst>
            </p:cNvPr>
            <p:cNvCxnSpPr>
              <a:cxnSpLocks/>
              <a:endCxn id="29" idx="0"/>
            </p:cNvCxnSpPr>
            <p:nvPr/>
          </p:nvCxnSpPr>
          <p:spPr>
            <a:xfrm>
              <a:off x="3843859" y="4369277"/>
              <a:ext cx="0" cy="261803"/>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Down Arrow 37">
              <a:extLst>
                <a:ext uri="{FF2B5EF4-FFF2-40B4-BE49-F238E27FC236}">
                  <a16:creationId xmlns:a16="http://schemas.microsoft.com/office/drawing/2014/main" id="{3F370B06-C7A5-48B8-05FA-81B286C31EF4}"/>
                </a:ext>
              </a:extLst>
            </p:cNvPr>
            <p:cNvSpPr/>
            <p:nvPr/>
          </p:nvSpPr>
          <p:spPr bwMode="auto">
            <a:xfrm rot="16200000">
              <a:off x="2434543" y="2662170"/>
              <a:ext cx="296987" cy="666837"/>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39" name="Down Arrow 38">
              <a:extLst>
                <a:ext uri="{FF2B5EF4-FFF2-40B4-BE49-F238E27FC236}">
                  <a16:creationId xmlns:a16="http://schemas.microsoft.com/office/drawing/2014/main" id="{E9CB9008-049F-D316-D36F-76452775F0FF}"/>
                </a:ext>
              </a:extLst>
            </p:cNvPr>
            <p:cNvSpPr/>
            <p:nvPr/>
          </p:nvSpPr>
          <p:spPr bwMode="auto">
            <a:xfrm rot="5400000">
              <a:off x="2402109" y="4520055"/>
              <a:ext cx="296987" cy="666835"/>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52" name="TextBox 51">
            <a:extLst>
              <a:ext uri="{FF2B5EF4-FFF2-40B4-BE49-F238E27FC236}">
                <a16:creationId xmlns:a16="http://schemas.microsoft.com/office/drawing/2014/main" id="{D1826943-A2DC-472C-B932-5F40AC469B76}"/>
              </a:ext>
            </a:extLst>
          </p:cNvPr>
          <p:cNvSpPr txBox="1"/>
          <p:nvPr/>
        </p:nvSpPr>
        <p:spPr>
          <a:xfrm>
            <a:off x="2999577" y="2145298"/>
            <a:ext cx="1709531" cy="369332"/>
          </a:xfrm>
          <a:prstGeom prst="rect">
            <a:avLst/>
          </a:prstGeom>
          <a:noFill/>
        </p:spPr>
        <p:txBody>
          <a:bodyPr wrap="square" rtlCol="0">
            <a:spAutoFit/>
          </a:bodyPr>
          <a:lstStyle/>
          <a:p>
            <a:pPr algn="ctr"/>
            <a:r>
              <a:rPr lang="en-US" dirty="0"/>
              <a:t>Load Balance</a:t>
            </a:r>
          </a:p>
        </p:txBody>
      </p:sp>
    </p:spTree>
    <p:extLst>
      <p:ext uri="{BB962C8B-B14F-4D97-AF65-F5344CB8AC3E}">
        <p14:creationId xmlns:p14="http://schemas.microsoft.com/office/powerpoint/2010/main" val="208948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F0150C-F8F2-6A2C-7755-F572058C45AB}"/>
              </a:ext>
            </a:extLst>
          </p:cNvPr>
          <p:cNvSpPr/>
          <p:nvPr/>
        </p:nvSpPr>
        <p:spPr bwMode="auto">
          <a:xfrm>
            <a:off x="318052" y="4786493"/>
            <a:ext cx="11665700" cy="1561920"/>
          </a:xfrm>
          <a:prstGeom prst="rect">
            <a:avLst/>
          </a:prstGeom>
          <a:noFill/>
          <a:ln w="31750">
            <a:solidFill>
              <a:srgbClr val="C00000"/>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2" name="Content Placeholder 1"/>
          <p:cNvSpPr>
            <a:spLocks noGrp="1"/>
          </p:cNvSpPr>
          <p:nvPr>
            <p:ph idx="1"/>
          </p:nvPr>
        </p:nvSpPr>
        <p:spPr>
          <a:xfrm>
            <a:off x="609600" y="1441524"/>
            <a:ext cx="5626494" cy="4906889"/>
          </a:xfrm>
        </p:spPr>
        <p:txBody>
          <a:bodyPr>
            <a:normAutofit lnSpcReduction="10000"/>
          </a:bodyPr>
          <a:lstStyle/>
          <a:p>
            <a:r>
              <a:rPr lang="en-US" dirty="0"/>
              <a:t>How can we leverage the advances in Machine Learning to ease the software development process?</a:t>
            </a:r>
          </a:p>
          <a:p>
            <a:pPr marL="57150" indent="0">
              <a:buNone/>
            </a:pPr>
            <a:endParaRPr lang="en-US" dirty="0"/>
          </a:p>
          <a:p>
            <a:r>
              <a:rPr lang="en-US" dirty="0"/>
              <a:t>How can ML be applied to automate heuristic design?</a:t>
            </a:r>
          </a:p>
          <a:p>
            <a:endParaRPr lang="en-US" dirty="0"/>
          </a:p>
          <a:p>
            <a:endParaRPr lang="en-US" dirty="0"/>
          </a:p>
          <a:p>
            <a:r>
              <a:rPr lang="en-US" dirty="0"/>
              <a:t>How can we seamlessly integrate ML models into applications to improve their performance?</a:t>
            </a:r>
          </a:p>
        </p:txBody>
      </p:sp>
      <p:sp>
        <p:nvSpPr>
          <p:cNvPr id="13" name="Title 12"/>
          <p:cNvSpPr>
            <a:spLocks noGrp="1"/>
          </p:cNvSpPr>
          <p:nvPr>
            <p:ph type="title"/>
          </p:nvPr>
        </p:nvSpPr>
        <p:spPr>
          <a:xfrm>
            <a:off x="609600" y="219514"/>
            <a:ext cx="9902289" cy="1008771"/>
          </a:xfrm>
        </p:spPr>
        <p:txBody>
          <a:bodyPr/>
          <a:lstStyle/>
          <a:p>
            <a:r>
              <a:rPr lang="en-US" dirty="0"/>
              <a:t>AI/ML In the Intersection of Computer Science</a:t>
            </a:r>
            <a:endParaRPr lang="en-US" sz="2400" b="0" dirty="0"/>
          </a:p>
        </p:txBody>
      </p:sp>
      <p:pic>
        <p:nvPicPr>
          <p:cNvPr id="1026" name="Picture 2" descr="OpenAI Codex">
            <a:extLst>
              <a:ext uri="{FF2B5EF4-FFF2-40B4-BE49-F238E27FC236}">
                <a16:creationId xmlns:a16="http://schemas.microsoft.com/office/drawing/2014/main" id="{1E8CBB60-3572-DD9D-BDAE-C97133ED1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7442" y="1344355"/>
            <a:ext cx="783772" cy="783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7DF908-278B-7A05-9612-E1D69FF89492}"/>
              </a:ext>
            </a:extLst>
          </p:cNvPr>
          <p:cNvSpPr txBox="1"/>
          <p:nvPr/>
        </p:nvSpPr>
        <p:spPr>
          <a:xfrm>
            <a:off x="10387811" y="1604429"/>
            <a:ext cx="783772" cy="369332"/>
          </a:xfrm>
          <a:prstGeom prst="rect">
            <a:avLst/>
          </a:prstGeom>
          <a:noFill/>
        </p:spPr>
        <p:txBody>
          <a:bodyPr wrap="square" rtlCol="0">
            <a:spAutoFit/>
          </a:bodyPr>
          <a:lstStyle/>
          <a:p>
            <a:r>
              <a:rPr lang="en-US" dirty="0"/>
              <a:t>Codex</a:t>
            </a:r>
          </a:p>
        </p:txBody>
      </p:sp>
      <p:pic>
        <p:nvPicPr>
          <p:cNvPr id="1028" name="Picture 4" descr="My 3-days experience using Github Copilot: surprisingly ...">
            <a:extLst>
              <a:ext uri="{FF2B5EF4-FFF2-40B4-BE49-F238E27FC236}">
                <a16:creationId xmlns:a16="http://schemas.microsoft.com/office/drawing/2014/main" id="{CF05FCFA-F950-A550-B053-65AEEBFE1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245" y="1039677"/>
            <a:ext cx="1433601" cy="1433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F0C0C4C-7219-BA01-5919-3F6BBD298474}"/>
              </a:ext>
            </a:extLst>
          </p:cNvPr>
          <p:cNvSpPr txBox="1"/>
          <p:nvPr/>
        </p:nvSpPr>
        <p:spPr>
          <a:xfrm>
            <a:off x="7951777" y="1571811"/>
            <a:ext cx="1019945" cy="369332"/>
          </a:xfrm>
          <a:prstGeom prst="rect">
            <a:avLst/>
          </a:prstGeom>
          <a:noFill/>
        </p:spPr>
        <p:txBody>
          <a:bodyPr wrap="square" rtlCol="0">
            <a:spAutoFit/>
          </a:bodyPr>
          <a:lstStyle/>
          <a:p>
            <a:r>
              <a:rPr lang="en-US" dirty="0"/>
              <a:t>Copilot</a:t>
            </a:r>
          </a:p>
        </p:txBody>
      </p:sp>
      <p:sp>
        <p:nvSpPr>
          <p:cNvPr id="8" name="TextBox 7">
            <a:extLst>
              <a:ext uri="{FF2B5EF4-FFF2-40B4-BE49-F238E27FC236}">
                <a16:creationId xmlns:a16="http://schemas.microsoft.com/office/drawing/2014/main" id="{B0DB3574-28CE-E02B-03DF-FB4D97D57623}"/>
              </a:ext>
            </a:extLst>
          </p:cNvPr>
          <p:cNvSpPr txBox="1"/>
          <p:nvPr/>
        </p:nvSpPr>
        <p:spPr>
          <a:xfrm>
            <a:off x="10012964" y="2201909"/>
            <a:ext cx="567950"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D200F87F-2CA1-31A6-9F0D-3F80384B7BB4}"/>
              </a:ext>
            </a:extLst>
          </p:cNvPr>
          <p:cNvSpPr txBox="1"/>
          <p:nvPr/>
        </p:nvSpPr>
        <p:spPr>
          <a:xfrm>
            <a:off x="9829328" y="3309535"/>
            <a:ext cx="2442186" cy="738664"/>
          </a:xfrm>
          <a:prstGeom prst="rect">
            <a:avLst/>
          </a:prstGeom>
          <a:noFill/>
        </p:spPr>
        <p:txBody>
          <a:bodyPr wrap="square" rtlCol="0">
            <a:spAutoFit/>
          </a:bodyPr>
          <a:lstStyle/>
          <a:p>
            <a:r>
              <a:rPr lang="en-US" sz="1400" i="1" dirty="0" err="1"/>
              <a:t>Autophase</a:t>
            </a:r>
            <a:r>
              <a:rPr lang="en-US" sz="1400" i="1" dirty="0"/>
              <a:t> V2: Towards Function Level Phase Ordering Optimization</a:t>
            </a:r>
          </a:p>
        </p:txBody>
      </p:sp>
      <p:pic>
        <p:nvPicPr>
          <p:cNvPr id="11" name="Picture 10">
            <a:extLst>
              <a:ext uri="{FF2B5EF4-FFF2-40B4-BE49-F238E27FC236}">
                <a16:creationId xmlns:a16="http://schemas.microsoft.com/office/drawing/2014/main" id="{02841109-7E23-CB22-5311-C7C1F139508B}"/>
              </a:ext>
            </a:extLst>
          </p:cNvPr>
          <p:cNvPicPr>
            <a:picLocks noChangeAspect="1"/>
          </p:cNvPicPr>
          <p:nvPr/>
        </p:nvPicPr>
        <p:blipFill>
          <a:blip r:embed="rId4"/>
          <a:stretch>
            <a:fillRect/>
          </a:stretch>
        </p:blipFill>
        <p:spPr>
          <a:xfrm>
            <a:off x="8700527" y="3255922"/>
            <a:ext cx="1128801" cy="1128801"/>
          </a:xfrm>
          <a:prstGeom prst="rect">
            <a:avLst/>
          </a:prstGeom>
        </p:spPr>
      </p:pic>
      <p:sp>
        <p:nvSpPr>
          <p:cNvPr id="14" name="TextBox 13">
            <a:extLst>
              <a:ext uri="{FF2B5EF4-FFF2-40B4-BE49-F238E27FC236}">
                <a16:creationId xmlns:a16="http://schemas.microsoft.com/office/drawing/2014/main" id="{1EC1196C-693B-0AAB-87E7-83A715FF40BB}"/>
              </a:ext>
            </a:extLst>
          </p:cNvPr>
          <p:cNvSpPr txBox="1"/>
          <p:nvPr/>
        </p:nvSpPr>
        <p:spPr>
          <a:xfrm>
            <a:off x="6903198" y="3345313"/>
            <a:ext cx="2097157" cy="954107"/>
          </a:xfrm>
          <a:prstGeom prst="rect">
            <a:avLst/>
          </a:prstGeom>
          <a:noFill/>
        </p:spPr>
        <p:txBody>
          <a:bodyPr wrap="square">
            <a:spAutoFit/>
          </a:bodyPr>
          <a:lstStyle/>
          <a:p>
            <a:r>
              <a:rPr lang="en-US" sz="1400" dirty="0"/>
              <a:t>Is Machine Learning Necessary for Cloud Resource Usage Forecasting</a:t>
            </a:r>
          </a:p>
        </p:txBody>
      </p:sp>
      <p:pic>
        <p:nvPicPr>
          <p:cNvPr id="16" name="Picture 15">
            <a:extLst>
              <a:ext uri="{FF2B5EF4-FFF2-40B4-BE49-F238E27FC236}">
                <a16:creationId xmlns:a16="http://schemas.microsoft.com/office/drawing/2014/main" id="{ECF5763C-2D7E-6BC3-1A83-05A6816EAE2E}"/>
              </a:ext>
            </a:extLst>
          </p:cNvPr>
          <p:cNvPicPr>
            <a:picLocks noChangeAspect="1"/>
          </p:cNvPicPr>
          <p:nvPr/>
        </p:nvPicPr>
        <p:blipFill>
          <a:blip r:embed="rId5"/>
          <a:stretch>
            <a:fillRect/>
          </a:stretch>
        </p:blipFill>
        <p:spPr>
          <a:xfrm>
            <a:off x="5837497" y="3260011"/>
            <a:ext cx="1124712" cy="1124712"/>
          </a:xfrm>
          <a:prstGeom prst="rect">
            <a:avLst/>
          </a:prstGeom>
        </p:spPr>
      </p:pic>
      <p:grpSp>
        <p:nvGrpSpPr>
          <p:cNvPr id="1063" name="Group 1062">
            <a:extLst>
              <a:ext uri="{FF2B5EF4-FFF2-40B4-BE49-F238E27FC236}">
                <a16:creationId xmlns:a16="http://schemas.microsoft.com/office/drawing/2014/main" id="{7941D394-C52C-289D-A55C-F17274567EFE}"/>
              </a:ext>
            </a:extLst>
          </p:cNvPr>
          <p:cNvGrpSpPr/>
          <p:nvPr/>
        </p:nvGrpSpPr>
        <p:grpSpPr>
          <a:xfrm>
            <a:off x="7184571" y="4742384"/>
            <a:ext cx="1818930" cy="1606029"/>
            <a:chOff x="-453244" y="818985"/>
            <a:chExt cx="3056367" cy="3727050"/>
          </a:xfrm>
          <a:solidFill>
            <a:schemeClr val="bg1">
              <a:lumMod val="85000"/>
            </a:schemeClr>
          </a:solidFill>
        </p:grpSpPr>
        <p:sp>
          <p:nvSpPr>
            <p:cNvPr id="1064" name="Rounded Rectangle 1063">
              <a:extLst>
                <a:ext uri="{FF2B5EF4-FFF2-40B4-BE49-F238E27FC236}">
                  <a16:creationId xmlns:a16="http://schemas.microsoft.com/office/drawing/2014/main" id="{F25238A8-770B-DB9E-2D59-36501A4D78DC}"/>
                </a:ext>
              </a:extLst>
            </p:cNvPr>
            <p:cNvSpPr/>
            <p:nvPr/>
          </p:nvSpPr>
          <p:spPr>
            <a:xfrm>
              <a:off x="-453244" y="818985"/>
              <a:ext cx="3056367"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65" name="Rounded Rectangle 1064">
              <a:extLst>
                <a:ext uri="{FF2B5EF4-FFF2-40B4-BE49-F238E27FC236}">
                  <a16:creationId xmlns:a16="http://schemas.microsoft.com/office/drawing/2014/main" id="{7939C724-2D0E-F939-4406-B0298FC81763}"/>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1066" name="Rounded Rectangle 1065">
              <a:extLst>
                <a:ext uri="{FF2B5EF4-FFF2-40B4-BE49-F238E27FC236}">
                  <a16:creationId xmlns:a16="http://schemas.microsoft.com/office/drawing/2014/main" id="{4DFCE0E0-436C-5CA5-710D-265006180112}"/>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sp>
          <p:nvSpPr>
            <p:cNvPr id="1067" name="Rounded Rectangle 1066">
              <a:extLst>
                <a:ext uri="{FF2B5EF4-FFF2-40B4-BE49-F238E27FC236}">
                  <a16:creationId xmlns:a16="http://schemas.microsoft.com/office/drawing/2014/main" id="{BE8E99DA-817B-C987-B976-9C782826FAB0}"/>
                </a:ext>
              </a:extLst>
            </p:cNvPr>
            <p:cNvSpPr/>
            <p:nvPr/>
          </p:nvSpPr>
          <p:spPr>
            <a:xfrm>
              <a:off x="-233770" y="2785467"/>
              <a:ext cx="2701358" cy="540691"/>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Expensive Function</a:t>
              </a:r>
            </a:p>
          </p:txBody>
        </p:sp>
        <p:cxnSp>
          <p:nvCxnSpPr>
            <p:cNvPr id="1068" name="Straight Arrow Connector 1067">
              <a:extLst>
                <a:ext uri="{FF2B5EF4-FFF2-40B4-BE49-F238E27FC236}">
                  <a16:creationId xmlns:a16="http://schemas.microsoft.com/office/drawing/2014/main" id="{BADD8470-D7F4-8B90-C50B-A8029CDF4EAC}"/>
                </a:ext>
              </a:extLst>
            </p:cNvPr>
            <p:cNvCxnSpPr>
              <a:cxnSpLocks/>
              <a:stCxn id="1065" idx="2"/>
              <a:endCxn id="1066"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69" name="Straight Arrow Connector 1068">
              <a:extLst>
                <a:ext uri="{FF2B5EF4-FFF2-40B4-BE49-F238E27FC236}">
                  <a16:creationId xmlns:a16="http://schemas.microsoft.com/office/drawing/2014/main" id="{BFADBFB9-D70E-181B-5D1B-B79B680F28F8}"/>
                </a:ext>
              </a:extLst>
            </p:cNvPr>
            <p:cNvCxnSpPr>
              <a:cxnSpLocks/>
              <a:stCxn id="1066" idx="2"/>
              <a:endCxn id="1067"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70" name="Straight Arrow Connector 1069">
              <a:extLst>
                <a:ext uri="{FF2B5EF4-FFF2-40B4-BE49-F238E27FC236}">
                  <a16:creationId xmlns:a16="http://schemas.microsoft.com/office/drawing/2014/main" id="{798F1FA9-DCE1-14C0-2DAB-CB4D4CD74BE9}"/>
                </a:ext>
              </a:extLst>
            </p:cNvPr>
            <p:cNvCxnSpPr>
              <a:cxnSpLocks/>
              <a:stCxn id="1067" idx="2"/>
              <a:endCxn id="1071"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071" name="Rounded Rectangle 1070">
              <a:extLst>
                <a:ext uri="{FF2B5EF4-FFF2-40B4-BE49-F238E27FC236}">
                  <a16:creationId xmlns:a16="http://schemas.microsoft.com/office/drawing/2014/main" id="{4D91A74C-98A9-C90F-348B-25C4B2649076}"/>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grpSp>
      <p:grpSp>
        <p:nvGrpSpPr>
          <p:cNvPr id="1088" name="Group 1087">
            <a:extLst>
              <a:ext uri="{FF2B5EF4-FFF2-40B4-BE49-F238E27FC236}">
                <a16:creationId xmlns:a16="http://schemas.microsoft.com/office/drawing/2014/main" id="{49DD9EF5-00C9-F507-01ED-48E58DBC67C1}"/>
              </a:ext>
            </a:extLst>
          </p:cNvPr>
          <p:cNvGrpSpPr/>
          <p:nvPr/>
        </p:nvGrpSpPr>
        <p:grpSpPr>
          <a:xfrm>
            <a:off x="9829328" y="4742383"/>
            <a:ext cx="1818930" cy="1606029"/>
            <a:chOff x="-453244" y="818985"/>
            <a:chExt cx="3056367" cy="3727050"/>
          </a:xfrm>
          <a:solidFill>
            <a:schemeClr val="bg1">
              <a:lumMod val="85000"/>
            </a:schemeClr>
          </a:solidFill>
        </p:grpSpPr>
        <p:sp>
          <p:nvSpPr>
            <p:cNvPr id="1089" name="Rounded Rectangle 1088">
              <a:extLst>
                <a:ext uri="{FF2B5EF4-FFF2-40B4-BE49-F238E27FC236}">
                  <a16:creationId xmlns:a16="http://schemas.microsoft.com/office/drawing/2014/main" id="{27C0603F-578A-F280-2AB8-C296BC320189}"/>
                </a:ext>
              </a:extLst>
            </p:cNvPr>
            <p:cNvSpPr/>
            <p:nvPr/>
          </p:nvSpPr>
          <p:spPr>
            <a:xfrm>
              <a:off x="-453244" y="818985"/>
              <a:ext cx="3056367"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0" name="Rounded Rectangle 1089">
              <a:extLst>
                <a:ext uri="{FF2B5EF4-FFF2-40B4-BE49-F238E27FC236}">
                  <a16:creationId xmlns:a16="http://schemas.microsoft.com/office/drawing/2014/main" id="{A46B9EC1-8A34-02FD-83DE-7B651B578164}"/>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1091" name="Rounded Rectangle 1090">
              <a:extLst>
                <a:ext uri="{FF2B5EF4-FFF2-40B4-BE49-F238E27FC236}">
                  <a16:creationId xmlns:a16="http://schemas.microsoft.com/office/drawing/2014/main" id="{D1A0BD2D-5A4A-A6B6-F00E-D4D772ABA290}"/>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sp>
          <p:nvSpPr>
            <p:cNvPr id="1092" name="Rounded Rectangle 1091">
              <a:extLst>
                <a:ext uri="{FF2B5EF4-FFF2-40B4-BE49-F238E27FC236}">
                  <a16:creationId xmlns:a16="http://schemas.microsoft.com/office/drawing/2014/main" id="{C903B2C6-42D6-3F2F-FB94-B434970EF8B0}"/>
                </a:ext>
              </a:extLst>
            </p:cNvPr>
            <p:cNvSpPr/>
            <p:nvPr/>
          </p:nvSpPr>
          <p:spPr>
            <a:xfrm>
              <a:off x="-233770" y="2785467"/>
              <a:ext cx="2701358" cy="540691"/>
            </a:xfrm>
            <a:prstGeom prst="roundRect">
              <a:avLst/>
            </a:prstGeom>
            <a:solidFill>
              <a:srgbClr val="AEF8E5">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Surrogate Model</a:t>
              </a:r>
            </a:p>
          </p:txBody>
        </p:sp>
        <p:cxnSp>
          <p:nvCxnSpPr>
            <p:cNvPr id="1093" name="Straight Arrow Connector 1092">
              <a:extLst>
                <a:ext uri="{FF2B5EF4-FFF2-40B4-BE49-F238E27FC236}">
                  <a16:creationId xmlns:a16="http://schemas.microsoft.com/office/drawing/2014/main" id="{C7830669-4590-27ED-B7FB-97E3C6802D8A}"/>
                </a:ext>
              </a:extLst>
            </p:cNvPr>
            <p:cNvCxnSpPr>
              <a:cxnSpLocks/>
              <a:stCxn id="1090" idx="2"/>
              <a:endCxn id="1091"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94" name="Straight Arrow Connector 1093">
              <a:extLst>
                <a:ext uri="{FF2B5EF4-FFF2-40B4-BE49-F238E27FC236}">
                  <a16:creationId xmlns:a16="http://schemas.microsoft.com/office/drawing/2014/main" id="{ED860623-6634-89F3-356E-769823E999CF}"/>
                </a:ext>
              </a:extLst>
            </p:cNvPr>
            <p:cNvCxnSpPr>
              <a:cxnSpLocks/>
              <a:stCxn id="1091" idx="2"/>
              <a:endCxn id="1092"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95" name="Straight Arrow Connector 1094">
              <a:extLst>
                <a:ext uri="{FF2B5EF4-FFF2-40B4-BE49-F238E27FC236}">
                  <a16:creationId xmlns:a16="http://schemas.microsoft.com/office/drawing/2014/main" id="{C95BE3AB-CB59-7CB1-CBE8-517D898050B5}"/>
                </a:ext>
              </a:extLst>
            </p:cNvPr>
            <p:cNvCxnSpPr>
              <a:cxnSpLocks/>
              <a:stCxn id="1092" idx="2"/>
              <a:endCxn id="1096"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096" name="Rounded Rectangle 1095">
              <a:extLst>
                <a:ext uri="{FF2B5EF4-FFF2-40B4-BE49-F238E27FC236}">
                  <a16:creationId xmlns:a16="http://schemas.microsoft.com/office/drawing/2014/main" id="{D1F1C10C-308B-EA30-96A8-5120AAD6F9BD}"/>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grpSp>
      <p:sp>
        <p:nvSpPr>
          <p:cNvPr id="1097" name="Notched Right Arrow 1096">
            <a:extLst>
              <a:ext uri="{FF2B5EF4-FFF2-40B4-BE49-F238E27FC236}">
                <a16:creationId xmlns:a16="http://schemas.microsoft.com/office/drawing/2014/main" id="{D0E5BBCE-EE42-F4B1-2C55-D11B1AA5E33D}"/>
              </a:ext>
            </a:extLst>
          </p:cNvPr>
          <p:cNvSpPr/>
          <p:nvPr/>
        </p:nvSpPr>
        <p:spPr>
          <a:xfrm>
            <a:off x="9091625" y="5245748"/>
            <a:ext cx="649578" cy="558914"/>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234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2960CFE0-6BE3-EDD8-1C79-4BCB15309E9C}"/>
              </a:ext>
            </a:extLst>
          </p:cNvPr>
          <p:cNvSpPr/>
          <p:nvPr/>
        </p:nvSpPr>
        <p:spPr bwMode="auto">
          <a:xfrm>
            <a:off x="185057" y="1393371"/>
            <a:ext cx="7456713" cy="4920343"/>
          </a:xfrm>
          <a:prstGeom prst="roundRect">
            <a:avLst>
              <a:gd name="adj" fmla="val 6269"/>
            </a:avLst>
          </a:prstGeom>
          <a:solidFill>
            <a:schemeClr val="bg1">
              <a:lumMod val="95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2" name="Rounded Rectangle 21">
            <a:extLst>
              <a:ext uri="{FF2B5EF4-FFF2-40B4-BE49-F238E27FC236}">
                <a16:creationId xmlns:a16="http://schemas.microsoft.com/office/drawing/2014/main" id="{538645CB-95C4-0B0F-2475-7E36BDCD9D4A}"/>
              </a:ext>
            </a:extLst>
          </p:cNvPr>
          <p:cNvSpPr/>
          <p:nvPr/>
        </p:nvSpPr>
        <p:spPr bwMode="auto">
          <a:xfrm>
            <a:off x="413657" y="1545771"/>
            <a:ext cx="4713514" cy="4637315"/>
          </a:xfrm>
          <a:prstGeom prst="roundRect">
            <a:avLst>
              <a:gd name="adj" fmla="val 6269"/>
            </a:avLst>
          </a:prstGeom>
          <a:solidFill>
            <a:schemeClr val="accent1">
              <a:lumMod val="20000"/>
              <a:lumOff val="80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 name="Title 1">
            <a:extLst>
              <a:ext uri="{FF2B5EF4-FFF2-40B4-BE49-F238E27FC236}">
                <a16:creationId xmlns:a16="http://schemas.microsoft.com/office/drawing/2014/main" id="{36664D28-F561-06C8-5C29-AD0E0765721B}"/>
              </a:ext>
            </a:extLst>
          </p:cNvPr>
          <p:cNvSpPr>
            <a:spLocks noGrp="1"/>
          </p:cNvSpPr>
          <p:nvPr>
            <p:ph type="title"/>
          </p:nvPr>
        </p:nvSpPr>
        <p:spPr/>
        <p:txBody>
          <a:bodyPr/>
          <a:lstStyle/>
          <a:p>
            <a:r>
              <a:rPr lang="en-US" dirty="0"/>
              <a:t>Dive into the design</a:t>
            </a:r>
            <a:br>
              <a:rPr lang="en-US" dirty="0"/>
            </a:br>
            <a:r>
              <a:rPr lang="en-US" sz="2000" b="0" dirty="0"/>
              <a:t>A model will always be as good as the training data, thus always collect more</a:t>
            </a:r>
            <a:endParaRPr lang="en-US" b="0" dirty="0"/>
          </a:p>
        </p:txBody>
      </p:sp>
      <p:sp>
        <p:nvSpPr>
          <p:cNvPr id="3" name="Rectangle 2">
            <a:extLst>
              <a:ext uri="{FF2B5EF4-FFF2-40B4-BE49-F238E27FC236}">
                <a16:creationId xmlns:a16="http://schemas.microsoft.com/office/drawing/2014/main" id="{A4898572-3980-62E5-9C00-5F9B44A5CFC1}"/>
              </a:ext>
            </a:extLst>
          </p:cNvPr>
          <p:cNvSpPr/>
          <p:nvPr/>
        </p:nvSpPr>
        <p:spPr bwMode="auto">
          <a:xfrm>
            <a:off x="729343" y="1721277"/>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4" name="Rounded Rectangle 3">
            <a:extLst>
              <a:ext uri="{FF2B5EF4-FFF2-40B4-BE49-F238E27FC236}">
                <a16:creationId xmlns:a16="http://schemas.microsoft.com/office/drawing/2014/main" id="{DC6F5A88-BF91-B836-D788-156C844A84CA}"/>
              </a:ext>
            </a:extLst>
          </p:cNvPr>
          <p:cNvSpPr/>
          <p:nvPr/>
        </p:nvSpPr>
        <p:spPr bwMode="auto">
          <a:xfrm>
            <a:off x="481784" y="2760232"/>
            <a:ext cx="2104102" cy="2340141"/>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5" name="Down Arrow 4">
            <a:extLst>
              <a:ext uri="{FF2B5EF4-FFF2-40B4-BE49-F238E27FC236}">
                <a16:creationId xmlns:a16="http://schemas.microsoft.com/office/drawing/2014/main" id="{951708D2-5ECE-A6D9-5F6B-66509F985C64}"/>
              </a:ext>
            </a:extLst>
          </p:cNvPr>
          <p:cNvSpPr/>
          <p:nvPr/>
        </p:nvSpPr>
        <p:spPr bwMode="auto">
          <a:xfrm>
            <a:off x="1366157" y="2243791"/>
            <a:ext cx="391885" cy="457742"/>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 name="Rectangle 5">
            <a:extLst>
              <a:ext uri="{FF2B5EF4-FFF2-40B4-BE49-F238E27FC236}">
                <a16:creationId xmlns:a16="http://schemas.microsoft.com/office/drawing/2014/main" id="{FF8E7E18-8C54-4594-A79D-4B0D7F49C218}"/>
              </a:ext>
            </a:extLst>
          </p:cNvPr>
          <p:cNvSpPr/>
          <p:nvPr/>
        </p:nvSpPr>
        <p:spPr bwMode="auto">
          <a:xfrm>
            <a:off x="1006927" y="2820103"/>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UQ</a:t>
            </a:r>
          </a:p>
        </p:txBody>
      </p:sp>
      <p:sp>
        <p:nvSpPr>
          <p:cNvPr id="7" name="Rectangle 6">
            <a:extLst>
              <a:ext uri="{FF2B5EF4-FFF2-40B4-BE49-F238E27FC236}">
                <a16:creationId xmlns:a16="http://schemas.microsoft.com/office/drawing/2014/main" id="{7D306636-8F74-FA15-CAC6-09076D294431}"/>
              </a:ext>
            </a:extLst>
          </p:cNvPr>
          <p:cNvSpPr/>
          <p:nvPr/>
        </p:nvSpPr>
        <p:spPr bwMode="auto">
          <a:xfrm>
            <a:off x="707571" y="5510048"/>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8" name="Down Arrow 7">
            <a:extLst>
              <a:ext uri="{FF2B5EF4-FFF2-40B4-BE49-F238E27FC236}">
                <a16:creationId xmlns:a16="http://schemas.microsoft.com/office/drawing/2014/main" id="{B5AE93E4-0CE8-AD68-C8FE-02B81A76E2C5}"/>
              </a:ext>
            </a:extLst>
          </p:cNvPr>
          <p:cNvSpPr/>
          <p:nvPr/>
        </p:nvSpPr>
        <p:spPr bwMode="auto">
          <a:xfrm>
            <a:off x="1366157" y="5126338"/>
            <a:ext cx="391885" cy="350975"/>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nvGrpSpPr>
          <p:cNvPr id="9" name="Group 8">
            <a:extLst>
              <a:ext uri="{FF2B5EF4-FFF2-40B4-BE49-F238E27FC236}">
                <a16:creationId xmlns:a16="http://schemas.microsoft.com/office/drawing/2014/main" id="{E9D870D3-A44C-D2A5-721D-9F844AEFCE93}"/>
              </a:ext>
            </a:extLst>
          </p:cNvPr>
          <p:cNvGrpSpPr/>
          <p:nvPr/>
        </p:nvGrpSpPr>
        <p:grpSpPr>
          <a:xfrm>
            <a:off x="542352" y="3234485"/>
            <a:ext cx="1991563" cy="930173"/>
            <a:chOff x="542352" y="3234485"/>
            <a:chExt cx="1991563" cy="930173"/>
          </a:xfrm>
        </p:grpSpPr>
        <p:grpSp>
          <p:nvGrpSpPr>
            <p:cNvPr id="10" name="Group 9">
              <a:extLst>
                <a:ext uri="{FF2B5EF4-FFF2-40B4-BE49-F238E27FC236}">
                  <a16:creationId xmlns:a16="http://schemas.microsoft.com/office/drawing/2014/main" id="{B3F3F116-65D8-F584-6425-52FD0BCBA932}"/>
                </a:ext>
              </a:extLst>
            </p:cNvPr>
            <p:cNvGrpSpPr/>
            <p:nvPr/>
          </p:nvGrpSpPr>
          <p:grpSpPr>
            <a:xfrm>
              <a:off x="1652170" y="3695148"/>
              <a:ext cx="881745" cy="446314"/>
              <a:chOff x="1730826" y="3695148"/>
              <a:chExt cx="881745" cy="446314"/>
            </a:xfrm>
          </p:grpSpPr>
          <p:sp>
            <p:nvSpPr>
              <p:cNvPr id="16" name="Rectangle 15">
                <a:extLst>
                  <a:ext uri="{FF2B5EF4-FFF2-40B4-BE49-F238E27FC236}">
                    <a16:creationId xmlns:a16="http://schemas.microsoft.com/office/drawing/2014/main" id="{2E1CF0A6-44EA-5B08-8790-1EDB9E8AAE0C}"/>
                  </a:ext>
                </a:extLst>
              </p:cNvPr>
              <p:cNvSpPr/>
              <p:nvPr/>
            </p:nvSpPr>
            <p:spPr bwMode="auto">
              <a:xfrm>
                <a:off x="1730826" y="3695148"/>
                <a:ext cx="881745"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sp>
            <p:nvSpPr>
              <p:cNvPr id="17" name="Multiply 16">
                <a:extLst>
                  <a:ext uri="{FF2B5EF4-FFF2-40B4-BE49-F238E27FC236}">
                    <a16:creationId xmlns:a16="http://schemas.microsoft.com/office/drawing/2014/main" id="{671EC3F4-7424-B15A-4EB9-E3184E90F4C3}"/>
                  </a:ext>
                </a:extLst>
              </p:cNvPr>
              <p:cNvSpPr/>
              <p:nvPr/>
            </p:nvSpPr>
            <p:spPr bwMode="auto">
              <a:xfrm>
                <a:off x="1986642" y="3717722"/>
                <a:ext cx="391885" cy="401165"/>
              </a:xfrm>
              <a:prstGeom prst="mathMultiply">
                <a:avLst/>
              </a:prstGeom>
              <a:solidFill>
                <a:schemeClr val="accent2">
                  <a:lumMod val="60000"/>
                  <a:lumOff val="40000"/>
                </a:schemeClr>
              </a:solidFill>
              <a:ln>
                <a:solidFill>
                  <a:schemeClr val="accent2">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1" name="Group 10">
              <a:extLst>
                <a:ext uri="{FF2B5EF4-FFF2-40B4-BE49-F238E27FC236}">
                  <a16:creationId xmlns:a16="http://schemas.microsoft.com/office/drawing/2014/main" id="{25665F04-7028-AC82-EB79-08E77F64A764}"/>
                </a:ext>
              </a:extLst>
            </p:cNvPr>
            <p:cNvGrpSpPr/>
            <p:nvPr/>
          </p:nvGrpSpPr>
          <p:grpSpPr>
            <a:xfrm>
              <a:off x="542352" y="3695148"/>
              <a:ext cx="881744" cy="469510"/>
              <a:chOff x="473528" y="3695148"/>
              <a:chExt cx="881744" cy="469510"/>
            </a:xfrm>
          </p:grpSpPr>
          <p:sp>
            <p:nvSpPr>
              <p:cNvPr id="14" name="Rectangle 13">
                <a:extLst>
                  <a:ext uri="{FF2B5EF4-FFF2-40B4-BE49-F238E27FC236}">
                    <a16:creationId xmlns:a16="http://schemas.microsoft.com/office/drawing/2014/main" id="{E7E7F8EB-5188-249A-9D9E-41F253381A00}"/>
                  </a:ext>
                </a:extLst>
              </p:cNvPr>
              <p:cNvSpPr/>
              <p:nvPr/>
            </p:nvSpPr>
            <p:spPr bwMode="auto">
              <a:xfrm>
                <a:off x="473528" y="3695148"/>
                <a:ext cx="881744"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pic>
            <p:nvPicPr>
              <p:cNvPr id="15" name="Graphic 14" descr="Checkbox Checked with solid fill">
                <a:extLst>
                  <a:ext uri="{FF2B5EF4-FFF2-40B4-BE49-F238E27FC236}">
                    <a16:creationId xmlns:a16="http://schemas.microsoft.com/office/drawing/2014/main" id="{D3E999FE-D529-97A6-A30A-9183144D6D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77" y="3717722"/>
                <a:ext cx="446936" cy="446936"/>
              </a:xfrm>
              <a:prstGeom prst="rect">
                <a:avLst/>
              </a:prstGeom>
            </p:spPr>
          </p:pic>
        </p:grpSp>
        <p:sp>
          <p:nvSpPr>
            <p:cNvPr id="12" name="Down Arrow 11">
              <a:extLst>
                <a:ext uri="{FF2B5EF4-FFF2-40B4-BE49-F238E27FC236}">
                  <a16:creationId xmlns:a16="http://schemas.microsoft.com/office/drawing/2014/main" id="{DD07EFFA-EACF-D378-2C53-6FEEDA89554B}"/>
                </a:ext>
              </a:extLst>
            </p:cNvPr>
            <p:cNvSpPr/>
            <p:nvPr/>
          </p:nvSpPr>
          <p:spPr bwMode="auto">
            <a:xfrm rot="2750036">
              <a:off x="937858" y="323012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3" name="Down Arrow 12">
              <a:extLst>
                <a:ext uri="{FF2B5EF4-FFF2-40B4-BE49-F238E27FC236}">
                  <a16:creationId xmlns:a16="http://schemas.microsoft.com/office/drawing/2014/main" id="{C524FE7A-98E2-0BA3-1181-D259A910AC08}"/>
                </a:ext>
              </a:extLst>
            </p:cNvPr>
            <p:cNvSpPr/>
            <p:nvPr/>
          </p:nvSpPr>
          <p:spPr bwMode="auto">
            <a:xfrm rot="18900000">
              <a:off x="1829984" y="3234485"/>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8" name="Group 17">
            <a:extLst>
              <a:ext uri="{FF2B5EF4-FFF2-40B4-BE49-F238E27FC236}">
                <a16:creationId xmlns:a16="http://schemas.microsoft.com/office/drawing/2014/main" id="{33251354-E520-983D-F4D6-AE1CC54BF537}"/>
              </a:ext>
            </a:extLst>
          </p:cNvPr>
          <p:cNvGrpSpPr/>
          <p:nvPr/>
        </p:nvGrpSpPr>
        <p:grpSpPr>
          <a:xfrm>
            <a:off x="987037" y="4166252"/>
            <a:ext cx="1195008" cy="835714"/>
            <a:chOff x="987037" y="4166252"/>
            <a:chExt cx="1195008" cy="835714"/>
          </a:xfrm>
        </p:grpSpPr>
        <p:sp>
          <p:nvSpPr>
            <p:cNvPr id="19" name="Rectangle 18">
              <a:extLst>
                <a:ext uri="{FF2B5EF4-FFF2-40B4-BE49-F238E27FC236}">
                  <a16:creationId xmlns:a16="http://schemas.microsoft.com/office/drawing/2014/main" id="{A8303303-C148-17B6-A680-E1B48530AF9D}"/>
                </a:ext>
              </a:extLst>
            </p:cNvPr>
            <p:cNvSpPr/>
            <p:nvPr/>
          </p:nvSpPr>
          <p:spPr bwMode="auto">
            <a:xfrm>
              <a:off x="987877" y="4650991"/>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a:t>
              </a:r>
            </a:p>
          </p:txBody>
        </p:sp>
        <p:sp>
          <p:nvSpPr>
            <p:cNvPr id="20" name="Down Arrow 19">
              <a:extLst>
                <a:ext uri="{FF2B5EF4-FFF2-40B4-BE49-F238E27FC236}">
                  <a16:creationId xmlns:a16="http://schemas.microsoft.com/office/drawing/2014/main" id="{3167602E-8C6D-D5B0-76CF-C82246D02109}"/>
                </a:ext>
              </a:extLst>
            </p:cNvPr>
            <p:cNvSpPr/>
            <p:nvPr/>
          </p:nvSpPr>
          <p:spPr bwMode="auto">
            <a:xfrm rot="18900000">
              <a:off x="987037" y="416625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21" name="Down Arrow 20">
              <a:extLst>
                <a:ext uri="{FF2B5EF4-FFF2-40B4-BE49-F238E27FC236}">
                  <a16:creationId xmlns:a16="http://schemas.microsoft.com/office/drawing/2014/main" id="{F094BD29-2105-57FB-FF0B-0186B37F1602}"/>
                </a:ext>
              </a:extLst>
            </p:cNvPr>
            <p:cNvSpPr/>
            <p:nvPr/>
          </p:nvSpPr>
          <p:spPr bwMode="auto">
            <a:xfrm rot="2750036">
              <a:off x="1802891" y="4177251"/>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23" name="TextBox 22">
            <a:extLst>
              <a:ext uri="{FF2B5EF4-FFF2-40B4-BE49-F238E27FC236}">
                <a16:creationId xmlns:a16="http://schemas.microsoft.com/office/drawing/2014/main" id="{2352A93F-68E8-1E0D-FCBB-6BAC150D5DF5}"/>
              </a:ext>
            </a:extLst>
          </p:cNvPr>
          <p:cNvSpPr txBox="1"/>
          <p:nvPr/>
        </p:nvSpPr>
        <p:spPr>
          <a:xfrm>
            <a:off x="2585886" y="5721421"/>
            <a:ext cx="2465085" cy="461665"/>
          </a:xfrm>
          <a:prstGeom prst="rect">
            <a:avLst/>
          </a:prstGeom>
          <a:noFill/>
        </p:spPr>
        <p:txBody>
          <a:bodyPr wrap="square" rtlCol="0">
            <a:spAutoFit/>
          </a:bodyPr>
          <a:lstStyle/>
          <a:p>
            <a:pPr algn="ctr"/>
            <a:r>
              <a:rPr lang="en-US" sz="2400" b="1" dirty="0">
                <a:solidFill>
                  <a:schemeClr val="tx2"/>
                </a:solidFill>
              </a:rPr>
              <a:t>MPI Application</a:t>
            </a:r>
          </a:p>
        </p:txBody>
      </p:sp>
      <p:grpSp>
        <p:nvGrpSpPr>
          <p:cNvPr id="24" name="Group 23">
            <a:extLst>
              <a:ext uri="{FF2B5EF4-FFF2-40B4-BE49-F238E27FC236}">
                <a16:creationId xmlns:a16="http://schemas.microsoft.com/office/drawing/2014/main" id="{16DF35F8-717D-9CA6-9DD2-1A09EA86CBD9}"/>
              </a:ext>
            </a:extLst>
          </p:cNvPr>
          <p:cNvGrpSpPr/>
          <p:nvPr/>
        </p:nvGrpSpPr>
        <p:grpSpPr>
          <a:xfrm>
            <a:off x="2217185" y="2487562"/>
            <a:ext cx="2659879" cy="2824668"/>
            <a:chOff x="2217185" y="2487562"/>
            <a:chExt cx="2659879" cy="2824668"/>
          </a:xfrm>
        </p:grpSpPr>
        <p:sp>
          <p:nvSpPr>
            <p:cNvPr id="25" name="Rounded Rectangle 24">
              <a:extLst>
                <a:ext uri="{FF2B5EF4-FFF2-40B4-BE49-F238E27FC236}">
                  <a16:creationId xmlns:a16="http://schemas.microsoft.com/office/drawing/2014/main" id="{FF61966D-DC7E-5482-A745-7DBF2F738060}"/>
                </a:ext>
              </a:extLst>
            </p:cNvPr>
            <p:cNvSpPr/>
            <p:nvPr/>
          </p:nvSpPr>
          <p:spPr bwMode="auto">
            <a:xfrm>
              <a:off x="2792807" y="2487562"/>
              <a:ext cx="2084257" cy="2824668"/>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6" name="Rectangle 25">
              <a:extLst>
                <a:ext uri="{FF2B5EF4-FFF2-40B4-BE49-F238E27FC236}">
                  <a16:creationId xmlns:a16="http://schemas.microsoft.com/office/drawing/2014/main" id="{3A3F6C39-CC1D-6229-78CB-16CBE67E71F8}"/>
                </a:ext>
              </a:extLst>
            </p:cNvPr>
            <p:cNvSpPr/>
            <p:nvPr/>
          </p:nvSpPr>
          <p:spPr bwMode="auto">
            <a:xfrm>
              <a:off x="2986212" y="2766594"/>
              <a:ext cx="168856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Distribute Inputs</a:t>
              </a:r>
            </a:p>
          </p:txBody>
        </p:sp>
        <p:grpSp>
          <p:nvGrpSpPr>
            <p:cNvPr id="27" name="Group 26">
              <a:extLst>
                <a:ext uri="{FF2B5EF4-FFF2-40B4-BE49-F238E27FC236}">
                  <a16:creationId xmlns:a16="http://schemas.microsoft.com/office/drawing/2014/main" id="{1C7CEB43-FD66-0A1B-67DE-AAADBE4CBDFB}"/>
                </a:ext>
              </a:extLst>
            </p:cNvPr>
            <p:cNvGrpSpPr/>
            <p:nvPr/>
          </p:nvGrpSpPr>
          <p:grpSpPr>
            <a:xfrm>
              <a:off x="2989662" y="3634295"/>
              <a:ext cx="915753" cy="669827"/>
              <a:chOff x="2840209" y="3307079"/>
              <a:chExt cx="915753" cy="669827"/>
            </a:xfrm>
          </p:grpSpPr>
          <p:sp>
            <p:nvSpPr>
              <p:cNvPr id="46" name="Rectangle 45">
                <a:extLst>
                  <a:ext uri="{FF2B5EF4-FFF2-40B4-BE49-F238E27FC236}">
                    <a16:creationId xmlns:a16="http://schemas.microsoft.com/office/drawing/2014/main" id="{247E2C20-8417-0EDA-9BC3-7748AED55105}"/>
                  </a:ext>
                </a:extLst>
              </p:cNvPr>
              <p:cNvSpPr/>
              <p:nvPr/>
            </p:nvSpPr>
            <p:spPr bwMode="auto">
              <a:xfrm>
                <a:off x="3265493" y="330707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7" name="Rectangle 46">
                <a:extLst>
                  <a:ext uri="{FF2B5EF4-FFF2-40B4-BE49-F238E27FC236}">
                    <a16:creationId xmlns:a16="http://schemas.microsoft.com/office/drawing/2014/main" id="{B69F8765-3A04-EBF9-95E3-E449C17AC220}"/>
                  </a:ext>
                </a:extLst>
              </p:cNvPr>
              <p:cNvSpPr/>
              <p:nvPr/>
            </p:nvSpPr>
            <p:spPr bwMode="auto">
              <a:xfrm>
                <a:off x="3180437" y="335541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8" name="Rectangle 47">
                <a:extLst>
                  <a:ext uri="{FF2B5EF4-FFF2-40B4-BE49-F238E27FC236}">
                    <a16:creationId xmlns:a16="http://schemas.microsoft.com/office/drawing/2014/main" id="{A9CA7A9D-74CC-3D2F-DD98-A9459E5A152D}"/>
                  </a:ext>
                </a:extLst>
              </p:cNvPr>
              <p:cNvSpPr/>
              <p:nvPr/>
            </p:nvSpPr>
            <p:spPr bwMode="auto">
              <a:xfrm>
                <a:off x="3095380" y="340375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9" name="Rectangle 48">
                <a:extLst>
                  <a:ext uri="{FF2B5EF4-FFF2-40B4-BE49-F238E27FC236}">
                    <a16:creationId xmlns:a16="http://schemas.microsoft.com/office/drawing/2014/main" id="{0961D63E-5639-8D72-51EE-9373A71591E0}"/>
                  </a:ext>
                </a:extLst>
              </p:cNvPr>
              <p:cNvSpPr/>
              <p:nvPr/>
            </p:nvSpPr>
            <p:spPr bwMode="auto">
              <a:xfrm>
                <a:off x="3010323" y="345209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50" name="Rectangle 49">
                <a:extLst>
                  <a:ext uri="{FF2B5EF4-FFF2-40B4-BE49-F238E27FC236}">
                    <a16:creationId xmlns:a16="http://schemas.microsoft.com/office/drawing/2014/main" id="{131BF6AC-2D6A-0C95-315F-94F3C0C42F8F}"/>
                  </a:ext>
                </a:extLst>
              </p:cNvPr>
              <p:cNvSpPr/>
              <p:nvPr/>
            </p:nvSpPr>
            <p:spPr bwMode="auto">
              <a:xfrm>
                <a:off x="2925266" y="350043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51" name="Rectangle 50">
                <a:extLst>
                  <a:ext uri="{FF2B5EF4-FFF2-40B4-BE49-F238E27FC236}">
                    <a16:creationId xmlns:a16="http://schemas.microsoft.com/office/drawing/2014/main" id="{7EC4B0AB-435D-FA2F-82AB-13F59C3BCF5D}"/>
                  </a:ext>
                </a:extLst>
              </p:cNvPr>
              <p:cNvSpPr/>
              <p:nvPr/>
            </p:nvSpPr>
            <p:spPr bwMode="auto">
              <a:xfrm>
                <a:off x="2840209" y="3548781"/>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grpSp>
        <p:grpSp>
          <p:nvGrpSpPr>
            <p:cNvPr id="28" name="Group 27">
              <a:extLst>
                <a:ext uri="{FF2B5EF4-FFF2-40B4-BE49-F238E27FC236}">
                  <a16:creationId xmlns:a16="http://schemas.microsoft.com/office/drawing/2014/main" id="{8F075B66-9074-DB95-B449-023A98D38954}"/>
                </a:ext>
              </a:extLst>
            </p:cNvPr>
            <p:cNvGrpSpPr/>
            <p:nvPr/>
          </p:nvGrpSpPr>
          <p:grpSpPr>
            <a:xfrm>
              <a:off x="3754368" y="3639853"/>
              <a:ext cx="915753" cy="669827"/>
              <a:chOff x="2840209" y="3307079"/>
              <a:chExt cx="915753" cy="669827"/>
            </a:xfrm>
          </p:grpSpPr>
          <p:sp>
            <p:nvSpPr>
              <p:cNvPr id="40" name="Rectangle 39">
                <a:extLst>
                  <a:ext uri="{FF2B5EF4-FFF2-40B4-BE49-F238E27FC236}">
                    <a16:creationId xmlns:a16="http://schemas.microsoft.com/office/drawing/2014/main" id="{9F6F0BA6-84F7-7532-14C3-424E006C6FED}"/>
                  </a:ext>
                </a:extLst>
              </p:cNvPr>
              <p:cNvSpPr/>
              <p:nvPr/>
            </p:nvSpPr>
            <p:spPr bwMode="auto">
              <a:xfrm>
                <a:off x="3265493" y="330707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1" name="Rectangle 40">
                <a:extLst>
                  <a:ext uri="{FF2B5EF4-FFF2-40B4-BE49-F238E27FC236}">
                    <a16:creationId xmlns:a16="http://schemas.microsoft.com/office/drawing/2014/main" id="{E49F4623-3D60-4E90-17E9-4382C9C6570F}"/>
                  </a:ext>
                </a:extLst>
              </p:cNvPr>
              <p:cNvSpPr/>
              <p:nvPr/>
            </p:nvSpPr>
            <p:spPr bwMode="auto">
              <a:xfrm>
                <a:off x="3180437" y="335541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2" name="Rectangle 41">
                <a:extLst>
                  <a:ext uri="{FF2B5EF4-FFF2-40B4-BE49-F238E27FC236}">
                    <a16:creationId xmlns:a16="http://schemas.microsoft.com/office/drawing/2014/main" id="{2F2C40E1-45B4-CC2E-A84F-48A5D355A2A1}"/>
                  </a:ext>
                </a:extLst>
              </p:cNvPr>
              <p:cNvSpPr/>
              <p:nvPr/>
            </p:nvSpPr>
            <p:spPr bwMode="auto">
              <a:xfrm>
                <a:off x="3095380" y="340375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3" name="Rectangle 42">
                <a:extLst>
                  <a:ext uri="{FF2B5EF4-FFF2-40B4-BE49-F238E27FC236}">
                    <a16:creationId xmlns:a16="http://schemas.microsoft.com/office/drawing/2014/main" id="{1CC8D306-C4CD-958E-1566-C4FC3E6C1EC4}"/>
                  </a:ext>
                </a:extLst>
              </p:cNvPr>
              <p:cNvSpPr/>
              <p:nvPr/>
            </p:nvSpPr>
            <p:spPr bwMode="auto">
              <a:xfrm>
                <a:off x="3010323" y="345209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4" name="Rectangle 43">
                <a:extLst>
                  <a:ext uri="{FF2B5EF4-FFF2-40B4-BE49-F238E27FC236}">
                    <a16:creationId xmlns:a16="http://schemas.microsoft.com/office/drawing/2014/main" id="{4B5CE89B-2BDE-FC1F-2652-F6449E92DE62}"/>
                  </a:ext>
                </a:extLst>
              </p:cNvPr>
              <p:cNvSpPr/>
              <p:nvPr/>
            </p:nvSpPr>
            <p:spPr bwMode="auto">
              <a:xfrm>
                <a:off x="2925266" y="350043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5" name="Rectangle 44">
                <a:extLst>
                  <a:ext uri="{FF2B5EF4-FFF2-40B4-BE49-F238E27FC236}">
                    <a16:creationId xmlns:a16="http://schemas.microsoft.com/office/drawing/2014/main" id="{D51AC2D5-B8D5-2134-8B78-A582FBE26CD0}"/>
                  </a:ext>
                </a:extLst>
              </p:cNvPr>
              <p:cNvSpPr/>
              <p:nvPr/>
            </p:nvSpPr>
            <p:spPr bwMode="auto">
              <a:xfrm>
                <a:off x="2840209" y="3548781"/>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grpSp>
        <p:sp>
          <p:nvSpPr>
            <p:cNvPr id="29" name="Rectangle 28">
              <a:extLst>
                <a:ext uri="{FF2B5EF4-FFF2-40B4-BE49-F238E27FC236}">
                  <a16:creationId xmlns:a16="http://schemas.microsoft.com/office/drawing/2014/main" id="{D58894D1-8297-F0D4-6E62-C3C637CE9EFF}"/>
                </a:ext>
              </a:extLst>
            </p:cNvPr>
            <p:cNvSpPr/>
            <p:nvPr/>
          </p:nvSpPr>
          <p:spPr bwMode="auto">
            <a:xfrm>
              <a:off x="2999577" y="4631080"/>
              <a:ext cx="168856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 Outputs</a:t>
              </a:r>
            </a:p>
          </p:txBody>
        </p:sp>
        <p:cxnSp>
          <p:nvCxnSpPr>
            <p:cNvPr id="30" name="Straight Arrow Connector 29">
              <a:extLst>
                <a:ext uri="{FF2B5EF4-FFF2-40B4-BE49-F238E27FC236}">
                  <a16:creationId xmlns:a16="http://schemas.microsoft.com/office/drawing/2014/main" id="{B8860B5E-59E1-54DB-D479-4E582359C4BE}"/>
                </a:ext>
              </a:extLst>
            </p:cNvPr>
            <p:cNvCxnSpPr>
              <a:cxnSpLocks/>
              <a:stCxn id="26" idx="2"/>
            </p:cNvCxnSpPr>
            <p:nvPr/>
          </p:nvCxnSpPr>
          <p:spPr>
            <a:xfrm flipH="1">
              <a:off x="3024596" y="3233079"/>
              <a:ext cx="805898" cy="353251"/>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2C3B09E-7B6F-E048-B23B-89A5F75962CF}"/>
                </a:ext>
              </a:extLst>
            </p:cNvPr>
            <p:cNvCxnSpPr>
              <a:cxnSpLocks/>
              <a:stCxn id="26" idx="2"/>
            </p:cNvCxnSpPr>
            <p:nvPr/>
          </p:nvCxnSpPr>
          <p:spPr>
            <a:xfrm flipH="1">
              <a:off x="3480131" y="3233079"/>
              <a:ext cx="350363" cy="375300"/>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B48675C-E9B4-8230-915D-DDA355390028}"/>
                </a:ext>
              </a:extLst>
            </p:cNvPr>
            <p:cNvCxnSpPr>
              <a:cxnSpLocks/>
              <a:stCxn id="26" idx="2"/>
            </p:cNvCxnSpPr>
            <p:nvPr/>
          </p:nvCxnSpPr>
          <p:spPr>
            <a:xfrm flipH="1">
              <a:off x="3816679" y="3233079"/>
              <a:ext cx="13815" cy="381311"/>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97CDF9E-9F8F-B9E3-6B74-8D8A000AD2E2}"/>
                </a:ext>
              </a:extLst>
            </p:cNvPr>
            <p:cNvCxnSpPr>
              <a:cxnSpLocks/>
              <a:stCxn id="26" idx="2"/>
            </p:cNvCxnSpPr>
            <p:nvPr/>
          </p:nvCxnSpPr>
          <p:spPr>
            <a:xfrm>
              <a:off x="3830494" y="3233079"/>
              <a:ext cx="376735" cy="368857"/>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8374623-72DF-6A7E-A788-FB7F96AA1D28}"/>
                </a:ext>
              </a:extLst>
            </p:cNvPr>
            <p:cNvCxnSpPr>
              <a:cxnSpLocks/>
              <a:stCxn id="26" idx="2"/>
            </p:cNvCxnSpPr>
            <p:nvPr/>
          </p:nvCxnSpPr>
          <p:spPr>
            <a:xfrm>
              <a:off x="3830494" y="3233079"/>
              <a:ext cx="839627" cy="352874"/>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9B6A0D8-6653-BACE-4BB6-F3872AAB09A9}"/>
                </a:ext>
              </a:extLst>
            </p:cNvPr>
            <p:cNvCxnSpPr>
              <a:cxnSpLocks/>
              <a:endCxn id="29" idx="0"/>
            </p:cNvCxnSpPr>
            <p:nvPr/>
          </p:nvCxnSpPr>
          <p:spPr>
            <a:xfrm>
              <a:off x="3017239" y="4352710"/>
              <a:ext cx="826620" cy="278370"/>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D15662D5-7D8E-8AC3-31FA-070398F91265}"/>
                </a:ext>
              </a:extLst>
            </p:cNvPr>
            <p:cNvCxnSpPr>
              <a:cxnSpLocks/>
              <a:endCxn id="29" idx="0"/>
            </p:cNvCxnSpPr>
            <p:nvPr/>
          </p:nvCxnSpPr>
          <p:spPr>
            <a:xfrm flipH="1">
              <a:off x="3843859" y="4326495"/>
              <a:ext cx="790557" cy="304585"/>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C9CCF688-D7D9-4830-D32E-C9FD4E9B1CD5}"/>
                </a:ext>
              </a:extLst>
            </p:cNvPr>
            <p:cNvCxnSpPr>
              <a:cxnSpLocks/>
              <a:endCxn id="29" idx="0"/>
            </p:cNvCxnSpPr>
            <p:nvPr/>
          </p:nvCxnSpPr>
          <p:spPr>
            <a:xfrm>
              <a:off x="3843859" y="4369277"/>
              <a:ext cx="0" cy="261803"/>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Down Arrow 37">
              <a:extLst>
                <a:ext uri="{FF2B5EF4-FFF2-40B4-BE49-F238E27FC236}">
                  <a16:creationId xmlns:a16="http://schemas.microsoft.com/office/drawing/2014/main" id="{3F370B06-C7A5-48B8-05FA-81B286C31EF4}"/>
                </a:ext>
              </a:extLst>
            </p:cNvPr>
            <p:cNvSpPr/>
            <p:nvPr/>
          </p:nvSpPr>
          <p:spPr bwMode="auto">
            <a:xfrm rot="16200000">
              <a:off x="2434543" y="2662170"/>
              <a:ext cx="296987" cy="666837"/>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39" name="Down Arrow 38">
              <a:extLst>
                <a:ext uri="{FF2B5EF4-FFF2-40B4-BE49-F238E27FC236}">
                  <a16:creationId xmlns:a16="http://schemas.microsoft.com/office/drawing/2014/main" id="{E9CB9008-049F-D316-D36F-76452775F0FF}"/>
                </a:ext>
              </a:extLst>
            </p:cNvPr>
            <p:cNvSpPr/>
            <p:nvPr/>
          </p:nvSpPr>
          <p:spPr bwMode="auto">
            <a:xfrm rot="5400000">
              <a:off x="2402109" y="4520055"/>
              <a:ext cx="296987" cy="666835"/>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53" name="TextBox 52">
            <a:extLst>
              <a:ext uri="{FF2B5EF4-FFF2-40B4-BE49-F238E27FC236}">
                <a16:creationId xmlns:a16="http://schemas.microsoft.com/office/drawing/2014/main" id="{0984A731-F3C6-E435-EE21-2F5C13116EB2}"/>
              </a:ext>
            </a:extLst>
          </p:cNvPr>
          <p:cNvSpPr txBox="1"/>
          <p:nvPr/>
        </p:nvSpPr>
        <p:spPr>
          <a:xfrm>
            <a:off x="5910941" y="5852049"/>
            <a:ext cx="1730829" cy="461665"/>
          </a:xfrm>
          <a:prstGeom prst="rect">
            <a:avLst/>
          </a:prstGeom>
          <a:noFill/>
        </p:spPr>
        <p:txBody>
          <a:bodyPr wrap="square" rtlCol="0">
            <a:spAutoFit/>
          </a:bodyPr>
          <a:lstStyle/>
          <a:p>
            <a:r>
              <a:rPr lang="en-US" sz="2400" b="1">
                <a:solidFill>
                  <a:schemeClr val="tx2"/>
                </a:solidFill>
              </a:rPr>
              <a:t>HPC System</a:t>
            </a:r>
          </a:p>
        </p:txBody>
      </p:sp>
      <p:sp>
        <p:nvSpPr>
          <p:cNvPr id="54" name="Rounded Rectangle 53">
            <a:extLst>
              <a:ext uri="{FF2B5EF4-FFF2-40B4-BE49-F238E27FC236}">
                <a16:creationId xmlns:a16="http://schemas.microsoft.com/office/drawing/2014/main" id="{5DB6D552-7379-D271-1D7F-E49BDAF6BFFB}"/>
              </a:ext>
            </a:extLst>
          </p:cNvPr>
          <p:cNvSpPr/>
          <p:nvPr/>
        </p:nvSpPr>
        <p:spPr bwMode="auto">
          <a:xfrm>
            <a:off x="5282733" y="1567871"/>
            <a:ext cx="2219065" cy="3896758"/>
          </a:xfrm>
          <a:prstGeom prst="roundRect">
            <a:avLst>
              <a:gd name="adj" fmla="val 6269"/>
            </a:avLst>
          </a:prstGeom>
          <a:solidFill>
            <a:schemeClr val="accent3">
              <a:lumMod val="20000"/>
              <a:lumOff val="8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55" name="Rectangle 54">
            <a:extLst>
              <a:ext uri="{FF2B5EF4-FFF2-40B4-BE49-F238E27FC236}">
                <a16:creationId xmlns:a16="http://schemas.microsoft.com/office/drawing/2014/main" id="{FA1CBF41-74BB-0E7F-48EA-DABE35ED7ED3}"/>
              </a:ext>
            </a:extLst>
          </p:cNvPr>
          <p:cNvSpPr/>
          <p:nvPr/>
        </p:nvSpPr>
        <p:spPr bwMode="auto">
          <a:xfrm>
            <a:off x="5452603" y="1777306"/>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RabbitMQ Queue</a:t>
            </a:r>
          </a:p>
        </p:txBody>
      </p:sp>
      <p:sp>
        <p:nvSpPr>
          <p:cNvPr id="56" name="Rectangle 55">
            <a:extLst>
              <a:ext uri="{FF2B5EF4-FFF2-40B4-BE49-F238E27FC236}">
                <a16:creationId xmlns:a16="http://schemas.microsoft.com/office/drawing/2014/main" id="{224B0A99-65C3-90A7-59F5-6C0BA86543C5}"/>
              </a:ext>
            </a:extLst>
          </p:cNvPr>
          <p:cNvSpPr/>
          <p:nvPr/>
        </p:nvSpPr>
        <p:spPr bwMode="auto">
          <a:xfrm>
            <a:off x="5441263" y="2803107"/>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accent3">
                    <a:lumMod val="50000"/>
                  </a:schemeClr>
                </a:solidFill>
              </a:rPr>
              <a:t>Data Flow Transform 1</a:t>
            </a:r>
          </a:p>
        </p:txBody>
      </p:sp>
      <p:sp>
        <p:nvSpPr>
          <p:cNvPr id="57" name="Down Arrow 56">
            <a:extLst>
              <a:ext uri="{FF2B5EF4-FFF2-40B4-BE49-F238E27FC236}">
                <a16:creationId xmlns:a16="http://schemas.microsoft.com/office/drawing/2014/main" id="{32F6EDED-DD7A-C85E-B603-FBE449C75339}"/>
              </a:ext>
            </a:extLst>
          </p:cNvPr>
          <p:cNvSpPr/>
          <p:nvPr/>
        </p:nvSpPr>
        <p:spPr bwMode="auto">
          <a:xfrm>
            <a:off x="6188528" y="2395007"/>
            <a:ext cx="391885" cy="371587"/>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58" name="Down Arrow 57">
            <a:extLst>
              <a:ext uri="{FF2B5EF4-FFF2-40B4-BE49-F238E27FC236}">
                <a16:creationId xmlns:a16="http://schemas.microsoft.com/office/drawing/2014/main" id="{E2E8D02E-F3D4-8B22-6116-5A854EA4C787}"/>
              </a:ext>
            </a:extLst>
          </p:cNvPr>
          <p:cNvSpPr/>
          <p:nvPr/>
        </p:nvSpPr>
        <p:spPr bwMode="auto">
          <a:xfrm>
            <a:off x="6188526" y="4246463"/>
            <a:ext cx="391885" cy="400084"/>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59" name="Can 58">
            <a:extLst>
              <a:ext uri="{FF2B5EF4-FFF2-40B4-BE49-F238E27FC236}">
                <a16:creationId xmlns:a16="http://schemas.microsoft.com/office/drawing/2014/main" id="{552FD267-F25B-8DAC-131B-B94AE4423BBB}"/>
              </a:ext>
            </a:extLst>
          </p:cNvPr>
          <p:cNvSpPr/>
          <p:nvPr/>
        </p:nvSpPr>
        <p:spPr bwMode="auto">
          <a:xfrm>
            <a:off x="5452603" y="4678571"/>
            <a:ext cx="1886413" cy="646789"/>
          </a:xfrm>
          <a:prstGeom prst="can">
            <a:avLst/>
          </a:prstGeom>
          <a:solidFill>
            <a:schemeClr val="accent3">
              <a:lumMod val="40000"/>
              <a:lumOff val="6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b="1" dirty="0">
                <a:solidFill>
                  <a:schemeClr val="accent3">
                    <a:lumMod val="50000"/>
                  </a:schemeClr>
                </a:solidFill>
              </a:rPr>
              <a:t>Candidates </a:t>
            </a:r>
          </a:p>
        </p:txBody>
      </p:sp>
      <p:sp>
        <p:nvSpPr>
          <p:cNvPr id="61" name="Down Arrow 60">
            <a:extLst>
              <a:ext uri="{FF2B5EF4-FFF2-40B4-BE49-F238E27FC236}">
                <a16:creationId xmlns:a16="http://schemas.microsoft.com/office/drawing/2014/main" id="{817FA790-F071-79A0-F719-2E886E786A2F}"/>
              </a:ext>
            </a:extLst>
          </p:cNvPr>
          <p:cNvSpPr/>
          <p:nvPr/>
        </p:nvSpPr>
        <p:spPr bwMode="auto">
          <a:xfrm rot="16200000">
            <a:off x="5038321" y="2430767"/>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2" name="Down Arrow 61">
            <a:extLst>
              <a:ext uri="{FF2B5EF4-FFF2-40B4-BE49-F238E27FC236}">
                <a16:creationId xmlns:a16="http://schemas.microsoft.com/office/drawing/2014/main" id="{8FA06B64-4790-297D-96BF-A9A37CF78EE1}"/>
              </a:ext>
            </a:extLst>
          </p:cNvPr>
          <p:cNvSpPr/>
          <p:nvPr/>
        </p:nvSpPr>
        <p:spPr bwMode="auto">
          <a:xfrm rot="16200000">
            <a:off x="5038321" y="3258602"/>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3" name="Down Arrow 62">
            <a:extLst>
              <a:ext uri="{FF2B5EF4-FFF2-40B4-BE49-F238E27FC236}">
                <a16:creationId xmlns:a16="http://schemas.microsoft.com/office/drawing/2014/main" id="{21342DD3-82AF-3B4C-5A9B-EE6DBD60A61B}"/>
              </a:ext>
            </a:extLst>
          </p:cNvPr>
          <p:cNvSpPr/>
          <p:nvPr/>
        </p:nvSpPr>
        <p:spPr bwMode="auto">
          <a:xfrm rot="16200000">
            <a:off x="5042105" y="4234389"/>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52" name="TextBox 51">
            <a:extLst>
              <a:ext uri="{FF2B5EF4-FFF2-40B4-BE49-F238E27FC236}">
                <a16:creationId xmlns:a16="http://schemas.microsoft.com/office/drawing/2014/main" id="{D1826943-A2DC-472C-B932-5F40AC469B76}"/>
              </a:ext>
            </a:extLst>
          </p:cNvPr>
          <p:cNvSpPr txBox="1"/>
          <p:nvPr/>
        </p:nvSpPr>
        <p:spPr>
          <a:xfrm>
            <a:off x="4219898" y="2270566"/>
            <a:ext cx="1942038" cy="307777"/>
          </a:xfrm>
          <a:prstGeom prst="rect">
            <a:avLst/>
          </a:prstGeom>
          <a:solidFill>
            <a:schemeClr val="tx1"/>
          </a:solidFill>
        </p:spPr>
        <p:txBody>
          <a:bodyPr wrap="square" rtlCol="0">
            <a:spAutoFit/>
          </a:bodyPr>
          <a:lstStyle/>
          <a:p>
            <a:pPr algn="ctr"/>
            <a:r>
              <a:rPr lang="en-US" sz="1400" b="1" dirty="0">
                <a:solidFill>
                  <a:schemeClr val="bg1"/>
                </a:solidFill>
              </a:rPr>
              <a:t>AMS Stage Mechanism</a:t>
            </a:r>
          </a:p>
        </p:txBody>
      </p:sp>
      <p:sp>
        <p:nvSpPr>
          <p:cNvPr id="65" name="Rectangle 64">
            <a:extLst>
              <a:ext uri="{FF2B5EF4-FFF2-40B4-BE49-F238E27FC236}">
                <a16:creationId xmlns:a16="http://schemas.microsoft.com/office/drawing/2014/main" id="{BCF38DDB-8B06-A65D-9BEE-4DA24AA1590D}"/>
              </a:ext>
            </a:extLst>
          </p:cNvPr>
          <p:cNvSpPr/>
          <p:nvPr/>
        </p:nvSpPr>
        <p:spPr bwMode="auto">
          <a:xfrm>
            <a:off x="5452603" y="3760134"/>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accent3">
                    <a:lumMod val="50000"/>
                  </a:schemeClr>
                </a:solidFill>
              </a:rPr>
              <a:t>Data Flow Transform K</a:t>
            </a:r>
          </a:p>
        </p:txBody>
      </p:sp>
      <p:sp>
        <p:nvSpPr>
          <p:cNvPr id="66" name="TextBox 65">
            <a:extLst>
              <a:ext uri="{FF2B5EF4-FFF2-40B4-BE49-F238E27FC236}">
                <a16:creationId xmlns:a16="http://schemas.microsoft.com/office/drawing/2014/main" id="{C3585837-3EF2-D750-4FDA-A0AF9CCDE13E}"/>
              </a:ext>
            </a:extLst>
          </p:cNvPr>
          <p:cNvSpPr txBox="1"/>
          <p:nvPr/>
        </p:nvSpPr>
        <p:spPr>
          <a:xfrm>
            <a:off x="5900936" y="3163979"/>
            <a:ext cx="923382" cy="523220"/>
          </a:xfrm>
          <a:prstGeom prst="rect">
            <a:avLst/>
          </a:prstGeom>
          <a:noFill/>
        </p:spPr>
        <p:txBody>
          <a:bodyPr wrap="square" rtlCol="0">
            <a:spAutoFit/>
          </a:bodyPr>
          <a:lstStyle/>
          <a:p>
            <a:pPr algn="ctr"/>
            <a:r>
              <a:rPr lang="en-US" sz="2800" b="1" dirty="0"/>
              <a:t>…</a:t>
            </a:r>
          </a:p>
        </p:txBody>
      </p:sp>
    </p:spTree>
    <p:extLst>
      <p:ext uri="{BB962C8B-B14F-4D97-AF65-F5344CB8AC3E}">
        <p14:creationId xmlns:p14="http://schemas.microsoft.com/office/powerpoint/2010/main" val="3391886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2960CFE0-6BE3-EDD8-1C79-4BCB15309E9C}"/>
              </a:ext>
            </a:extLst>
          </p:cNvPr>
          <p:cNvSpPr/>
          <p:nvPr/>
        </p:nvSpPr>
        <p:spPr bwMode="auto">
          <a:xfrm>
            <a:off x="185057" y="1393371"/>
            <a:ext cx="7456713" cy="4920343"/>
          </a:xfrm>
          <a:prstGeom prst="roundRect">
            <a:avLst>
              <a:gd name="adj" fmla="val 6269"/>
            </a:avLst>
          </a:prstGeom>
          <a:solidFill>
            <a:schemeClr val="bg1">
              <a:lumMod val="95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2" name="Rounded Rectangle 21">
            <a:extLst>
              <a:ext uri="{FF2B5EF4-FFF2-40B4-BE49-F238E27FC236}">
                <a16:creationId xmlns:a16="http://schemas.microsoft.com/office/drawing/2014/main" id="{538645CB-95C4-0B0F-2475-7E36BDCD9D4A}"/>
              </a:ext>
            </a:extLst>
          </p:cNvPr>
          <p:cNvSpPr/>
          <p:nvPr/>
        </p:nvSpPr>
        <p:spPr bwMode="auto">
          <a:xfrm>
            <a:off x="413657" y="1545771"/>
            <a:ext cx="4713514" cy="4637315"/>
          </a:xfrm>
          <a:prstGeom prst="roundRect">
            <a:avLst>
              <a:gd name="adj" fmla="val 6269"/>
            </a:avLst>
          </a:prstGeom>
          <a:solidFill>
            <a:schemeClr val="accent1">
              <a:lumMod val="20000"/>
              <a:lumOff val="80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 name="Title 1">
            <a:extLst>
              <a:ext uri="{FF2B5EF4-FFF2-40B4-BE49-F238E27FC236}">
                <a16:creationId xmlns:a16="http://schemas.microsoft.com/office/drawing/2014/main" id="{36664D28-F561-06C8-5C29-AD0E0765721B}"/>
              </a:ext>
            </a:extLst>
          </p:cNvPr>
          <p:cNvSpPr>
            <a:spLocks noGrp="1"/>
          </p:cNvSpPr>
          <p:nvPr>
            <p:ph type="title"/>
          </p:nvPr>
        </p:nvSpPr>
        <p:spPr/>
        <p:txBody>
          <a:bodyPr/>
          <a:lstStyle/>
          <a:p>
            <a:r>
              <a:rPr lang="en-US" dirty="0"/>
              <a:t>Dive into the design</a:t>
            </a:r>
          </a:p>
        </p:txBody>
      </p:sp>
      <p:sp>
        <p:nvSpPr>
          <p:cNvPr id="3" name="Rectangle 2">
            <a:extLst>
              <a:ext uri="{FF2B5EF4-FFF2-40B4-BE49-F238E27FC236}">
                <a16:creationId xmlns:a16="http://schemas.microsoft.com/office/drawing/2014/main" id="{A4898572-3980-62E5-9C00-5F9B44A5CFC1}"/>
              </a:ext>
            </a:extLst>
          </p:cNvPr>
          <p:cNvSpPr/>
          <p:nvPr/>
        </p:nvSpPr>
        <p:spPr bwMode="auto">
          <a:xfrm>
            <a:off x="729343" y="1721277"/>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4" name="Rounded Rectangle 3">
            <a:extLst>
              <a:ext uri="{FF2B5EF4-FFF2-40B4-BE49-F238E27FC236}">
                <a16:creationId xmlns:a16="http://schemas.microsoft.com/office/drawing/2014/main" id="{DC6F5A88-BF91-B836-D788-156C844A84CA}"/>
              </a:ext>
            </a:extLst>
          </p:cNvPr>
          <p:cNvSpPr/>
          <p:nvPr/>
        </p:nvSpPr>
        <p:spPr bwMode="auto">
          <a:xfrm>
            <a:off x="481784" y="2760232"/>
            <a:ext cx="2104102" cy="2340141"/>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5" name="Down Arrow 4">
            <a:extLst>
              <a:ext uri="{FF2B5EF4-FFF2-40B4-BE49-F238E27FC236}">
                <a16:creationId xmlns:a16="http://schemas.microsoft.com/office/drawing/2014/main" id="{951708D2-5ECE-A6D9-5F6B-66509F985C64}"/>
              </a:ext>
            </a:extLst>
          </p:cNvPr>
          <p:cNvSpPr/>
          <p:nvPr/>
        </p:nvSpPr>
        <p:spPr bwMode="auto">
          <a:xfrm>
            <a:off x="1366157" y="2243791"/>
            <a:ext cx="391885" cy="457742"/>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 name="Rectangle 5">
            <a:extLst>
              <a:ext uri="{FF2B5EF4-FFF2-40B4-BE49-F238E27FC236}">
                <a16:creationId xmlns:a16="http://schemas.microsoft.com/office/drawing/2014/main" id="{FF8E7E18-8C54-4594-A79D-4B0D7F49C218}"/>
              </a:ext>
            </a:extLst>
          </p:cNvPr>
          <p:cNvSpPr/>
          <p:nvPr/>
        </p:nvSpPr>
        <p:spPr bwMode="auto">
          <a:xfrm>
            <a:off x="1006927" y="2820103"/>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UQ</a:t>
            </a:r>
          </a:p>
        </p:txBody>
      </p:sp>
      <p:sp>
        <p:nvSpPr>
          <p:cNvPr id="7" name="Rectangle 6">
            <a:extLst>
              <a:ext uri="{FF2B5EF4-FFF2-40B4-BE49-F238E27FC236}">
                <a16:creationId xmlns:a16="http://schemas.microsoft.com/office/drawing/2014/main" id="{7D306636-8F74-FA15-CAC6-09076D294431}"/>
              </a:ext>
            </a:extLst>
          </p:cNvPr>
          <p:cNvSpPr/>
          <p:nvPr/>
        </p:nvSpPr>
        <p:spPr bwMode="auto">
          <a:xfrm>
            <a:off x="707571" y="5510048"/>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8" name="Down Arrow 7">
            <a:extLst>
              <a:ext uri="{FF2B5EF4-FFF2-40B4-BE49-F238E27FC236}">
                <a16:creationId xmlns:a16="http://schemas.microsoft.com/office/drawing/2014/main" id="{B5AE93E4-0CE8-AD68-C8FE-02B81A76E2C5}"/>
              </a:ext>
            </a:extLst>
          </p:cNvPr>
          <p:cNvSpPr/>
          <p:nvPr/>
        </p:nvSpPr>
        <p:spPr bwMode="auto">
          <a:xfrm>
            <a:off x="1366157" y="5126338"/>
            <a:ext cx="391885" cy="350975"/>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nvGrpSpPr>
          <p:cNvPr id="9" name="Group 8">
            <a:extLst>
              <a:ext uri="{FF2B5EF4-FFF2-40B4-BE49-F238E27FC236}">
                <a16:creationId xmlns:a16="http://schemas.microsoft.com/office/drawing/2014/main" id="{E9D870D3-A44C-D2A5-721D-9F844AEFCE93}"/>
              </a:ext>
            </a:extLst>
          </p:cNvPr>
          <p:cNvGrpSpPr/>
          <p:nvPr/>
        </p:nvGrpSpPr>
        <p:grpSpPr>
          <a:xfrm>
            <a:off x="542352" y="3234485"/>
            <a:ext cx="1991563" cy="930173"/>
            <a:chOff x="542352" y="3234485"/>
            <a:chExt cx="1991563" cy="930173"/>
          </a:xfrm>
        </p:grpSpPr>
        <p:grpSp>
          <p:nvGrpSpPr>
            <p:cNvPr id="10" name="Group 9">
              <a:extLst>
                <a:ext uri="{FF2B5EF4-FFF2-40B4-BE49-F238E27FC236}">
                  <a16:creationId xmlns:a16="http://schemas.microsoft.com/office/drawing/2014/main" id="{B3F3F116-65D8-F584-6425-52FD0BCBA932}"/>
                </a:ext>
              </a:extLst>
            </p:cNvPr>
            <p:cNvGrpSpPr/>
            <p:nvPr/>
          </p:nvGrpSpPr>
          <p:grpSpPr>
            <a:xfrm>
              <a:off x="1652170" y="3695148"/>
              <a:ext cx="881745" cy="446314"/>
              <a:chOff x="1730826" y="3695148"/>
              <a:chExt cx="881745" cy="446314"/>
            </a:xfrm>
          </p:grpSpPr>
          <p:sp>
            <p:nvSpPr>
              <p:cNvPr id="16" name="Rectangle 15">
                <a:extLst>
                  <a:ext uri="{FF2B5EF4-FFF2-40B4-BE49-F238E27FC236}">
                    <a16:creationId xmlns:a16="http://schemas.microsoft.com/office/drawing/2014/main" id="{2E1CF0A6-44EA-5B08-8790-1EDB9E8AAE0C}"/>
                  </a:ext>
                </a:extLst>
              </p:cNvPr>
              <p:cNvSpPr/>
              <p:nvPr/>
            </p:nvSpPr>
            <p:spPr bwMode="auto">
              <a:xfrm>
                <a:off x="1730826" y="3695148"/>
                <a:ext cx="881745"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sp>
            <p:nvSpPr>
              <p:cNvPr id="17" name="Multiply 16">
                <a:extLst>
                  <a:ext uri="{FF2B5EF4-FFF2-40B4-BE49-F238E27FC236}">
                    <a16:creationId xmlns:a16="http://schemas.microsoft.com/office/drawing/2014/main" id="{671EC3F4-7424-B15A-4EB9-E3184E90F4C3}"/>
                  </a:ext>
                </a:extLst>
              </p:cNvPr>
              <p:cNvSpPr/>
              <p:nvPr/>
            </p:nvSpPr>
            <p:spPr bwMode="auto">
              <a:xfrm>
                <a:off x="1986642" y="3717722"/>
                <a:ext cx="391885" cy="401165"/>
              </a:xfrm>
              <a:prstGeom prst="mathMultiply">
                <a:avLst/>
              </a:prstGeom>
              <a:solidFill>
                <a:schemeClr val="accent2">
                  <a:lumMod val="60000"/>
                  <a:lumOff val="40000"/>
                </a:schemeClr>
              </a:solidFill>
              <a:ln>
                <a:solidFill>
                  <a:schemeClr val="accent2">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1" name="Group 10">
              <a:extLst>
                <a:ext uri="{FF2B5EF4-FFF2-40B4-BE49-F238E27FC236}">
                  <a16:creationId xmlns:a16="http://schemas.microsoft.com/office/drawing/2014/main" id="{25665F04-7028-AC82-EB79-08E77F64A764}"/>
                </a:ext>
              </a:extLst>
            </p:cNvPr>
            <p:cNvGrpSpPr/>
            <p:nvPr/>
          </p:nvGrpSpPr>
          <p:grpSpPr>
            <a:xfrm>
              <a:off x="542352" y="3695148"/>
              <a:ext cx="881744" cy="469510"/>
              <a:chOff x="473528" y="3695148"/>
              <a:chExt cx="881744" cy="469510"/>
            </a:xfrm>
          </p:grpSpPr>
          <p:sp>
            <p:nvSpPr>
              <p:cNvPr id="14" name="Rectangle 13">
                <a:extLst>
                  <a:ext uri="{FF2B5EF4-FFF2-40B4-BE49-F238E27FC236}">
                    <a16:creationId xmlns:a16="http://schemas.microsoft.com/office/drawing/2014/main" id="{E7E7F8EB-5188-249A-9D9E-41F253381A00}"/>
                  </a:ext>
                </a:extLst>
              </p:cNvPr>
              <p:cNvSpPr/>
              <p:nvPr/>
            </p:nvSpPr>
            <p:spPr bwMode="auto">
              <a:xfrm>
                <a:off x="473528" y="3695148"/>
                <a:ext cx="881744"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pic>
            <p:nvPicPr>
              <p:cNvPr id="15" name="Graphic 14" descr="Checkbox Checked with solid fill">
                <a:extLst>
                  <a:ext uri="{FF2B5EF4-FFF2-40B4-BE49-F238E27FC236}">
                    <a16:creationId xmlns:a16="http://schemas.microsoft.com/office/drawing/2014/main" id="{D3E999FE-D529-97A6-A30A-9183144D6D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77" y="3717722"/>
                <a:ext cx="446936" cy="446936"/>
              </a:xfrm>
              <a:prstGeom prst="rect">
                <a:avLst/>
              </a:prstGeom>
            </p:spPr>
          </p:pic>
        </p:grpSp>
        <p:sp>
          <p:nvSpPr>
            <p:cNvPr id="12" name="Down Arrow 11">
              <a:extLst>
                <a:ext uri="{FF2B5EF4-FFF2-40B4-BE49-F238E27FC236}">
                  <a16:creationId xmlns:a16="http://schemas.microsoft.com/office/drawing/2014/main" id="{DD07EFFA-EACF-D378-2C53-6FEEDA89554B}"/>
                </a:ext>
              </a:extLst>
            </p:cNvPr>
            <p:cNvSpPr/>
            <p:nvPr/>
          </p:nvSpPr>
          <p:spPr bwMode="auto">
            <a:xfrm rot="2750036">
              <a:off x="937858" y="323012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3" name="Down Arrow 12">
              <a:extLst>
                <a:ext uri="{FF2B5EF4-FFF2-40B4-BE49-F238E27FC236}">
                  <a16:creationId xmlns:a16="http://schemas.microsoft.com/office/drawing/2014/main" id="{C524FE7A-98E2-0BA3-1181-D259A910AC08}"/>
                </a:ext>
              </a:extLst>
            </p:cNvPr>
            <p:cNvSpPr/>
            <p:nvPr/>
          </p:nvSpPr>
          <p:spPr bwMode="auto">
            <a:xfrm rot="18900000">
              <a:off x="1829984" y="3234485"/>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8" name="Group 17">
            <a:extLst>
              <a:ext uri="{FF2B5EF4-FFF2-40B4-BE49-F238E27FC236}">
                <a16:creationId xmlns:a16="http://schemas.microsoft.com/office/drawing/2014/main" id="{33251354-E520-983D-F4D6-AE1CC54BF537}"/>
              </a:ext>
            </a:extLst>
          </p:cNvPr>
          <p:cNvGrpSpPr/>
          <p:nvPr/>
        </p:nvGrpSpPr>
        <p:grpSpPr>
          <a:xfrm>
            <a:off x="987037" y="4166252"/>
            <a:ext cx="1195008" cy="835714"/>
            <a:chOff x="987037" y="4166252"/>
            <a:chExt cx="1195008" cy="835714"/>
          </a:xfrm>
        </p:grpSpPr>
        <p:sp>
          <p:nvSpPr>
            <p:cNvPr id="19" name="Rectangle 18">
              <a:extLst>
                <a:ext uri="{FF2B5EF4-FFF2-40B4-BE49-F238E27FC236}">
                  <a16:creationId xmlns:a16="http://schemas.microsoft.com/office/drawing/2014/main" id="{A8303303-C148-17B6-A680-E1B48530AF9D}"/>
                </a:ext>
              </a:extLst>
            </p:cNvPr>
            <p:cNvSpPr/>
            <p:nvPr/>
          </p:nvSpPr>
          <p:spPr bwMode="auto">
            <a:xfrm>
              <a:off x="987877" y="4650991"/>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a:t>
              </a:r>
            </a:p>
          </p:txBody>
        </p:sp>
        <p:sp>
          <p:nvSpPr>
            <p:cNvPr id="20" name="Down Arrow 19">
              <a:extLst>
                <a:ext uri="{FF2B5EF4-FFF2-40B4-BE49-F238E27FC236}">
                  <a16:creationId xmlns:a16="http://schemas.microsoft.com/office/drawing/2014/main" id="{3167602E-8C6D-D5B0-76CF-C82246D02109}"/>
                </a:ext>
              </a:extLst>
            </p:cNvPr>
            <p:cNvSpPr/>
            <p:nvPr/>
          </p:nvSpPr>
          <p:spPr bwMode="auto">
            <a:xfrm rot="18900000">
              <a:off x="987037" y="416625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21" name="Down Arrow 20">
              <a:extLst>
                <a:ext uri="{FF2B5EF4-FFF2-40B4-BE49-F238E27FC236}">
                  <a16:creationId xmlns:a16="http://schemas.microsoft.com/office/drawing/2014/main" id="{F094BD29-2105-57FB-FF0B-0186B37F1602}"/>
                </a:ext>
              </a:extLst>
            </p:cNvPr>
            <p:cNvSpPr/>
            <p:nvPr/>
          </p:nvSpPr>
          <p:spPr bwMode="auto">
            <a:xfrm rot="2750036">
              <a:off x="1802891" y="4177251"/>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23" name="TextBox 22">
            <a:extLst>
              <a:ext uri="{FF2B5EF4-FFF2-40B4-BE49-F238E27FC236}">
                <a16:creationId xmlns:a16="http://schemas.microsoft.com/office/drawing/2014/main" id="{2352A93F-68E8-1E0D-FCBB-6BAC150D5DF5}"/>
              </a:ext>
            </a:extLst>
          </p:cNvPr>
          <p:cNvSpPr txBox="1"/>
          <p:nvPr/>
        </p:nvSpPr>
        <p:spPr>
          <a:xfrm>
            <a:off x="2585886" y="5721421"/>
            <a:ext cx="2465085" cy="461665"/>
          </a:xfrm>
          <a:prstGeom prst="rect">
            <a:avLst/>
          </a:prstGeom>
          <a:noFill/>
        </p:spPr>
        <p:txBody>
          <a:bodyPr wrap="square" rtlCol="0">
            <a:spAutoFit/>
          </a:bodyPr>
          <a:lstStyle/>
          <a:p>
            <a:pPr algn="ctr"/>
            <a:r>
              <a:rPr lang="en-US" sz="2400" b="1" dirty="0">
                <a:solidFill>
                  <a:schemeClr val="tx2"/>
                </a:solidFill>
              </a:rPr>
              <a:t>MPI Application</a:t>
            </a:r>
          </a:p>
        </p:txBody>
      </p:sp>
      <p:grpSp>
        <p:nvGrpSpPr>
          <p:cNvPr id="24" name="Group 23">
            <a:extLst>
              <a:ext uri="{FF2B5EF4-FFF2-40B4-BE49-F238E27FC236}">
                <a16:creationId xmlns:a16="http://schemas.microsoft.com/office/drawing/2014/main" id="{16DF35F8-717D-9CA6-9DD2-1A09EA86CBD9}"/>
              </a:ext>
            </a:extLst>
          </p:cNvPr>
          <p:cNvGrpSpPr/>
          <p:nvPr/>
        </p:nvGrpSpPr>
        <p:grpSpPr>
          <a:xfrm>
            <a:off x="2217185" y="2487562"/>
            <a:ext cx="2659879" cy="2824668"/>
            <a:chOff x="2217185" y="2487562"/>
            <a:chExt cx="2659879" cy="2824668"/>
          </a:xfrm>
        </p:grpSpPr>
        <p:sp>
          <p:nvSpPr>
            <p:cNvPr id="25" name="Rounded Rectangle 24">
              <a:extLst>
                <a:ext uri="{FF2B5EF4-FFF2-40B4-BE49-F238E27FC236}">
                  <a16:creationId xmlns:a16="http://schemas.microsoft.com/office/drawing/2014/main" id="{FF61966D-DC7E-5482-A745-7DBF2F738060}"/>
                </a:ext>
              </a:extLst>
            </p:cNvPr>
            <p:cNvSpPr/>
            <p:nvPr/>
          </p:nvSpPr>
          <p:spPr bwMode="auto">
            <a:xfrm>
              <a:off x="2792807" y="2487562"/>
              <a:ext cx="2084257" cy="2824668"/>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6" name="Rectangle 25">
              <a:extLst>
                <a:ext uri="{FF2B5EF4-FFF2-40B4-BE49-F238E27FC236}">
                  <a16:creationId xmlns:a16="http://schemas.microsoft.com/office/drawing/2014/main" id="{3A3F6C39-CC1D-6229-78CB-16CBE67E71F8}"/>
                </a:ext>
              </a:extLst>
            </p:cNvPr>
            <p:cNvSpPr/>
            <p:nvPr/>
          </p:nvSpPr>
          <p:spPr bwMode="auto">
            <a:xfrm>
              <a:off x="2986212" y="2766594"/>
              <a:ext cx="168856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Distribute Inputs</a:t>
              </a:r>
            </a:p>
          </p:txBody>
        </p:sp>
        <p:grpSp>
          <p:nvGrpSpPr>
            <p:cNvPr id="27" name="Group 26">
              <a:extLst>
                <a:ext uri="{FF2B5EF4-FFF2-40B4-BE49-F238E27FC236}">
                  <a16:creationId xmlns:a16="http://schemas.microsoft.com/office/drawing/2014/main" id="{1C7CEB43-FD66-0A1B-67DE-AAADBE4CBDFB}"/>
                </a:ext>
              </a:extLst>
            </p:cNvPr>
            <p:cNvGrpSpPr/>
            <p:nvPr/>
          </p:nvGrpSpPr>
          <p:grpSpPr>
            <a:xfrm>
              <a:off x="2989662" y="3634295"/>
              <a:ext cx="915753" cy="669827"/>
              <a:chOff x="2840209" y="3307079"/>
              <a:chExt cx="915753" cy="669827"/>
            </a:xfrm>
          </p:grpSpPr>
          <p:sp>
            <p:nvSpPr>
              <p:cNvPr id="46" name="Rectangle 45">
                <a:extLst>
                  <a:ext uri="{FF2B5EF4-FFF2-40B4-BE49-F238E27FC236}">
                    <a16:creationId xmlns:a16="http://schemas.microsoft.com/office/drawing/2014/main" id="{247E2C20-8417-0EDA-9BC3-7748AED55105}"/>
                  </a:ext>
                </a:extLst>
              </p:cNvPr>
              <p:cNvSpPr/>
              <p:nvPr/>
            </p:nvSpPr>
            <p:spPr bwMode="auto">
              <a:xfrm>
                <a:off x="3265493" y="330707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7" name="Rectangle 46">
                <a:extLst>
                  <a:ext uri="{FF2B5EF4-FFF2-40B4-BE49-F238E27FC236}">
                    <a16:creationId xmlns:a16="http://schemas.microsoft.com/office/drawing/2014/main" id="{B69F8765-3A04-EBF9-95E3-E449C17AC220}"/>
                  </a:ext>
                </a:extLst>
              </p:cNvPr>
              <p:cNvSpPr/>
              <p:nvPr/>
            </p:nvSpPr>
            <p:spPr bwMode="auto">
              <a:xfrm>
                <a:off x="3180437" y="335541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8" name="Rectangle 47">
                <a:extLst>
                  <a:ext uri="{FF2B5EF4-FFF2-40B4-BE49-F238E27FC236}">
                    <a16:creationId xmlns:a16="http://schemas.microsoft.com/office/drawing/2014/main" id="{A9CA7A9D-74CC-3D2F-DD98-A9459E5A152D}"/>
                  </a:ext>
                </a:extLst>
              </p:cNvPr>
              <p:cNvSpPr/>
              <p:nvPr/>
            </p:nvSpPr>
            <p:spPr bwMode="auto">
              <a:xfrm>
                <a:off x="3095380" y="340375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9" name="Rectangle 48">
                <a:extLst>
                  <a:ext uri="{FF2B5EF4-FFF2-40B4-BE49-F238E27FC236}">
                    <a16:creationId xmlns:a16="http://schemas.microsoft.com/office/drawing/2014/main" id="{0961D63E-5639-8D72-51EE-9373A71591E0}"/>
                  </a:ext>
                </a:extLst>
              </p:cNvPr>
              <p:cNvSpPr/>
              <p:nvPr/>
            </p:nvSpPr>
            <p:spPr bwMode="auto">
              <a:xfrm>
                <a:off x="3010323" y="345209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50" name="Rectangle 49">
                <a:extLst>
                  <a:ext uri="{FF2B5EF4-FFF2-40B4-BE49-F238E27FC236}">
                    <a16:creationId xmlns:a16="http://schemas.microsoft.com/office/drawing/2014/main" id="{131BF6AC-2D6A-0C95-315F-94F3C0C42F8F}"/>
                  </a:ext>
                </a:extLst>
              </p:cNvPr>
              <p:cNvSpPr/>
              <p:nvPr/>
            </p:nvSpPr>
            <p:spPr bwMode="auto">
              <a:xfrm>
                <a:off x="2925266" y="350043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51" name="Rectangle 50">
                <a:extLst>
                  <a:ext uri="{FF2B5EF4-FFF2-40B4-BE49-F238E27FC236}">
                    <a16:creationId xmlns:a16="http://schemas.microsoft.com/office/drawing/2014/main" id="{7EC4B0AB-435D-FA2F-82AB-13F59C3BCF5D}"/>
                  </a:ext>
                </a:extLst>
              </p:cNvPr>
              <p:cNvSpPr/>
              <p:nvPr/>
            </p:nvSpPr>
            <p:spPr bwMode="auto">
              <a:xfrm>
                <a:off x="2840209" y="3548781"/>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grpSp>
        <p:grpSp>
          <p:nvGrpSpPr>
            <p:cNvPr id="28" name="Group 27">
              <a:extLst>
                <a:ext uri="{FF2B5EF4-FFF2-40B4-BE49-F238E27FC236}">
                  <a16:creationId xmlns:a16="http://schemas.microsoft.com/office/drawing/2014/main" id="{8F075B66-9074-DB95-B449-023A98D38954}"/>
                </a:ext>
              </a:extLst>
            </p:cNvPr>
            <p:cNvGrpSpPr/>
            <p:nvPr/>
          </p:nvGrpSpPr>
          <p:grpSpPr>
            <a:xfrm>
              <a:off x="3754368" y="3639853"/>
              <a:ext cx="915753" cy="669827"/>
              <a:chOff x="2840209" y="3307079"/>
              <a:chExt cx="915753" cy="669827"/>
            </a:xfrm>
          </p:grpSpPr>
          <p:sp>
            <p:nvSpPr>
              <p:cNvPr id="40" name="Rectangle 39">
                <a:extLst>
                  <a:ext uri="{FF2B5EF4-FFF2-40B4-BE49-F238E27FC236}">
                    <a16:creationId xmlns:a16="http://schemas.microsoft.com/office/drawing/2014/main" id="{9F6F0BA6-84F7-7532-14C3-424E006C6FED}"/>
                  </a:ext>
                </a:extLst>
              </p:cNvPr>
              <p:cNvSpPr/>
              <p:nvPr/>
            </p:nvSpPr>
            <p:spPr bwMode="auto">
              <a:xfrm>
                <a:off x="3265493" y="330707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1" name="Rectangle 40">
                <a:extLst>
                  <a:ext uri="{FF2B5EF4-FFF2-40B4-BE49-F238E27FC236}">
                    <a16:creationId xmlns:a16="http://schemas.microsoft.com/office/drawing/2014/main" id="{E49F4623-3D60-4E90-17E9-4382C9C6570F}"/>
                  </a:ext>
                </a:extLst>
              </p:cNvPr>
              <p:cNvSpPr/>
              <p:nvPr/>
            </p:nvSpPr>
            <p:spPr bwMode="auto">
              <a:xfrm>
                <a:off x="3180437" y="335541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2" name="Rectangle 41">
                <a:extLst>
                  <a:ext uri="{FF2B5EF4-FFF2-40B4-BE49-F238E27FC236}">
                    <a16:creationId xmlns:a16="http://schemas.microsoft.com/office/drawing/2014/main" id="{2F2C40E1-45B4-CC2E-A84F-48A5D355A2A1}"/>
                  </a:ext>
                </a:extLst>
              </p:cNvPr>
              <p:cNvSpPr/>
              <p:nvPr/>
            </p:nvSpPr>
            <p:spPr bwMode="auto">
              <a:xfrm>
                <a:off x="3095380" y="340375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3" name="Rectangle 42">
                <a:extLst>
                  <a:ext uri="{FF2B5EF4-FFF2-40B4-BE49-F238E27FC236}">
                    <a16:creationId xmlns:a16="http://schemas.microsoft.com/office/drawing/2014/main" id="{1CC8D306-C4CD-958E-1566-C4FC3E6C1EC4}"/>
                  </a:ext>
                </a:extLst>
              </p:cNvPr>
              <p:cNvSpPr/>
              <p:nvPr/>
            </p:nvSpPr>
            <p:spPr bwMode="auto">
              <a:xfrm>
                <a:off x="3010323" y="345209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4" name="Rectangle 43">
                <a:extLst>
                  <a:ext uri="{FF2B5EF4-FFF2-40B4-BE49-F238E27FC236}">
                    <a16:creationId xmlns:a16="http://schemas.microsoft.com/office/drawing/2014/main" id="{4B5CE89B-2BDE-FC1F-2652-F6449E92DE62}"/>
                  </a:ext>
                </a:extLst>
              </p:cNvPr>
              <p:cNvSpPr/>
              <p:nvPr/>
            </p:nvSpPr>
            <p:spPr bwMode="auto">
              <a:xfrm>
                <a:off x="2925266" y="350043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5" name="Rectangle 44">
                <a:extLst>
                  <a:ext uri="{FF2B5EF4-FFF2-40B4-BE49-F238E27FC236}">
                    <a16:creationId xmlns:a16="http://schemas.microsoft.com/office/drawing/2014/main" id="{D51AC2D5-B8D5-2134-8B78-A582FBE26CD0}"/>
                  </a:ext>
                </a:extLst>
              </p:cNvPr>
              <p:cNvSpPr/>
              <p:nvPr/>
            </p:nvSpPr>
            <p:spPr bwMode="auto">
              <a:xfrm>
                <a:off x="2840209" y="3548781"/>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grpSp>
        <p:sp>
          <p:nvSpPr>
            <p:cNvPr id="29" name="Rectangle 28">
              <a:extLst>
                <a:ext uri="{FF2B5EF4-FFF2-40B4-BE49-F238E27FC236}">
                  <a16:creationId xmlns:a16="http://schemas.microsoft.com/office/drawing/2014/main" id="{D58894D1-8297-F0D4-6E62-C3C637CE9EFF}"/>
                </a:ext>
              </a:extLst>
            </p:cNvPr>
            <p:cNvSpPr/>
            <p:nvPr/>
          </p:nvSpPr>
          <p:spPr bwMode="auto">
            <a:xfrm>
              <a:off x="2999577" y="4631080"/>
              <a:ext cx="168856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 Outputs</a:t>
              </a:r>
            </a:p>
          </p:txBody>
        </p:sp>
        <p:cxnSp>
          <p:nvCxnSpPr>
            <p:cNvPr id="30" name="Straight Arrow Connector 29">
              <a:extLst>
                <a:ext uri="{FF2B5EF4-FFF2-40B4-BE49-F238E27FC236}">
                  <a16:creationId xmlns:a16="http://schemas.microsoft.com/office/drawing/2014/main" id="{B8860B5E-59E1-54DB-D479-4E582359C4BE}"/>
                </a:ext>
              </a:extLst>
            </p:cNvPr>
            <p:cNvCxnSpPr>
              <a:cxnSpLocks/>
              <a:stCxn id="26" idx="2"/>
            </p:cNvCxnSpPr>
            <p:nvPr/>
          </p:nvCxnSpPr>
          <p:spPr>
            <a:xfrm flipH="1">
              <a:off x="3024596" y="3233079"/>
              <a:ext cx="805898" cy="353251"/>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2C3B09E-7B6F-E048-B23B-89A5F75962CF}"/>
                </a:ext>
              </a:extLst>
            </p:cNvPr>
            <p:cNvCxnSpPr>
              <a:cxnSpLocks/>
              <a:stCxn id="26" idx="2"/>
            </p:cNvCxnSpPr>
            <p:nvPr/>
          </p:nvCxnSpPr>
          <p:spPr>
            <a:xfrm flipH="1">
              <a:off x="3480131" y="3233079"/>
              <a:ext cx="350363" cy="375300"/>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B48675C-E9B4-8230-915D-DDA355390028}"/>
                </a:ext>
              </a:extLst>
            </p:cNvPr>
            <p:cNvCxnSpPr>
              <a:cxnSpLocks/>
              <a:stCxn id="26" idx="2"/>
            </p:cNvCxnSpPr>
            <p:nvPr/>
          </p:nvCxnSpPr>
          <p:spPr>
            <a:xfrm flipH="1">
              <a:off x="3816679" y="3233079"/>
              <a:ext cx="13815" cy="381311"/>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97CDF9E-9F8F-B9E3-6B74-8D8A000AD2E2}"/>
                </a:ext>
              </a:extLst>
            </p:cNvPr>
            <p:cNvCxnSpPr>
              <a:cxnSpLocks/>
              <a:stCxn id="26" idx="2"/>
            </p:cNvCxnSpPr>
            <p:nvPr/>
          </p:nvCxnSpPr>
          <p:spPr>
            <a:xfrm>
              <a:off x="3830494" y="3233079"/>
              <a:ext cx="376735" cy="368857"/>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8374623-72DF-6A7E-A788-FB7F96AA1D28}"/>
                </a:ext>
              </a:extLst>
            </p:cNvPr>
            <p:cNvCxnSpPr>
              <a:cxnSpLocks/>
              <a:stCxn id="26" idx="2"/>
            </p:cNvCxnSpPr>
            <p:nvPr/>
          </p:nvCxnSpPr>
          <p:spPr>
            <a:xfrm>
              <a:off x="3830494" y="3233079"/>
              <a:ext cx="839627" cy="352874"/>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9B6A0D8-6653-BACE-4BB6-F3872AAB09A9}"/>
                </a:ext>
              </a:extLst>
            </p:cNvPr>
            <p:cNvCxnSpPr>
              <a:cxnSpLocks/>
              <a:endCxn id="29" idx="0"/>
            </p:cNvCxnSpPr>
            <p:nvPr/>
          </p:nvCxnSpPr>
          <p:spPr>
            <a:xfrm>
              <a:off x="3017239" y="4352710"/>
              <a:ext cx="826620" cy="278370"/>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D15662D5-7D8E-8AC3-31FA-070398F91265}"/>
                </a:ext>
              </a:extLst>
            </p:cNvPr>
            <p:cNvCxnSpPr>
              <a:cxnSpLocks/>
              <a:endCxn id="29" idx="0"/>
            </p:cNvCxnSpPr>
            <p:nvPr/>
          </p:nvCxnSpPr>
          <p:spPr>
            <a:xfrm flipH="1">
              <a:off x="3843859" y="4326495"/>
              <a:ext cx="790557" cy="304585"/>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C9CCF688-D7D9-4830-D32E-C9FD4E9B1CD5}"/>
                </a:ext>
              </a:extLst>
            </p:cNvPr>
            <p:cNvCxnSpPr>
              <a:cxnSpLocks/>
              <a:endCxn id="29" idx="0"/>
            </p:cNvCxnSpPr>
            <p:nvPr/>
          </p:nvCxnSpPr>
          <p:spPr>
            <a:xfrm>
              <a:off x="3843859" y="4369277"/>
              <a:ext cx="0" cy="261803"/>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Down Arrow 37">
              <a:extLst>
                <a:ext uri="{FF2B5EF4-FFF2-40B4-BE49-F238E27FC236}">
                  <a16:creationId xmlns:a16="http://schemas.microsoft.com/office/drawing/2014/main" id="{3F370B06-C7A5-48B8-05FA-81B286C31EF4}"/>
                </a:ext>
              </a:extLst>
            </p:cNvPr>
            <p:cNvSpPr/>
            <p:nvPr/>
          </p:nvSpPr>
          <p:spPr bwMode="auto">
            <a:xfrm rot="16200000">
              <a:off x="2434543" y="2662170"/>
              <a:ext cx="296987" cy="666837"/>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39" name="Down Arrow 38">
              <a:extLst>
                <a:ext uri="{FF2B5EF4-FFF2-40B4-BE49-F238E27FC236}">
                  <a16:creationId xmlns:a16="http://schemas.microsoft.com/office/drawing/2014/main" id="{E9CB9008-049F-D316-D36F-76452775F0FF}"/>
                </a:ext>
              </a:extLst>
            </p:cNvPr>
            <p:cNvSpPr/>
            <p:nvPr/>
          </p:nvSpPr>
          <p:spPr bwMode="auto">
            <a:xfrm rot="5400000">
              <a:off x="2402109" y="4520055"/>
              <a:ext cx="296987" cy="666835"/>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53" name="TextBox 52">
            <a:extLst>
              <a:ext uri="{FF2B5EF4-FFF2-40B4-BE49-F238E27FC236}">
                <a16:creationId xmlns:a16="http://schemas.microsoft.com/office/drawing/2014/main" id="{0984A731-F3C6-E435-EE21-2F5C13116EB2}"/>
              </a:ext>
            </a:extLst>
          </p:cNvPr>
          <p:cNvSpPr txBox="1"/>
          <p:nvPr/>
        </p:nvSpPr>
        <p:spPr>
          <a:xfrm>
            <a:off x="5910941" y="5852049"/>
            <a:ext cx="1730829" cy="461665"/>
          </a:xfrm>
          <a:prstGeom prst="rect">
            <a:avLst/>
          </a:prstGeom>
          <a:noFill/>
        </p:spPr>
        <p:txBody>
          <a:bodyPr wrap="square" rtlCol="0">
            <a:spAutoFit/>
          </a:bodyPr>
          <a:lstStyle/>
          <a:p>
            <a:r>
              <a:rPr lang="en-US" sz="2400" b="1">
                <a:solidFill>
                  <a:schemeClr val="tx2"/>
                </a:solidFill>
              </a:rPr>
              <a:t>HPC System</a:t>
            </a:r>
          </a:p>
        </p:txBody>
      </p:sp>
      <p:sp>
        <p:nvSpPr>
          <p:cNvPr id="54" name="Rounded Rectangle 53">
            <a:extLst>
              <a:ext uri="{FF2B5EF4-FFF2-40B4-BE49-F238E27FC236}">
                <a16:creationId xmlns:a16="http://schemas.microsoft.com/office/drawing/2014/main" id="{5DB6D552-7379-D271-1D7F-E49BDAF6BFFB}"/>
              </a:ext>
            </a:extLst>
          </p:cNvPr>
          <p:cNvSpPr/>
          <p:nvPr/>
        </p:nvSpPr>
        <p:spPr bwMode="auto">
          <a:xfrm>
            <a:off x="5282733" y="1567871"/>
            <a:ext cx="2219065" cy="3896758"/>
          </a:xfrm>
          <a:prstGeom prst="roundRect">
            <a:avLst>
              <a:gd name="adj" fmla="val 6269"/>
            </a:avLst>
          </a:prstGeom>
          <a:solidFill>
            <a:schemeClr val="accent3">
              <a:lumMod val="20000"/>
              <a:lumOff val="8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55" name="Rectangle 54">
            <a:extLst>
              <a:ext uri="{FF2B5EF4-FFF2-40B4-BE49-F238E27FC236}">
                <a16:creationId xmlns:a16="http://schemas.microsoft.com/office/drawing/2014/main" id="{FA1CBF41-74BB-0E7F-48EA-DABE35ED7ED3}"/>
              </a:ext>
            </a:extLst>
          </p:cNvPr>
          <p:cNvSpPr/>
          <p:nvPr/>
        </p:nvSpPr>
        <p:spPr bwMode="auto">
          <a:xfrm>
            <a:off x="5452603" y="1777306"/>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RabbitMQ Queue</a:t>
            </a:r>
          </a:p>
        </p:txBody>
      </p:sp>
      <p:sp>
        <p:nvSpPr>
          <p:cNvPr id="56" name="Rectangle 55">
            <a:extLst>
              <a:ext uri="{FF2B5EF4-FFF2-40B4-BE49-F238E27FC236}">
                <a16:creationId xmlns:a16="http://schemas.microsoft.com/office/drawing/2014/main" id="{224B0A99-65C3-90A7-59F5-6C0BA86543C5}"/>
              </a:ext>
            </a:extLst>
          </p:cNvPr>
          <p:cNvSpPr/>
          <p:nvPr/>
        </p:nvSpPr>
        <p:spPr bwMode="auto">
          <a:xfrm>
            <a:off x="5441263" y="2803107"/>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accent3">
                    <a:lumMod val="50000"/>
                  </a:schemeClr>
                </a:solidFill>
              </a:rPr>
              <a:t>Data Flow Transform 1</a:t>
            </a:r>
          </a:p>
        </p:txBody>
      </p:sp>
      <p:sp>
        <p:nvSpPr>
          <p:cNvPr id="57" name="Down Arrow 56">
            <a:extLst>
              <a:ext uri="{FF2B5EF4-FFF2-40B4-BE49-F238E27FC236}">
                <a16:creationId xmlns:a16="http://schemas.microsoft.com/office/drawing/2014/main" id="{32F6EDED-DD7A-C85E-B603-FBE449C75339}"/>
              </a:ext>
            </a:extLst>
          </p:cNvPr>
          <p:cNvSpPr/>
          <p:nvPr/>
        </p:nvSpPr>
        <p:spPr bwMode="auto">
          <a:xfrm>
            <a:off x="6188528" y="2395007"/>
            <a:ext cx="391885" cy="371587"/>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58" name="Down Arrow 57">
            <a:extLst>
              <a:ext uri="{FF2B5EF4-FFF2-40B4-BE49-F238E27FC236}">
                <a16:creationId xmlns:a16="http://schemas.microsoft.com/office/drawing/2014/main" id="{E2E8D02E-F3D4-8B22-6116-5A854EA4C787}"/>
              </a:ext>
            </a:extLst>
          </p:cNvPr>
          <p:cNvSpPr/>
          <p:nvPr/>
        </p:nvSpPr>
        <p:spPr bwMode="auto">
          <a:xfrm>
            <a:off x="6188526" y="4246463"/>
            <a:ext cx="391885" cy="400084"/>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59" name="Can 58">
            <a:extLst>
              <a:ext uri="{FF2B5EF4-FFF2-40B4-BE49-F238E27FC236}">
                <a16:creationId xmlns:a16="http://schemas.microsoft.com/office/drawing/2014/main" id="{552FD267-F25B-8DAC-131B-B94AE4423BBB}"/>
              </a:ext>
            </a:extLst>
          </p:cNvPr>
          <p:cNvSpPr/>
          <p:nvPr/>
        </p:nvSpPr>
        <p:spPr bwMode="auto">
          <a:xfrm>
            <a:off x="5452603" y="4678571"/>
            <a:ext cx="1886413" cy="646789"/>
          </a:xfrm>
          <a:prstGeom prst="can">
            <a:avLst/>
          </a:prstGeom>
          <a:solidFill>
            <a:schemeClr val="accent3">
              <a:lumMod val="40000"/>
              <a:lumOff val="6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b="1" dirty="0">
                <a:solidFill>
                  <a:schemeClr val="accent3">
                    <a:lumMod val="50000"/>
                  </a:schemeClr>
                </a:solidFill>
              </a:rPr>
              <a:t>Candidates </a:t>
            </a:r>
          </a:p>
        </p:txBody>
      </p:sp>
      <p:sp>
        <p:nvSpPr>
          <p:cNvPr id="61" name="Down Arrow 60">
            <a:extLst>
              <a:ext uri="{FF2B5EF4-FFF2-40B4-BE49-F238E27FC236}">
                <a16:creationId xmlns:a16="http://schemas.microsoft.com/office/drawing/2014/main" id="{817FA790-F071-79A0-F719-2E886E786A2F}"/>
              </a:ext>
            </a:extLst>
          </p:cNvPr>
          <p:cNvSpPr/>
          <p:nvPr/>
        </p:nvSpPr>
        <p:spPr bwMode="auto">
          <a:xfrm rot="16200000">
            <a:off x="5038321" y="2430767"/>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2" name="Down Arrow 61">
            <a:extLst>
              <a:ext uri="{FF2B5EF4-FFF2-40B4-BE49-F238E27FC236}">
                <a16:creationId xmlns:a16="http://schemas.microsoft.com/office/drawing/2014/main" id="{8FA06B64-4790-297D-96BF-A9A37CF78EE1}"/>
              </a:ext>
            </a:extLst>
          </p:cNvPr>
          <p:cNvSpPr/>
          <p:nvPr/>
        </p:nvSpPr>
        <p:spPr bwMode="auto">
          <a:xfrm rot="16200000">
            <a:off x="5038321" y="3258602"/>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3" name="Down Arrow 62">
            <a:extLst>
              <a:ext uri="{FF2B5EF4-FFF2-40B4-BE49-F238E27FC236}">
                <a16:creationId xmlns:a16="http://schemas.microsoft.com/office/drawing/2014/main" id="{21342DD3-82AF-3B4C-5A9B-EE6DBD60A61B}"/>
              </a:ext>
            </a:extLst>
          </p:cNvPr>
          <p:cNvSpPr/>
          <p:nvPr/>
        </p:nvSpPr>
        <p:spPr bwMode="auto">
          <a:xfrm rot="16200000">
            <a:off x="5042105" y="4234389"/>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5" name="Rectangle 64">
            <a:extLst>
              <a:ext uri="{FF2B5EF4-FFF2-40B4-BE49-F238E27FC236}">
                <a16:creationId xmlns:a16="http://schemas.microsoft.com/office/drawing/2014/main" id="{BCF38DDB-8B06-A65D-9BEE-4DA24AA1590D}"/>
              </a:ext>
            </a:extLst>
          </p:cNvPr>
          <p:cNvSpPr/>
          <p:nvPr/>
        </p:nvSpPr>
        <p:spPr bwMode="auto">
          <a:xfrm>
            <a:off x="5452603" y="3760134"/>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accent3">
                    <a:lumMod val="50000"/>
                  </a:schemeClr>
                </a:solidFill>
              </a:rPr>
              <a:t>Data Flow Transform K</a:t>
            </a:r>
          </a:p>
        </p:txBody>
      </p:sp>
      <p:sp>
        <p:nvSpPr>
          <p:cNvPr id="66" name="TextBox 65">
            <a:extLst>
              <a:ext uri="{FF2B5EF4-FFF2-40B4-BE49-F238E27FC236}">
                <a16:creationId xmlns:a16="http://schemas.microsoft.com/office/drawing/2014/main" id="{C3585837-3EF2-D750-4FDA-A0AF9CCDE13E}"/>
              </a:ext>
            </a:extLst>
          </p:cNvPr>
          <p:cNvSpPr txBox="1"/>
          <p:nvPr/>
        </p:nvSpPr>
        <p:spPr>
          <a:xfrm>
            <a:off x="5900936" y="3163979"/>
            <a:ext cx="923382" cy="523220"/>
          </a:xfrm>
          <a:prstGeom prst="rect">
            <a:avLst/>
          </a:prstGeom>
          <a:noFill/>
        </p:spPr>
        <p:txBody>
          <a:bodyPr wrap="square" rtlCol="0">
            <a:spAutoFit/>
          </a:bodyPr>
          <a:lstStyle/>
          <a:p>
            <a:pPr algn="ctr"/>
            <a:r>
              <a:rPr lang="en-US" sz="2800" b="1" dirty="0"/>
              <a:t>…</a:t>
            </a:r>
          </a:p>
        </p:txBody>
      </p:sp>
      <p:sp>
        <p:nvSpPr>
          <p:cNvPr id="67" name="Rounded Rectangle 66">
            <a:extLst>
              <a:ext uri="{FF2B5EF4-FFF2-40B4-BE49-F238E27FC236}">
                <a16:creationId xmlns:a16="http://schemas.microsoft.com/office/drawing/2014/main" id="{1C4D8C55-3DCA-1DF3-BF75-48F969D0B8D7}"/>
              </a:ext>
            </a:extLst>
          </p:cNvPr>
          <p:cNvSpPr/>
          <p:nvPr/>
        </p:nvSpPr>
        <p:spPr bwMode="auto">
          <a:xfrm>
            <a:off x="8486050" y="1393372"/>
            <a:ext cx="2537866" cy="669371"/>
          </a:xfrm>
          <a:prstGeom prst="roundRect">
            <a:avLst>
              <a:gd name="adj" fmla="val 22232"/>
            </a:avLst>
          </a:prstGeom>
          <a:solidFill>
            <a:schemeClr val="bg1">
              <a:lumMod val="95000"/>
            </a:schemeClr>
          </a:solidFill>
          <a:ln w="38100">
            <a:solidFill>
              <a:srgbClr val="376092"/>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69" name="Left-Right Arrow 68">
            <a:extLst>
              <a:ext uri="{FF2B5EF4-FFF2-40B4-BE49-F238E27FC236}">
                <a16:creationId xmlns:a16="http://schemas.microsoft.com/office/drawing/2014/main" id="{74472099-6F77-8F9B-AB9D-0598AB1526F4}"/>
              </a:ext>
            </a:extLst>
          </p:cNvPr>
          <p:cNvSpPr/>
          <p:nvPr/>
        </p:nvSpPr>
        <p:spPr bwMode="auto">
          <a:xfrm>
            <a:off x="7700543" y="1573310"/>
            <a:ext cx="718631" cy="332264"/>
          </a:xfrm>
          <a:prstGeom prst="lef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70" name="Graphic 69" descr="Eye with solid fill">
            <a:extLst>
              <a:ext uri="{FF2B5EF4-FFF2-40B4-BE49-F238E27FC236}">
                <a16:creationId xmlns:a16="http://schemas.microsoft.com/office/drawing/2014/main" id="{37B3C2E5-1006-C43B-C7BE-E4C884BCE0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11363" y="1485826"/>
            <a:ext cx="547420" cy="547420"/>
          </a:xfrm>
          <a:prstGeom prst="rect">
            <a:avLst/>
          </a:prstGeom>
        </p:spPr>
      </p:pic>
      <p:sp>
        <p:nvSpPr>
          <p:cNvPr id="71" name="TextBox 70">
            <a:extLst>
              <a:ext uri="{FF2B5EF4-FFF2-40B4-BE49-F238E27FC236}">
                <a16:creationId xmlns:a16="http://schemas.microsoft.com/office/drawing/2014/main" id="{261381D9-2DB5-DE32-3F27-EC2B863887BA}"/>
              </a:ext>
            </a:extLst>
          </p:cNvPr>
          <p:cNvSpPr txBox="1"/>
          <p:nvPr/>
        </p:nvSpPr>
        <p:spPr>
          <a:xfrm>
            <a:off x="7629065" y="1875564"/>
            <a:ext cx="968555" cy="369332"/>
          </a:xfrm>
          <a:prstGeom prst="rect">
            <a:avLst/>
          </a:prstGeom>
          <a:noFill/>
        </p:spPr>
        <p:txBody>
          <a:bodyPr wrap="square" rtlCol="0">
            <a:spAutoFit/>
          </a:bodyPr>
          <a:lstStyle/>
          <a:p>
            <a:r>
              <a:rPr lang="en-US" b="1">
                <a:solidFill>
                  <a:schemeClr val="accent4">
                    <a:lumMod val="75000"/>
                  </a:schemeClr>
                </a:solidFill>
              </a:rPr>
              <a:t>observe</a:t>
            </a:r>
          </a:p>
        </p:txBody>
      </p:sp>
      <p:sp>
        <p:nvSpPr>
          <p:cNvPr id="72" name="Rectangle 71">
            <a:extLst>
              <a:ext uri="{FF2B5EF4-FFF2-40B4-BE49-F238E27FC236}">
                <a16:creationId xmlns:a16="http://schemas.microsoft.com/office/drawing/2014/main" id="{DB68F59B-FA46-8A06-141C-30DC4D6B950D}"/>
              </a:ext>
            </a:extLst>
          </p:cNvPr>
          <p:cNvSpPr/>
          <p:nvPr/>
        </p:nvSpPr>
        <p:spPr bwMode="auto">
          <a:xfrm>
            <a:off x="8866101" y="1540602"/>
            <a:ext cx="1917940" cy="371822"/>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accent3">
                    <a:lumMod val="50000"/>
                  </a:schemeClr>
                </a:solidFill>
              </a:rPr>
              <a:t>AMS Orchestrator</a:t>
            </a:r>
          </a:p>
        </p:txBody>
      </p:sp>
    </p:spTree>
    <p:extLst>
      <p:ext uri="{BB962C8B-B14F-4D97-AF65-F5344CB8AC3E}">
        <p14:creationId xmlns:p14="http://schemas.microsoft.com/office/powerpoint/2010/main" val="1732326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2960CFE0-6BE3-EDD8-1C79-4BCB15309E9C}"/>
              </a:ext>
            </a:extLst>
          </p:cNvPr>
          <p:cNvSpPr/>
          <p:nvPr/>
        </p:nvSpPr>
        <p:spPr bwMode="auto">
          <a:xfrm>
            <a:off x="185057" y="1393371"/>
            <a:ext cx="7456713" cy="4920343"/>
          </a:xfrm>
          <a:prstGeom prst="roundRect">
            <a:avLst>
              <a:gd name="adj" fmla="val 6269"/>
            </a:avLst>
          </a:prstGeom>
          <a:solidFill>
            <a:schemeClr val="bg1">
              <a:lumMod val="95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2" name="Rounded Rectangle 21">
            <a:extLst>
              <a:ext uri="{FF2B5EF4-FFF2-40B4-BE49-F238E27FC236}">
                <a16:creationId xmlns:a16="http://schemas.microsoft.com/office/drawing/2014/main" id="{538645CB-95C4-0B0F-2475-7E36BDCD9D4A}"/>
              </a:ext>
            </a:extLst>
          </p:cNvPr>
          <p:cNvSpPr/>
          <p:nvPr/>
        </p:nvSpPr>
        <p:spPr bwMode="auto">
          <a:xfrm>
            <a:off x="413657" y="1545771"/>
            <a:ext cx="4713514" cy="4637315"/>
          </a:xfrm>
          <a:prstGeom prst="roundRect">
            <a:avLst>
              <a:gd name="adj" fmla="val 6269"/>
            </a:avLst>
          </a:prstGeom>
          <a:solidFill>
            <a:schemeClr val="accent1">
              <a:lumMod val="20000"/>
              <a:lumOff val="80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 name="Title 1">
            <a:extLst>
              <a:ext uri="{FF2B5EF4-FFF2-40B4-BE49-F238E27FC236}">
                <a16:creationId xmlns:a16="http://schemas.microsoft.com/office/drawing/2014/main" id="{36664D28-F561-06C8-5C29-AD0E0765721B}"/>
              </a:ext>
            </a:extLst>
          </p:cNvPr>
          <p:cNvSpPr>
            <a:spLocks noGrp="1"/>
          </p:cNvSpPr>
          <p:nvPr>
            <p:ph type="title"/>
          </p:nvPr>
        </p:nvSpPr>
        <p:spPr/>
        <p:txBody>
          <a:bodyPr/>
          <a:lstStyle/>
          <a:p>
            <a:r>
              <a:rPr lang="en-US" dirty="0"/>
              <a:t>Dive into the design</a:t>
            </a:r>
          </a:p>
        </p:txBody>
      </p:sp>
      <p:sp>
        <p:nvSpPr>
          <p:cNvPr id="3" name="Rectangle 2">
            <a:extLst>
              <a:ext uri="{FF2B5EF4-FFF2-40B4-BE49-F238E27FC236}">
                <a16:creationId xmlns:a16="http://schemas.microsoft.com/office/drawing/2014/main" id="{A4898572-3980-62E5-9C00-5F9B44A5CFC1}"/>
              </a:ext>
            </a:extLst>
          </p:cNvPr>
          <p:cNvSpPr/>
          <p:nvPr/>
        </p:nvSpPr>
        <p:spPr bwMode="auto">
          <a:xfrm>
            <a:off x="729343" y="1721277"/>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4" name="Rounded Rectangle 3">
            <a:extLst>
              <a:ext uri="{FF2B5EF4-FFF2-40B4-BE49-F238E27FC236}">
                <a16:creationId xmlns:a16="http://schemas.microsoft.com/office/drawing/2014/main" id="{DC6F5A88-BF91-B836-D788-156C844A84CA}"/>
              </a:ext>
            </a:extLst>
          </p:cNvPr>
          <p:cNvSpPr/>
          <p:nvPr/>
        </p:nvSpPr>
        <p:spPr bwMode="auto">
          <a:xfrm>
            <a:off x="481784" y="2760232"/>
            <a:ext cx="2104102" cy="2340141"/>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5" name="Down Arrow 4">
            <a:extLst>
              <a:ext uri="{FF2B5EF4-FFF2-40B4-BE49-F238E27FC236}">
                <a16:creationId xmlns:a16="http://schemas.microsoft.com/office/drawing/2014/main" id="{951708D2-5ECE-A6D9-5F6B-66509F985C64}"/>
              </a:ext>
            </a:extLst>
          </p:cNvPr>
          <p:cNvSpPr/>
          <p:nvPr/>
        </p:nvSpPr>
        <p:spPr bwMode="auto">
          <a:xfrm>
            <a:off x="1366157" y="2243791"/>
            <a:ext cx="391885" cy="457742"/>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 name="Rectangle 5">
            <a:extLst>
              <a:ext uri="{FF2B5EF4-FFF2-40B4-BE49-F238E27FC236}">
                <a16:creationId xmlns:a16="http://schemas.microsoft.com/office/drawing/2014/main" id="{FF8E7E18-8C54-4594-A79D-4B0D7F49C218}"/>
              </a:ext>
            </a:extLst>
          </p:cNvPr>
          <p:cNvSpPr/>
          <p:nvPr/>
        </p:nvSpPr>
        <p:spPr bwMode="auto">
          <a:xfrm>
            <a:off x="1006927" y="2820103"/>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UQ</a:t>
            </a:r>
          </a:p>
        </p:txBody>
      </p:sp>
      <p:sp>
        <p:nvSpPr>
          <p:cNvPr id="7" name="Rectangle 6">
            <a:extLst>
              <a:ext uri="{FF2B5EF4-FFF2-40B4-BE49-F238E27FC236}">
                <a16:creationId xmlns:a16="http://schemas.microsoft.com/office/drawing/2014/main" id="{7D306636-8F74-FA15-CAC6-09076D294431}"/>
              </a:ext>
            </a:extLst>
          </p:cNvPr>
          <p:cNvSpPr/>
          <p:nvPr/>
        </p:nvSpPr>
        <p:spPr bwMode="auto">
          <a:xfrm>
            <a:off x="707571" y="5510048"/>
            <a:ext cx="1665514" cy="446314"/>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tx2"/>
                </a:solidFill>
              </a:rPr>
              <a:t>Coarse Grain </a:t>
            </a:r>
            <a:r>
              <a:rPr lang="en-US" sz="1600" dirty="0">
                <a:solidFill>
                  <a:schemeClr val="tx2"/>
                </a:solidFill>
              </a:rPr>
              <a:t>Simulation</a:t>
            </a:r>
          </a:p>
        </p:txBody>
      </p:sp>
      <p:sp>
        <p:nvSpPr>
          <p:cNvPr id="8" name="Down Arrow 7">
            <a:extLst>
              <a:ext uri="{FF2B5EF4-FFF2-40B4-BE49-F238E27FC236}">
                <a16:creationId xmlns:a16="http://schemas.microsoft.com/office/drawing/2014/main" id="{B5AE93E4-0CE8-AD68-C8FE-02B81A76E2C5}"/>
              </a:ext>
            </a:extLst>
          </p:cNvPr>
          <p:cNvSpPr/>
          <p:nvPr/>
        </p:nvSpPr>
        <p:spPr bwMode="auto">
          <a:xfrm>
            <a:off x="1366157" y="5126338"/>
            <a:ext cx="391885" cy="350975"/>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nvGrpSpPr>
          <p:cNvPr id="9" name="Group 8">
            <a:extLst>
              <a:ext uri="{FF2B5EF4-FFF2-40B4-BE49-F238E27FC236}">
                <a16:creationId xmlns:a16="http://schemas.microsoft.com/office/drawing/2014/main" id="{E9D870D3-A44C-D2A5-721D-9F844AEFCE93}"/>
              </a:ext>
            </a:extLst>
          </p:cNvPr>
          <p:cNvGrpSpPr/>
          <p:nvPr/>
        </p:nvGrpSpPr>
        <p:grpSpPr>
          <a:xfrm>
            <a:off x="542352" y="3234485"/>
            <a:ext cx="1991563" cy="930173"/>
            <a:chOff x="542352" y="3234485"/>
            <a:chExt cx="1991563" cy="930173"/>
          </a:xfrm>
        </p:grpSpPr>
        <p:grpSp>
          <p:nvGrpSpPr>
            <p:cNvPr id="10" name="Group 9">
              <a:extLst>
                <a:ext uri="{FF2B5EF4-FFF2-40B4-BE49-F238E27FC236}">
                  <a16:creationId xmlns:a16="http://schemas.microsoft.com/office/drawing/2014/main" id="{B3F3F116-65D8-F584-6425-52FD0BCBA932}"/>
                </a:ext>
              </a:extLst>
            </p:cNvPr>
            <p:cNvGrpSpPr/>
            <p:nvPr/>
          </p:nvGrpSpPr>
          <p:grpSpPr>
            <a:xfrm>
              <a:off x="1652170" y="3695148"/>
              <a:ext cx="881745" cy="446314"/>
              <a:chOff x="1730826" y="3695148"/>
              <a:chExt cx="881745" cy="446314"/>
            </a:xfrm>
          </p:grpSpPr>
          <p:sp>
            <p:nvSpPr>
              <p:cNvPr id="16" name="Rectangle 15">
                <a:extLst>
                  <a:ext uri="{FF2B5EF4-FFF2-40B4-BE49-F238E27FC236}">
                    <a16:creationId xmlns:a16="http://schemas.microsoft.com/office/drawing/2014/main" id="{2E1CF0A6-44EA-5B08-8790-1EDB9E8AAE0C}"/>
                  </a:ext>
                </a:extLst>
              </p:cNvPr>
              <p:cNvSpPr/>
              <p:nvPr/>
            </p:nvSpPr>
            <p:spPr bwMode="auto">
              <a:xfrm>
                <a:off x="1730826" y="3695148"/>
                <a:ext cx="881745"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sp>
            <p:nvSpPr>
              <p:cNvPr id="17" name="Multiply 16">
                <a:extLst>
                  <a:ext uri="{FF2B5EF4-FFF2-40B4-BE49-F238E27FC236}">
                    <a16:creationId xmlns:a16="http://schemas.microsoft.com/office/drawing/2014/main" id="{671EC3F4-7424-B15A-4EB9-E3184E90F4C3}"/>
                  </a:ext>
                </a:extLst>
              </p:cNvPr>
              <p:cNvSpPr/>
              <p:nvPr/>
            </p:nvSpPr>
            <p:spPr bwMode="auto">
              <a:xfrm>
                <a:off x="1986642" y="3717722"/>
                <a:ext cx="391885" cy="401165"/>
              </a:xfrm>
              <a:prstGeom prst="mathMultiply">
                <a:avLst/>
              </a:prstGeom>
              <a:solidFill>
                <a:schemeClr val="accent2">
                  <a:lumMod val="60000"/>
                  <a:lumOff val="40000"/>
                </a:schemeClr>
              </a:solidFill>
              <a:ln>
                <a:solidFill>
                  <a:schemeClr val="accent2">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1" name="Group 10">
              <a:extLst>
                <a:ext uri="{FF2B5EF4-FFF2-40B4-BE49-F238E27FC236}">
                  <a16:creationId xmlns:a16="http://schemas.microsoft.com/office/drawing/2014/main" id="{25665F04-7028-AC82-EB79-08E77F64A764}"/>
                </a:ext>
              </a:extLst>
            </p:cNvPr>
            <p:cNvGrpSpPr/>
            <p:nvPr/>
          </p:nvGrpSpPr>
          <p:grpSpPr>
            <a:xfrm>
              <a:off x="542352" y="3695148"/>
              <a:ext cx="881744" cy="469510"/>
              <a:chOff x="473528" y="3695148"/>
              <a:chExt cx="881744" cy="469510"/>
            </a:xfrm>
          </p:grpSpPr>
          <p:sp>
            <p:nvSpPr>
              <p:cNvPr id="14" name="Rectangle 13">
                <a:extLst>
                  <a:ext uri="{FF2B5EF4-FFF2-40B4-BE49-F238E27FC236}">
                    <a16:creationId xmlns:a16="http://schemas.microsoft.com/office/drawing/2014/main" id="{E7E7F8EB-5188-249A-9D9E-41F253381A00}"/>
                  </a:ext>
                </a:extLst>
              </p:cNvPr>
              <p:cNvSpPr/>
              <p:nvPr/>
            </p:nvSpPr>
            <p:spPr bwMode="auto">
              <a:xfrm>
                <a:off x="473528" y="3695148"/>
                <a:ext cx="881744" cy="446314"/>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endParaRPr lang="en-US" sz="1600" b="1">
                  <a:solidFill>
                    <a:schemeClr val="tx2"/>
                  </a:solidFill>
                </a:endParaRPr>
              </a:p>
            </p:txBody>
          </p:sp>
          <p:pic>
            <p:nvPicPr>
              <p:cNvPr id="15" name="Graphic 14" descr="Checkbox Checked with solid fill">
                <a:extLst>
                  <a:ext uri="{FF2B5EF4-FFF2-40B4-BE49-F238E27FC236}">
                    <a16:creationId xmlns:a16="http://schemas.microsoft.com/office/drawing/2014/main" id="{D3E999FE-D529-97A6-A30A-9183144D6D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77" y="3717722"/>
                <a:ext cx="446936" cy="446936"/>
              </a:xfrm>
              <a:prstGeom prst="rect">
                <a:avLst/>
              </a:prstGeom>
            </p:spPr>
          </p:pic>
        </p:grpSp>
        <p:sp>
          <p:nvSpPr>
            <p:cNvPr id="12" name="Down Arrow 11">
              <a:extLst>
                <a:ext uri="{FF2B5EF4-FFF2-40B4-BE49-F238E27FC236}">
                  <a16:creationId xmlns:a16="http://schemas.microsoft.com/office/drawing/2014/main" id="{DD07EFFA-EACF-D378-2C53-6FEEDA89554B}"/>
                </a:ext>
              </a:extLst>
            </p:cNvPr>
            <p:cNvSpPr/>
            <p:nvPr/>
          </p:nvSpPr>
          <p:spPr bwMode="auto">
            <a:xfrm rot="2750036">
              <a:off x="937858" y="323012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3" name="Down Arrow 12">
              <a:extLst>
                <a:ext uri="{FF2B5EF4-FFF2-40B4-BE49-F238E27FC236}">
                  <a16:creationId xmlns:a16="http://schemas.microsoft.com/office/drawing/2014/main" id="{C524FE7A-98E2-0BA3-1181-D259A910AC08}"/>
                </a:ext>
              </a:extLst>
            </p:cNvPr>
            <p:cNvSpPr/>
            <p:nvPr/>
          </p:nvSpPr>
          <p:spPr bwMode="auto">
            <a:xfrm rot="18900000">
              <a:off x="1829984" y="3234485"/>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grpSp>
        <p:nvGrpSpPr>
          <p:cNvPr id="18" name="Group 17">
            <a:extLst>
              <a:ext uri="{FF2B5EF4-FFF2-40B4-BE49-F238E27FC236}">
                <a16:creationId xmlns:a16="http://schemas.microsoft.com/office/drawing/2014/main" id="{33251354-E520-983D-F4D6-AE1CC54BF537}"/>
              </a:ext>
            </a:extLst>
          </p:cNvPr>
          <p:cNvGrpSpPr/>
          <p:nvPr/>
        </p:nvGrpSpPr>
        <p:grpSpPr>
          <a:xfrm>
            <a:off x="987037" y="4166252"/>
            <a:ext cx="1195008" cy="835714"/>
            <a:chOff x="987037" y="4166252"/>
            <a:chExt cx="1195008" cy="835714"/>
          </a:xfrm>
        </p:grpSpPr>
        <p:sp>
          <p:nvSpPr>
            <p:cNvPr id="19" name="Rectangle 18">
              <a:extLst>
                <a:ext uri="{FF2B5EF4-FFF2-40B4-BE49-F238E27FC236}">
                  <a16:creationId xmlns:a16="http://schemas.microsoft.com/office/drawing/2014/main" id="{A8303303-C148-17B6-A680-E1B48530AF9D}"/>
                </a:ext>
              </a:extLst>
            </p:cNvPr>
            <p:cNvSpPr/>
            <p:nvPr/>
          </p:nvSpPr>
          <p:spPr bwMode="auto">
            <a:xfrm>
              <a:off x="987877" y="4650991"/>
              <a:ext cx="1110343" cy="35097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a:t>
              </a:r>
            </a:p>
          </p:txBody>
        </p:sp>
        <p:sp>
          <p:nvSpPr>
            <p:cNvPr id="20" name="Down Arrow 19">
              <a:extLst>
                <a:ext uri="{FF2B5EF4-FFF2-40B4-BE49-F238E27FC236}">
                  <a16:creationId xmlns:a16="http://schemas.microsoft.com/office/drawing/2014/main" id="{3167602E-8C6D-D5B0-76CF-C82246D02109}"/>
                </a:ext>
              </a:extLst>
            </p:cNvPr>
            <p:cNvSpPr/>
            <p:nvPr/>
          </p:nvSpPr>
          <p:spPr bwMode="auto">
            <a:xfrm rot="18900000">
              <a:off x="987037" y="4166252"/>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21" name="Down Arrow 20">
              <a:extLst>
                <a:ext uri="{FF2B5EF4-FFF2-40B4-BE49-F238E27FC236}">
                  <a16:creationId xmlns:a16="http://schemas.microsoft.com/office/drawing/2014/main" id="{F094BD29-2105-57FB-FF0B-0186B37F1602}"/>
                </a:ext>
              </a:extLst>
            </p:cNvPr>
            <p:cNvSpPr/>
            <p:nvPr/>
          </p:nvSpPr>
          <p:spPr bwMode="auto">
            <a:xfrm rot="2750036">
              <a:off x="1802891" y="4177251"/>
              <a:ext cx="296987" cy="461321"/>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23" name="TextBox 22">
            <a:extLst>
              <a:ext uri="{FF2B5EF4-FFF2-40B4-BE49-F238E27FC236}">
                <a16:creationId xmlns:a16="http://schemas.microsoft.com/office/drawing/2014/main" id="{2352A93F-68E8-1E0D-FCBB-6BAC150D5DF5}"/>
              </a:ext>
            </a:extLst>
          </p:cNvPr>
          <p:cNvSpPr txBox="1"/>
          <p:nvPr/>
        </p:nvSpPr>
        <p:spPr>
          <a:xfrm>
            <a:off x="2585886" y="5721421"/>
            <a:ext cx="2465085" cy="461665"/>
          </a:xfrm>
          <a:prstGeom prst="rect">
            <a:avLst/>
          </a:prstGeom>
          <a:noFill/>
        </p:spPr>
        <p:txBody>
          <a:bodyPr wrap="square" rtlCol="0">
            <a:spAutoFit/>
          </a:bodyPr>
          <a:lstStyle/>
          <a:p>
            <a:pPr algn="ctr"/>
            <a:r>
              <a:rPr lang="en-US" sz="2400" b="1" dirty="0">
                <a:solidFill>
                  <a:schemeClr val="tx2"/>
                </a:solidFill>
              </a:rPr>
              <a:t>MPI Application</a:t>
            </a:r>
          </a:p>
        </p:txBody>
      </p:sp>
      <p:grpSp>
        <p:nvGrpSpPr>
          <p:cNvPr id="24" name="Group 23">
            <a:extLst>
              <a:ext uri="{FF2B5EF4-FFF2-40B4-BE49-F238E27FC236}">
                <a16:creationId xmlns:a16="http://schemas.microsoft.com/office/drawing/2014/main" id="{16DF35F8-717D-9CA6-9DD2-1A09EA86CBD9}"/>
              </a:ext>
            </a:extLst>
          </p:cNvPr>
          <p:cNvGrpSpPr/>
          <p:nvPr/>
        </p:nvGrpSpPr>
        <p:grpSpPr>
          <a:xfrm>
            <a:off x="2217185" y="2487562"/>
            <a:ext cx="2659879" cy="2824668"/>
            <a:chOff x="2217185" y="2487562"/>
            <a:chExt cx="2659879" cy="2824668"/>
          </a:xfrm>
        </p:grpSpPr>
        <p:sp>
          <p:nvSpPr>
            <p:cNvPr id="25" name="Rounded Rectangle 24">
              <a:extLst>
                <a:ext uri="{FF2B5EF4-FFF2-40B4-BE49-F238E27FC236}">
                  <a16:creationId xmlns:a16="http://schemas.microsoft.com/office/drawing/2014/main" id="{FF61966D-DC7E-5482-A745-7DBF2F738060}"/>
                </a:ext>
              </a:extLst>
            </p:cNvPr>
            <p:cNvSpPr/>
            <p:nvPr/>
          </p:nvSpPr>
          <p:spPr bwMode="auto">
            <a:xfrm>
              <a:off x="2792807" y="2487562"/>
              <a:ext cx="2084257" cy="2824668"/>
            </a:xfrm>
            <a:prstGeom prst="roundRect">
              <a:avLst>
                <a:gd name="adj" fmla="val 6269"/>
              </a:avLst>
            </a:prstGeom>
            <a:solidFill>
              <a:schemeClr val="accent3">
                <a:lumMod val="20000"/>
                <a:lumOff val="80000"/>
              </a:schemeClr>
            </a:solidFill>
            <a:ln w="127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26" name="Rectangle 25">
              <a:extLst>
                <a:ext uri="{FF2B5EF4-FFF2-40B4-BE49-F238E27FC236}">
                  <a16:creationId xmlns:a16="http://schemas.microsoft.com/office/drawing/2014/main" id="{3A3F6C39-CC1D-6229-78CB-16CBE67E71F8}"/>
                </a:ext>
              </a:extLst>
            </p:cNvPr>
            <p:cNvSpPr/>
            <p:nvPr/>
          </p:nvSpPr>
          <p:spPr bwMode="auto">
            <a:xfrm>
              <a:off x="2986212" y="2766594"/>
              <a:ext cx="168856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Distribute Inputs</a:t>
              </a:r>
            </a:p>
          </p:txBody>
        </p:sp>
        <p:grpSp>
          <p:nvGrpSpPr>
            <p:cNvPr id="27" name="Group 26">
              <a:extLst>
                <a:ext uri="{FF2B5EF4-FFF2-40B4-BE49-F238E27FC236}">
                  <a16:creationId xmlns:a16="http://schemas.microsoft.com/office/drawing/2014/main" id="{1C7CEB43-FD66-0A1B-67DE-AAADBE4CBDFB}"/>
                </a:ext>
              </a:extLst>
            </p:cNvPr>
            <p:cNvGrpSpPr/>
            <p:nvPr/>
          </p:nvGrpSpPr>
          <p:grpSpPr>
            <a:xfrm>
              <a:off x="2989662" y="3634295"/>
              <a:ext cx="915753" cy="669827"/>
              <a:chOff x="2840209" y="3307079"/>
              <a:chExt cx="915753" cy="669827"/>
            </a:xfrm>
          </p:grpSpPr>
          <p:sp>
            <p:nvSpPr>
              <p:cNvPr id="46" name="Rectangle 45">
                <a:extLst>
                  <a:ext uri="{FF2B5EF4-FFF2-40B4-BE49-F238E27FC236}">
                    <a16:creationId xmlns:a16="http://schemas.microsoft.com/office/drawing/2014/main" id="{247E2C20-8417-0EDA-9BC3-7748AED55105}"/>
                  </a:ext>
                </a:extLst>
              </p:cNvPr>
              <p:cNvSpPr/>
              <p:nvPr/>
            </p:nvSpPr>
            <p:spPr bwMode="auto">
              <a:xfrm>
                <a:off x="3265493" y="330707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7" name="Rectangle 46">
                <a:extLst>
                  <a:ext uri="{FF2B5EF4-FFF2-40B4-BE49-F238E27FC236}">
                    <a16:creationId xmlns:a16="http://schemas.microsoft.com/office/drawing/2014/main" id="{B69F8765-3A04-EBF9-95E3-E449C17AC220}"/>
                  </a:ext>
                </a:extLst>
              </p:cNvPr>
              <p:cNvSpPr/>
              <p:nvPr/>
            </p:nvSpPr>
            <p:spPr bwMode="auto">
              <a:xfrm>
                <a:off x="3180437" y="335541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8" name="Rectangle 47">
                <a:extLst>
                  <a:ext uri="{FF2B5EF4-FFF2-40B4-BE49-F238E27FC236}">
                    <a16:creationId xmlns:a16="http://schemas.microsoft.com/office/drawing/2014/main" id="{A9CA7A9D-74CC-3D2F-DD98-A9459E5A152D}"/>
                  </a:ext>
                </a:extLst>
              </p:cNvPr>
              <p:cNvSpPr/>
              <p:nvPr/>
            </p:nvSpPr>
            <p:spPr bwMode="auto">
              <a:xfrm>
                <a:off x="3095380" y="340375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9" name="Rectangle 48">
                <a:extLst>
                  <a:ext uri="{FF2B5EF4-FFF2-40B4-BE49-F238E27FC236}">
                    <a16:creationId xmlns:a16="http://schemas.microsoft.com/office/drawing/2014/main" id="{0961D63E-5639-8D72-51EE-9373A71591E0}"/>
                  </a:ext>
                </a:extLst>
              </p:cNvPr>
              <p:cNvSpPr/>
              <p:nvPr/>
            </p:nvSpPr>
            <p:spPr bwMode="auto">
              <a:xfrm>
                <a:off x="3010323" y="345209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50" name="Rectangle 49">
                <a:extLst>
                  <a:ext uri="{FF2B5EF4-FFF2-40B4-BE49-F238E27FC236}">
                    <a16:creationId xmlns:a16="http://schemas.microsoft.com/office/drawing/2014/main" id="{131BF6AC-2D6A-0C95-315F-94F3C0C42F8F}"/>
                  </a:ext>
                </a:extLst>
              </p:cNvPr>
              <p:cNvSpPr/>
              <p:nvPr/>
            </p:nvSpPr>
            <p:spPr bwMode="auto">
              <a:xfrm>
                <a:off x="2925266" y="350043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51" name="Rectangle 50">
                <a:extLst>
                  <a:ext uri="{FF2B5EF4-FFF2-40B4-BE49-F238E27FC236}">
                    <a16:creationId xmlns:a16="http://schemas.microsoft.com/office/drawing/2014/main" id="{7EC4B0AB-435D-FA2F-82AB-13F59C3BCF5D}"/>
                  </a:ext>
                </a:extLst>
              </p:cNvPr>
              <p:cNvSpPr/>
              <p:nvPr/>
            </p:nvSpPr>
            <p:spPr bwMode="auto">
              <a:xfrm>
                <a:off x="2840209" y="3548781"/>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grpSp>
        <p:grpSp>
          <p:nvGrpSpPr>
            <p:cNvPr id="28" name="Group 27">
              <a:extLst>
                <a:ext uri="{FF2B5EF4-FFF2-40B4-BE49-F238E27FC236}">
                  <a16:creationId xmlns:a16="http://schemas.microsoft.com/office/drawing/2014/main" id="{8F075B66-9074-DB95-B449-023A98D38954}"/>
                </a:ext>
              </a:extLst>
            </p:cNvPr>
            <p:cNvGrpSpPr/>
            <p:nvPr/>
          </p:nvGrpSpPr>
          <p:grpSpPr>
            <a:xfrm>
              <a:off x="3754368" y="3639853"/>
              <a:ext cx="915753" cy="669827"/>
              <a:chOff x="2840209" y="3307079"/>
              <a:chExt cx="915753" cy="669827"/>
            </a:xfrm>
          </p:grpSpPr>
          <p:sp>
            <p:nvSpPr>
              <p:cNvPr id="40" name="Rectangle 39">
                <a:extLst>
                  <a:ext uri="{FF2B5EF4-FFF2-40B4-BE49-F238E27FC236}">
                    <a16:creationId xmlns:a16="http://schemas.microsoft.com/office/drawing/2014/main" id="{9F6F0BA6-84F7-7532-14C3-424E006C6FED}"/>
                  </a:ext>
                </a:extLst>
              </p:cNvPr>
              <p:cNvSpPr/>
              <p:nvPr/>
            </p:nvSpPr>
            <p:spPr bwMode="auto">
              <a:xfrm>
                <a:off x="3265493" y="330707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1" name="Rectangle 40">
                <a:extLst>
                  <a:ext uri="{FF2B5EF4-FFF2-40B4-BE49-F238E27FC236}">
                    <a16:creationId xmlns:a16="http://schemas.microsoft.com/office/drawing/2014/main" id="{E49F4623-3D60-4E90-17E9-4382C9C6570F}"/>
                  </a:ext>
                </a:extLst>
              </p:cNvPr>
              <p:cNvSpPr/>
              <p:nvPr/>
            </p:nvSpPr>
            <p:spPr bwMode="auto">
              <a:xfrm>
                <a:off x="3180437" y="335541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2" name="Rectangle 41">
                <a:extLst>
                  <a:ext uri="{FF2B5EF4-FFF2-40B4-BE49-F238E27FC236}">
                    <a16:creationId xmlns:a16="http://schemas.microsoft.com/office/drawing/2014/main" id="{2F2C40E1-45B4-CC2E-A84F-48A5D355A2A1}"/>
                  </a:ext>
                </a:extLst>
              </p:cNvPr>
              <p:cNvSpPr/>
              <p:nvPr/>
            </p:nvSpPr>
            <p:spPr bwMode="auto">
              <a:xfrm>
                <a:off x="3095380" y="340375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3" name="Rectangle 42">
                <a:extLst>
                  <a:ext uri="{FF2B5EF4-FFF2-40B4-BE49-F238E27FC236}">
                    <a16:creationId xmlns:a16="http://schemas.microsoft.com/office/drawing/2014/main" id="{1CC8D306-C4CD-958E-1566-C4FC3E6C1EC4}"/>
                  </a:ext>
                </a:extLst>
              </p:cNvPr>
              <p:cNvSpPr/>
              <p:nvPr/>
            </p:nvSpPr>
            <p:spPr bwMode="auto">
              <a:xfrm>
                <a:off x="3010323" y="345209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4" name="Rectangle 43">
                <a:extLst>
                  <a:ext uri="{FF2B5EF4-FFF2-40B4-BE49-F238E27FC236}">
                    <a16:creationId xmlns:a16="http://schemas.microsoft.com/office/drawing/2014/main" id="{4B5CE89B-2BDE-FC1F-2652-F6449E92DE62}"/>
                  </a:ext>
                </a:extLst>
              </p:cNvPr>
              <p:cNvSpPr/>
              <p:nvPr/>
            </p:nvSpPr>
            <p:spPr bwMode="auto">
              <a:xfrm>
                <a:off x="2925266" y="3500439"/>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sp>
            <p:nvSpPr>
              <p:cNvPr id="45" name="Rectangle 44">
                <a:extLst>
                  <a:ext uri="{FF2B5EF4-FFF2-40B4-BE49-F238E27FC236}">
                    <a16:creationId xmlns:a16="http://schemas.microsoft.com/office/drawing/2014/main" id="{D51AC2D5-B8D5-2134-8B78-A582FBE26CD0}"/>
                  </a:ext>
                </a:extLst>
              </p:cNvPr>
              <p:cNvSpPr/>
              <p:nvPr/>
            </p:nvSpPr>
            <p:spPr bwMode="auto">
              <a:xfrm>
                <a:off x="2840209" y="3548781"/>
                <a:ext cx="490469" cy="428125"/>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tx2"/>
                </a:solidFill>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tx2"/>
                    </a:solidFill>
                  </a:rPr>
                  <a:t>SP</a:t>
                </a:r>
              </a:p>
            </p:txBody>
          </p:sp>
        </p:grpSp>
        <p:sp>
          <p:nvSpPr>
            <p:cNvPr id="29" name="Rectangle 28">
              <a:extLst>
                <a:ext uri="{FF2B5EF4-FFF2-40B4-BE49-F238E27FC236}">
                  <a16:creationId xmlns:a16="http://schemas.microsoft.com/office/drawing/2014/main" id="{D58894D1-8297-F0D4-6E62-C3C637CE9EFF}"/>
                </a:ext>
              </a:extLst>
            </p:cNvPr>
            <p:cNvSpPr/>
            <p:nvPr/>
          </p:nvSpPr>
          <p:spPr bwMode="auto">
            <a:xfrm>
              <a:off x="2999577" y="4631080"/>
              <a:ext cx="168856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Gather Outputs</a:t>
              </a:r>
            </a:p>
          </p:txBody>
        </p:sp>
        <p:cxnSp>
          <p:nvCxnSpPr>
            <p:cNvPr id="30" name="Straight Arrow Connector 29">
              <a:extLst>
                <a:ext uri="{FF2B5EF4-FFF2-40B4-BE49-F238E27FC236}">
                  <a16:creationId xmlns:a16="http://schemas.microsoft.com/office/drawing/2014/main" id="{B8860B5E-59E1-54DB-D479-4E582359C4BE}"/>
                </a:ext>
              </a:extLst>
            </p:cNvPr>
            <p:cNvCxnSpPr>
              <a:cxnSpLocks/>
              <a:stCxn id="26" idx="2"/>
            </p:cNvCxnSpPr>
            <p:nvPr/>
          </p:nvCxnSpPr>
          <p:spPr>
            <a:xfrm flipH="1">
              <a:off x="3024596" y="3233079"/>
              <a:ext cx="805898" cy="353251"/>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2C3B09E-7B6F-E048-B23B-89A5F75962CF}"/>
                </a:ext>
              </a:extLst>
            </p:cNvPr>
            <p:cNvCxnSpPr>
              <a:cxnSpLocks/>
              <a:stCxn id="26" idx="2"/>
            </p:cNvCxnSpPr>
            <p:nvPr/>
          </p:nvCxnSpPr>
          <p:spPr>
            <a:xfrm flipH="1">
              <a:off x="3480131" y="3233079"/>
              <a:ext cx="350363" cy="375300"/>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B48675C-E9B4-8230-915D-DDA355390028}"/>
                </a:ext>
              </a:extLst>
            </p:cNvPr>
            <p:cNvCxnSpPr>
              <a:cxnSpLocks/>
              <a:stCxn id="26" idx="2"/>
            </p:cNvCxnSpPr>
            <p:nvPr/>
          </p:nvCxnSpPr>
          <p:spPr>
            <a:xfrm flipH="1">
              <a:off x="3816679" y="3233079"/>
              <a:ext cx="13815" cy="381311"/>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97CDF9E-9F8F-B9E3-6B74-8D8A000AD2E2}"/>
                </a:ext>
              </a:extLst>
            </p:cNvPr>
            <p:cNvCxnSpPr>
              <a:cxnSpLocks/>
              <a:stCxn id="26" idx="2"/>
            </p:cNvCxnSpPr>
            <p:nvPr/>
          </p:nvCxnSpPr>
          <p:spPr>
            <a:xfrm>
              <a:off x="3830494" y="3233079"/>
              <a:ext cx="376735" cy="368857"/>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8374623-72DF-6A7E-A788-FB7F96AA1D28}"/>
                </a:ext>
              </a:extLst>
            </p:cNvPr>
            <p:cNvCxnSpPr>
              <a:cxnSpLocks/>
              <a:stCxn id="26" idx="2"/>
            </p:cNvCxnSpPr>
            <p:nvPr/>
          </p:nvCxnSpPr>
          <p:spPr>
            <a:xfrm>
              <a:off x="3830494" y="3233079"/>
              <a:ext cx="839627" cy="352874"/>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9B6A0D8-6653-BACE-4BB6-F3872AAB09A9}"/>
                </a:ext>
              </a:extLst>
            </p:cNvPr>
            <p:cNvCxnSpPr>
              <a:cxnSpLocks/>
              <a:endCxn id="29" idx="0"/>
            </p:cNvCxnSpPr>
            <p:nvPr/>
          </p:nvCxnSpPr>
          <p:spPr>
            <a:xfrm>
              <a:off x="3017239" y="4352710"/>
              <a:ext cx="826620" cy="278370"/>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D15662D5-7D8E-8AC3-31FA-070398F91265}"/>
                </a:ext>
              </a:extLst>
            </p:cNvPr>
            <p:cNvCxnSpPr>
              <a:cxnSpLocks/>
              <a:endCxn id="29" idx="0"/>
            </p:cNvCxnSpPr>
            <p:nvPr/>
          </p:nvCxnSpPr>
          <p:spPr>
            <a:xfrm flipH="1">
              <a:off x="3843859" y="4326495"/>
              <a:ext cx="790557" cy="304585"/>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C9CCF688-D7D9-4830-D32E-C9FD4E9B1CD5}"/>
                </a:ext>
              </a:extLst>
            </p:cNvPr>
            <p:cNvCxnSpPr>
              <a:cxnSpLocks/>
              <a:endCxn id="29" idx="0"/>
            </p:cNvCxnSpPr>
            <p:nvPr/>
          </p:nvCxnSpPr>
          <p:spPr>
            <a:xfrm>
              <a:off x="3843859" y="4369277"/>
              <a:ext cx="0" cy="261803"/>
            </a:xfrm>
            <a:prstGeom prst="straightConnector1">
              <a:avLst/>
            </a:prstGeom>
            <a:ln w="28575" cmpd="sng">
              <a:solidFill>
                <a:schemeClr val="accent3">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Down Arrow 37">
              <a:extLst>
                <a:ext uri="{FF2B5EF4-FFF2-40B4-BE49-F238E27FC236}">
                  <a16:creationId xmlns:a16="http://schemas.microsoft.com/office/drawing/2014/main" id="{3F370B06-C7A5-48B8-05FA-81B286C31EF4}"/>
                </a:ext>
              </a:extLst>
            </p:cNvPr>
            <p:cNvSpPr/>
            <p:nvPr/>
          </p:nvSpPr>
          <p:spPr bwMode="auto">
            <a:xfrm rot="16200000">
              <a:off x="2434543" y="2662170"/>
              <a:ext cx="296987" cy="666837"/>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39" name="Down Arrow 38">
              <a:extLst>
                <a:ext uri="{FF2B5EF4-FFF2-40B4-BE49-F238E27FC236}">
                  <a16:creationId xmlns:a16="http://schemas.microsoft.com/office/drawing/2014/main" id="{E9CB9008-049F-D316-D36F-76452775F0FF}"/>
                </a:ext>
              </a:extLst>
            </p:cNvPr>
            <p:cNvSpPr/>
            <p:nvPr/>
          </p:nvSpPr>
          <p:spPr bwMode="auto">
            <a:xfrm rot="5400000">
              <a:off x="2402109" y="4520055"/>
              <a:ext cx="296987" cy="666835"/>
            </a:xfrm>
            <a:prstGeom prst="downArrow">
              <a:avLst>
                <a:gd name="adj1" fmla="val 51603"/>
                <a:gd name="adj2" fmla="val 5000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53" name="TextBox 52">
            <a:extLst>
              <a:ext uri="{FF2B5EF4-FFF2-40B4-BE49-F238E27FC236}">
                <a16:creationId xmlns:a16="http://schemas.microsoft.com/office/drawing/2014/main" id="{0984A731-F3C6-E435-EE21-2F5C13116EB2}"/>
              </a:ext>
            </a:extLst>
          </p:cNvPr>
          <p:cNvSpPr txBox="1"/>
          <p:nvPr/>
        </p:nvSpPr>
        <p:spPr>
          <a:xfrm>
            <a:off x="5910941" y="5852049"/>
            <a:ext cx="1730829" cy="461665"/>
          </a:xfrm>
          <a:prstGeom prst="rect">
            <a:avLst/>
          </a:prstGeom>
          <a:noFill/>
        </p:spPr>
        <p:txBody>
          <a:bodyPr wrap="square" rtlCol="0">
            <a:spAutoFit/>
          </a:bodyPr>
          <a:lstStyle/>
          <a:p>
            <a:r>
              <a:rPr lang="en-US" sz="2400" b="1">
                <a:solidFill>
                  <a:schemeClr val="tx2"/>
                </a:solidFill>
              </a:rPr>
              <a:t>HPC System</a:t>
            </a:r>
          </a:p>
        </p:txBody>
      </p:sp>
      <p:sp>
        <p:nvSpPr>
          <p:cNvPr id="54" name="Rounded Rectangle 53">
            <a:extLst>
              <a:ext uri="{FF2B5EF4-FFF2-40B4-BE49-F238E27FC236}">
                <a16:creationId xmlns:a16="http://schemas.microsoft.com/office/drawing/2014/main" id="{5DB6D552-7379-D271-1D7F-E49BDAF6BFFB}"/>
              </a:ext>
            </a:extLst>
          </p:cNvPr>
          <p:cNvSpPr/>
          <p:nvPr/>
        </p:nvSpPr>
        <p:spPr bwMode="auto">
          <a:xfrm>
            <a:off x="5282733" y="1567871"/>
            <a:ext cx="2219065" cy="3896758"/>
          </a:xfrm>
          <a:prstGeom prst="roundRect">
            <a:avLst>
              <a:gd name="adj" fmla="val 6269"/>
            </a:avLst>
          </a:prstGeom>
          <a:solidFill>
            <a:schemeClr val="accent3">
              <a:lumMod val="20000"/>
              <a:lumOff val="8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55" name="Rectangle 54">
            <a:extLst>
              <a:ext uri="{FF2B5EF4-FFF2-40B4-BE49-F238E27FC236}">
                <a16:creationId xmlns:a16="http://schemas.microsoft.com/office/drawing/2014/main" id="{FA1CBF41-74BB-0E7F-48EA-DABE35ED7ED3}"/>
              </a:ext>
            </a:extLst>
          </p:cNvPr>
          <p:cNvSpPr/>
          <p:nvPr/>
        </p:nvSpPr>
        <p:spPr bwMode="auto">
          <a:xfrm>
            <a:off x="5452603" y="1777306"/>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RabbitMQ Queue</a:t>
            </a:r>
          </a:p>
        </p:txBody>
      </p:sp>
      <p:sp>
        <p:nvSpPr>
          <p:cNvPr id="56" name="Rectangle 55">
            <a:extLst>
              <a:ext uri="{FF2B5EF4-FFF2-40B4-BE49-F238E27FC236}">
                <a16:creationId xmlns:a16="http://schemas.microsoft.com/office/drawing/2014/main" id="{224B0A99-65C3-90A7-59F5-6C0BA86543C5}"/>
              </a:ext>
            </a:extLst>
          </p:cNvPr>
          <p:cNvSpPr/>
          <p:nvPr/>
        </p:nvSpPr>
        <p:spPr bwMode="auto">
          <a:xfrm>
            <a:off x="5441263" y="2803107"/>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accent3">
                    <a:lumMod val="50000"/>
                  </a:schemeClr>
                </a:solidFill>
              </a:rPr>
              <a:t>Data Flow Transform 1</a:t>
            </a:r>
          </a:p>
        </p:txBody>
      </p:sp>
      <p:sp>
        <p:nvSpPr>
          <p:cNvPr id="57" name="Down Arrow 56">
            <a:extLst>
              <a:ext uri="{FF2B5EF4-FFF2-40B4-BE49-F238E27FC236}">
                <a16:creationId xmlns:a16="http://schemas.microsoft.com/office/drawing/2014/main" id="{32F6EDED-DD7A-C85E-B603-FBE449C75339}"/>
              </a:ext>
            </a:extLst>
          </p:cNvPr>
          <p:cNvSpPr/>
          <p:nvPr/>
        </p:nvSpPr>
        <p:spPr bwMode="auto">
          <a:xfrm>
            <a:off x="6188528" y="2395007"/>
            <a:ext cx="391885" cy="371587"/>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58" name="Down Arrow 57">
            <a:extLst>
              <a:ext uri="{FF2B5EF4-FFF2-40B4-BE49-F238E27FC236}">
                <a16:creationId xmlns:a16="http://schemas.microsoft.com/office/drawing/2014/main" id="{E2E8D02E-F3D4-8B22-6116-5A854EA4C787}"/>
              </a:ext>
            </a:extLst>
          </p:cNvPr>
          <p:cNvSpPr/>
          <p:nvPr/>
        </p:nvSpPr>
        <p:spPr bwMode="auto">
          <a:xfrm>
            <a:off x="6188526" y="4246463"/>
            <a:ext cx="391885" cy="400084"/>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59" name="Can 58">
            <a:extLst>
              <a:ext uri="{FF2B5EF4-FFF2-40B4-BE49-F238E27FC236}">
                <a16:creationId xmlns:a16="http://schemas.microsoft.com/office/drawing/2014/main" id="{552FD267-F25B-8DAC-131B-B94AE4423BBB}"/>
              </a:ext>
            </a:extLst>
          </p:cNvPr>
          <p:cNvSpPr/>
          <p:nvPr/>
        </p:nvSpPr>
        <p:spPr bwMode="auto">
          <a:xfrm>
            <a:off x="5452603" y="4678571"/>
            <a:ext cx="1886413" cy="646789"/>
          </a:xfrm>
          <a:prstGeom prst="can">
            <a:avLst/>
          </a:prstGeom>
          <a:solidFill>
            <a:schemeClr val="accent3">
              <a:lumMod val="40000"/>
              <a:lumOff val="6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b="1" dirty="0">
                <a:solidFill>
                  <a:schemeClr val="accent3">
                    <a:lumMod val="50000"/>
                  </a:schemeClr>
                </a:solidFill>
              </a:rPr>
              <a:t>Candidates </a:t>
            </a:r>
          </a:p>
        </p:txBody>
      </p:sp>
      <p:sp>
        <p:nvSpPr>
          <p:cNvPr id="61" name="Down Arrow 60">
            <a:extLst>
              <a:ext uri="{FF2B5EF4-FFF2-40B4-BE49-F238E27FC236}">
                <a16:creationId xmlns:a16="http://schemas.microsoft.com/office/drawing/2014/main" id="{817FA790-F071-79A0-F719-2E886E786A2F}"/>
              </a:ext>
            </a:extLst>
          </p:cNvPr>
          <p:cNvSpPr/>
          <p:nvPr/>
        </p:nvSpPr>
        <p:spPr bwMode="auto">
          <a:xfrm rot="16200000">
            <a:off x="5038321" y="2430767"/>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2" name="Down Arrow 61">
            <a:extLst>
              <a:ext uri="{FF2B5EF4-FFF2-40B4-BE49-F238E27FC236}">
                <a16:creationId xmlns:a16="http://schemas.microsoft.com/office/drawing/2014/main" id="{8FA06B64-4790-297D-96BF-A9A37CF78EE1}"/>
              </a:ext>
            </a:extLst>
          </p:cNvPr>
          <p:cNvSpPr/>
          <p:nvPr/>
        </p:nvSpPr>
        <p:spPr bwMode="auto">
          <a:xfrm rot="16200000">
            <a:off x="5038321" y="3258602"/>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3" name="Down Arrow 62">
            <a:extLst>
              <a:ext uri="{FF2B5EF4-FFF2-40B4-BE49-F238E27FC236}">
                <a16:creationId xmlns:a16="http://schemas.microsoft.com/office/drawing/2014/main" id="{21342DD3-82AF-3B4C-5A9B-EE6DBD60A61B}"/>
              </a:ext>
            </a:extLst>
          </p:cNvPr>
          <p:cNvSpPr/>
          <p:nvPr/>
        </p:nvSpPr>
        <p:spPr bwMode="auto">
          <a:xfrm rot="16200000">
            <a:off x="5042105" y="4234389"/>
            <a:ext cx="296987" cy="531577"/>
          </a:xfrm>
          <a:prstGeom prst="downArrow">
            <a:avLst>
              <a:gd name="adj1" fmla="val 51603"/>
              <a:gd name="adj2" fmla="val 50000"/>
            </a:avLst>
          </a:prstGeom>
          <a:solidFill>
            <a:schemeClr val="tx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65" name="Rectangle 64">
            <a:extLst>
              <a:ext uri="{FF2B5EF4-FFF2-40B4-BE49-F238E27FC236}">
                <a16:creationId xmlns:a16="http://schemas.microsoft.com/office/drawing/2014/main" id="{BCF38DDB-8B06-A65D-9BEE-4DA24AA1590D}"/>
              </a:ext>
            </a:extLst>
          </p:cNvPr>
          <p:cNvSpPr/>
          <p:nvPr/>
        </p:nvSpPr>
        <p:spPr bwMode="auto">
          <a:xfrm>
            <a:off x="5452603" y="3760134"/>
            <a:ext cx="188641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accent3">
                    <a:lumMod val="50000"/>
                  </a:schemeClr>
                </a:solidFill>
              </a:rPr>
              <a:t>Data Flow Transform K</a:t>
            </a:r>
          </a:p>
        </p:txBody>
      </p:sp>
      <p:sp>
        <p:nvSpPr>
          <p:cNvPr id="66" name="TextBox 65">
            <a:extLst>
              <a:ext uri="{FF2B5EF4-FFF2-40B4-BE49-F238E27FC236}">
                <a16:creationId xmlns:a16="http://schemas.microsoft.com/office/drawing/2014/main" id="{C3585837-3EF2-D750-4FDA-A0AF9CCDE13E}"/>
              </a:ext>
            </a:extLst>
          </p:cNvPr>
          <p:cNvSpPr txBox="1"/>
          <p:nvPr/>
        </p:nvSpPr>
        <p:spPr>
          <a:xfrm>
            <a:off x="5900936" y="3163979"/>
            <a:ext cx="923382" cy="523220"/>
          </a:xfrm>
          <a:prstGeom prst="rect">
            <a:avLst/>
          </a:prstGeom>
          <a:noFill/>
        </p:spPr>
        <p:txBody>
          <a:bodyPr wrap="square" rtlCol="0">
            <a:spAutoFit/>
          </a:bodyPr>
          <a:lstStyle/>
          <a:p>
            <a:pPr algn="ctr"/>
            <a:r>
              <a:rPr lang="en-US" sz="2800" b="1" dirty="0"/>
              <a:t>…</a:t>
            </a:r>
          </a:p>
        </p:txBody>
      </p:sp>
      <p:sp>
        <p:nvSpPr>
          <p:cNvPr id="67" name="Rounded Rectangle 66">
            <a:extLst>
              <a:ext uri="{FF2B5EF4-FFF2-40B4-BE49-F238E27FC236}">
                <a16:creationId xmlns:a16="http://schemas.microsoft.com/office/drawing/2014/main" id="{1C4D8C55-3DCA-1DF3-BF75-48F969D0B8D7}"/>
              </a:ext>
            </a:extLst>
          </p:cNvPr>
          <p:cNvSpPr/>
          <p:nvPr/>
        </p:nvSpPr>
        <p:spPr bwMode="auto">
          <a:xfrm>
            <a:off x="8486050" y="1393372"/>
            <a:ext cx="2537866" cy="669371"/>
          </a:xfrm>
          <a:prstGeom prst="roundRect">
            <a:avLst>
              <a:gd name="adj" fmla="val 22232"/>
            </a:avLst>
          </a:prstGeom>
          <a:solidFill>
            <a:schemeClr val="bg1">
              <a:lumMod val="95000"/>
            </a:schemeClr>
          </a:solidFill>
          <a:ln w="38100">
            <a:solidFill>
              <a:srgbClr val="376092"/>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69" name="Left-Right Arrow 68">
            <a:extLst>
              <a:ext uri="{FF2B5EF4-FFF2-40B4-BE49-F238E27FC236}">
                <a16:creationId xmlns:a16="http://schemas.microsoft.com/office/drawing/2014/main" id="{74472099-6F77-8F9B-AB9D-0598AB1526F4}"/>
              </a:ext>
            </a:extLst>
          </p:cNvPr>
          <p:cNvSpPr/>
          <p:nvPr/>
        </p:nvSpPr>
        <p:spPr bwMode="auto">
          <a:xfrm>
            <a:off x="7700543" y="1573310"/>
            <a:ext cx="718631" cy="332264"/>
          </a:xfrm>
          <a:prstGeom prst="lef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70" name="Graphic 69" descr="Eye with solid fill">
            <a:extLst>
              <a:ext uri="{FF2B5EF4-FFF2-40B4-BE49-F238E27FC236}">
                <a16:creationId xmlns:a16="http://schemas.microsoft.com/office/drawing/2014/main" id="{37B3C2E5-1006-C43B-C7BE-E4C884BCE0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11363" y="1485826"/>
            <a:ext cx="547420" cy="547420"/>
          </a:xfrm>
          <a:prstGeom prst="rect">
            <a:avLst/>
          </a:prstGeom>
        </p:spPr>
      </p:pic>
      <p:sp>
        <p:nvSpPr>
          <p:cNvPr id="71" name="TextBox 70">
            <a:extLst>
              <a:ext uri="{FF2B5EF4-FFF2-40B4-BE49-F238E27FC236}">
                <a16:creationId xmlns:a16="http://schemas.microsoft.com/office/drawing/2014/main" id="{261381D9-2DB5-DE32-3F27-EC2B863887BA}"/>
              </a:ext>
            </a:extLst>
          </p:cNvPr>
          <p:cNvSpPr txBox="1"/>
          <p:nvPr/>
        </p:nvSpPr>
        <p:spPr>
          <a:xfrm>
            <a:off x="7629065" y="1875564"/>
            <a:ext cx="968555" cy="369332"/>
          </a:xfrm>
          <a:prstGeom prst="rect">
            <a:avLst/>
          </a:prstGeom>
          <a:noFill/>
        </p:spPr>
        <p:txBody>
          <a:bodyPr wrap="square" rtlCol="0">
            <a:spAutoFit/>
          </a:bodyPr>
          <a:lstStyle/>
          <a:p>
            <a:r>
              <a:rPr lang="en-US" b="1">
                <a:solidFill>
                  <a:schemeClr val="accent4">
                    <a:lumMod val="75000"/>
                  </a:schemeClr>
                </a:solidFill>
              </a:rPr>
              <a:t>observe</a:t>
            </a:r>
          </a:p>
        </p:txBody>
      </p:sp>
      <p:sp>
        <p:nvSpPr>
          <p:cNvPr id="72" name="Rectangle 71">
            <a:extLst>
              <a:ext uri="{FF2B5EF4-FFF2-40B4-BE49-F238E27FC236}">
                <a16:creationId xmlns:a16="http://schemas.microsoft.com/office/drawing/2014/main" id="{DB68F59B-FA46-8A06-141C-30DC4D6B950D}"/>
              </a:ext>
            </a:extLst>
          </p:cNvPr>
          <p:cNvSpPr/>
          <p:nvPr/>
        </p:nvSpPr>
        <p:spPr bwMode="auto">
          <a:xfrm>
            <a:off x="8866101" y="1540602"/>
            <a:ext cx="1917940" cy="371822"/>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dirty="0">
                <a:solidFill>
                  <a:schemeClr val="accent3">
                    <a:lumMod val="50000"/>
                  </a:schemeClr>
                </a:solidFill>
              </a:rPr>
              <a:t>AMS Orchestrator</a:t>
            </a:r>
          </a:p>
        </p:txBody>
      </p:sp>
      <p:sp>
        <p:nvSpPr>
          <p:cNvPr id="64" name="Rounded Rectangle 63">
            <a:extLst>
              <a:ext uri="{FF2B5EF4-FFF2-40B4-BE49-F238E27FC236}">
                <a16:creationId xmlns:a16="http://schemas.microsoft.com/office/drawing/2014/main" id="{3D6E5961-9FF5-0BA4-E859-EC686FBAF753}"/>
              </a:ext>
            </a:extLst>
          </p:cNvPr>
          <p:cNvSpPr/>
          <p:nvPr/>
        </p:nvSpPr>
        <p:spPr bwMode="auto">
          <a:xfrm>
            <a:off x="7838625" y="2487562"/>
            <a:ext cx="4279741" cy="3800264"/>
          </a:xfrm>
          <a:prstGeom prst="roundRect">
            <a:avLst>
              <a:gd name="adj" fmla="val 6269"/>
            </a:avLst>
          </a:prstGeom>
          <a:solidFill>
            <a:schemeClr val="bg1">
              <a:lumMod val="95000"/>
            </a:schemeClr>
          </a:solidFill>
          <a:ln w="38100">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ysClr val="windowText" lastClr="000000"/>
              </a:solidFill>
            </a:endParaRPr>
          </a:p>
        </p:txBody>
      </p:sp>
      <p:sp>
        <p:nvSpPr>
          <p:cNvPr id="68" name="TextBox 67">
            <a:extLst>
              <a:ext uri="{FF2B5EF4-FFF2-40B4-BE49-F238E27FC236}">
                <a16:creationId xmlns:a16="http://schemas.microsoft.com/office/drawing/2014/main" id="{3C4CB00B-77C4-544C-2F63-D8AE4D135105}"/>
              </a:ext>
            </a:extLst>
          </p:cNvPr>
          <p:cNvSpPr txBox="1"/>
          <p:nvPr/>
        </p:nvSpPr>
        <p:spPr>
          <a:xfrm>
            <a:off x="10716985" y="5477313"/>
            <a:ext cx="1730829" cy="830997"/>
          </a:xfrm>
          <a:prstGeom prst="rect">
            <a:avLst/>
          </a:prstGeom>
          <a:noFill/>
        </p:spPr>
        <p:txBody>
          <a:bodyPr wrap="square" rtlCol="0">
            <a:spAutoFit/>
          </a:bodyPr>
          <a:lstStyle/>
          <a:p>
            <a:pPr algn="ctr"/>
            <a:r>
              <a:rPr lang="en-US" sz="2400" b="1">
                <a:solidFill>
                  <a:schemeClr val="tx2"/>
                </a:solidFill>
              </a:rPr>
              <a:t>HPC </a:t>
            </a:r>
          </a:p>
          <a:p>
            <a:pPr algn="ctr"/>
            <a:r>
              <a:rPr lang="en-US" sz="2400" b="1">
                <a:solidFill>
                  <a:schemeClr val="tx2"/>
                </a:solidFill>
              </a:rPr>
              <a:t>System</a:t>
            </a:r>
          </a:p>
        </p:txBody>
      </p:sp>
      <p:sp>
        <p:nvSpPr>
          <p:cNvPr id="73" name="Can 72">
            <a:extLst>
              <a:ext uri="{FF2B5EF4-FFF2-40B4-BE49-F238E27FC236}">
                <a16:creationId xmlns:a16="http://schemas.microsoft.com/office/drawing/2014/main" id="{45909194-72E3-F85E-6B9D-78235371583A}"/>
              </a:ext>
            </a:extLst>
          </p:cNvPr>
          <p:cNvSpPr/>
          <p:nvPr/>
        </p:nvSpPr>
        <p:spPr bwMode="auto">
          <a:xfrm>
            <a:off x="8286416" y="2625714"/>
            <a:ext cx="1137197" cy="646789"/>
          </a:xfrm>
          <a:prstGeom prst="can">
            <a:avLst/>
          </a:prstGeom>
          <a:solidFill>
            <a:schemeClr val="accent3">
              <a:lumMod val="40000"/>
              <a:lumOff val="6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b="1">
                <a:solidFill>
                  <a:schemeClr val="accent3">
                    <a:lumMod val="50000"/>
                  </a:schemeClr>
                </a:solidFill>
              </a:rPr>
              <a:t>Candidates </a:t>
            </a:r>
          </a:p>
        </p:txBody>
      </p:sp>
      <p:sp>
        <p:nvSpPr>
          <p:cNvPr id="74" name="Can 73">
            <a:extLst>
              <a:ext uri="{FF2B5EF4-FFF2-40B4-BE49-F238E27FC236}">
                <a16:creationId xmlns:a16="http://schemas.microsoft.com/office/drawing/2014/main" id="{109F13BF-F2CA-A580-DB19-2E8AF54B86A8}"/>
              </a:ext>
            </a:extLst>
          </p:cNvPr>
          <p:cNvSpPr/>
          <p:nvPr/>
        </p:nvSpPr>
        <p:spPr bwMode="auto">
          <a:xfrm>
            <a:off x="9515955" y="2625714"/>
            <a:ext cx="1137197" cy="646789"/>
          </a:xfrm>
          <a:prstGeom prst="can">
            <a:avLst/>
          </a:prstGeom>
          <a:solidFill>
            <a:schemeClr val="accent3">
              <a:lumMod val="40000"/>
              <a:lumOff val="6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b="1">
                <a:solidFill>
                  <a:schemeClr val="accent3">
                    <a:lumMod val="50000"/>
                  </a:schemeClr>
                </a:solidFill>
              </a:rPr>
              <a:t>Database</a:t>
            </a:r>
          </a:p>
        </p:txBody>
      </p:sp>
      <p:sp>
        <p:nvSpPr>
          <p:cNvPr id="75" name="Can 74">
            <a:extLst>
              <a:ext uri="{FF2B5EF4-FFF2-40B4-BE49-F238E27FC236}">
                <a16:creationId xmlns:a16="http://schemas.microsoft.com/office/drawing/2014/main" id="{14F75B25-C641-E2D4-42A8-FE6A7CF5F14F}"/>
              </a:ext>
            </a:extLst>
          </p:cNvPr>
          <p:cNvSpPr/>
          <p:nvPr/>
        </p:nvSpPr>
        <p:spPr bwMode="auto">
          <a:xfrm>
            <a:off x="10765691" y="2625714"/>
            <a:ext cx="1137197" cy="646789"/>
          </a:xfrm>
          <a:prstGeom prst="can">
            <a:avLst/>
          </a:prstGeom>
          <a:solidFill>
            <a:schemeClr val="accent3">
              <a:lumMod val="40000"/>
              <a:lumOff val="6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b="1">
                <a:solidFill>
                  <a:schemeClr val="accent3">
                    <a:lumMod val="50000"/>
                  </a:schemeClr>
                </a:solidFill>
              </a:rPr>
              <a:t>Model</a:t>
            </a:r>
          </a:p>
        </p:txBody>
      </p:sp>
      <p:sp>
        <p:nvSpPr>
          <p:cNvPr id="76" name="Rectangle 75">
            <a:extLst>
              <a:ext uri="{FF2B5EF4-FFF2-40B4-BE49-F238E27FC236}">
                <a16:creationId xmlns:a16="http://schemas.microsoft.com/office/drawing/2014/main" id="{35781A86-A9E5-6BFC-60A9-76C31AAC87DC}"/>
              </a:ext>
            </a:extLst>
          </p:cNvPr>
          <p:cNvSpPr/>
          <p:nvPr/>
        </p:nvSpPr>
        <p:spPr bwMode="auto">
          <a:xfrm>
            <a:off x="8866101" y="3425595"/>
            <a:ext cx="243690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Training Data Selection</a:t>
            </a:r>
          </a:p>
        </p:txBody>
      </p:sp>
      <p:sp>
        <p:nvSpPr>
          <p:cNvPr id="77" name="Can 76">
            <a:extLst>
              <a:ext uri="{FF2B5EF4-FFF2-40B4-BE49-F238E27FC236}">
                <a16:creationId xmlns:a16="http://schemas.microsoft.com/office/drawing/2014/main" id="{510CA446-8D2D-5472-5815-B43033199ED9}"/>
              </a:ext>
            </a:extLst>
          </p:cNvPr>
          <p:cNvSpPr/>
          <p:nvPr/>
        </p:nvSpPr>
        <p:spPr bwMode="auto">
          <a:xfrm>
            <a:off x="9475674" y="4045172"/>
            <a:ext cx="1217756" cy="646789"/>
          </a:xfrm>
          <a:prstGeom prst="can">
            <a:avLst/>
          </a:prstGeom>
          <a:solidFill>
            <a:schemeClr val="accent3">
              <a:lumMod val="40000"/>
              <a:lumOff val="6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b="1">
                <a:solidFill>
                  <a:schemeClr val="accent3">
                    <a:lumMod val="50000"/>
                  </a:schemeClr>
                </a:solidFill>
              </a:rPr>
              <a:t>Database</a:t>
            </a:r>
          </a:p>
        </p:txBody>
      </p:sp>
      <p:sp>
        <p:nvSpPr>
          <p:cNvPr id="78" name="Rectangle 77">
            <a:extLst>
              <a:ext uri="{FF2B5EF4-FFF2-40B4-BE49-F238E27FC236}">
                <a16:creationId xmlns:a16="http://schemas.microsoft.com/office/drawing/2014/main" id="{48A9E107-A913-4822-2272-AD6AC8CCCCE7}"/>
              </a:ext>
            </a:extLst>
          </p:cNvPr>
          <p:cNvSpPr/>
          <p:nvPr/>
        </p:nvSpPr>
        <p:spPr bwMode="auto">
          <a:xfrm>
            <a:off x="8866101" y="4845053"/>
            <a:ext cx="2436903" cy="466485"/>
          </a:xfrm>
          <a:prstGeom prst="rect">
            <a:avLst/>
          </a:prstGeom>
          <a:solidFill>
            <a:schemeClr val="accent3">
              <a:lumMod val="40000"/>
              <a:lumOff val="60000"/>
            </a:schemeClr>
          </a:solidFill>
          <a:ln w="28575">
            <a:solidFill>
              <a:schemeClr val="accent3">
                <a:lumMod val="75000"/>
              </a:schemeClr>
            </a:solidFill>
            <a:prstDash val="solid"/>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b="1">
                <a:solidFill>
                  <a:schemeClr val="accent3">
                    <a:lumMod val="50000"/>
                  </a:schemeClr>
                </a:solidFill>
              </a:rPr>
              <a:t>Model (Re-)Training</a:t>
            </a:r>
          </a:p>
        </p:txBody>
      </p:sp>
      <p:sp>
        <p:nvSpPr>
          <p:cNvPr id="79" name="Can 78">
            <a:extLst>
              <a:ext uri="{FF2B5EF4-FFF2-40B4-BE49-F238E27FC236}">
                <a16:creationId xmlns:a16="http://schemas.microsoft.com/office/drawing/2014/main" id="{7F364C2C-C4B0-F2C5-9C75-C34EA374ABAD}"/>
              </a:ext>
            </a:extLst>
          </p:cNvPr>
          <p:cNvSpPr/>
          <p:nvPr/>
        </p:nvSpPr>
        <p:spPr bwMode="auto">
          <a:xfrm>
            <a:off x="9475674" y="5464629"/>
            <a:ext cx="1217756" cy="646789"/>
          </a:xfrm>
          <a:prstGeom prst="can">
            <a:avLst/>
          </a:prstGeom>
          <a:solidFill>
            <a:schemeClr val="accent3">
              <a:lumMod val="40000"/>
              <a:lumOff val="60000"/>
            </a:schemeClr>
          </a:solidFill>
          <a:ln w="38100">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b="1">
                <a:solidFill>
                  <a:schemeClr val="accent3">
                    <a:lumMod val="50000"/>
                  </a:schemeClr>
                </a:solidFill>
              </a:rPr>
              <a:t>Model</a:t>
            </a:r>
          </a:p>
        </p:txBody>
      </p:sp>
      <p:sp>
        <p:nvSpPr>
          <p:cNvPr id="80" name="Down Arrow 79">
            <a:extLst>
              <a:ext uri="{FF2B5EF4-FFF2-40B4-BE49-F238E27FC236}">
                <a16:creationId xmlns:a16="http://schemas.microsoft.com/office/drawing/2014/main" id="{5CB68CEF-F15F-098F-4C78-F007FB71A6F1}"/>
              </a:ext>
            </a:extLst>
          </p:cNvPr>
          <p:cNvSpPr/>
          <p:nvPr/>
        </p:nvSpPr>
        <p:spPr bwMode="auto">
          <a:xfrm>
            <a:off x="7881048" y="2701533"/>
            <a:ext cx="391885" cy="3352758"/>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81" name="Down Arrow 80">
            <a:extLst>
              <a:ext uri="{FF2B5EF4-FFF2-40B4-BE49-F238E27FC236}">
                <a16:creationId xmlns:a16="http://schemas.microsoft.com/office/drawing/2014/main" id="{AAE7B9A1-CA9A-43AE-4026-64F337E066AD}"/>
              </a:ext>
            </a:extLst>
          </p:cNvPr>
          <p:cNvSpPr/>
          <p:nvPr/>
        </p:nvSpPr>
        <p:spPr bwMode="auto">
          <a:xfrm>
            <a:off x="9423613" y="2144446"/>
            <a:ext cx="391885" cy="274289"/>
          </a:xfrm>
          <a:prstGeom prst="down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82" name="TextBox 81">
            <a:extLst>
              <a:ext uri="{FF2B5EF4-FFF2-40B4-BE49-F238E27FC236}">
                <a16:creationId xmlns:a16="http://schemas.microsoft.com/office/drawing/2014/main" id="{A4E7F9AE-1746-3D26-967A-A72220C7B8CA}"/>
              </a:ext>
            </a:extLst>
          </p:cNvPr>
          <p:cNvSpPr txBox="1"/>
          <p:nvPr/>
        </p:nvSpPr>
        <p:spPr>
          <a:xfrm>
            <a:off x="9824402" y="2079635"/>
            <a:ext cx="1271289" cy="369332"/>
          </a:xfrm>
          <a:prstGeom prst="rect">
            <a:avLst/>
          </a:prstGeom>
          <a:noFill/>
        </p:spPr>
        <p:txBody>
          <a:bodyPr wrap="square" rtlCol="0">
            <a:spAutoFit/>
          </a:bodyPr>
          <a:lstStyle/>
          <a:p>
            <a:r>
              <a:rPr lang="en-US" b="1">
                <a:solidFill>
                  <a:schemeClr val="accent4">
                    <a:lumMod val="75000"/>
                  </a:schemeClr>
                </a:solidFill>
              </a:rPr>
              <a:t>schedule</a:t>
            </a:r>
          </a:p>
        </p:txBody>
      </p:sp>
    </p:spTree>
    <p:extLst>
      <p:ext uri="{BB962C8B-B14F-4D97-AF65-F5344CB8AC3E}">
        <p14:creationId xmlns:p14="http://schemas.microsoft.com/office/powerpoint/2010/main" val="1048068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4297-8254-2B8C-FCE9-5F85629B15F3}"/>
              </a:ext>
            </a:extLst>
          </p:cNvPr>
          <p:cNvSpPr>
            <a:spLocks noGrp="1"/>
          </p:cNvSpPr>
          <p:nvPr>
            <p:ph type="title"/>
          </p:nvPr>
        </p:nvSpPr>
        <p:spPr/>
        <p:txBody>
          <a:bodyPr/>
          <a:lstStyle/>
          <a:p>
            <a:r>
              <a:rPr lang="en-US" dirty="0"/>
              <a:t>AMS Status</a:t>
            </a:r>
          </a:p>
        </p:txBody>
      </p:sp>
      <p:sp>
        <p:nvSpPr>
          <p:cNvPr id="3" name="Content Placeholder 1">
            <a:extLst>
              <a:ext uri="{FF2B5EF4-FFF2-40B4-BE49-F238E27FC236}">
                <a16:creationId xmlns:a16="http://schemas.microsoft.com/office/drawing/2014/main" id="{6AD33D2F-2C01-FF7C-8A4A-7C85782C3B46}"/>
              </a:ext>
            </a:extLst>
          </p:cNvPr>
          <p:cNvSpPr txBox="1">
            <a:spLocks/>
          </p:cNvSpPr>
          <p:nvPr/>
        </p:nvSpPr>
        <p:spPr>
          <a:xfrm>
            <a:off x="123601" y="1418454"/>
            <a:ext cx="11360354" cy="4906889"/>
          </a:xfrm>
          <a:prstGeom prst="rect">
            <a:avLst/>
          </a:prstGeom>
        </p:spPr>
        <p:txBody>
          <a:bodyPr>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r>
              <a:rPr lang="en-US" sz="2400" dirty="0"/>
              <a:t>Building components are implemented</a:t>
            </a:r>
            <a:br>
              <a:rPr lang="en-US" sz="2400" dirty="0"/>
            </a:br>
            <a:endParaRPr lang="en-US" sz="2400" dirty="0"/>
          </a:p>
          <a:p>
            <a:r>
              <a:rPr lang="en-US" dirty="0"/>
              <a:t>Integrated with 2 large HPC applications</a:t>
            </a:r>
          </a:p>
          <a:p>
            <a:pPr lvl="1"/>
            <a:r>
              <a:rPr lang="en-US" dirty="0"/>
              <a:t>In both we break spatial continuity of the grid</a:t>
            </a:r>
          </a:p>
          <a:p>
            <a:pPr lvl="2"/>
            <a:r>
              <a:rPr lang="en-US" dirty="0"/>
              <a:t>When the outputs of the model represent simulation “derivative” values things go bad …</a:t>
            </a:r>
            <a:br>
              <a:rPr lang="en-US" dirty="0"/>
            </a:br>
            <a:endParaRPr lang="en-US" dirty="0"/>
          </a:p>
          <a:p>
            <a:r>
              <a:rPr lang="en-US" dirty="0"/>
              <a:t>We are running our first debug/small scale runs</a:t>
            </a:r>
            <a:br>
              <a:rPr lang="en-US" dirty="0"/>
            </a:br>
            <a:endParaRPr lang="en-US" dirty="0"/>
          </a:p>
          <a:p>
            <a:r>
              <a:rPr lang="en-US" dirty="0"/>
              <a:t>No performance numbers until now</a:t>
            </a:r>
          </a:p>
          <a:p>
            <a:pPr lvl="1"/>
            <a:endParaRPr lang="en-US" dirty="0"/>
          </a:p>
          <a:p>
            <a:endParaRPr lang="en-US" sz="2400" dirty="0"/>
          </a:p>
        </p:txBody>
      </p:sp>
    </p:spTree>
    <p:extLst>
      <p:ext uri="{BB962C8B-B14F-4D97-AF65-F5344CB8AC3E}">
        <p14:creationId xmlns:p14="http://schemas.microsoft.com/office/powerpoint/2010/main" val="4005714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FAF2-4D78-2641-66AE-F212F06AAD7D}"/>
              </a:ext>
            </a:extLst>
          </p:cNvPr>
          <p:cNvSpPr>
            <a:spLocks noGrp="1"/>
          </p:cNvSpPr>
          <p:nvPr>
            <p:ph type="title"/>
          </p:nvPr>
        </p:nvSpPr>
        <p:spPr/>
        <p:txBody>
          <a:bodyPr/>
          <a:lstStyle/>
          <a:p>
            <a:r>
              <a:rPr lang="en-US" dirty="0"/>
              <a:t>Conclusions</a:t>
            </a:r>
          </a:p>
        </p:txBody>
      </p:sp>
      <p:sp>
        <p:nvSpPr>
          <p:cNvPr id="4" name="Content Placeholder 1">
            <a:extLst>
              <a:ext uri="{FF2B5EF4-FFF2-40B4-BE49-F238E27FC236}">
                <a16:creationId xmlns:a16="http://schemas.microsoft.com/office/drawing/2014/main" id="{270F5942-15E6-F444-5C53-42D6192BC595}"/>
              </a:ext>
            </a:extLst>
          </p:cNvPr>
          <p:cNvSpPr txBox="1">
            <a:spLocks/>
          </p:cNvSpPr>
          <p:nvPr/>
        </p:nvSpPr>
        <p:spPr>
          <a:xfrm>
            <a:off x="123601" y="1418454"/>
            <a:ext cx="11383072" cy="4906889"/>
          </a:xfrm>
          <a:prstGeom prst="rect">
            <a:avLst/>
          </a:prstGeom>
        </p:spPr>
        <p:txBody>
          <a:bodyPr>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r>
              <a:rPr lang="en-US" dirty="0"/>
              <a:t>AI/ML can be an important technology for scientific applications:</a:t>
            </a:r>
          </a:p>
          <a:p>
            <a:pPr lvl="1"/>
            <a:r>
              <a:rPr lang="en-US" dirty="0"/>
              <a:t>Approximator for arbitrary complex functions</a:t>
            </a:r>
          </a:p>
          <a:p>
            <a:r>
              <a:rPr lang="en-US" dirty="0"/>
              <a:t>We need to treat as any other technology:</a:t>
            </a:r>
          </a:p>
          <a:p>
            <a:pPr lvl="1"/>
            <a:r>
              <a:rPr lang="en-US" dirty="0"/>
              <a:t>Use it, measure it, observe it and improve it based on our needs.</a:t>
            </a:r>
          </a:p>
          <a:p>
            <a:r>
              <a:rPr lang="en-US" dirty="0"/>
              <a:t>Our use case transforms every application into a ‘workflow’.</a:t>
            </a:r>
          </a:p>
          <a:p>
            <a:pPr lvl="1"/>
            <a:r>
              <a:rPr lang="en-US" dirty="0"/>
              <a:t>Does it need to be automatic? </a:t>
            </a:r>
          </a:p>
          <a:p>
            <a:r>
              <a:rPr lang="en-US" dirty="0"/>
              <a:t>Opens avenues for exciting ‘traditional’ computer science research.</a:t>
            </a:r>
          </a:p>
          <a:p>
            <a:pPr lvl="1"/>
            <a:r>
              <a:rPr lang="en-US" dirty="0"/>
              <a:t>Load Balancing</a:t>
            </a:r>
          </a:p>
          <a:p>
            <a:pPr lvl="1"/>
            <a:r>
              <a:rPr lang="en-US" dirty="0"/>
              <a:t>Scheduling heuristics</a:t>
            </a:r>
          </a:p>
          <a:p>
            <a:pPr lvl="1"/>
            <a:r>
              <a:rPr lang="en-US" dirty="0"/>
              <a:t>Power aware runtime policies</a:t>
            </a:r>
          </a:p>
        </p:txBody>
      </p:sp>
    </p:spTree>
    <p:extLst>
      <p:ext uri="{BB962C8B-B14F-4D97-AF65-F5344CB8AC3E}">
        <p14:creationId xmlns:p14="http://schemas.microsoft.com/office/powerpoint/2010/main" val="2803049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marL="1588"/>
            <a:r>
              <a:rPr lang="en-US" dirty="0"/>
              <a:t>Title for full-frame image</a:t>
            </a:r>
            <a:br>
              <a:rPr lang="en-US" dirty="0"/>
            </a:br>
            <a:r>
              <a:rPr lang="en-US" sz="2400" b="0" dirty="0"/>
              <a:t>Subtitles can be used on longer titles, 24pt “Regular” (no bold)</a:t>
            </a:r>
          </a:p>
        </p:txBody>
      </p:sp>
      <p:pic>
        <p:nvPicPr>
          <p:cNvPr id="13" name="Picture Placeholder 12">
            <a:extLst>
              <a:ext uri="{FF2B5EF4-FFF2-40B4-BE49-F238E27FC236}">
                <a16:creationId xmlns:a16="http://schemas.microsoft.com/office/drawing/2014/main" id="{C48E64F1-F2B0-B746-9B71-13BFF1A92B3E}"/>
              </a:ext>
            </a:extLst>
          </p:cNvPr>
          <p:cNvPicPr>
            <a:picLocks noGrp="1" noChangeAspect="1"/>
          </p:cNvPicPr>
          <p:nvPr>
            <p:ph type="pic" sz="quarter" idx="10"/>
          </p:nvPr>
        </p:nvPicPr>
        <p:blipFill rotWithShape="1">
          <a:blip r:embed="rId2"/>
          <a:srcRect t="33146" b="14398"/>
          <a:stretch/>
        </p:blipFill>
        <p:spPr>
          <a:xfrm>
            <a:off x="5" y="1228913"/>
            <a:ext cx="12193815" cy="511702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D97B9D-AB88-7A39-A4F6-84F1CE85CEAF}"/>
              </a:ext>
            </a:extLst>
          </p:cNvPr>
          <p:cNvSpPr>
            <a:spLocks noGrp="1"/>
          </p:cNvSpPr>
          <p:nvPr>
            <p:ph idx="1"/>
          </p:nvPr>
        </p:nvSpPr>
        <p:spPr/>
        <p:txBody>
          <a:bodyPr/>
          <a:lstStyle/>
          <a:p>
            <a:r>
              <a:rPr lang="en-US" dirty="0"/>
              <a:t>Computer Scientist at LLNL</a:t>
            </a:r>
          </a:p>
          <a:p>
            <a:pPr lvl="1"/>
            <a:r>
              <a:rPr lang="en-US" dirty="0"/>
              <a:t>Post-doctoral researcher LLNL (2020-2021)</a:t>
            </a:r>
          </a:p>
          <a:p>
            <a:pPr lvl="1"/>
            <a:r>
              <a:rPr lang="en-US" dirty="0"/>
              <a:t>Post-doctoral research BSC</a:t>
            </a:r>
          </a:p>
          <a:p>
            <a:pPr lvl="1"/>
            <a:r>
              <a:rPr lang="en-US" dirty="0"/>
              <a:t>Ph.D. University of Thessaly, Volos, Greece</a:t>
            </a:r>
          </a:p>
          <a:p>
            <a:r>
              <a:rPr lang="en-US" dirty="0"/>
              <a:t>Passion for System Software Research</a:t>
            </a:r>
          </a:p>
          <a:p>
            <a:pPr lvl="1"/>
            <a:r>
              <a:rPr lang="en-US" dirty="0"/>
              <a:t>Compilers (LLVM, LLVM-developer)</a:t>
            </a:r>
            <a:br>
              <a:rPr lang="en-US" dirty="0"/>
            </a:br>
            <a:endParaRPr lang="en-US" dirty="0"/>
          </a:p>
          <a:p>
            <a:pPr lvl="1"/>
            <a:r>
              <a:rPr lang="en-US" dirty="0"/>
              <a:t>Runtime Systems (OpenMP, OpenMP-Offload)</a:t>
            </a:r>
            <a:br>
              <a:rPr lang="en-US" dirty="0"/>
            </a:br>
            <a:endParaRPr lang="en-US" dirty="0"/>
          </a:p>
          <a:p>
            <a:pPr lvl="1"/>
            <a:r>
              <a:rPr lang="en-US" dirty="0"/>
              <a:t>Approximate Computing (HPAC: </a:t>
            </a:r>
            <a:r>
              <a:rPr lang="en-US" dirty="0">
                <a:hlinkClick r:id="rId2"/>
              </a:rPr>
              <a:t>https://github.com/LLNL/HPAC</a:t>
            </a:r>
            <a:r>
              <a:rPr lang="en-US" dirty="0"/>
              <a:t>)</a:t>
            </a:r>
          </a:p>
          <a:p>
            <a:pPr lvl="2"/>
            <a:r>
              <a:rPr lang="en-US" dirty="0"/>
              <a:t>Lawrence Livermore National Laboratory (LDRD Exploratory Research)</a:t>
            </a:r>
          </a:p>
          <a:p>
            <a:pPr marL="628650" lvl="2" indent="0">
              <a:buNone/>
            </a:pPr>
            <a:br>
              <a:rPr lang="en-US" dirty="0"/>
            </a:br>
            <a:endParaRPr lang="en-US" dirty="0"/>
          </a:p>
          <a:p>
            <a:pPr lvl="1"/>
            <a:r>
              <a:rPr lang="en-US" dirty="0"/>
              <a:t>Autonomous </a:t>
            </a:r>
            <a:r>
              <a:rPr lang="en-US" dirty="0" err="1"/>
              <a:t>MultiScale</a:t>
            </a:r>
            <a:r>
              <a:rPr lang="en-US" dirty="0"/>
              <a:t> (AMS: </a:t>
            </a:r>
            <a:r>
              <a:rPr lang="en-US" dirty="0">
                <a:hlinkClick r:id="rId3"/>
              </a:rPr>
              <a:t>https://github.com/LLNL/AMS)</a:t>
            </a:r>
            <a:endParaRPr lang="en-US" dirty="0"/>
          </a:p>
          <a:p>
            <a:pPr lvl="2"/>
            <a:r>
              <a:rPr lang="en-US" dirty="0"/>
              <a:t>Lawrence Livermore National Laboratory (LDRD Strategic Initiative)</a:t>
            </a:r>
          </a:p>
          <a:p>
            <a:endParaRPr lang="en-US" dirty="0"/>
          </a:p>
        </p:txBody>
      </p:sp>
      <p:sp>
        <p:nvSpPr>
          <p:cNvPr id="3" name="Title 2">
            <a:extLst>
              <a:ext uri="{FF2B5EF4-FFF2-40B4-BE49-F238E27FC236}">
                <a16:creationId xmlns:a16="http://schemas.microsoft.com/office/drawing/2014/main" id="{7974D0BE-C5CA-CAC6-2391-3B6175592174}"/>
              </a:ext>
            </a:extLst>
          </p:cNvPr>
          <p:cNvSpPr>
            <a:spLocks noGrp="1"/>
          </p:cNvSpPr>
          <p:nvPr>
            <p:ph type="title"/>
          </p:nvPr>
        </p:nvSpPr>
        <p:spPr/>
        <p:txBody>
          <a:bodyPr/>
          <a:lstStyle/>
          <a:p>
            <a:r>
              <a:rPr lang="en-US" i="1" dirty="0"/>
              <a:t>Who Am I</a:t>
            </a:r>
          </a:p>
        </p:txBody>
      </p:sp>
    </p:spTree>
    <p:extLst>
      <p:ext uri="{BB962C8B-B14F-4D97-AF65-F5344CB8AC3E}">
        <p14:creationId xmlns:p14="http://schemas.microsoft.com/office/powerpoint/2010/main" val="393605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E35836-1066-077B-B857-E35395A006E4}"/>
              </a:ext>
            </a:extLst>
          </p:cNvPr>
          <p:cNvSpPr>
            <a:spLocks noGrp="1"/>
          </p:cNvSpPr>
          <p:nvPr>
            <p:ph idx="1"/>
          </p:nvPr>
        </p:nvSpPr>
        <p:spPr>
          <a:xfrm>
            <a:off x="609600" y="1441524"/>
            <a:ext cx="5196246" cy="4906889"/>
          </a:xfrm>
        </p:spPr>
        <p:txBody>
          <a:bodyPr>
            <a:normAutofit lnSpcReduction="10000"/>
          </a:bodyPr>
          <a:lstStyle/>
          <a:p>
            <a:r>
              <a:rPr lang="en-US" dirty="0"/>
              <a:t>Hardware advances</a:t>
            </a:r>
          </a:p>
          <a:p>
            <a:pPr lvl="1"/>
            <a:r>
              <a:rPr lang="en-US" dirty="0"/>
              <a:t>Bigger complex models can approximate with high accuracy complicated functions</a:t>
            </a:r>
          </a:p>
          <a:p>
            <a:pPr lvl="1"/>
            <a:endParaRPr lang="en-US" dirty="0"/>
          </a:p>
          <a:p>
            <a:pPr lvl="1"/>
            <a:r>
              <a:rPr lang="en-US" dirty="0"/>
              <a:t>Implementations/algorithms utilize hardware better</a:t>
            </a:r>
          </a:p>
          <a:p>
            <a:pPr lvl="1"/>
            <a:endParaRPr lang="en-US" dirty="0"/>
          </a:p>
          <a:p>
            <a:pPr lvl="1"/>
            <a:r>
              <a:rPr lang="en-US" dirty="0"/>
              <a:t>Lower arithmetic precision</a:t>
            </a:r>
          </a:p>
          <a:p>
            <a:r>
              <a:rPr lang="en-US" dirty="0"/>
              <a:t>Software:</a:t>
            </a:r>
          </a:p>
          <a:p>
            <a:pPr lvl="1"/>
            <a:r>
              <a:rPr lang="en-US" dirty="0"/>
              <a:t>Scientific applications frequently use approximations to couple simulation scales:</a:t>
            </a:r>
          </a:p>
          <a:p>
            <a:pPr lvl="2"/>
            <a:r>
              <a:rPr lang="en-US" dirty="0"/>
              <a:t>Fine vs Coarse Grain simulation</a:t>
            </a:r>
          </a:p>
          <a:p>
            <a:r>
              <a:rPr lang="en-US" dirty="0"/>
              <a:t>Results indicate orders of magnitude of gains</a:t>
            </a:r>
          </a:p>
        </p:txBody>
      </p:sp>
      <p:sp>
        <p:nvSpPr>
          <p:cNvPr id="3" name="Title 2">
            <a:extLst>
              <a:ext uri="{FF2B5EF4-FFF2-40B4-BE49-F238E27FC236}">
                <a16:creationId xmlns:a16="http://schemas.microsoft.com/office/drawing/2014/main" id="{979F3321-F142-969A-C323-C1C92069B431}"/>
              </a:ext>
            </a:extLst>
          </p:cNvPr>
          <p:cNvSpPr>
            <a:spLocks noGrp="1"/>
          </p:cNvSpPr>
          <p:nvPr>
            <p:ph type="title"/>
          </p:nvPr>
        </p:nvSpPr>
        <p:spPr/>
        <p:txBody>
          <a:bodyPr/>
          <a:lstStyle/>
          <a:p>
            <a:r>
              <a:rPr lang="en-US" dirty="0"/>
              <a:t>Why ML Driven Approximation For Science? </a:t>
            </a:r>
          </a:p>
        </p:txBody>
      </p:sp>
      <p:grpSp>
        <p:nvGrpSpPr>
          <p:cNvPr id="4" name="Group 3">
            <a:extLst>
              <a:ext uri="{FF2B5EF4-FFF2-40B4-BE49-F238E27FC236}">
                <a16:creationId xmlns:a16="http://schemas.microsoft.com/office/drawing/2014/main" id="{55BBF77B-0446-D340-0276-63E223E03E50}"/>
              </a:ext>
            </a:extLst>
          </p:cNvPr>
          <p:cNvGrpSpPr/>
          <p:nvPr/>
        </p:nvGrpSpPr>
        <p:grpSpPr>
          <a:xfrm>
            <a:off x="6484274" y="1441524"/>
            <a:ext cx="2129459" cy="2516336"/>
            <a:chOff x="-453244" y="818985"/>
            <a:chExt cx="3056367" cy="3727050"/>
          </a:xfrm>
          <a:solidFill>
            <a:schemeClr val="bg1">
              <a:lumMod val="85000"/>
            </a:schemeClr>
          </a:solidFill>
        </p:grpSpPr>
        <p:sp>
          <p:nvSpPr>
            <p:cNvPr id="5" name="Rounded Rectangle 4">
              <a:extLst>
                <a:ext uri="{FF2B5EF4-FFF2-40B4-BE49-F238E27FC236}">
                  <a16:creationId xmlns:a16="http://schemas.microsoft.com/office/drawing/2014/main" id="{351D13A1-56DF-3990-91C2-55D3D6DD4BC8}"/>
                </a:ext>
              </a:extLst>
            </p:cNvPr>
            <p:cNvSpPr/>
            <p:nvPr/>
          </p:nvSpPr>
          <p:spPr>
            <a:xfrm>
              <a:off x="-453244" y="818985"/>
              <a:ext cx="3056367"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ounded Rectangle 5">
              <a:extLst>
                <a:ext uri="{FF2B5EF4-FFF2-40B4-BE49-F238E27FC236}">
                  <a16:creationId xmlns:a16="http://schemas.microsoft.com/office/drawing/2014/main" id="{E33267CE-FDDE-B3BD-C982-0187AD3CD11B}"/>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7" name="Rounded Rectangle 6">
              <a:extLst>
                <a:ext uri="{FF2B5EF4-FFF2-40B4-BE49-F238E27FC236}">
                  <a16:creationId xmlns:a16="http://schemas.microsoft.com/office/drawing/2014/main" id="{8E1C8DB8-B2B5-1945-D557-7D92A4E72630}"/>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sp>
          <p:nvSpPr>
            <p:cNvPr id="8" name="Rounded Rectangle 7">
              <a:extLst>
                <a:ext uri="{FF2B5EF4-FFF2-40B4-BE49-F238E27FC236}">
                  <a16:creationId xmlns:a16="http://schemas.microsoft.com/office/drawing/2014/main" id="{B4C1D108-A91E-1CE9-B1ED-333963F512FD}"/>
                </a:ext>
              </a:extLst>
            </p:cNvPr>
            <p:cNvSpPr/>
            <p:nvPr/>
          </p:nvSpPr>
          <p:spPr>
            <a:xfrm>
              <a:off x="-233770" y="2785467"/>
              <a:ext cx="2701358" cy="540691"/>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Expensive Function</a:t>
              </a:r>
            </a:p>
          </p:txBody>
        </p:sp>
        <p:cxnSp>
          <p:nvCxnSpPr>
            <p:cNvPr id="9" name="Straight Arrow Connector 8">
              <a:extLst>
                <a:ext uri="{FF2B5EF4-FFF2-40B4-BE49-F238E27FC236}">
                  <a16:creationId xmlns:a16="http://schemas.microsoft.com/office/drawing/2014/main" id="{C78572E7-D466-D886-D829-036C2E7CD43B}"/>
                </a:ext>
              </a:extLst>
            </p:cNvPr>
            <p:cNvCxnSpPr>
              <a:cxnSpLocks/>
              <a:stCxn id="6" idx="2"/>
              <a:endCxn id="7"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C677354-020B-3F83-AA01-EA16261789CE}"/>
                </a:ext>
              </a:extLst>
            </p:cNvPr>
            <p:cNvCxnSpPr>
              <a:cxnSpLocks/>
              <a:stCxn id="7" idx="2"/>
              <a:endCxn id="8"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3CC63F4-F6D6-4ED5-B3AA-32CB0D61CDB5}"/>
                </a:ext>
              </a:extLst>
            </p:cNvPr>
            <p:cNvCxnSpPr>
              <a:cxnSpLocks/>
              <a:stCxn id="8" idx="2"/>
              <a:endCxn id="12"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CDA6EC33-6E06-10EA-1A4B-86DAC34C55C2}"/>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grpSp>
      <p:grpSp>
        <p:nvGrpSpPr>
          <p:cNvPr id="13" name="Group 12">
            <a:extLst>
              <a:ext uri="{FF2B5EF4-FFF2-40B4-BE49-F238E27FC236}">
                <a16:creationId xmlns:a16="http://schemas.microsoft.com/office/drawing/2014/main" id="{BFA51A8C-3FE9-F4F3-CD26-791640B4CEE9}"/>
              </a:ext>
            </a:extLst>
          </p:cNvPr>
          <p:cNvGrpSpPr/>
          <p:nvPr/>
        </p:nvGrpSpPr>
        <p:grpSpPr>
          <a:xfrm>
            <a:off x="9556205" y="1441524"/>
            <a:ext cx="2129459" cy="2516336"/>
            <a:chOff x="-453244" y="818985"/>
            <a:chExt cx="3056367" cy="3727050"/>
          </a:xfrm>
          <a:solidFill>
            <a:schemeClr val="bg1">
              <a:lumMod val="85000"/>
            </a:schemeClr>
          </a:solidFill>
        </p:grpSpPr>
        <p:sp>
          <p:nvSpPr>
            <p:cNvPr id="14" name="Rounded Rectangle 13">
              <a:extLst>
                <a:ext uri="{FF2B5EF4-FFF2-40B4-BE49-F238E27FC236}">
                  <a16:creationId xmlns:a16="http://schemas.microsoft.com/office/drawing/2014/main" id="{AE258D37-AC9D-97DD-8609-687C6DCD6F5F}"/>
                </a:ext>
              </a:extLst>
            </p:cNvPr>
            <p:cNvSpPr/>
            <p:nvPr/>
          </p:nvSpPr>
          <p:spPr>
            <a:xfrm>
              <a:off x="-453244" y="818985"/>
              <a:ext cx="3056367"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ounded Rectangle 14">
              <a:extLst>
                <a:ext uri="{FF2B5EF4-FFF2-40B4-BE49-F238E27FC236}">
                  <a16:creationId xmlns:a16="http://schemas.microsoft.com/office/drawing/2014/main" id="{E70D9BBA-226E-B420-9CB3-FBEB7854210D}"/>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16" name="Rounded Rectangle 15">
              <a:extLst>
                <a:ext uri="{FF2B5EF4-FFF2-40B4-BE49-F238E27FC236}">
                  <a16:creationId xmlns:a16="http://schemas.microsoft.com/office/drawing/2014/main" id="{2A1EAB8B-1CF8-DA7F-55B9-FD178DE98734}"/>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sp>
          <p:nvSpPr>
            <p:cNvPr id="17" name="Rounded Rectangle 16">
              <a:extLst>
                <a:ext uri="{FF2B5EF4-FFF2-40B4-BE49-F238E27FC236}">
                  <a16:creationId xmlns:a16="http://schemas.microsoft.com/office/drawing/2014/main" id="{32A7802E-8DA2-7409-76DD-77C0CA6B8EE4}"/>
                </a:ext>
              </a:extLst>
            </p:cNvPr>
            <p:cNvSpPr/>
            <p:nvPr/>
          </p:nvSpPr>
          <p:spPr>
            <a:xfrm>
              <a:off x="-233770" y="2785467"/>
              <a:ext cx="2701358" cy="540691"/>
            </a:xfrm>
            <a:prstGeom prst="roundRect">
              <a:avLst/>
            </a:prstGeom>
            <a:solidFill>
              <a:srgbClr val="AEF8E5">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Surrogate Model</a:t>
              </a:r>
            </a:p>
          </p:txBody>
        </p:sp>
        <p:cxnSp>
          <p:nvCxnSpPr>
            <p:cNvPr id="18" name="Straight Arrow Connector 17">
              <a:extLst>
                <a:ext uri="{FF2B5EF4-FFF2-40B4-BE49-F238E27FC236}">
                  <a16:creationId xmlns:a16="http://schemas.microsoft.com/office/drawing/2014/main" id="{C8CEDD11-8D5C-44F2-B5FB-9944A5C5031B}"/>
                </a:ext>
              </a:extLst>
            </p:cNvPr>
            <p:cNvCxnSpPr>
              <a:cxnSpLocks/>
              <a:stCxn id="15" idx="2"/>
              <a:endCxn id="16"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AFBD2D6-2A98-19A3-76BD-5EA57482DDAC}"/>
                </a:ext>
              </a:extLst>
            </p:cNvPr>
            <p:cNvCxnSpPr>
              <a:cxnSpLocks/>
              <a:stCxn id="16" idx="2"/>
              <a:endCxn id="17"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0646BC7-FD12-EAF5-8FCA-C63FA3035B21}"/>
                </a:ext>
              </a:extLst>
            </p:cNvPr>
            <p:cNvCxnSpPr>
              <a:cxnSpLocks/>
              <a:stCxn id="17" idx="2"/>
              <a:endCxn id="21"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A74191CB-56B4-4A91-8CBD-627739EB535A}"/>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grpSp>
      <p:sp>
        <p:nvSpPr>
          <p:cNvPr id="22" name="Notched Right Arrow 21">
            <a:extLst>
              <a:ext uri="{FF2B5EF4-FFF2-40B4-BE49-F238E27FC236}">
                <a16:creationId xmlns:a16="http://schemas.microsoft.com/office/drawing/2014/main" id="{66FA671B-A5CA-3336-F336-34651525EFD8}"/>
              </a:ext>
            </a:extLst>
          </p:cNvPr>
          <p:cNvSpPr/>
          <p:nvPr/>
        </p:nvSpPr>
        <p:spPr>
          <a:xfrm>
            <a:off x="8766647" y="2482176"/>
            <a:ext cx="649578" cy="558914"/>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4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07D35-E94B-E1EE-4BE2-38E7D4F91F52}"/>
              </a:ext>
            </a:extLst>
          </p:cNvPr>
          <p:cNvSpPr>
            <a:spLocks noGrp="1"/>
          </p:cNvSpPr>
          <p:nvPr>
            <p:ph idx="1"/>
          </p:nvPr>
        </p:nvSpPr>
        <p:spPr/>
        <p:txBody>
          <a:bodyPr/>
          <a:lstStyle/>
          <a:p>
            <a:r>
              <a:rPr lang="en-US" dirty="0"/>
              <a:t>Scientific Applications = Large Scale Distributed Execution</a:t>
            </a:r>
          </a:p>
          <a:p>
            <a:pPr lvl="1"/>
            <a:r>
              <a:rPr lang="en-US" dirty="0"/>
              <a:t>HPC</a:t>
            </a:r>
          </a:p>
          <a:p>
            <a:pPr lvl="2"/>
            <a:r>
              <a:rPr lang="en-US" dirty="0"/>
              <a:t>No python, pip install </a:t>
            </a:r>
          </a:p>
          <a:p>
            <a:pPr lvl="2"/>
            <a:r>
              <a:rPr lang="en-US" dirty="0"/>
              <a:t>Low latency languages (C/C++, Fortran)</a:t>
            </a:r>
          </a:p>
          <a:p>
            <a:r>
              <a:rPr lang="en-US" dirty="0"/>
              <a:t>Software Complexity:</a:t>
            </a:r>
          </a:p>
          <a:p>
            <a:pPr lvl="1"/>
            <a:r>
              <a:rPr lang="en-US" dirty="0"/>
              <a:t>Heterogeneous Computing</a:t>
            </a:r>
          </a:p>
          <a:p>
            <a:pPr lvl="2"/>
            <a:r>
              <a:rPr lang="en-US" dirty="0"/>
              <a:t>GPU </a:t>
            </a:r>
          </a:p>
          <a:p>
            <a:pPr lvl="2"/>
            <a:r>
              <a:rPr lang="en-US" dirty="0"/>
              <a:t>CPU</a:t>
            </a:r>
          </a:p>
          <a:p>
            <a:pPr lvl="2"/>
            <a:r>
              <a:rPr lang="en-US" dirty="0"/>
              <a:t>Memory Layout</a:t>
            </a:r>
          </a:p>
          <a:p>
            <a:pPr lvl="1"/>
            <a:r>
              <a:rPr lang="en-US" dirty="0"/>
              <a:t>ML Libraries Are Complicated</a:t>
            </a:r>
          </a:p>
          <a:p>
            <a:pPr lvl="2"/>
            <a:r>
              <a:rPr lang="en-US" dirty="0"/>
              <a:t>Their design mainly assumes ML library is the “only” big software in the system.</a:t>
            </a:r>
          </a:p>
        </p:txBody>
      </p:sp>
      <p:sp>
        <p:nvSpPr>
          <p:cNvPr id="3" name="Title 2">
            <a:extLst>
              <a:ext uri="{FF2B5EF4-FFF2-40B4-BE49-F238E27FC236}">
                <a16:creationId xmlns:a16="http://schemas.microsoft.com/office/drawing/2014/main" id="{0F083A47-ABF0-C5AC-4A87-23C02D9AD058}"/>
              </a:ext>
            </a:extLst>
          </p:cNvPr>
          <p:cNvSpPr>
            <a:spLocks noGrp="1"/>
          </p:cNvSpPr>
          <p:nvPr>
            <p:ph type="title"/>
          </p:nvPr>
        </p:nvSpPr>
        <p:spPr/>
        <p:txBody>
          <a:bodyPr/>
          <a:lstStyle/>
          <a:p>
            <a:r>
              <a:rPr lang="en-US" dirty="0"/>
              <a:t>Limiting Factors of adopting ML in science</a:t>
            </a:r>
          </a:p>
        </p:txBody>
      </p:sp>
    </p:spTree>
    <p:extLst>
      <p:ext uri="{BB962C8B-B14F-4D97-AF65-F5344CB8AC3E}">
        <p14:creationId xmlns:p14="http://schemas.microsoft.com/office/powerpoint/2010/main" val="229917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7A8F7A-30BE-1B0C-5894-CD2FDDF6EB0F}"/>
              </a:ext>
            </a:extLst>
          </p:cNvPr>
          <p:cNvSpPr>
            <a:spLocks noGrp="1"/>
          </p:cNvSpPr>
          <p:nvPr>
            <p:ph type="title"/>
          </p:nvPr>
        </p:nvSpPr>
        <p:spPr/>
        <p:txBody>
          <a:bodyPr/>
          <a:lstStyle/>
          <a:p>
            <a:r>
              <a:rPr lang="en-US" dirty="0"/>
              <a:t>Limiting Factors of adopting ML in science</a:t>
            </a:r>
          </a:p>
        </p:txBody>
      </p:sp>
      <p:pic>
        <p:nvPicPr>
          <p:cNvPr id="3074" name="Picture 2">
            <a:extLst>
              <a:ext uri="{FF2B5EF4-FFF2-40B4-BE49-F238E27FC236}">
                <a16:creationId xmlns:a16="http://schemas.microsoft.com/office/drawing/2014/main" id="{972832D9-B90F-4CAB-E622-CA1C5312E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30" y="1372761"/>
            <a:ext cx="12192000" cy="48514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F43E9F64-BFC2-F72F-BC21-F7089C10CB7A}"/>
              </a:ext>
            </a:extLst>
          </p:cNvPr>
          <p:cNvCxnSpPr>
            <a:cxnSpLocks/>
          </p:cNvCxnSpPr>
          <p:nvPr/>
        </p:nvCxnSpPr>
        <p:spPr>
          <a:xfrm>
            <a:off x="6967959" y="1354667"/>
            <a:ext cx="5116011" cy="350670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77BA88B-93F4-461D-A371-58E8B6CE9DCA}"/>
              </a:ext>
            </a:extLst>
          </p:cNvPr>
          <p:cNvSpPr txBox="1"/>
          <p:nvPr/>
        </p:nvSpPr>
        <p:spPr>
          <a:xfrm>
            <a:off x="4862478" y="5577830"/>
            <a:ext cx="1916274" cy="646331"/>
          </a:xfrm>
          <a:prstGeom prst="rect">
            <a:avLst/>
          </a:prstGeom>
          <a:solidFill>
            <a:schemeClr val="bg1"/>
          </a:solidFill>
        </p:spPr>
        <p:txBody>
          <a:bodyPr wrap="square" rtlCol="0">
            <a:spAutoFit/>
          </a:bodyPr>
          <a:lstStyle/>
          <a:p>
            <a:pPr algn="ctr"/>
            <a:r>
              <a:rPr lang="en-US" b="1" dirty="0"/>
              <a:t>ML Library</a:t>
            </a:r>
          </a:p>
          <a:p>
            <a:pPr algn="ctr"/>
            <a:r>
              <a:rPr lang="en-US" b="1" dirty="0"/>
              <a:t>(</a:t>
            </a:r>
            <a:r>
              <a:rPr lang="en-US" b="1" dirty="0" err="1"/>
              <a:t>py</a:t>
            </a:r>
            <a:r>
              <a:rPr lang="en-US" b="1" dirty="0"/>
              <a:t>-torch)</a:t>
            </a:r>
          </a:p>
        </p:txBody>
      </p:sp>
      <p:sp>
        <p:nvSpPr>
          <p:cNvPr id="11" name="TextBox 10">
            <a:extLst>
              <a:ext uri="{FF2B5EF4-FFF2-40B4-BE49-F238E27FC236}">
                <a16:creationId xmlns:a16="http://schemas.microsoft.com/office/drawing/2014/main" id="{6E36C814-456A-33B6-81F9-7CC034F2B1E1}"/>
              </a:ext>
            </a:extLst>
          </p:cNvPr>
          <p:cNvSpPr txBox="1"/>
          <p:nvPr/>
        </p:nvSpPr>
        <p:spPr>
          <a:xfrm>
            <a:off x="10363200" y="2711243"/>
            <a:ext cx="1828800" cy="646331"/>
          </a:xfrm>
          <a:prstGeom prst="rect">
            <a:avLst/>
          </a:prstGeom>
          <a:solidFill>
            <a:schemeClr val="bg1"/>
          </a:solidFill>
        </p:spPr>
        <p:txBody>
          <a:bodyPr wrap="square" rtlCol="0">
            <a:spAutoFit/>
          </a:bodyPr>
          <a:lstStyle/>
          <a:p>
            <a:pPr algn="ctr"/>
            <a:r>
              <a:rPr lang="en-US" b="1" dirty="0"/>
              <a:t>Scientific Application</a:t>
            </a:r>
          </a:p>
        </p:txBody>
      </p:sp>
    </p:spTree>
    <p:extLst>
      <p:ext uri="{BB962C8B-B14F-4D97-AF65-F5344CB8AC3E}">
        <p14:creationId xmlns:p14="http://schemas.microsoft.com/office/powerpoint/2010/main" val="332045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07D35-E94B-E1EE-4BE2-38E7D4F91F52}"/>
              </a:ext>
            </a:extLst>
          </p:cNvPr>
          <p:cNvSpPr>
            <a:spLocks noGrp="1"/>
          </p:cNvSpPr>
          <p:nvPr>
            <p:ph idx="1"/>
          </p:nvPr>
        </p:nvSpPr>
        <p:spPr/>
        <p:txBody>
          <a:bodyPr>
            <a:normAutofit/>
          </a:bodyPr>
          <a:lstStyle/>
          <a:p>
            <a:r>
              <a:rPr lang="en-US" dirty="0"/>
              <a:t>Scientific Applications = Large Scale Distributed Execution</a:t>
            </a:r>
          </a:p>
          <a:p>
            <a:pPr lvl="1"/>
            <a:r>
              <a:rPr lang="en-US" dirty="0"/>
              <a:t>HPC</a:t>
            </a:r>
          </a:p>
          <a:p>
            <a:pPr lvl="2"/>
            <a:r>
              <a:rPr lang="en-US" dirty="0"/>
              <a:t>No python, pip install </a:t>
            </a:r>
          </a:p>
          <a:p>
            <a:pPr lvl="2"/>
            <a:r>
              <a:rPr lang="en-US" dirty="0"/>
              <a:t>Low latency languages (C/C++, Fortran)</a:t>
            </a:r>
          </a:p>
          <a:p>
            <a:r>
              <a:rPr lang="en-US" dirty="0"/>
              <a:t>Software Complexity:</a:t>
            </a:r>
          </a:p>
          <a:p>
            <a:pPr lvl="1"/>
            <a:r>
              <a:rPr lang="en-US" dirty="0"/>
              <a:t>Heterogeneous Computing</a:t>
            </a:r>
          </a:p>
          <a:p>
            <a:pPr lvl="2"/>
            <a:r>
              <a:rPr lang="en-US" dirty="0"/>
              <a:t>GPU </a:t>
            </a:r>
          </a:p>
          <a:p>
            <a:pPr lvl="2"/>
            <a:r>
              <a:rPr lang="en-US" dirty="0"/>
              <a:t>CPU</a:t>
            </a:r>
          </a:p>
          <a:p>
            <a:pPr lvl="2"/>
            <a:r>
              <a:rPr lang="en-US" dirty="0"/>
              <a:t>Memory Layout</a:t>
            </a:r>
          </a:p>
          <a:p>
            <a:pPr lvl="1"/>
            <a:r>
              <a:rPr lang="en-US" dirty="0"/>
              <a:t>ML Libraries Are Complicated</a:t>
            </a:r>
          </a:p>
          <a:p>
            <a:r>
              <a:rPr lang="en-US" dirty="0"/>
              <a:t>Interdisciplinary expertise:</a:t>
            </a:r>
          </a:p>
          <a:p>
            <a:pPr lvl="1"/>
            <a:r>
              <a:rPr lang="en-US" dirty="0"/>
              <a:t>Domain scientist (e.g. Biologist)</a:t>
            </a:r>
          </a:p>
          <a:p>
            <a:pPr lvl="1"/>
            <a:r>
              <a:rPr lang="en-US" dirty="0"/>
              <a:t>ML expert</a:t>
            </a:r>
          </a:p>
          <a:p>
            <a:pPr lvl="1"/>
            <a:r>
              <a:rPr lang="en-US" dirty="0"/>
              <a:t>Computer Scientist</a:t>
            </a:r>
          </a:p>
        </p:txBody>
      </p:sp>
      <p:sp>
        <p:nvSpPr>
          <p:cNvPr id="3" name="Title 2">
            <a:extLst>
              <a:ext uri="{FF2B5EF4-FFF2-40B4-BE49-F238E27FC236}">
                <a16:creationId xmlns:a16="http://schemas.microsoft.com/office/drawing/2014/main" id="{0F083A47-ABF0-C5AC-4A87-23C02D9AD058}"/>
              </a:ext>
            </a:extLst>
          </p:cNvPr>
          <p:cNvSpPr>
            <a:spLocks noGrp="1"/>
          </p:cNvSpPr>
          <p:nvPr>
            <p:ph type="title"/>
          </p:nvPr>
        </p:nvSpPr>
        <p:spPr/>
        <p:txBody>
          <a:bodyPr/>
          <a:lstStyle/>
          <a:p>
            <a:r>
              <a:rPr lang="en-US" dirty="0"/>
              <a:t>Limiting Factors of Adopting ML in Science</a:t>
            </a:r>
          </a:p>
        </p:txBody>
      </p:sp>
      <p:graphicFrame>
        <p:nvGraphicFramePr>
          <p:cNvPr id="5" name="Diagram 4">
            <a:extLst>
              <a:ext uri="{FF2B5EF4-FFF2-40B4-BE49-F238E27FC236}">
                <a16:creationId xmlns:a16="http://schemas.microsoft.com/office/drawing/2014/main" id="{06794F3F-F95B-AB25-B11D-0C76E90B20FB}"/>
              </a:ext>
            </a:extLst>
          </p:cNvPr>
          <p:cNvGraphicFramePr/>
          <p:nvPr>
            <p:extLst>
              <p:ext uri="{D42A27DB-BD31-4B8C-83A1-F6EECF244321}">
                <p14:modId xmlns:p14="http://schemas.microsoft.com/office/powerpoint/2010/main" val="3651829334"/>
              </p:ext>
            </p:extLst>
          </p:nvPr>
        </p:nvGraphicFramePr>
        <p:xfrm>
          <a:off x="7034012" y="2319888"/>
          <a:ext cx="4225382" cy="2911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76146739-7C59-A5AA-D348-9326B24BE8E9}"/>
              </a:ext>
            </a:extLst>
          </p:cNvPr>
          <p:cNvGrpSpPr/>
          <p:nvPr/>
        </p:nvGrpSpPr>
        <p:grpSpPr>
          <a:xfrm>
            <a:off x="9619340" y="2207446"/>
            <a:ext cx="573587" cy="650203"/>
            <a:chOff x="2791018" y="1743684"/>
            <a:chExt cx="606781" cy="687831"/>
          </a:xfrm>
        </p:grpSpPr>
        <p:grpSp>
          <p:nvGrpSpPr>
            <p:cNvPr id="37" name="Group 36">
              <a:extLst>
                <a:ext uri="{FF2B5EF4-FFF2-40B4-BE49-F238E27FC236}">
                  <a16:creationId xmlns:a16="http://schemas.microsoft.com/office/drawing/2014/main" id="{D3167D15-1099-CAB2-A4D6-D5D021E28F25}"/>
                </a:ext>
              </a:extLst>
            </p:cNvPr>
            <p:cNvGrpSpPr>
              <a:grpSpLocks noChangeAspect="1"/>
            </p:cNvGrpSpPr>
            <p:nvPr/>
          </p:nvGrpSpPr>
          <p:grpSpPr>
            <a:xfrm>
              <a:off x="2958184" y="2303499"/>
              <a:ext cx="291344" cy="128016"/>
              <a:chOff x="5514742" y="3463280"/>
              <a:chExt cx="568577" cy="259307"/>
            </a:xfrm>
          </p:grpSpPr>
          <p:sp>
            <p:nvSpPr>
              <p:cNvPr id="39" name="Rectangle 38">
                <a:extLst>
                  <a:ext uri="{FF2B5EF4-FFF2-40B4-BE49-F238E27FC236}">
                    <a16:creationId xmlns:a16="http://schemas.microsoft.com/office/drawing/2014/main" id="{667F5157-59CB-D77C-F746-CC350ED25DCD}"/>
                  </a:ext>
                </a:extLst>
              </p:cNvPr>
              <p:cNvSpPr/>
              <p:nvPr/>
            </p:nvSpPr>
            <p:spPr bwMode="auto">
              <a:xfrm>
                <a:off x="5514742" y="3463280"/>
                <a:ext cx="509517" cy="259307"/>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40" name="Rectangle 39">
                <a:extLst>
                  <a:ext uri="{FF2B5EF4-FFF2-40B4-BE49-F238E27FC236}">
                    <a16:creationId xmlns:a16="http://schemas.microsoft.com/office/drawing/2014/main" id="{DC605CAA-8D14-1070-9103-4B5B179217F1}"/>
                  </a:ext>
                </a:extLst>
              </p:cNvPr>
              <p:cNvSpPr/>
              <p:nvPr/>
            </p:nvSpPr>
            <p:spPr bwMode="auto">
              <a:xfrm>
                <a:off x="6024265" y="3531801"/>
                <a:ext cx="59054" cy="122829"/>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41" name="Rectangle 40">
                <a:extLst>
                  <a:ext uri="{FF2B5EF4-FFF2-40B4-BE49-F238E27FC236}">
                    <a16:creationId xmlns:a16="http://schemas.microsoft.com/office/drawing/2014/main" id="{F246341A-5BE3-70C8-7B7F-8061F3E85E14}"/>
                  </a:ext>
                </a:extLst>
              </p:cNvPr>
              <p:cNvSpPr/>
              <p:nvPr/>
            </p:nvSpPr>
            <p:spPr bwMode="auto">
              <a:xfrm>
                <a:off x="5537488" y="3507634"/>
                <a:ext cx="450376" cy="170597"/>
              </a:xfrm>
              <a:prstGeom prst="rect">
                <a:avLst/>
              </a:prstGeom>
              <a:solidFill>
                <a:srgbClr val="00B150"/>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endParaRPr lang="en-US" sz="1400" b="1" dirty="0">
                  <a:solidFill>
                    <a:srgbClr val="000000"/>
                  </a:solidFill>
                </a:endParaRPr>
              </a:p>
            </p:txBody>
          </p:sp>
        </p:grpSp>
        <p:pic>
          <p:nvPicPr>
            <p:cNvPr id="38" name="Graphic 37" descr="Head with gears outline">
              <a:extLst>
                <a:ext uri="{FF2B5EF4-FFF2-40B4-BE49-F238E27FC236}">
                  <a16:creationId xmlns:a16="http://schemas.microsoft.com/office/drawing/2014/main" id="{914CDD3A-6F6B-719A-CEBB-2B5FA84509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1018" y="1743684"/>
              <a:ext cx="606781" cy="606781"/>
            </a:xfrm>
            <a:prstGeom prst="rect">
              <a:avLst/>
            </a:prstGeom>
          </p:spPr>
        </p:pic>
      </p:grpSp>
      <p:grpSp>
        <p:nvGrpSpPr>
          <p:cNvPr id="7" name="Group 6">
            <a:extLst>
              <a:ext uri="{FF2B5EF4-FFF2-40B4-BE49-F238E27FC236}">
                <a16:creationId xmlns:a16="http://schemas.microsoft.com/office/drawing/2014/main" id="{721396AB-F2A5-634D-2CE7-3BBBCEE8FFB3}"/>
              </a:ext>
            </a:extLst>
          </p:cNvPr>
          <p:cNvGrpSpPr/>
          <p:nvPr/>
        </p:nvGrpSpPr>
        <p:grpSpPr>
          <a:xfrm>
            <a:off x="10568020" y="3017694"/>
            <a:ext cx="573587" cy="656482"/>
            <a:chOff x="3407734" y="3057681"/>
            <a:chExt cx="606781" cy="694473"/>
          </a:xfrm>
        </p:grpSpPr>
        <p:grpSp>
          <p:nvGrpSpPr>
            <p:cNvPr id="32" name="Group 31">
              <a:extLst>
                <a:ext uri="{FF2B5EF4-FFF2-40B4-BE49-F238E27FC236}">
                  <a16:creationId xmlns:a16="http://schemas.microsoft.com/office/drawing/2014/main" id="{0D13E11A-6047-A2BA-1CE2-7596D0162C26}"/>
                </a:ext>
              </a:extLst>
            </p:cNvPr>
            <p:cNvGrpSpPr>
              <a:grpSpLocks noChangeAspect="1"/>
            </p:cNvGrpSpPr>
            <p:nvPr/>
          </p:nvGrpSpPr>
          <p:grpSpPr>
            <a:xfrm>
              <a:off x="3556552" y="3624138"/>
              <a:ext cx="304390" cy="128016"/>
              <a:chOff x="4969049" y="3134290"/>
              <a:chExt cx="594034" cy="259307"/>
            </a:xfrm>
          </p:grpSpPr>
          <p:sp>
            <p:nvSpPr>
              <p:cNvPr id="34" name="Rectangle 33">
                <a:extLst>
                  <a:ext uri="{FF2B5EF4-FFF2-40B4-BE49-F238E27FC236}">
                    <a16:creationId xmlns:a16="http://schemas.microsoft.com/office/drawing/2014/main" id="{A71D5891-1F87-CC9F-B400-503B3F46CCE9}"/>
                  </a:ext>
                </a:extLst>
              </p:cNvPr>
              <p:cNvSpPr/>
              <p:nvPr/>
            </p:nvSpPr>
            <p:spPr bwMode="auto">
              <a:xfrm>
                <a:off x="4969049" y="3134290"/>
                <a:ext cx="509517" cy="259307"/>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35" name="Rectangle 34">
                <a:extLst>
                  <a:ext uri="{FF2B5EF4-FFF2-40B4-BE49-F238E27FC236}">
                    <a16:creationId xmlns:a16="http://schemas.microsoft.com/office/drawing/2014/main" id="{CF9FCE45-A87C-4702-C6B6-5AFB7EFA8546}"/>
                  </a:ext>
                </a:extLst>
              </p:cNvPr>
              <p:cNvSpPr/>
              <p:nvPr/>
            </p:nvSpPr>
            <p:spPr bwMode="auto">
              <a:xfrm>
                <a:off x="5504029" y="3203131"/>
                <a:ext cx="59054" cy="122829"/>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36" name="Rectangle 35">
                <a:extLst>
                  <a:ext uri="{FF2B5EF4-FFF2-40B4-BE49-F238E27FC236}">
                    <a16:creationId xmlns:a16="http://schemas.microsoft.com/office/drawing/2014/main" id="{595FB0B4-3EE3-D5A7-CBCB-C82E2C1D00B2}"/>
                  </a:ext>
                </a:extLst>
              </p:cNvPr>
              <p:cNvSpPr/>
              <p:nvPr/>
            </p:nvSpPr>
            <p:spPr bwMode="auto">
              <a:xfrm>
                <a:off x="5017252" y="3178970"/>
                <a:ext cx="374746" cy="170597"/>
              </a:xfrm>
              <a:prstGeom prst="rect">
                <a:avLst/>
              </a:prstGeom>
              <a:solidFill>
                <a:srgbClr val="00B150"/>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endParaRPr lang="en-US" sz="1400" b="1" dirty="0">
                  <a:solidFill>
                    <a:srgbClr val="000000"/>
                  </a:solidFill>
                </a:endParaRPr>
              </a:p>
            </p:txBody>
          </p:sp>
        </p:grpSp>
        <p:pic>
          <p:nvPicPr>
            <p:cNvPr id="33" name="Graphic 32" descr="Head with gears outline">
              <a:extLst>
                <a:ext uri="{FF2B5EF4-FFF2-40B4-BE49-F238E27FC236}">
                  <a16:creationId xmlns:a16="http://schemas.microsoft.com/office/drawing/2014/main" id="{E6A5299F-A58D-EB70-A810-81923DFCFB9A}"/>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3407734" y="3057681"/>
              <a:ext cx="606781" cy="606781"/>
            </a:xfrm>
            <a:prstGeom prst="rect">
              <a:avLst/>
            </a:prstGeom>
          </p:spPr>
        </p:pic>
      </p:grpSp>
      <p:grpSp>
        <p:nvGrpSpPr>
          <p:cNvPr id="8" name="Group 7">
            <a:extLst>
              <a:ext uri="{FF2B5EF4-FFF2-40B4-BE49-F238E27FC236}">
                <a16:creationId xmlns:a16="http://schemas.microsoft.com/office/drawing/2014/main" id="{AEAB8248-4240-1E67-6BDB-542AC4F5024D}"/>
              </a:ext>
            </a:extLst>
          </p:cNvPr>
          <p:cNvGrpSpPr/>
          <p:nvPr/>
        </p:nvGrpSpPr>
        <p:grpSpPr>
          <a:xfrm>
            <a:off x="10339978" y="3884604"/>
            <a:ext cx="573587" cy="650081"/>
            <a:chOff x="3368565" y="3021310"/>
            <a:chExt cx="606781" cy="687702"/>
          </a:xfrm>
        </p:grpSpPr>
        <p:grpSp>
          <p:nvGrpSpPr>
            <p:cNvPr id="27" name="Group 26">
              <a:extLst>
                <a:ext uri="{FF2B5EF4-FFF2-40B4-BE49-F238E27FC236}">
                  <a16:creationId xmlns:a16="http://schemas.microsoft.com/office/drawing/2014/main" id="{9121274E-6C36-F984-47FE-BFB61F413A34}"/>
                </a:ext>
              </a:extLst>
            </p:cNvPr>
            <p:cNvGrpSpPr>
              <a:grpSpLocks noChangeAspect="1"/>
            </p:cNvGrpSpPr>
            <p:nvPr/>
          </p:nvGrpSpPr>
          <p:grpSpPr>
            <a:xfrm>
              <a:off x="3529426" y="3580996"/>
              <a:ext cx="291344" cy="128016"/>
              <a:chOff x="4916130" y="3046903"/>
              <a:chExt cx="568576" cy="259307"/>
            </a:xfrm>
          </p:grpSpPr>
          <p:sp>
            <p:nvSpPr>
              <p:cNvPr id="29" name="Rectangle 28">
                <a:extLst>
                  <a:ext uri="{FF2B5EF4-FFF2-40B4-BE49-F238E27FC236}">
                    <a16:creationId xmlns:a16="http://schemas.microsoft.com/office/drawing/2014/main" id="{22E5923C-AAD1-2669-21A8-03B2B42353B7}"/>
                  </a:ext>
                </a:extLst>
              </p:cNvPr>
              <p:cNvSpPr/>
              <p:nvPr/>
            </p:nvSpPr>
            <p:spPr bwMode="auto">
              <a:xfrm>
                <a:off x="4916130" y="3046903"/>
                <a:ext cx="509516" cy="259307"/>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30" name="Rectangle 29">
                <a:extLst>
                  <a:ext uri="{FF2B5EF4-FFF2-40B4-BE49-F238E27FC236}">
                    <a16:creationId xmlns:a16="http://schemas.microsoft.com/office/drawing/2014/main" id="{B9ECAB20-52AF-8A71-DE74-5372E32C3C50}"/>
                  </a:ext>
                </a:extLst>
              </p:cNvPr>
              <p:cNvSpPr/>
              <p:nvPr/>
            </p:nvSpPr>
            <p:spPr bwMode="auto">
              <a:xfrm>
                <a:off x="5425652" y="3115414"/>
                <a:ext cx="59054" cy="122829"/>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31" name="Rectangle 30">
                <a:extLst>
                  <a:ext uri="{FF2B5EF4-FFF2-40B4-BE49-F238E27FC236}">
                    <a16:creationId xmlns:a16="http://schemas.microsoft.com/office/drawing/2014/main" id="{80F11F22-EF91-A272-1D3A-9F148ADCE1CF}"/>
                  </a:ext>
                </a:extLst>
              </p:cNvPr>
              <p:cNvSpPr/>
              <p:nvPr/>
            </p:nvSpPr>
            <p:spPr bwMode="auto">
              <a:xfrm>
                <a:off x="4938883" y="3091255"/>
                <a:ext cx="303366" cy="170597"/>
              </a:xfrm>
              <a:prstGeom prst="rect">
                <a:avLst/>
              </a:prstGeom>
              <a:solidFill>
                <a:schemeClr val="accent6">
                  <a:lumMod val="60000"/>
                  <a:lumOff val="40000"/>
                </a:schemeClr>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endParaRPr lang="en-US" sz="1400" b="1" dirty="0">
                  <a:solidFill>
                    <a:srgbClr val="000000"/>
                  </a:solidFill>
                </a:endParaRPr>
              </a:p>
            </p:txBody>
          </p:sp>
        </p:grpSp>
        <p:pic>
          <p:nvPicPr>
            <p:cNvPr id="28" name="Graphic 27" descr="Head with gears outline">
              <a:extLst>
                <a:ext uri="{FF2B5EF4-FFF2-40B4-BE49-F238E27FC236}">
                  <a16:creationId xmlns:a16="http://schemas.microsoft.com/office/drawing/2014/main" id="{89B74666-492D-32CD-ED51-2E2AA27D87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68565" y="3021310"/>
              <a:ext cx="606781" cy="606781"/>
            </a:xfrm>
            <a:prstGeom prst="rect">
              <a:avLst/>
            </a:prstGeom>
          </p:spPr>
        </p:pic>
      </p:grpSp>
      <p:grpSp>
        <p:nvGrpSpPr>
          <p:cNvPr id="9" name="Group 8">
            <a:extLst>
              <a:ext uri="{FF2B5EF4-FFF2-40B4-BE49-F238E27FC236}">
                <a16:creationId xmlns:a16="http://schemas.microsoft.com/office/drawing/2014/main" id="{2F8D3993-9A43-6B75-7DFA-157C1BF97B2E}"/>
              </a:ext>
            </a:extLst>
          </p:cNvPr>
          <p:cNvGrpSpPr/>
          <p:nvPr/>
        </p:nvGrpSpPr>
        <p:grpSpPr>
          <a:xfrm>
            <a:off x="7234993" y="3585290"/>
            <a:ext cx="573587" cy="656528"/>
            <a:chOff x="3782581" y="3273952"/>
            <a:chExt cx="606781" cy="694522"/>
          </a:xfrm>
        </p:grpSpPr>
        <p:grpSp>
          <p:nvGrpSpPr>
            <p:cNvPr id="22" name="Group 21">
              <a:extLst>
                <a:ext uri="{FF2B5EF4-FFF2-40B4-BE49-F238E27FC236}">
                  <a16:creationId xmlns:a16="http://schemas.microsoft.com/office/drawing/2014/main" id="{46DDDE66-9B9C-688E-B80D-955CAE298DC1}"/>
                </a:ext>
              </a:extLst>
            </p:cNvPr>
            <p:cNvGrpSpPr>
              <a:grpSpLocks noChangeAspect="1"/>
            </p:cNvGrpSpPr>
            <p:nvPr/>
          </p:nvGrpSpPr>
          <p:grpSpPr>
            <a:xfrm>
              <a:off x="3953678" y="3840458"/>
              <a:ext cx="291331" cy="128016"/>
              <a:chOff x="5744065" y="3572464"/>
              <a:chExt cx="568549" cy="259307"/>
            </a:xfrm>
          </p:grpSpPr>
          <p:sp>
            <p:nvSpPr>
              <p:cNvPr id="24" name="Rectangle 23">
                <a:extLst>
                  <a:ext uri="{FF2B5EF4-FFF2-40B4-BE49-F238E27FC236}">
                    <a16:creationId xmlns:a16="http://schemas.microsoft.com/office/drawing/2014/main" id="{106DD14C-4E00-7F5E-6722-8ABAB6B0D18A}"/>
                  </a:ext>
                </a:extLst>
              </p:cNvPr>
              <p:cNvSpPr/>
              <p:nvPr/>
            </p:nvSpPr>
            <p:spPr bwMode="auto">
              <a:xfrm>
                <a:off x="5744065" y="3572464"/>
                <a:ext cx="509516" cy="259307"/>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25" name="Rectangle 24">
                <a:extLst>
                  <a:ext uri="{FF2B5EF4-FFF2-40B4-BE49-F238E27FC236}">
                    <a16:creationId xmlns:a16="http://schemas.microsoft.com/office/drawing/2014/main" id="{94286E36-76DE-E0BA-80E3-00531EFEE752}"/>
                  </a:ext>
                </a:extLst>
              </p:cNvPr>
              <p:cNvSpPr/>
              <p:nvPr/>
            </p:nvSpPr>
            <p:spPr bwMode="auto">
              <a:xfrm>
                <a:off x="6253560" y="3640986"/>
                <a:ext cx="59054" cy="122830"/>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26" name="Rectangle 25">
                <a:extLst>
                  <a:ext uri="{FF2B5EF4-FFF2-40B4-BE49-F238E27FC236}">
                    <a16:creationId xmlns:a16="http://schemas.microsoft.com/office/drawing/2014/main" id="{E5D331D8-E4C4-8890-8387-BA4E21570E0B}"/>
                  </a:ext>
                </a:extLst>
              </p:cNvPr>
              <p:cNvSpPr/>
              <p:nvPr/>
            </p:nvSpPr>
            <p:spPr bwMode="auto">
              <a:xfrm>
                <a:off x="5766800" y="3616822"/>
                <a:ext cx="231986" cy="170597"/>
              </a:xfrm>
              <a:prstGeom prst="rect">
                <a:avLst/>
              </a:prstGeom>
              <a:solidFill>
                <a:srgbClr val="7D3701"/>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endParaRPr lang="en-US" sz="1400" b="1" dirty="0">
                  <a:solidFill>
                    <a:srgbClr val="000000"/>
                  </a:solidFill>
                </a:endParaRPr>
              </a:p>
            </p:txBody>
          </p:sp>
        </p:grpSp>
        <p:pic>
          <p:nvPicPr>
            <p:cNvPr id="23" name="Graphic 22" descr="Head with gears outline">
              <a:extLst>
                <a:ext uri="{FF2B5EF4-FFF2-40B4-BE49-F238E27FC236}">
                  <a16:creationId xmlns:a16="http://schemas.microsoft.com/office/drawing/2014/main" id="{94812CA9-1A48-EA68-9289-4B01782C4B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82581" y="3273952"/>
              <a:ext cx="606781" cy="606781"/>
            </a:xfrm>
            <a:prstGeom prst="rect">
              <a:avLst/>
            </a:prstGeom>
          </p:spPr>
        </p:pic>
      </p:grpSp>
      <p:grpSp>
        <p:nvGrpSpPr>
          <p:cNvPr id="10" name="Group 9">
            <a:extLst>
              <a:ext uri="{FF2B5EF4-FFF2-40B4-BE49-F238E27FC236}">
                <a16:creationId xmlns:a16="http://schemas.microsoft.com/office/drawing/2014/main" id="{EEC01CBD-AE44-6715-6100-4B836A7D3B39}"/>
              </a:ext>
            </a:extLst>
          </p:cNvPr>
          <p:cNvGrpSpPr/>
          <p:nvPr/>
        </p:nvGrpSpPr>
        <p:grpSpPr>
          <a:xfrm>
            <a:off x="7278749" y="2743326"/>
            <a:ext cx="573587" cy="654796"/>
            <a:chOff x="3782581" y="3273952"/>
            <a:chExt cx="606781" cy="692690"/>
          </a:xfrm>
        </p:grpSpPr>
        <p:grpSp>
          <p:nvGrpSpPr>
            <p:cNvPr id="17" name="Group 16">
              <a:extLst>
                <a:ext uri="{FF2B5EF4-FFF2-40B4-BE49-F238E27FC236}">
                  <a16:creationId xmlns:a16="http://schemas.microsoft.com/office/drawing/2014/main" id="{4CF6EFBE-0C9E-72D0-9A65-8BE60ED3FB1B}"/>
                </a:ext>
              </a:extLst>
            </p:cNvPr>
            <p:cNvGrpSpPr>
              <a:grpSpLocks noChangeAspect="1"/>
            </p:cNvGrpSpPr>
            <p:nvPr/>
          </p:nvGrpSpPr>
          <p:grpSpPr>
            <a:xfrm>
              <a:off x="3955421" y="3838626"/>
              <a:ext cx="291343" cy="128016"/>
              <a:chOff x="5747484" y="3568755"/>
              <a:chExt cx="568574" cy="259307"/>
            </a:xfrm>
          </p:grpSpPr>
          <p:sp>
            <p:nvSpPr>
              <p:cNvPr id="19" name="Rectangle 18">
                <a:extLst>
                  <a:ext uri="{FF2B5EF4-FFF2-40B4-BE49-F238E27FC236}">
                    <a16:creationId xmlns:a16="http://schemas.microsoft.com/office/drawing/2014/main" id="{B137A7BE-4B01-BC72-B704-15F38DF73306}"/>
                  </a:ext>
                </a:extLst>
              </p:cNvPr>
              <p:cNvSpPr/>
              <p:nvPr/>
            </p:nvSpPr>
            <p:spPr bwMode="auto">
              <a:xfrm>
                <a:off x="5747484" y="3568755"/>
                <a:ext cx="509516" cy="259307"/>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20" name="Rectangle 19">
                <a:extLst>
                  <a:ext uri="{FF2B5EF4-FFF2-40B4-BE49-F238E27FC236}">
                    <a16:creationId xmlns:a16="http://schemas.microsoft.com/office/drawing/2014/main" id="{C21140DE-40F1-653A-D251-D40A2519023C}"/>
                  </a:ext>
                </a:extLst>
              </p:cNvPr>
              <p:cNvSpPr/>
              <p:nvPr/>
            </p:nvSpPr>
            <p:spPr bwMode="auto">
              <a:xfrm>
                <a:off x="6257004" y="3637275"/>
                <a:ext cx="59054" cy="122830"/>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21" name="Rectangle 20">
                <a:extLst>
                  <a:ext uri="{FF2B5EF4-FFF2-40B4-BE49-F238E27FC236}">
                    <a16:creationId xmlns:a16="http://schemas.microsoft.com/office/drawing/2014/main" id="{A2D27E2F-BDEA-0AC0-1539-6808213E65F4}"/>
                  </a:ext>
                </a:extLst>
              </p:cNvPr>
              <p:cNvSpPr/>
              <p:nvPr/>
            </p:nvSpPr>
            <p:spPr bwMode="auto">
              <a:xfrm>
                <a:off x="5770231" y="3613103"/>
                <a:ext cx="124916" cy="170597"/>
              </a:xfrm>
              <a:prstGeom prst="rect">
                <a:avLst/>
              </a:prstGeom>
              <a:solidFill>
                <a:srgbClr val="FF0000"/>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endParaRPr lang="en-US" sz="1400" b="1" dirty="0">
                  <a:solidFill>
                    <a:srgbClr val="000000"/>
                  </a:solidFill>
                </a:endParaRPr>
              </a:p>
            </p:txBody>
          </p:sp>
        </p:grpSp>
        <p:pic>
          <p:nvPicPr>
            <p:cNvPr id="18" name="Graphic 17" descr="Head with gears outline">
              <a:extLst>
                <a:ext uri="{FF2B5EF4-FFF2-40B4-BE49-F238E27FC236}">
                  <a16:creationId xmlns:a16="http://schemas.microsoft.com/office/drawing/2014/main" id="{25921B7B-FE57-35B1-F193-E4E89D5501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82581" y="3273952"/>
              <a:ext cx="606781" cy="606781"/>
            </a:xfrm>
            <a:prstGeom prst="rect">
              <a:avLst/>
            </a:prstGeom>
          </p:spPr>
        </p:pic>
      </p:grpSp>
      <p:grpSp>
        <p:nvGrpSpPr>
          <p:cNvPr id="11" name="Group 10">
            <a:extLst>
              <a:ext uri="{FF2B5EF4-FFF2-40B4-BE49-F238E27FC236}">
                <a16:creationId xmlns:a16="http://schemas.microsoft.com/office/drawing/2014/main" id="{1B1D06D2-390E-14F1-F828-2760993875D1}"/>
              </a:ext>
            </a:extLst>
          </p:cNvPr>
          <p:cNvGrpSpPr/>
          <p:nvPr/>
        </p:nvGrpSpPr>
        <p:grpSpPr>
          <a:xfrm>
            <a:off x="9146703" y="4497505"/>
            <a:ext cx="573587" cy="650081"/>
            <a:chOff x="3368565" y="3021310"/>
            <a:chExt cx="606781" cy="687702"/>
          </a:xfrm>
        </p:grpSpPr>
        <p:grpSp>
          <p:nvGrpSpPr>
            <p:cNvPr id="12" name="Group 11">
              <a:extLst>
                <a:ext uri="{FF2B5EF4-FFF2-40B4-BE49-F238E27FC236}">
                  <a16:creationId xmlns:a16="http://schemas.microsoft.com/office/drawing/2014/main" id="{9EEDFD53-03B7-7C62-9578-E0D533CCF8CA}"/>
                </a:ext>
              </a:extLst>
            </p:cNvPr>
            <p:cNvGrpSpPr>
              <a:grpSpLocks noChangeAspect="1"/>
            </p:cNvGrpSpPr>
            <p:nvPr/>
          </p:nvGrpSpPr>
          <p:grpSpPr>
            <a:xfrm>
              <a:off x="3529426" y="3580996"/>
              <a:ext cx="291344" cy="128016"/>
              <a:chOff x="4916130" y="3046903"/>
              <a:chExt cx="568576" cy="259307"/>
            </a:xfrm>
          </p:grpSpPr>
          <p:sp>
            <p:nvSpPr>
              <p:cNvPr id="14" name="Rectangle 13">
                <a:extLst>
                  <a:ext uri="{FF2B5EF4-FFF2-40B4-BE49-F238E27FC236}">
                    <a16:creationId xmlns:a16="http://schemas.microsoft.com/office/drawing/2014/main" id="{E931D8CF-7444-BE61-C03D-AF5AC856F0BE}"/>
                  </a:ext>
                </a:extLst>
              </p:cNvPr>
              <p:cNvSpPr/>
              <p:nvPr/>
            </p:nvSpPr>
            <p:spPr bwMode="auto">
              <a:xfrm>
                <a:off x="4916130" y="3046903"/>
                <a:ext cx="509516" cy="259307"/>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15" name="Rectangle 14">
                <a:extLst>
                  <a:ext uri="{FF2B5EF4-FFF2-40B4-BE49-F238E27FC236}">
                    <a16:creationId xmlns:a16="http://schemas.microsoft.com/office/drawing/2014/main" id="{EF57D4DB-72AB-843F-7CFE-BA8006B8345B}"/>
                  </a:ext>
                </a:extLst>
              </p:cNvPr>
              <p:cNvSpPr/>
              <p:nvPr/>
            </p:nvSpPr>
            <p:spPr bwMode="auto">
              <a:xfrm>
                <a:off x="5425652" y="3115414"/>
                <a:ext cx="59054" cy="122829"/>
              </a:xfrm>
              <a:prstGeom prst="rect">
                <a:avLst/>
              </a:prstGeom>
              <a:noFill/>
              <a:ln w="158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400" dirty="0">
                  <a:solidFill>
                    <a:srgbClr val="000000"/>
                  </a:solidFill>
                </a:endParaRPr>
              </a:p>
            </p:txBody>
          </p:sp>
          <p:sp>
            <p:nvSpPr>
              <p:cNvPr id="16" name="Rectangle 15">
                <a:extLst>
                  <a:ext uri="{FF2B5EF4-FFF2-40B4-BE49-F238E27FC236}">
                    <a16:creationId xmlns:a16="http://schemas.microsoft.com/office/drawing/2014/main" id="{4C5673B7-D6CE-1665-D665-A170C55280DA}"/>
                  </a:ext>
                </a:extLst>
              </p:cNvPr>
              <p:cNvSpPr/>
              <p:nvPr/>
            </p:nvSpPr>
            <p:spPr bwMode="auto">
              <a:xfrm>
                <a:off x="4938883" y="3091255"/>
                <a:ext cx="303366" cy="170597"/>
              </a:xfrm>
              <a:prstGeom prst="rect">
                <a:avLst/>
              </a:prstGeom>
              <a:solidFill>
                <a:srgbClr val="FFCE00"/>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endParaRPr lang="en-US" sz="1400" b="1" dirty="0">
                  <a:solidFill>
                    <a:srgbClr val="000000"/>
                  </a:solidFill>
                </a:endParaRPr>
              </a:p>
            </p:txBody>
          </p:sp>
        </p:grpSp>
        <p:pic>
          <p:nvPicPr>
            <p:cNvPr id="13" name="Graphic 12" descr="Head with gears outline">
              <a:extLst>
                <a:ext uri="{FF2B5EF4-FFF2-40B4-BE49-F238E27FC236}">
                  <a16:creationId xmlns:a16="http://schemas.microsoft.com/office/drawing/2014/main" id="{B43B3EDC-9C9E-AEFF-13EB-F3B5A8A033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68565" y="3021310"/>
              <a:ext cx="606781" cy="606781"/>
            </a:xfrm>
            <a:prstGeom prst="rect">
              <a:avLst/>
            </a:prstGeom>
          </p:spPr>
        </p:pic>
      </p:grpSp>
    </p:spTree>
    <p:extLst>
      <p:ext uri="{BB962C8B-B14F-4D97-AF65-F5344CB8AC3E}">
        <p14:creationId xmlns:p14="http://schemas.microsoft.com/office/powerpoint/2010/main" val="232623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B683EC-EDB3-28C3-127F-3F822CE4D96F}"/>
              </a:ext>
            </a:extLst>
          </p:cNvPr>
          <p:cNvSpPr>
            <a:spLocks noGrp="1"/>
          </p:cNvSpPr>
          <p:nvPr>
            <p:ph type="title"/>
          </p:nvPr>
        </p:nvSpPr>
        <p:spPr/>
        <p:txBody>
          <a:bodyPr/>
          <a:lstStyle/>
          <a:p>
            <a:r>
              <a:rPr lang="en-US" dirty="0"/>
              <a:t>Let’s make this simple then</a:t>
            </a:r>
          </a:p>
        </p:txBody>
      </p:sp>
      <p:grpSp>
        <p:nvGrpSpPr>
          <p:cNvPr id="4" name="Group 3">
            <a:extLst>
              <a:ext uri="{FF2B5EF4-FFF2-40B4-BE49-F238E27FC236}">
                <a16:creationId xmlns:a16="http://schemas.microsoft.com/office/drawing/2014/main" id="{C602ACB2-7FAA-7493-275F-7A5673B2960D}"/>
              </a:ext>
            </a:extLst>
          </p:cNvPr>
          <p:cNvGrpSpPr/>
          <p:nvPr/>
        </p:nvGrpSpPr>
        <p:grpSpPr>
          <a:xfrm>
            <a:off x="760245" y="1635117"/>
            <a:ext cx="2457087" cy="3783549"/>
            <a:chOff x="-453244" y="818985"/>
            <a:chExt cx="3056367" cy="3727050"/>
          </a:xfrm>
          <a:solidFill>
            <a:schemeClr val="bg1">
              <a:lumMod val="85000"/>
            </a:schemeClr>
          </a:solidFill>
        </p:grpSpPr>
        <p:sp>
          <p:nvSpPr>
            <p:cNvPr id="5" name="Rounded Rectangle 4">
              <a:extLst>
                <a:ext uri="{FF2B5EF4-FFF2-40B4-BE49-F238E27FC236}">
                  <a16:creationId xmlns:a16="http://schemas.microsoft.com/office/drawing/2014/main" id="{F232AD1B-23DF-D7B5-A409-B7F4EBC59D06}"/>
                </a:ext>
              </a:extLst>
            </p:cNvPr>
            <p:cNvSpPr/>
            <p:nvPr/>
          </p:nvSpPr>
          <p:spPr>
            <a:xfrm>
              <a:off x="-453244" y="818985"/>
              <a:ext cx="3056367"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ounded Rectangle 5">
              <a:extLst>
                <a:ext uri="{FF2B5EF4-FFF2-40B4-BE49-F238E27FC236}">
                  <a16:creationId xmlns:a16="http://schemas.microsoft.com/office/drawing/2014/main" id="{A0F24CD7-4520-97E7-B520-FC311E79AF83}"/>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7" name="Rounded Rectangle 6">
              <a:extLst>
                <a:ext uri="{FF2B5EF4-FFF2-40B4-BE49-F238E27FC236}">
                  <a16:creationId xmlns:a16="http://schemas.microsoft.com/office/drawing/2014/main" id="{873BEC68-E2DB-32AB-A8C2-D9E3BF38E58E}"/>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sp>
          <p:nvSpPr>
            <p:cNvPr id="8" name="Rounded Rectangle 7">
              <a:extLst>
                <a:ext uri="{FF2B5EF4-FFF2-40B4-BE49-F238E27FC236}">
                  <a16:creationId xmlns:a16="http://schemas.microsoft.com/office/drawing/2014/main" id="{72D2B757-9550-3B97-7CCB-E3A09DE1D589}"/>
                </a:ext>
              </a:extLst>
            </p:cNvPr>
            <p:cNvSpPr/>
            <p:nvPr/>
          </p:nvSpPr>
          <p:spPr>
            <a:xfrm>
              <a:off x="-233770" y="2785467"/>
              <a:ext cx="2701358" cy="540691"/>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Expensive Function</a:t>
              </a:r>
            </a:p>
          </p:txBody>
        </p:sp>
        <p:cxnSp>
          <p:nvCxnSpPr>
            <p:cNvPr id="9" name="Straight Arrow Connector 8">
              <a:extLst>
                <a:ext uri="{FF2B5EF4-FFF2-40B4-BE49-F238E27FC236}">
                  <a16:creationId xmlns:a16="http://schemas.microsoft.com/office/drawing/2014/main" id="{E1AD1B1B-0AD9-94D0-4A63-F737A51A1FB7}"/>
                </a:ext>
              </a:extLst>
            </p:cNvPr>
            <p:cNvCxnSpPr>
              <a:cxnSpLocks/>
              <a:stCxn id="6" idx="2"/>
              <a:endCxn id="7"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46E52A8-898B-A143-355C-954317ACE1E0}"/>
                </a:ext>
              </a:extLst>
            </p:cNvPr>
            <p:cNvCxnSpPr>
              <a:cxnSpLocks/>
              <a:stCxn id="7" idx="2"/>
              <a:endCxn id="8"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0B0F029-C8AE-1B71-DB1C-601D250A8036}"/>
                </a:ext>
              </a:extLst>
            </p:cNvPr>
            <p:cNvCxnSpPr>
              <a:cxnSpLocks/>
              <a:stCxn id="8" idx="2"/>
              <a:endCxn id="12"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6F591E78-2CE9-AD13-EA32-CC805D2C74C9}"/>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grpSp>
      <p:sp>
        <p:nvSpPr>
          <p:cNvPr id="14" name="Content Placeholder 1">
            <a:extLst>
              <a:ext uri="{FF2B5EF4-FFF2-40B4-BE49-F238E27FC236}">
                <a16:creationId xmlns:a16="http://schemas.microsoft.com/office/drawing/2014/main" id="{461EAC60-8672-97B2-0DAE-075D6264E968}"/>
              </a:ext>
            </a:extLst>
          </p:cNvPr>
          <p:cNvSpPr>
            <a:spLocks noGrp="1"/>
          </p:cNvSpPr>
          <p:nvPr>
            <p:ph idx="1"/>
          </p:nvPr>
        </p:nvSpPr>
        <p:spPr>
          <a:xfrm>
            <a:off x="3835400" y="1441524"/>
            <a:ext cx="4690533" cy="4906889"/>
          </a:xfrm>
        </p:spPr>
        <p:txBody>
          <a:bodyPr/>
          <a:lstStyle/>
          <a:p>
            <a:r>
              <a:rPr lang="en-US" dirty="0"/>
              <a:t>What do we need to make this easier:</a:t>
            </a:r>
          </a:p>
          <a:p>
            <a:pPr lvl="1"/>
            <a:r>
              <a:rPr lang="en-US" dirty="0"/>
              <a:t>Training Models require data:</a:t>
            </a:r>
          </a:p>
          <a:p>
            <a:pPr lvl="2"/>
            <a:r>
              <a:rPr lang="en-US" dirty="0"/>
              <a:t>Data assimilation</a:t>
            </a:r>
          </a:p>
          <a:p>
            <a:pPr lvl="1"/>
            <a:r>
              <a:rPr lang="en-US" dirty="0"/>
              <a:t>Description of what part of the application we would like to replace</a:t>
            </a:r>
          </a:p>
          <a:p>
            <a:pPr lvl="2"/>
            <a:r>
              <a:rPr lang="en-US" dirty="0"/>
              <a:t>Code Region</a:t>
            </a:r>
          </a:p>
          <a:p>
            <a:pPr lvl="1"/>
            <a:r>
              <a:rPr lang="en-US" dirty="0"/>
              <a:t>A mechanism to load a model</a:t>
            </a:r>
          </a:p>
          <a:p>
            <a:pPr lvl="2"/>
            <a:r>
              <a:rPr lang="en-US" dirty="0"/>
              <a:t>Provided by ML vendor tools</a:t>
            </a:r>
          </a:p>
        </p:txBody>
      </p:sp>
      <p:grpSp>
        <p:nvGrpSpPr>
          <p:cNvPr id="16" name="Group 15">
            <a:extLst>
              <a:ext uri="{FF2B5EF4-FFF2-40B4-BE49-F238E27FC236}">
                <a16:creationId xmlns:a16="http://schemas.microsoft.com/office/drawing/2014/main" id="{69FAE2D5-0127-F8E3-8ADB-83F730EFEABF}"/>
              </a:ext>
            </a:extLst>
          </p:cNvPr>
          <p:cNvGrpSpPr/>
          <p:nvPr/>
        </p:nvGrpSpPr>
        <p:grpSpPr>
          <a:xfrm>
            <a:off x="9057579" y="1739634"/>
            <a:ext cx="2457087" cy="3783549"/>
            <a:chOff x="-453244" y="818985"/>
            <a:chExt cx="3056367" cy="3727050"/>
          </a:xfrm>
          <a:solidFill>
            <a:schemeClr val="bg1">
              <a:lumMod val="85000"/>
            </a:schemeClr>
          </a:solidFill>
        </p:grpSpPr>
        <p:sp>
          <p:nvSpPr>
            <p:cNvPr id="17" name="Rounded Rectangle 16">
              <a:extLst>
                <a:ext uri="{FF2B5EF4-FFF2-40B4-BE49-F238E27FC236}">
                  <a16:creationId xmlns:a16="http://schemas.microsoft.com/office/drawing/2014/main" id="{C83C4B6E-02E4-FCC8-8DDD-0710ACB604B3}"/>
                </a:ext>
              </a:extLst>
            </p:cNvPr>
            <p:cNvSpPr/>
            <p:nvPr/>
          </p:nvSpPr>
          <p:spPr>
            <a:xfrm>
              <a:off x="-453244" y="818985"/>
              <a:ext cx="3056367" cy="37270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Rounded Rectangle 17">
              <a:extLst>
                <a:ext uri="{FF2B5EF4-FFF2-40B4-BE49-F238E27FC236}">
                  <a16:creationId xmlns:a16="http://schemas.microsoft.com/office/drawing/2014/main" id="{3230B26F-9E48-8AE6-A390-E6DA3B5A824F}"/>
                </a:ext>
              </a:extLst>
            </p:cNvPr>
            <p:cNvSpPr/>
            <p:nvPr/>
          </p:nvSpPr>
          <p:spPr>
            <a:xfrm>
              <a:off x="-233747" y="1017766"/>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Inner Loop </a:t>
              </a:r>
            </a:p>
          </p:txBody>
        </p:sp>
        <p:sp>
          <p:nvSpPr>
            <p:cNvPr id="19" name="Rounded Rectangle 18">
              <a:extLst>
                <a:ext uri="{FF2B5EF4-FFF2-40B4-BE49-F238E27FC236}">
                  <a16:creationId xmlns:a16="http://schemas.microsoft.com/office/drawing/2014/main" id="{FD639396-D33F-BCAF-CCA0-7BC952CCE66A}"/>
                </a:ext>
              </a:extLst>
            </p:cNvPr>
            <p:cNvSpPr/>
            <p:nvPr/>
          </p:nvSpPr>
          <p:spPr>
            <a:xfrm>
              <a:off x="-233758" y="1945142"/>
              <a:ext cx="2701356"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Prologue</a:t>
              </a:r>
            </a:p>
          </p:txBody>
        </p:sp>
        <p:cxnSp>
          <p:nvCxnSpPr>
            <p:cNvPr id="21" name="Straight Arrow Connector 20">
              <a:extLst>
                <a:ext uri="{FF2B5EF4-FFF2-40B4-BE49-F238E27FC236}">
                  <a16:creationId xmlns:a16="http://schemas.microsoft.com/office/drawing/2014/main" id="{E1427A83-63A7-741C-F96C-1117D1EDEF68}"/>
                </a:ext>
              </a:extLst>
            </p:cNvPr>
            <p:cNvCxnSpPr>
              <a:cxnSpLocks/>
              <a:stCxn id="18" idx="2"/>
              <a:endCxn id="19" idx="0"/>
            </p:cNvCxnSpPr>
            <p:nvPr/>
          </p:nvCxnSpPr>
          <p:spPr>
            <a:xfrm flipH="1">
              <a:off x="1116920" y="1558457"/>
              <a:ext cx="12" cy="38668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485FD7-50B2-4AC9-3727-C537FFC12C9C}"/>
                </a:ext>
              </a:extLst>
            </p:cNvPr>
            <p:cNvCxnSpPr>
              <a:cxnSpLocks/>
              <a:stCxn id="19" idx="2"/>
              <a:endCxn id="20" idx="0"/>
            </p:cNvCxnSpPr>
            <p:nvPr/>
          </p:nvCxnSpPr>
          <p:spPr>
            <a:xfrm flipH="1">
              <a:off x="1116909" y="2485833"/>
              <a:ext cx="12" cy="299635"/>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7B026A4-744A-8529-C9D8-F50BF6552686}"/>
                </a:ext>
              </a:extLst>
            </p:cNvPr>
            <p:cNvCxnSpPr>
              <a:cxnSpLocks/>
              <a:stCxn id="20" idx="2"/>
              <a:endCxn id="24" idx="0"/>
            </p:cNvCxnSpPr>
            <p:nvPr/>
          </p:nvCxnSpPr>
          <p:spPr>
            <a:xfrm flipH="1">
              <a:off x="1116890" y="3326158"/>
              <a:ext cx="18" cy="306759"/>
            </a:xfrm>
            <a:prstGeom prst="straightConnector1">
              <a:avLst/>
            </a:prstGeom>
            <a:grpFill/>
            <a:ln w="31750">
              <a:tailEnd type="triangl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11B59BC-6825-7A0F-BBAF-323D475CB26E}"/>
                </a:ext>
              </a:extLst>
            </p:cNvPr>
            <p:cNvSpPr/>
            <p:nvPr/>
          </p:nvSpPr>
          <p:spPr>
            <a:xfrm>
              <a:off x="-233789" y="3632917"/>
              <a:ext cx="2701358" cy="5406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Epilogue</a:t>
              </a:r>
            </a:p>
          </p:txBody>
        </p:sp>
        <p:sp>
          <p:nvSpPr>
            <p:cNvPr id="20" name="Rounded Rectangle 19">
              <a:extLst>
                <a:ext uri="{FF2B5EF4-FFF2-40B4-BE49-F238E27FC236}">
                  <a16:creationId xmlns:a16="http://schemas.microsoft.com/office/drawing/2014/main" id="{E16B7B5B-D49A-5BC0-A791-DC34A6B99770}"/>
                </a:ext>
              </a:extLst>
            </p:cNvPr>
            <p:cNvSpPr/>
            <p:nvPr/>
          </p:nvSpPr>
          <p:spPr>
            <a:xfrm>
              <a:off x="-233770" y="2785467"/>
              <a:ext cx="2701358" cy="540691"/>
            </a:xfrm>
            <a:prstGeom prst="roundRect">
              <a:avLst/>
            </a:prstGeom>
            <a:solidFill>
              <a:srgbClr val="FF2C16">
                <a:alpha val="5449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Expensive Function</a:t>
              </a:r>
            </a:p>
          </p:txBody>
        </p:sp>
      </p:grpSp>
      <p:sp>
        <p:nvSpPr>
          <p:cNvPr id="25" name="Rounded Rectangle 24">
            <a:extLst>
              <a:ext uri="{FF2B5EF4-FFF2-40B4-BE49-F238E27FC236}">
                <a16:creationId xmlns:a16="http://schemas.microsoft.com/office/drawing/2014/main" id="{C941DBDC-AE62-F1B4-CA54-8C796B05657F}"/>
              </a:ext>
            </a:extLst>
          </p:cNvPr>
          <p:cNvSpPr/>
          <p:nvPr/>
        </p:nvSpPr>
        <p:spPr>
          <a:xfrm>
            <a:off x="9125127" y="3609848"/>
            <a:ext cx="2389439" cy="793801"/>
          </a:xfrm>
          <a:prstGeom prst="roundRect">
            <a:avLst/>
          </a:prstGeom>
          <a:solidFill>
            <a:schemeClr val="tx2">
              <a:lumMod val="20000"/>
              <a:lumOff val="80000"/>
              <a:alpha val="5449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555279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SC_v1_2023_PPT_UNC_V5.23_wide-16x9.potx" id="{3AFF1DFF-CC52-4552-B98E-F0F5AFFD3284}" vid="{21204DDC-04BC-4346-A864-571AA798D2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2015_PPT_UNC_V7</Template>
  <TotalTime>15078</TotalTime>
  <Words>2680</Words>
  <Application>Microsoft Macintosh PowerPoint</Application>
  <PresentationFormat>Widescreen</PresentationFormat>
  <Paragraphs>560</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Lucida Grande</vt:lpstr>
      <vt:lpstr>Menlo</vt:lpstr>
      <vt:lpstr>Open Sans</vt:lpstr>
      <vt:lpstr>Times New Roman</vt:lpstr>
      <vt:lpstr>Wingdings</vt:lpstr>
      <vt:lpstr>Wingdings 2</vt:lpstr>
      <vt:lpstr>2015_PPT_UNC_V7.06 (1)</vt:lpstr>
      <vt:lpstr>Challenges and Automation When Using Machine Learning Surrogates in Scientific Applications</vt:lpstr>
      <vt:lpstr>AI/ML In the Intersection of Computer Science</vt:lpstr>
      <vt:lpstr>AI/ML In the Intersection of Computer Science</vt:lpstr>
      <vt:lpstr>Who Am I</vt:lpstr>
      <vt:lpstr>Why ML Driven Approximation For Science? </vt:lpstr>
      <vt:lpstr>Limiting Factors of adopting ML in science</vt:lpstr>
      <vt:lpstr>Limiting Factors of adopting ML in science</vt:lpstr>
      <vt:lpstr>Limiting Factors of Adopting ML in Science</vt:lpstr>
      <vt:lpstr>Let’s make this simple then</vt:lpstr>
      <vt:lpstr>… and build an abstraction to do this.</vt:lpstr>
      <vt:lpstr>… and build an abstraction to do this.</vt:lpstr>
      <vt:lpstr>… and build an abstraction to do this.</vt:lpstr>
      <vt:lpstr>… but we need more automation … How do you build a model?</vt:lpstr>
      <vt:lpstr>… but we need more automation … Let’s put a human to do this?</vt:lpstr>
      <vt:lpstr>… but we need more automation … Nope</vt:lpstr>
      <vt:lpstr>… but we need more automation … Let’s build it …</vt:lpstr>
      <vt:lpstr>We use this system to scale our research …</vt:lpstr>
      <vt:lpstr>Particlefilter</vt:lpstr>
      <vt:lpstr>Not everything is great though MiniWeather</vt:lpstr>
      <vt:lpstr>What about mixed executions interleave ‘exact’ with ‘surrogate’ timesteps.</vt:lpstr>
      <vt:lpstr>What about mixed executions interleave ‘exact’ with ‘surrogate’ timesteps.</vt:lpstr>
      <vt:lpstr>What about mixed executions interleave ‘exact’ with ‘surrogate’ timesteps.</vt:lpstr>
      <vt:lpstr>The model is ‘frequently’ precise, rarely with high error</vt:lpstr>
      <vt:lpstr>The model is ‘frequently’ precise, rarely with high error</vt:lpstr>
      <vt:lpstr>What if we interleave model invocations also in space, instead of only in time</vt:lpstr>
      <vt:lpstr>Uncertainty Quantified ML Models</vt:lpstr>
      <vt:lpstr>Welcome to Autonomous MultiScale (AMS)  (LDRD SI, LLNL Investment Fund)</vt:lpstr>
      <vt:lpstr>Dive into the design UQ models allow us to spatially interleave ML model invocations with existing expensive solutions</vt:lpstr>
      <vt:lpstr>Dive into the design Slowest execution path determines execution time …</vt:lpstr>
      <vt:lpstr>Dive into the design A model will always be as good as the training data, thus always collect more</vt:lpstr>
      <vt:lpstr>Dive into the design</vt:lpstr>
      <vt:lpstr>Dive into the design</vt:lpstr>
      <vt:lpstr>AMS Status</vt:lpstr>
      <vt:lpstr>Conclusions</vt:lpstr>
      <vt:lpstr>PowerPoint Presentation</vt:lpstr>
      <vt:lpstr>Title for full-frame image Subtitles can be used on longer titles, 24pt “Regular” (no bold)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and Automation When Using Machine Learning Surrogates in Scientific Applications</dc:title>
  <dc:creator>Parasyris, Konstantinos</dc:creator>
  <cp:lastModifiedBy>Florina M. Ciorba</cp:lastModifiedBy>
  <cp:revision>7</cp:revision>
  <cp:lastPrinted>2018-03-02T18:21:35Z</cp:lastPrinted>
  <dcterms:created xsi:type="dcterms:W3CDTF">2024-04-11T18:32:35Z</dcterms:created>
  <dcterms:modified xsi:type="dcterms:W3CDTF">2024-04-24T05:47:47Z</dcterms:modified>
</cp:coreProperties>
</file>