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FEE43FB-6EF4-43E3-8664-34E963CCBD3E}">
          <p14:sldIdLst>
            <p14:sldId id="256"/>
            <p14:sldId id="257"/>
            <p14:sldId id="258"/>
            <p14:sldId id="261"/>
            <p14:sldId id="259"/>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2C90E-FB51-44E3-B75F-59969FD82A36}" type="datetimeFigureOut">
              <a:rPr lang="en-US" smtClean="0"/>
              <a:t>12/24/2024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A8152-8890-4F1E-9D43-FB63CB85AB81}" type="slidenum">
              <a:rPr lang="en-US" smtClean="0"/>
              <a:t>‹#›</a:t>
            </a:fld>
            <a:endParaRPr lang="en-US"/>
          </a:p>
        </p:txBody>
      </p:sp>
    </p:spTree>
    <p:extLst>
      <p:ext uri="{BB962C8B-B14F-4D97-AF65-F5344CB8AC3E}">
        <p14:creationId xmlns:p14="http://schemas.microsoft.com/office/powerpoint/2010/main" val="281054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A8152-8890-4F1E-9D43-FB63CB85AB81}" type="slidenum">
              <a:rPr lang="en-US" smtClean="0"/>
              <a:t>1</a:t>
            </a:fld>
            <a:endParaRPr lang="en-US"/>
          </a:p>
        </p:txBody>
      </p:sp>
    </p:spTree>
    <p:extLst>
      <p:ext uri="{BB962C8B-B14F-4D97-AF65-F5344CB8AC3E}">
        <p14:creationId xmlns:p14="http://schemas.microsoft.com/office/powerpoint/2010/main" val="2966858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BC78-97ED-4531-8132-3D41627C70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FA1A52-21CE-4B68-BB0B-A9E2B6467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A534F5-4FCF-4B85-87EF-182B47278381}"/>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5" name="Footer Placeholder 4">
            <a:extLst>
              <a:ext uri="{FF2B5EF4-FFF2-40B4-BE49-F238E27FC236}">
                <a16:creationId xmlns:a16="http://schemas.microsoft.com/office/drawing/2014/main" id="{EECA5C54-ED75-46BA-8803-F163577A4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3CB57-5D15-4E0B-8655-E277A5C38DD7}"/>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32224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42CA-1E21-4A68-AB6A-765D5027B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20402B-9405-4E1B-A823-3DC20B6F9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3768A-31F1-4002-9592-723099A49114}"/>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5" name="Footer Placeholder 4">
            <a:extLst>
              <a:ext uri="{FF2B5EF4-FFF2-40B4-BE49-F238E27FC236}">
                <a16:creationId xmlns:a16="http://schemas.microsoft.com/office/drawing/2014/main" id="{84E9F375-39E7-437C-91CE-89FEB2D7D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BA5B3-D72B-4759-9623-5F4535510553}"/>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367304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3AC6F-E66B-4F82-871D-0F2E14BFB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58FBEE-B53D-4310-82EA-8AE546267C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92716-ADCE-4D79-A072-8A25B1402E24}"/>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5" name="Footer Placeholder 4">
            <a:extLst>
              <a:ext uri="{FF2B5EF4-FFF2-40B4-BE49-F238E27FC236}">
                <a16:creationId xmlns:a16="http://schemas.microsoft.com/office/drawing/2014/main" id="{3E98A8F8-7824-45A5-93C4-1C85E028E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28F40-C77F-4B6D-ACC3-E3B323D9740A}"/>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198619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78EA-2E04-41E5-993A-2EE48BE19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BF712-3E89-4E79-9985-4FFB608A95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658C0-0F5B-4D7A-B76D-48C2201D4594}"/>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5" name="Footer Placeholder 4">
            <a:extLst>
              <a:ext uri="{FF2B5EF4-FFF2-40B4-BE49-F238E27FC236}">
                <a16:creationId xmlns:a16="http://schemas.microsoft.com/office/drawing/2014/main" id="{8ECE1791-EC88-473A-929A-E2AA56B7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0B3D9-22CC-46FF-B728-F66975A7AEE0}"/>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70864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34D0-DAB7-4473-A060-4D3EDEE92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CC7755-D515-4880-8914-94C7D17E7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103A1-9AD7-47BA-B494-959BFCA246FF}"/>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5" name="Footer Placeholder 4">
            <a:extLst>
              <a:ext uri="{FF2B5EF4-FFF2-40B4-BE49-F238E27FC236}">
                <a16:creationId xmlns:a16="http://schemas.microsoft.com/office/drawing/2014/main" id="{E3703B68-DCCE-4791-B999-62F479C5B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6C715-C0F0-44ED-AD0B-11ACCBA15B3B}"/>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79031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B8EA-3889-468C-93C7-F7B95156E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DE566E-41C6-4183-9E37-C28A74AA92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AC404C-4967-4561-876A-19B877728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4B782F-821A-4C50-BC63-609736524185}"/>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6" name="Footer Placeholder 5">
            <a:extLst>
              <a:ext uri="{FF2B5EF4-FFF2-40B4-BE49-F238E27FC236}">
                <a16:creationId xmlns:a16="http://schemas.microsoft.com/office/drawing/2014/main" id="{91F0B5ED-B198-44D3-BB06-8BDF630EA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154B6-F75A-489D-9A45-7666122486BA}"/>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30705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3664-F716-486D-B1A3-3FA23B4008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E753BF-00E9-4469-BC9D-867A6C569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08B01-14B6-4BB4-9EC2-3286B9A143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8852B-CB8A-414F-8C63-3C74EB494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B73F0-E8B3-4FE8-A189-906ADF23C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9E4F03-2E0B-4AFD-8093-E76A7A29D6A4}"/>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8" name="Footer Placeholder 7">
            <a:extLst>
              <a:ext uri="{FF2B5EF4-FFF2-40B4-BE49-F238E27FC236}">
                <a16:creationId xmlns:a16="http://schemas.microsoft.com/office/drawing/2014/main" id="{DE5AD3D1-232C-486F-AF8D-04E3C3CBF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2670C2-FD5A-4B24-843C-3569CCD293DF}"/>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158968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4A67-DECF-4519-8D35-C6724A94A5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7FB0A0-6688-49B8-AE4F-CD572F4AF6C9}"/>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4" name="Footer Placeholder 3">
            <a:extLst>
              <a:ext uri="{FF2B5EF4-FFF2-40B4-BE49-F238E27FC236}">
                <a16:creationId xmlns:a16="http://schemas.microsoft.com/office/drawing/2014/main" id="{29CF4302-D2F9-4FCD-B377-A2AE0F454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79F041-F456-4798-B636-8583855EA0B9}"/>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1232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4684D-6B4D-4B2D-A880-81ECAFA8F150}"/>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3" name="Footer Placeholder 2">
            <a:extLst>
              <a:ext uri="{FF2B5EF4-FFF2-40B4-BE49-F238E27FC236}">
                <a16:creationId xmlns:a16="http://schemas.microsoft.com/office/drawing/2014/main" id="{3380CB5E-BC4A-49FB-88B9-32697A845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43713-6786-4A79-84E2-93A9A3978376}"/>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165841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C1D7-5730-4829-89F5-650F3D18A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350E2D-6C65-4D91-BB83-DDFD0CF11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1AAFE-C5BD-4313-ACE3-69F0585C7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06AC9-7832-4828-A9F3-A79C6C1B80B9}"/>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6" name="Footer Placeholder 5">
            <a:extLst>
              <a:ext uri="{FF2B5EF4-FFF2-40B4-BE49-F238E27FC236}">
                <a16:creationId xmlns:a16="http://schemas.microsoft.com/office/drawing/2014/main" id="{54005899-0D56-406A-9A4F-87C544D05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8D937-7E56-44DA-A731-8EE62FFBB597}"/>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1005636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DB94-D242-4BED-9A3E-BB714B709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B59911-7259-4575-877D-763547372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15F5D-AA39-4E13-AD53-50DDC83EA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AA0D9-22F8-42B0-A390-B709BC88E47F}"/>
              </a:ext>
            </a:extLst>
          </p:cNvPr>
          <p:cNvSpPr>
            <a:spLocks noGrp="1"/>
          </p:cNvSpPr>
          <p:nvPr>
            <p:ph type="dt" sz="half" idx="10"/>
          </p:nvPr>
        </p:nvSpPr>
        <p:spPr/>
        <p:txBody>
          <a:bodyPr/>
          <a:lstStyle/>
          <a:p>
            <a:fld id="{A1FB271E-248C-49D0-8CE1-5F3F61D0CFE9}" type="datetimeFigureOut">
              <a:rPr lang="en-US" smtClean="0"/>
              <a:t>12/24/2024</a:t>
            </a:fld>
            <a:endParaRPr lang="en-US"/>
          </a:p>
        </p:txBody>
      </p:sp>
      <p:sp>
        <p:nvSpPr>
          <p:cNvPr id="6" name="Footer Placeholder 5">
            <a:extLst>
              <a:ext uri="{FF2B5EF4-FFF2-40B4-BE49-F238E27FC236}">
                <a16:creationId xmlns:a16="http://schemas.microsoft.com/office/drawing/2014/main" id="{E6C529DF-3EEB-4580-97AC-B3D2C320F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27DC2-2234-4FAD-AB00-0A2EE3C4F257}"/>
              </a:ext>
            </a:extLst>
          </p:cNvPr>
          <p:cNvSpPr>
            <a:spLocks noGrp="1"/>
          </p:cNvSpPr>
          <p:nvPr>
            <p:ph type="sldNum" sz="quarter" idx="12"/>
          </p:nvPr>
        </p:nvSpPr>
        <p:spPr/>
        <p:txBody>
          <a:bodyPr/>
          <a:lstStyle/>
          <a:p>
            <a:fld id="{5CCF8C03-9B33-4804-A573-FFBBDCA36CFA}" type="slidenum">
              <a:rPr lang="en-US" smtClean="0"/>
              <a:t>‹#›</a:t>
            </a:fld>
            <a:endParaRPr lang="en-US"/>
          </a:p>
        </p:txBody>
      </p:sp>
    </p:spTree>
    <p:extLst>
      <p:ext uri="{BB962C8B-B14F-4D97-AF65-F5344CB8AC3E}">
        <p14:creationId xmlns:p14="http://schemas.microsoft.com/office/powerpoint/2010/main" val="261551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BD2659-F03C-4E73-ADDF-D14310393C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147879-56F1-4DCE-865A-4A195D898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FFA7B-47EE-49EF-9F57-B32B9DCBA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B271E-248C-49D0-8CE1-5F3F61D0CFE9}" type="datetimeFigureOut">
              <a:rPr lang="en-US" smtClean="0"/>
              <a:t>12/24/2024</a:t>
            </a:fld>
            <a:endParaRPr lang="en-US"/>
          </a:p>
        </p:txBody>
      </p:sp>
      <p:sp>
        <p:nvSpPr>
          <p:cNvPr id="5" name="Footer Placeholder 4">
            <a:extLst>
              <a:ext uri="{FF2B5EF4-FFF2-40B4-BE49-F238E27FC236}">
                <a16:creationId xmlns:a16="http://schemas.microsoft.com/office/drawing/2014/main" id="{A24F3E2C-4B16-440A-B73E-F383752B1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F579F6-FE80-45DC-9CF4-3F46E9CFB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F8C03-9B33-4804-A573-FFBBDCA36CFA}" type="slidenum">
              <a:rPr lang="en-US" smtClean="0"/>
              <a:t>‹#›</a:t>
            </a:fld>
            <a:endParaRPr lang="en-US"/>
          </a:p>
        </p:txBody>
      </p:sp>
    </p:spTree>
    <p:extLst>
      <p:ext uri="{BB962C8B-B14F-4D97-AF65-F5344CB8AC3E}">
        <p14:creationId xmlns:p14="http://schemas.microsoft.com/office/powerpoint/2010/main" val="427945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1246-F1A8-4E18-A538-3F74D8DF1F2E}"/>
              </a:ext>
            </a:extLst>
          </p:cNvPr>
          <p:cNvSpPr>
            <a:spLocks noGrp="1"/>
          </p:cNvSpPr>
          <p:nvPr>
            <p:ph type="ctrTitle"/>
          </p:nvPr>
        </p:nvSpPr>
        <p:spPr/>
        <p:txBody>
          <a:bodyPr/>
          <a:lstStyle/>
          <a:p>
            <a:r>
              <a:rPr lang="en-US" dirty="0">
                <a:solidFill>
                  <a:srgbClr val="008080"/>
                </a:solidFill>
                <a:latin typeface="Algerian" panose="04020705040A02060702" pitchFamily="82" charset="0"/>
              </a:rPr>
              <a:t>Financial Analysis in Excel</a:t>
            </a:r>
          </a:p>
        </p:txBody>
      </p:sp>
      <p:sp>
        <p:nvSpPr>
          <p:cNvPr id="3" name="Subtitle 2">
            <a:extLst>
              <a:ext uri="{FF2B5EF4-FFF2-40B4-BE49-F238E27FC236}">
                <a16:creationId xmlns:a16="http://schemas.microsoft.com/office/drawing/2014/main" id="{D7C7C62E-4201-45B1-B714-FF9933883D49}"/>
              </a:ext>
            </a:extLst>
          </p:cNvPr>
          <p:cNvSpPr>
            <a:spLocks noGrp="1"/>
          </p:cNvSpPr>
          <p:nvPr>
            <p:ph type="subTitle" idx="1"/>
          </p:nvPr>
        </p:nvSpPr>
        <p:spPr>
          <a:xfrm>
            <a:off x="1524000" y="3882682"/>
            <a:ext cx="9144000" cy="1375117"/>
          </a:xfrm>
        </p:spPr>
        <p:txBody>
          <a:bodyPr/>
          <a:lstStyle/>
          <a:p>
            <a:r>
              <a:rPr lang="en-US" dirty="0">
                <a:latin typeface="Amasis MT Pro Black" panose="02040A04050005020304" pitchFamily="18" charset="0"/>
              </a:rPr>
              <a:t>Sections: Introduction, Key Findings, Actionable, Methodologies , Approaches, Insights, Conclusions</a:t>
            </a:r>
          </a:p>
        </p:txBody>
      </p:sp>
    </p:spTree>
    <p:extLst>
      <p:ext uri="{BB962C8B-B14F-4D97-AF65-F5344CB8AC3E}">
        <p14:creationId xmlns:p14="http://schemas.microsoft.com/office/powerpoint/2010/main" val="82062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D3D29-ABBF-4CFB-B61B-B10812DD7FD5}"/>
              </a:ext>
            </a:extLst>
          </p:cNvPr>
          <p:cNvSpPr>
            <a:spLocks noGrp="1"/>
          </p:cNvSpPr>
          <p:nvPr>
            <p:ph idx="1"/>
          </p:nvPr>
        </p:nvSpPr>
        <p:spPr>
          <a:xfrm>
            <a:off x="838200" y="506437"/>
            <a:ext cx="10515600" cy="5670526"/>
          </a:xfrm>
        </p:spPr>
        <p:txBody>
          <a:bodyPr/>
          <a:lstStyle/>
          <a:p>
            <a:r>
              <a:rPr lang="en-US" dirty="0"/>
              <a:t>XIRR To calculate the IRR for irregularly spaced cash flows:</a:t>
            </a:r>
          </a:p>
          <a:p>
            <a:pPr marL="0" indent="0">
              <a:buNone/>
            </a:pPr>
            <a:r>
              <a:rPr lang="en-US" dirty="0"/>
              <a:t> </a:t>
            </a:r>
            <a:r>
              <a:rPr lang="en-US" dirty="0">
                <a:latin typeface="Amasis MT Pro Black" panose="02040A04050005020304" pitchFamily="18" charset="0"/>
              </a:rPr>
              <a:t>Excel Function: XIRR </a:t>
            </a:r>
          </a:p>
          <a:p>
            <a:r>
              <a:rPr lang="en-US" dirty="0">
                <a:latin typeface="+mj-lt"/>
              </a:rPr>
              <a:t>=XIRR(values, dates, [guess])</a:t>
            </a:r>
          </a:p>
          <a:p>
            <a:r>
              <a:rPr lang="en-US" dirty="0"/>
              <a:t>Modified IRR (MIRR)</a:t>
            </a:r>
          </a:p>
          <a:p>
            <a:r>
              <a:rPr lang="en-US" dirty="0"/>
              <a:t>MIRR takes into account different finance and reinvestment rates. </a:t>
            </a:r>
            <a:r>
              <a:rPr lang="en-US" dirty="0">
                <a:latin typeface="+mj-lt"/>
              </a:rPr>
              <a:t> </a:t>
            </a:r>
          </a:p>
          <a:p>
            <a:pPr marL="0" indent="0">
              <a:buNone/>
            </a:pPr>
            <a:r>
              <a:rPr lang="en-US" dirty="0">
                <a:latin typeface="Amasis MT Pro Black" panose="02040A04050005020304" pitchFamily="18" charset="0"/>
              </a:rPr>
              <a:t> Excel Function: MIRR </a:t>
            </a:r>
          </a:p>
          <a:p>
            <a:r>
              <a:rPr lang="en-US" dirty="0"/>
              <a:t>=</a:t>
            </a:r>
            <a:r>
              <a:rPr lang="en-US" dirty="0">
                <a:latin typeface="+mj-lt"/>
              </a:rPr>
              <a:t>MIRR(values, </a:t>
            </a:r>
            <a:r>
              <a:rPr lang="en-US" dirty="0" err="1">
                <a:latin typeface="+mj-lt"/>
              </a:rPr>
              <a:t>finance_rate</a:t>
            </a:r>
            <a:r>
              <a:rPr lang="en-US" dirty="0">
                <a:latin typeface="+mj-lt"/>
              </a:rPr>
              <a:t>, </a:t>
            </a:r>
            <a:r>
              <a:rPr lang="en-US" dirty="0" err="1">
                <a:latin typeface="+mj-lt"/>
              </a:rPr>
              <a:t>reinvest_rate</a:t>
            </a:r>
            <a:r>
              <a:rPr lang="en-US" dirty="0">
                <a:latin typeface="+mj-lt"/>
              </a:rPr>
              <a:t>)</a:t>
            </a:r>
          </a:p>
          <a:p>
            <a:endParaRPr lang="en-US" dirty="0">
              <a:latin typeface="+mj-lt"/>
            </a:endParaRPr>
          </a:p>
        </p:txBody>
      </p:sp>
    </p:spTree>
    <p:extLst>
      <p:ext uri="{BB962C8B-B14F-4D97-AF65-F5344CB8AC3E}">
        <p14:creationId xmlns:p14="http://schemas.microsoft.com/office/powerpoint/2010/main" val="259916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F92E-F0EC-41B8-A1A7-A59431E0C25B}"/>
              </a:ext>
            </a:extLst>
          </p:cNvPr>
          <p:cNvSpPr>
            <a:spLocks noGrp="1"/>
          </p:cNvSpPr>
          <p:nvPr>
            <p:ph type="title"/>
          </p:nvPr>
        </p:nvSpPr>
        <p:spPr/>
        <p:txBody>
          <a:bodyPr/>
          <a:lstStyle/>
          <a:p>
            <a:r>
              <a:rPr lang="en-US" dirty="0">
                <a:solidFill>
                  <a:srgbClr val="008080"/>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0D855217-F75A-49AC-BB61-6EA48F06D915}"/>
              </a:ext>
            </a:extLst>
          </p:cNvPr>
          <p:cNvSpPr>
            <a:spLocks noGrp="1"/>
          </p:cNvSpPr>
          <p:nvPr>
            <p:ph idx="1"/>
          </p:nvPr>
        </p:nvSpPr>
        <p:spPr>
          <a:xfrm>
            <a:off x="838200" y="1690688"/>
            <a:ext cx="10515600" cy="4667909"/>
          </a:xfrm>
        </p:spPr>
        <p:txBody>
          <a:bodyPr>
            <a:normAutofit fontScale="85000" lnSpcReduction="20000"/>
          </a:bodyPr>
          <a:lstStyle/>
          <a:p>
            <a:r>
              <a:rPr lang="en-US" b="1" dirty="0">
                <a:latin typeface="Amasis MT Pro Black" panose="02040A04050005020304" pitchFamily="18" charset="0"/>
              </a:rPr>
              <a:t>Insights and Analysis</a:t>
            </a:r>
          </a:p>
          <a:p>
            <a:pPr marL="0" indent="0">
              <a:buNone/>
            </a:pPr>
            <a:r>
              <a:rPr lang="en-US" b="1" dirty="0">
                <a:latin typeface="Amasis MT Pro Black" panose="02040A04050005020304" pitchFamily="18" charset="0"/>
              </a:rPr>
              <a:t> </a:t>
            </a:r>
          </a:p>
          <a:p>
            <a:r>
              <a:rPr lang="en-US" dirty="0"/>
              <a:t> </a:t>
            </a:r>
            <a:r>
              <a:rPr lang="en-US" b="1" dirty="0"/>
              <a:t>Annuity</a:t>
            </a:r>
            <a:r>
              <a:rPr lang="en-US" dirty="0"/>
              <a:t>: Understood the concept of constant cash payments over time. </a:t>
            </a:r>
          </a:p>
          <a:p>
            <a:r>
              <a:rPr lang="en-US" dirty="0"/>
              <a:t> </a:t>
            </a:r>
            <a:r>
              <a:rPr lang="en-US" b="1" dirty="0"/>
              <a:t>Present Value (PV): </a:t>
            </a:r>
            <a:r>
              <a:rPr lang="en-US" dirty="0"/>
              <a:t>Learned to calculate the current worth of future payments. </a:t>
            </a:r>
          </a:p>
          <a:p>
            <a:r>
              <a:rPr lang="en-US" b="1" dirty="0"/>
              <a:t>Net Present Value (NPV) and XNPV: </a:t>
            </a:r>
            <a:r>
              <a:rPr lang="en-US" dirty="0"/>
              <a:t>Compared different investments based on future cash flows. </a:t>
            </a:r>
          </a:p>
          <a:p>
            <a:r>
              <a:rPr lang="en-US" b="1" dirty="0"/>
              <a:t>EMI</a:t>
            </a:r>
            <a:r>
              <a:rPr lang="en-US" dirty="0"/>
              <a:t>: Determined the monthly installment for a loan and its components. </a:t>
            </a:r>
          </a:p>
          <a:p>
            <a:r>
              <a:rPr lang="en-US" dirty="0"/>
              <a:t> </a:t>
            </a:r>
            <a:r>
              <a:rPr lang="en-US" b="1" dirty="0"/>
              <a:t>Interest Rate and Loan Term: </a:t>
            </a:r>
            <a:r>
              <a:rPr lang="en-US" dirty="0"/>
              <a:t>Calculated the effective interest rate and the duration required to repay a loan. </a:t>
            </a:r>
          </a:p>
          <a:p>
            <a:r>
              <a:rPr lang="en-US" b="1" dirty="0"/>
              <a:t>Internal Rate of Return (IRR) and Modified IRR (MIRR): </a:t>
            </a:r>
            <a:r>
              <a:rPr lang="en-US" dirty="0"/>
              <a:t>Assessed the profitability of investments considering different cash flow timings and rates.</a:t>
            </a:r>
          </a:p>
          <a:p>
            <a:pPr marL="0" indent="0">
              <a:buNone/>
            </a:pPr>
            <a:r>
              <a:rPr lang="en-US" dirty="0"/>
              <a:t> The project provided a comprehensive understanding of financial functions in Excel, enabling effective financial analysis and decision-making</a:t>
            </a:r>
          </a:p>
        </p:txBody>
      </p:sp>
    </p:spTree>
    <p:extLst>
      <p:ext uri="{BB962C8B-B14F-4D97-AF65-F5344CB8AC3E}">
        <p14:creationId xmlns:p14="http://schemas.microsoft.com/office/powerpoint/2010/main" val="37143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0D46-4A34-474D-AEDB-F85D291069A7}"/>
              </a:ext>
            </a:extLst>
          </p:cNvPr>
          <p:cNvSpPr>
            <a:spLocks noGrp="1"/>
          </p:cNvSpPr>
          <p:nvPr>
            <p:ph type="title"/>
          </p:nvPr>
        </p:nvSpPr>
        <p:spPr>
          <a:xfrm>
            <a:off x="838200" y="3967089"/>
            <a:ext cx="10515600" cy="2110154"/>
          </a:xfrm>
        </p:spPr>
        <p:txBody>
          <a:bodyPr/>
          <a:lstStyle/>
          <a:p>
            <a:r>
              <a:rPr lang="en-US" dirty="0">
                <a:latin typeface="Algerian" panose="04020705040A02060702" pitchFamily="82" charset="0"/>
              </a:rPr>
              <a:t>Prepared by:-</a:t>
            </a:r>
            <a:br>
              <a:rPr lang="en-US" dirty="0">
                <a:latin typeface="Algerian" panose="04020705040A02060702" pitchFamily="82" charset="0"/>
              </a:rPr>
            </a:br>
            <a:r>
              <a:rPr lang="en-US" dirty="0">
                <a:latin typeface="Algerian" panose="04020705040A02060702" pitchFamily="82" charset="0"/>
              </a:rPr>
              <a:t>E Sweta Rao</a:t>
            </a:r>
            <a:endParaRPr lang="en-US" dirty="0"/>
          </a:p>
        </p:txBody>
      </p:sp>
    </p:spTree>
    <p:extLst>
      <p:ext uri="{BB962C8B-B14F-4D97-AF65-F5344CB8AC3E}">
        <p14:creationId xmlns:p14="http://schemas.microsoft.com/office/powerpoint/2010/main" val="208583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1328-C703-406B-91BE-F63D8C682E41}"/>
              </a:ext>
            </a:extLst>
          </p:cNvPr>
          <p:cNvSpPr>
            <a:spLocks noGrp="1"/>
          </p:cNvSpPr>
          <p:nvPr>
            <p:ph type="title"/>
          </p:nvPr>
        </p:nvSpPr>
        <p:spPr/>
        <p:txBody>
          <a:bodyPr/>
          <a:lstStyle/>
          <a:p>
            <a:r>
              <a:rPr lang="en-US" dirty="0">
                <a:solidFill>
                  <a:srgbClr val="00808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D9DC0A53-2535-4086-96AE-25BD43499A07}"/>
              </a:ext>
            </a:extLst>
          </p:cNvPr>
          <p:cNvSpPr>
            <a:spLocks noGrp="1"/>
          </p:cNvSpPr>
          <p:nvPr>
            <p:ph idx="1"/>
          </p:nvPr>
        </p:nvSpPr>
        <p:spPr/>
        <p:txBody>
          <a:bodyPr/>
          <a:lstStyle/>
          <a:p>
            <a:r>
              <a:rPr lang="en-US" dirty="0"/>
              <a:t>The purpose of this project is to provide fundamental insights into how financial functions and terminologies work in Excel. It is essential to thoroughly understand the provided documentation and terms to efficiently utilize Excel's financial functions such as PV, NPV, XNPV, IRR, MIRR, and XIRR. This project involves analyzing a prepared dataset and applying these financial functions to derive meaningful financial insights</a:t>
            </a:r>
          </a:p>
        </p:txBody>
      </p:sp>
    </p:spTree>
    <p:extLst>
      <p:ext uri="{BB962C8B-B14F-4D97-AF65-F5344CB8AC3E}">
        <p14:creationId xmlns:p14="http://schemas.microsoft.com/office/powerpoint/2010/main" val="7033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7CE5-3D78-4741-A6CD-029B1AB5B4EE}"/>
              </a:ext>
            </a:extLst>
          </p:cNvPr>
          <p:cNvSpPr>
            <a:spLocks noGrp="1"/>
          </p:cNvSpPr>
          <p:nvPr>
            <p:ph type="title"/>
          </p:nvPr>
        </p:nvSpPr>
        <p:spPr/>
        <p:txBody>
          <a:bodyPr/>
          <a:lstStyle/>
          <a:p>
            <a:r>
              <a:rPr lang="en-US" sz="4400" dirty="0">
                <a:solidFill>
                  <a:srgbClr val="008080"/>
                </a:solidFill>
                <a:latin typeface="Algerian" panose="04020705040A02060702" pitchFamily="82" charset="0"/>
              </a:rPr>
              <a:t>Key Findings</a:t>
            </a:r>
            <a:endParaRPr lang="en-US" dirty="0">
              <a:solidFill>
                <a:srgbClr val="00808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EDE7D7B-CF86-47BC-9F43-E06430D9BA63}"/>
              </a:ext>
            </a:extLst>
          </p:cNvPr>
          <p:cNvSpPr>
            <a:spLocks noGrp="1"/>
          </p:cNvSpPr>
          <p:nvPr>
            <p:ph idx="1"/>
          </p:nvPr>
        </p:nvSpPr>
        <p:spPr/>
        <p:txBody>
          <a:bodyPr>
            <a:normAutofit fontScale="92500" lnSpcReduction="10000"/>
          </a:bodyPr>
          <a:lstStyle/>
          <a:p>
            <a:pPr marL="0" indent="0">
              <a:buNone/>
            </a:pPr>
            <a:r>
              <a:rPr lang="en-US" b="1" dirty="0"/>
              <a:t>Scope</a:t>
            </a:r>
            <a:r>
              <a:rPr lang="en-US" dirty="0"/>
              <a:t> </a:t>
            </a:r>
          </a:p>
          <a:p>
            <a:r>
              <a:rPr lang="en-US" dirty="0"/>
              <a:t>Utilize Excel to perform financial analysis. </a:t>
            </a:r>
          </a:p>
          <a:p>
            <a:r>
              <a:rPr lang="en-US" dirty="0"/>
              <a:t>Apply various financial functions to solve real-world financial problems. </a:t>
            </a:r>
          </a:p>
          <a:p>
            <a:r>
              <a:rPr lang="en-US" dirty="0"/>
              <a:t> Create a summary report based on the analysis conducted. Objectives </a:t>
            </a:r>
          </a:p>
          <a:p>
            <a:r>
              <a:rPr lang="en-US" dirty="0"/>
              <a:t> Understand and use Excel functions for financial analysis. </a:t>
            </a:r>
          </a:p>
          <a:p>
            <a:r>
              <a:rPr lang="en-US" dirty="0"/>
              <a:t>Calculate present value, net present value, and internal rate of return for different scenarios. </a:t>
            </a:r>
          </a:p>
          <a:p>
            <a:r>
              <a:rPr lang="en-US" dirty="0"/>
              <a:t> Determine the effective interest rate, loan term, and EMI for given financial data. </a:t>
            </a:r>
          </a:p>
          <a:p>
            <a:r>
              <a:rPr lang="en-US" dirty="0"/>
              <a:t>Generate a detailed summary report of insights and analysis</a:t>
            </a:r>
          </a:p>
        </p:txBody>
      </p:sp>
    </p:spTree>
    <p:extLst>
      <p:ext uri="{BB962C8B-B14F-4D97-AF65-F5344CB8AC3E}">
        <p14:creationId xmlns:p14="http://schemas.microsoft.com/office/powerpoint/2010/main" val="121019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7CE5-3D78-4741-A6CD-029B1AB5B4EE}"/>
              </a:ext>
            </a:extLst>
          </p:cNvPr>
          <p:cNvSpPr>
            <a:spLocks noGrp="1"/>
          </p:cNvSpPr>
          <p:nvPr>
            <p:ph type="title"/>
          </p:nvPr>
        </p:nvSpPr>
        <p:spPr/>
        <p:txBody>
          <a:bodyPr/>
          <a:lstStyle/>
          <a:p>
            <a:r>
              <a:rPr lang="en-US" dirty="0">
                <a:solidFill>
                  <a:srgbClr val="008080"/>
                </a:solidFill>
                <a:latin typeface="Algerian" panose="04020705040A02060702" pitchFamily="82" charset="0"/>
              </a:rPr>
              <a:t>Method &amp; </a:t>
            </a:r>
            <a:r>
              <a:rPr lang="en-US" dirty="0" err="1">
                <a:solidFill>
                  <a:srgbClr val="008080"/>
                </a:solidFill>
                <a:latin typeface="Algerian" panose="04020705040A02060702" pitchFamily="82" charset="0"/>
              </a:rPr>
              <a:t>Actionable’s</a:t>
            </a:r>
            <a:endParaRPr lang="en-US" dirty="0">
              <a:solidFill>
                <a:srgbClr val="00808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EDE7D7B-CF86-47BC-9F43-E06430D9BA63}"/>
              </a:ext>
            </a:extLst>
          </p:cNvPr>
          <p:cNvSpPr>
            <a:spLocks noGrp="1"/>
          </p:cNvSpPr>
          <p:nvPr>
            <p:ph idx="1"/>
          </p:nvPr>
        </p:nvSpPr>
        <p:spPr/>
        <p:txBody>
          <a:bodyPr>
            <a:normAutofit/>
          </a:bodyPr>
          <a:lstStyle/>
          <a:p>
            <a:pPr marL="0" indent="0">
              <a:buNone/>
            </a:pPr>
            <a:r>
              <a:rPr lang="en-US" b="1" dirty="0"/>
              <a:t>Objectives</a:t>
            </a:r>
            <a:r>
              <a:rPr lang="en-US" dirty="0"/>
              <a:t> </a:t>
            </a:r>
          </a:p>
          <a:p>
            <a:r>
              <a:rPr lang="en-US" dirty="0"/>
              <a:t>Understand and use Excel functions for financial analysis. </a:t>
            </a:r>
          </a:p>
          <a:p>
            <a:r>
              <a:rPr lang="en-US" dirty="0"/>
              <a:t>Calculate present value, net present value, and internal rate of return for different scenarios. </a:t>
            </a:r>
          </a:p>
          <a:p>
            <a:r>
              <a:rPr lang="en-US" dirty="0"/>
              <a:t>Determine the effective interest rate, loan term, and EMI for given financial data. </a:t>
            </a:r>
          </a:p>
          <a:p>
            <a:r>
              <a:rPr lang="en-US" dirty="0"/>
              <a:t> Generate a detailed summary report of insights and analysis.</a:t>
            </a:r>
          </a:p>
        </p:txBody>
      </p:sp>
    </p:spTree>
    <p:extLst>
      <p:ext uri="{BB962C8B-B14F-4D97-AF65-F5344CB8AC3E}">
        <p14:creationId xmlns:p14="http://schemas.microsoft.com/office/powerpoint/2010/main" val="93403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5E7F-DBE3-45E1-8B3D-4419FB96088C}"/>
              </a:ext>
            </a:extLst>
          </p:cNvPr>
          <p:cNvSpPr>
            <a:spLocks noGrp="1"/>
          </p:cNvSpPr>
          <p:nvPr>
            <p:ph type="title"/>
          </p:nvPr>
        </p:nvSpPr>
        <p:spPr/>
        <p:txBody>
          <a:bodyPr>
            <a:normAutofit/>
          </a:bodyPr>
          <a:lstStyle/>
          <a:p>
            <a:r>
              <a:rPr lang="en-US" sz="3600" dirty="0">
                <a:solidFill>
                  <a:srgbClr val="008080"/>
                </a:solidFill>
                <a:latin typeface="Algerian" panose="04020705040A02060702" pitchFamily="82" charset="0"/>
              </a:rPr>
              <a:t>Key Financial Concepts and Functions</a:t>
            </a:r>
          </a:p>
        </p:txBody>
      </p:sp>
      <p:sp>
        <p:nvSpPr>
          <p:cNvPr id="3" name="Content Placeholder 2">
            <a:extLst>
              <a:ext uri="{FF2B5EF4-FFF2-40B4-BE49-F238E27FC236}">
                <a16:creationId xmlns:a16="http://schemas.microsoft.com/office/drawing/2014/main" id="{B891E6BD-D2E1-4793-B4DB-E09E96B76FA0}"/>
              </a:ext>
            </a:extLst>
          </p:cNvPr>
          <p:cNvSpPr>
            <a:spLocks noGrp="1"/>
          </p:cNvSpPr>
          <p:nvPr>
            <p:ph idx="1"/>
          </p:nvPr>
        </p:nvSpPr>
        <p:spPr/>
        <p:txBody>
          <a:bodyPr>
            <a:normAutofit fontScale="85000" lnSpcReduction="20000"/>
          </a:bodyPr>
          <a:lstStyle/>
          <a:p>
            <a:r>
              <a:rPr lang="en-US" dirty="0"/>
              <a:t>Annuity </a:t>
            </a:r>
          </a:p>
          <a:p>
            <a:r>
              <a:rPr lang="en-US" dirty="0"/>
              <a:t> Present Value (PV) </a:t>
            </a:r>
          </a:p>
          <a:p>
            <a:r>
              <a:rPr lang="en-US" dirty="0"/>
              <a:t> Net Present Value (NPV) </a:t>
            </a:r>
          </a:p>
          <a:p>
            <a:r>
              <a:rPr lang="en-US" dirty="0"/>
              <a:t> XNPV </a:t>
            </a:r>
          </a:p>
          <a:p>
            <a:r>
              <a:rPr lang="en-US" dirty="0"/>
              <a:t> EMI </a:t>
            </a:r>
          </a:p>
          <a:p>
            <a:r>
              <a:rPr lang="en-US" dirty="0"/>
              <a:t> Interest and Principal Components of EMI </a:t>
            </a:r>
          </a:p>
          <a:p>
            <a:r>
              <a:rPr lang="en-US" dirty="0"/>
              <a:t> Calculating Interest Rate </a:t>
            </a:r>
          </a:p>
          <a:p>
            <a:r>
              <a:rPr lang="en-US" dirty="0"/>
              <a:t> Calculating Loan Term </a:t>
            </a:r>
          </a:p>
          <a:p>
            <a:r>
              <a:rPr lang="en-US" dirty="0"/>
              <a:t> Internal Rate of Return (IRR) </a:t>
            </a:r>
          </a:p>
          <a:p>
            <a:r>
              <a:rPr lang="en-US" dirty="0"/>
              <a:t> XIRR </a:t>
            </a:r>
          </a:p>
          <a:p>
            <a:r>
              <a:rPr lang="en-US" dirty="0"/>
              <a:t> Modified IRR (MIRR) </a:t>
            </a:r>
          </a:p>
        </p:txBody>
      </p:sp>
    </p:spTree>
    <p:extLst>
      <p:ext uri="{BB962C8B-B14F-4D97-AF65-F5344CB8AC3E}">
        <p14:creationId xmlns:p14="http://schemas.microsoft.com/office/powerpoint/2010/main" val="233712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22C35-5260-470B-A6DB-2E6EC9F45084}"/>
              </a:ext>
            </a:extLst>
          </p:cNvPr>
          <p:cNvSpPr>
            <a:spLocks noGrp="1"/>
          </p:cNvSpPr>
          <p:nvPr>
            <p:ph idx="1"/>
          </p:nvPr>
        </p:nvSpPr>
        <p:spPr>
          <a:xfrm>
            <a:off x="838200" y="182880"/>
            <a:ext cx="10515600" cy="6176963"/>
          </a:xfrm>
        </p:spPr>
        <p:txBody>
          <a:bodyPr>
            <a:normAutofit/>
          </a:bodyPr>
          <a:lstStyle/>
          <a:p>
            <a:endParaRPr lang="en-US" dirty="0"/>
          </a:p>
          <a:p>
            <a:pPr marL="0" indent="0">
              <a:buNone/>
            </a:pPr>
            <a:r>
              <a:rPr lang="en-US" b="1" dirty="0">
                <a:latin typeface="Amasis MT Pro Black" panose="02040A04050005020304" pitchFamily="18" charset="0"/>
              </a:rPr>
              <a:t>Annuity</a:t>
            </a:r>
          </a:p>
          <a:p>
            <a:r>
              <a:rPr lang="en-US" dirty="0"/>
              <a:t>An annuity is a series of constant cash payments made over a continuous period, such as retirement savings, insurance payments, or mortgage payments. In annuity functions: </a:t>
            </a:r>
          </a:p>
          <a:p>
            <a:r>
              <a:rPr lang="en-US" dirty="0"/>
              <a:t>A positive number represents cash received. </a:t>
            </a:r>
          </a:p>
          <a:p>
            <a:r>
              <a:rPr lang="en-US" dirty="0"/>
              <a:t>A negative number represents cash paid out.</a:t>
            </a:r>
          </a:p>
          <a:p>
            <a:pPr marL="0" indent="0">
              <a:buNone/>
            </a:pPr>
            <a:r>
              <a:rPr lang="en-US" dirty="0">
                <a:latin typeface="Amasis MT Pro Black" panose="02040A04050005020304" pitchFamily="18" charset="0"/>
              </a:rPr>
              <a:t>Present Value (PV) </a:t>
            </a:r>
          </a:p>
          <a:p>
            <a:r>
              <a:rPr lang="en-US" dirty="0"/>
              <a:t>The present value is the total amount that a series of future payments is worth now. </a:t>
            </a:r>
          </a:p>
          <a:p>
            <a:pPr marL="0" indent="0">
              <a:buNone/>
            </a:pPr>
            <a:r>
              <a:rPr lang="en-US" dirty="0">
                <a:latin typeface="Amasis MT Pro Black" panose="02040A04050005020304" pitchFamily="18" charset="0"/>
              </a:rPr>
              <a:t>Excel Function: PV</a:t>
            </a:r>
          </a:p>
          <a:p>
            <a:r>
              <a:rPr lang="en-US" dirty="0">
                <a:latin typeface="+mj-lt"/>
              </a:rPr>
              <a:t>=PV(rate, </a:t>
            </a:r>
            <a:r>
              <a:rPr lang="en-US" dirty="0" err="1">
                <a:latin typeface="+mj-lt"/>
              </a:rPr>
              <a:t>nper</a:t>
            </a:r>
            <a:r>
              <a:rPr lang="en-US" dirty="0">
                <a:latin typeface="+mj-lt"/>
              </a:rPr>
              <a:t>, </a:t>
            </a:r>
            <a:r>
              <a:rPr lang="en-US" dirty="0" err="1">
                <a:latin typeface="+mj-lt"/>
              </a:rPr>
              <a:t>pmt</a:t>
            </a:r>
            <a:r>
              <a:rPr lang="en-US" dirty="0">
                <a:latin typeface="+mj-lt"/>
              </a:rPr>
              <a:t>, [</a:t>
            </a:r>
            <a:r>
              <a:rPr lang="en-US" dirty="0" err="1">
                <a:latin typeface="+mj-lt"/>
              </a:rPr>
              <a:t>fv</a:t>
            </a:r>
            <a:r>
              <a:rPr lang="en-US" dirty="0">
                <a:latin typeface="+mj-lt"/>
              </a:rPr>
              <a:t>], [type]) </a:t>
            </a:r>
          </a:p>
        </p:txBody>
      </p:sp>
    </p:spTree>
    <p:extLst>
      <p:ext uri="{BB962C8B-B14F-4D97-AF65-F5344CB8AC3E}">
        <p14:creationId xmlns:p14="http://schemas.microsoft.com/office/powerpoint/2010/main" val="348526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5CFB7A-AE16-4DA0-A591-090E634DE7BE}"/>
              </a:ext>
            </a:extLst>
          </p:cNvPr>
          <p:cNvSpPr>
            <a:spLocks noGrp="1"/>
          </p:cNvSpPr>
          <p:nvPr>
            <p:ph idx="1"/>
          </p:nvPr>
        </p:nvSpPr>
        <p:spPr>
          <a:xfrm>
            <a:off x="838200" y="520505"/>
            <a:ext cx="10515600" cy="5656458"/>
          </a:xfrm>
        </p:spPr>
        <p:txBody>
          <a:bodyPr/>
          <a:lstStyle/>
          <a:p>
            <a:pPr marL="0" indent="0">
              <a:buNone/>
            </a:pPr>
            <a:r>
              <a:rPr lang="en-US" dirty="0">
                <a:latin typeface="Amasis MT Pro Black" panose="02040A04050005020304" pitchFamily="18" charset="0"/>
              </a:rPr>
              <a:t>Net Present Value (NPV) </a:t>
            </a:r>
          </a:p>
          <a:p>
            <a:r>
              <a:rPr lang="en-US" dirty="0"/>
              <a:t>NPV calculates the net present value of an investment based on a discount rate and a series of future payments and incomes. </a:t>
            </a:r>
          </a:p>
          <a:p>
            <a:r>
              <a:rPr lang="en-US" dirty="0"/>
              <a:t> Excel Function: NPV </a:t>
            </a:r>
          </a:p>
          <a:p>
            <a:r>
              <a:rPr lang="en-US" dirty="0">
                <a:latin typeface="+mj-lt"/>
              </a:rPr>
              <a:t>=NPV(rate, value1, [value2], ...) </a:t>
            </a:r>
          </a:p>
          <a:p>
            <a:pPr marL="0" indent="0">
              <a:buNone/>
            </a:pPr>
            <a:endParaRPr lang="en-US" dirty="0">
              <a:latin typeface="Amasis MT Pro Black" panose="02040A04050005020304" pitchFamily="18" charset="0"/>
            </a:endParaRPr>
          </a:p>
          <a:p>
            <a:pPr marL="0" indent="0">
              <a:buNone/>
            </a:pPr>
            <a:r>
              <a:rPr lang="en-US" dirty="0">
                <a:latin typeface="Amasis MT Pro Black" panose="02040A04050005020304" pitchFamily="18" charset="0"/>
              </a:rPr>
              <a:t>XNPV</a:t>
            </a:r>
            <a:r>
              <a:rPr lang="en-US" dirty="0"/>
              <a:t> </a:t>
            </a:r>
          </a:p>
          <a:p>
            <a:r>
              <a:rPr lang="en-US" dirty="0"/>
              <a:t>XNPV calculates the net present value for a schedule of cash flows that are not necessarily periodic. </a:t>
            </a:r>
          </a:p>
          <a:p>
            <a:r>
              <a:rPr lang="en-US" dirty="0"/>
              <a:t>Excel Function: XNPV</a:t>
            </a:r>
          </a:p>
          <a:p>
            <a:r>
              <a:rPr lang="en-US" dirty="0">
                <a:latin typeface="+mj-lt"/>
              </a:rPr>
              <a:t> =XNPV(rate, values, dates) </a:t>
            </a:r>
          </a:p>
        </p:txBody>
      </p:sp>
    </p:spTree>
    <p:extLst>
      <p:ext uri="{BB962C8B-B14F-4D97-AF65-F5344CB8AC3E}">
        <p14:creationId xmlns:p14="http://schemas.microsoft.com/office/powerpoint/2010/main" val="17098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1335B-6994-4365-B1AF-6E93CAC8D568}"/>
              </a:ext>
            </a:extLst>
          </p:cNvPr>
          <p:cNvSpPr>
            <a:spLocks noGrp="1"/>
          </p:cNvSpPr>
          <p:nvPr>
            <p:ph idx="1"/>
          </p:nvPr>
        </p:nvSpPr>
        <p:spPr>
          <a:xfrm>
            <a:off x="838200" y="351692"/>
            <a:ext cx="10515600" cy="6231988"/>
          </a:xfrm>
        </p:spPr>
        <p:txBody>
          <a:bodyPr>
            <a:normAutofit/>
          </a:bodyPr>
          <a:lstStyle/>
          <a:p>
            <a:pPr marL="0" indent="0">
              <a:buNone/>
            </a:pPr>
            <a:r>
              <a:rPr lang="en-US" dirty="0">
                <a:latin typeface="Amasis MT Pro Black" panose="02040A04050005020304" pitchFamily="18" charset="0"/>
              </a:rPr>
              <a:t> Equated Monthly Installment (EMI) </a:t>
            </a:r>
          </a:p>
          <a:p>
            <a:r>
              <a:rPr lang="en-US" dirty="0"/>
              <a:t>An EMI is a fixed payment amount made by a borrower to a lender at a specified date each calendar month.</a:t>
            </a:r>
          </a:p>
          <a:p>
            <a:pPr marL="0" indent="0">
              <a:buNone/>
            </a:pPr>
            <a:r>
              <a:rPr lang="en-US" dirty="0">
                <a:latin typeface="Amasis MT Pro Black" panose="02040A04050005020304" pitchFamily="18" charset="0"/>
              </a:rPr>
              <a:t> Excel Function: PMT </a:t>
            </a:r>
          </a:p>
          <a:p>
            <a:r>
              <a:rPr lang="en-US" dirty="0">
                <a:latin typeface="+mj-lt"/>
              </a:rPr>
              <a:t>=PMT(rate, </a:t>
            </a:r>
            <a:r>
              <a:rPr lang="en-US" dirty="0" err="1">
                <a:latin typeface="+mj-lt"/>
              </a:rPr>
              <a:t>nper</a:t>
            </a:r>
            <a:r>
              <a:rPr lang="en-US" dirty="0">
                <a:latin typeface="+mj-lt"/>
              </a:rPr>
              <a:t>, </a:t>
            </a:r>
            <a:r>
              <a:rPr lang="en-US" dirty="0" err="1">
                <a:latin typeface="+mj-lt"/>
              </a:rPr>
              <a:t>pv</a:t>
            </a:r>
            <a:r>
              <a:rPr lang="en-US" dirty="0">
                <a:latin typeface="+mj-lt"/>
              </a:rPr>
              <a:t>, [</a:t>
            </a:r>
            <a:r>
              <a:rPr lang="en-US" dirty="0" err="1">
                <a:latin typeface="+mj-lt"/>
              </a:rPr>
              <a:t>fv</a:t>
            </a:r>
            <a:r>
              <a:rPr lang="en-US" dirty="0">
                <a:latin typeface="+mj-lt"/>
              </a:rPr>
              <a:t>], [type]) </a:t>
            </a:r>
          </a:p>
          <a:p>
            <a:pPr marL="0" indent="0">
              <a:buNone/>
            </a:pPr>
            <a:r>
              <a:rPr lang="en-US" dirty="0">
                <a:latin typeface="Amasis MT Pro Black" panose="02040A04050005020304" pitchFamily="18" charset="0"/>
              </a:rPr>
              <a:t> Interest and Principal Components of EMI</a:t>
            </a:r>
          </a:p>
          <a:p>
            <a:r>
              <a:rPr lang="en-US" dirty="0"/>
              <a:t>To calculate the interest and principal parts of the EMI:</a:t>
            </a:r>
            <a:endParaRPr lang="en-US" dirty="0">
              <a:latin typeface="Amasis MT Pro Black" panose="02040A04050005020304" pitchFamily="18" charset="0"/>
            </a:endParaRPr>
          </a:p>
          <a:p>
            <a:pPr marL="0" indent="0">
              <a:buNone/>
            </a:pPr>
            <a:r>
              <a:rPr lang="en-US" dirty="0">
                <a:latin typeface="Amasis MT Pro Black" panose="02040A04050005020304" pitchFamily="18" charset="0"/>
              </a:rPr>
              <a:t> Interest Component: IPMT</a:t>
            </a:r>
          </a:p>
          <a:p>
            <a:r>
              <a:rPr lang="en-US" dirty="0">
                <a:latin typeface="+mj-lt"/>
              </a:rPr>
              <a:t> =IPMT(rate, per, </a:t>
            </a:r>
            <a:r>
              <a:rPr lang="en-US" dirty="0" err="1">
                <a:latin typeface="+mj-lt"/>
              </a:rPr>
              <a:t>nper</a:t>
            </a:r>
            <a:r>
              <a:rPr lang="en-US" dirty="0">
                <a:latin typeface="+mj-lt"/>
              </a:rPr>
              <a:t>, </a:t>
            </a:r>
            <a:r>
              <a:rPr lang="en-US" dirty="0" err="1">
                <a:latin typeface="+mj-lt"/>
              </a:rPr>
              <a:t>pv</a:t>
            </a:r>
            <a:r>
              <a:rPr lang="en-US" dirty="0">
                <a:latin typeface="+mj-lt"/>
              </a:rPr>
              <a:t>, [</a:t>
            </a:r>
            <a:r>
              <a:rPr lang="en-US" dirty="0" err="1">
                <a:latin typeface="+mj-lt"/>
              </a:rPr>
              <a:t>fv</a:t>
            </a:r>
            <a:r>
              <a:rPr lang="en-US" dirty="0">
                <a:latin typeface="+mj-lt"/>
              </a:rPr>
              <a:t>], [type]) </a:t>
            </a:r>
          </a:p>
          <a:p>
            <a:pPr marL="0" indent="0">
              <a:buNone/>
            </a:pPr>
            <a:r>
              <a:rPr lang="en-US" dirty="0">
                <a:latin typeface="Amasis MT Pro Black" panose="02040A04050005020304" pitchFamily="18" charset="0"/>
              </a:rPr>
              <a:t> Principal Component: PPMT </a:t>
            </a:r>
          </a:p>
          <a:p>
            <a:r>
              <a:rPr lang="en-US" dirty="0">
                <a:latin typeface="+mj-lt"/>
              </a:rPr>
              <a:t>=PPMT(rate, per, </a:t>
            </a:r>
            <a:r>
              <a:rPr lang="en-US" dirty="0" err="1">
                <a:latin typeface="+mj-lt"/>
              </a:rPr>
              <a:t>nper</a:t>
            </a:r>
            <a:r>
              <a:rPr lang="en-US" dirty="0">
                <a:latin typeface="+mj-lt"/>
              </a:rPr>
              <a:t>, </a:t>
            </a:r>
            <a:r>
              <a:rPr lang="en-US" dirty="0" err="1">
                <a:latin typeface="+mj-lt"/>
              </a:rPr>
              <a:t>pv</a:t>
            </a:r>
            <a:r>
              <a:rPr lang="en-US" dirty="0">
                <a:latin typeface="+mj-lt"/>
              </a:rPr>
              <a:t>, [</a:t>
            </a:r>
            <a:r>
              <a:rPr lang="en-US" dirty="0" err="1">
                <a:latin typeface="+mj-lt"/>
              </a:rPr>
              <a:t>fv</a:t>
            </a:r>
            <a:r>
              <a:rPr lang="en-US" dirty="0">
                <a:latin typeface="+mj-lt"/>
              </a:rPr>
              <a:t>], [type]) </a:t>
            </a:r>
          </a:p>
        </p:txBody>
      </p:sp>
    </p:spTree>
    <p:extLst>
      <p:ext uri="{BB962C8B-B14F-4D97-AF65-F5344CB8AC3E}">
        <p14:creationId xmlns:p14="http://schemas.microsoft.com/office/powerpoint/2010/main" val="217792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81F71-1357-4DBF-BC96-B06C7E111677}"/>
              </a:ext>
            </a:extLst>
          </p:cNvPr>
          <p:cNvSpPr>
            <a:spLocks noGrp="1"/>
          </p:cNvSpPr>
          <p:nvPr>
            <p:ph idx="1"/>
          </p:nvPr>
        </p:nvSpPr>
        <p:spPr>
          <a:xfrm>
            <a:off x="838200" y="548640"/>
            <a:ext cx="10515600" cy="5978769"/>
          </a:xfrm>
        </p:spPr>
        <p:txBody>
          <a:bodyPr>
            <a:normAutofit lnSpcReduction="10000"/>
          </a:bodyPr>
          <a:lstStyle/>
          <a:p>
            <a:r>
              <a:rPr lang="en-US" dirty="0">
                <a:cs typeface="Aharoni" panose="020B0604020202020204" pitchFamily="2" charset="-79"/>
              </a:rPr>
              <a:t>Calculating Interest Rate </a:t>
            </a:r>
          </a:p>
          <a:p>
            <a:r>
              <a:rPr lang="en-US" dirty="0"/>
              <a:t>To find the interest rate required to pay back a loan:</a:t>
            </a:r>
          </a:p>
          <a:p>
            <a:pPr marL="0" indent="0">
              <a:buNone/>
            </a:pPr>
            <a:r>
              <a:rPr lang="en-US" dirty="0"/>
              <a:t> </a:t>
            </a:r>
            <a:r>
              <a:rPr lang="en-US" dirty="0">
                <a:latin typeface="Amasis MT Pro Black" panose="02040A04050005020304" pitchFamily="18" charset="0"/>
              </a:rPr>
              <a:t>Excel Function: RATE</a:t>
            </a:r>
          </a:p>
          <a:p>
            <a:r>
              <a:rPr lang="en-US" dirty="0">
                <a:latin typeface="Amasis MT Pro Black" panose="02040A04050005020304" pitchFamily="18" charset="0"/>
              </a:rPr>
              <a:t> </a:t>
            </a:r>
            <a:r>
              <a:rPr lang="en-US" dirty="0">
                <a:latin typeface="+mj-lt"/>
              </a:rPr>
              <a:t>=RATE(</a:t>
            </a:r>
            <a:r>
              <a:rPr lang="en-US" dirty="0" err="1">
                <a:latin typeface="+mj-lt"/>
              </a:rPr>
              <a:t>nper</a:t>
            </a:r>
            <a:r>
              <a:rPr lang="en-US" dirty="0">
                <a:latin typeface="+mj-lt"/>
              </a:rPr>
              <a:t>, </a:t>
            </a:r>
            <a:r>
              <a:rPr lang="en-US" dirty="0" err="1">
                <a:latin typeface="+mj-lt"/>
              </a:rPr>
              <a:t>pmt</a:t>
            </a:r>
            <a:r>
              <a:rPr lang="en-US" dirty="0">
                <a:latin typeface="+mj-lt"/>
              </a:rPr>
              <a:t>, </a:t>
            </a:r>
            <a:r>
              <a:rPr lang="en-US" dirty="0" err="1">
                <a:latin typeface="+mj-lt"/>
              </a:rPr>
              <a:t>pv</a:t>
            </a:r>
            <a:r>
              <a:rPr lang="en-US" dirty="0">
                <a:latin typeface="+mj-lt"/>
              </a:rPr>
              <a:t>, [</a:t>
            </a:r>
            <a:r>
              <a:rPr lang="en-US" dirty="0" err="1">
                <a:latin typeface="+mj-lt"/>
              </a:rPr>
              <a:t>fv</a:t>
            </a:r>
            <a:r>
              <a:rPr lang="en-US" dirty="0">
                <a:latin typeface="+mj-lt"/>
              </a:rPr>
              <a:t>], [type], [guess]) </a:t>
            </a:r>
          </a:p>
          <a:p>
            <a:r>
              <a:rPr lang="en-US" dirty="0"/>
              <a:t>Calculating Loan Term </a:t>
            </a:r>
          </a:p>
          <a:p>
            <a:r>
              <a:rPr lang="en-US" dirty="0"/>
              <a:t>To determine the number of payments required to clear a loan:</a:t>
            </a:r>
          </a:p>
          <a:p>
            <a:pPr marL="0" indent="0">
              <a:buNone/>
            </a:pPr>
            <a:r>
              <a:rPr lang="en-US" dirty="0">
                <a:latin typeface="Amasis MT Pro Black" panose="02040A04050005020304" pitchFamily="18" charset="0"/>
              </a:rPr>
              <a:t> Excel Function: NPER </a:t>
            </a:r>
          </a:p>
          <a:p>
            <a:r>
              <a:rPr lang="en-US" dirty="0">
                <a:latin typeface="+mj-lt"/>
              </a:rPr>
              <a:t>=NPER(rate, </a:t>
            </a:r>
            <a:r>
              <a:rPr lang="en-US" dirty="0" err="1">
                <a:latin typeface="+mj-lt"/>
              </a:rPr>
              <a:t>pmt</a:t>
            </a:r>
            <a:r>
              <a:rPr lang="en-US" dirty="0">
                <a:latin typeface="+mj-lt"/>
              </a:rPr>
              <a:t>, </a:t>
            </a:r>
            <a:r>
              <a:rPr lang="en-US" dirty="0" err="1">
                <a:latin typeface="+mj-lt"/>
              </a:rPr>
              <a:t>pv</a:t>
            </a:r>
            <a:r>
              <a:rPr lang="en-US" dirty="0">
                <a:latin typeface="+mj-lt"/>
              </a:rPr>
              <a:t>, [</a:t>
            </a:r>
            <a:r>
              <a:rPr lang="en-US" dirty="0" err="1">
                <a:latin typeface="+mj-lt"/>
              </a:rPr>
              <a:t>fv</a:t>
            </a:r>
            <a:r>
              <a:rPr lang="en-US" dirty="0">
                <a:latin typeface="+mj-lt"/>
              </a:rPr>
              <a:t>], [type]) </a:t>
            </a:r>
          </a:p>
          <a:p>
            <a:r>
              <a:rPr lang="en-US" dirty="0"/>
              <a:t>Internal Rate of Return (IRR) </a:t>
            </a:r>
          </a:p>
          <a:p>
            <a:r>
              <a:rPr lang="en-US" dirty="0"/>
              <a:t>IRR is the rate of interest at which NPV is zero.</a:t>
            </a:r>
          </a:p>
          <a:p>
            <a:pPr marL="0" indent="0">
              <a:buNone/>
            </a:pPr>
            <a:r>
              <a:rPr lang="en-US" dirty="0">
                <a:latin typeface="Amasis MT Pro Black" panose="02040A04050005020304" pitchFamily="18" charset="0"/>
              </a:rPr>
              <a:t> Excel Function: IRR </a:t>
            </a:r>
          </a:p>
          <a:p>
            <a:r>
              <a:rPr lang="en-US" dirty="0"/>
              <a:t>=IRR(values, [guess])</a:t>
            </a:r>
            <a:endParaRPr lang="en-US" dirty="0">
              <a:latin typeface="+mj-lt"/>
            </a:endParaRPr>
          </a:p>
          <a:p>
            <a:endParaRPr lang="en-US" dirty="0">
              <a:latin typeface="+mj-lt"/>
            </a:endParaRPr>
          </a:p>
        </p:txBody>
      </p:sp>
    </p:spTree>
    <p:extLst>
      <p:ext uri="{BB962C8B-B14F-4D97-AF65-F5344CB8AC3E}">
        <p14:creationId xmlns:p14="http://schemas.microsoft.com/office/powerpoint/2010/main" val="292232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868</Words>
  <Application>Microsoft Office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Amasis MT Pro Black</vt:lpstr>
      <vt:lpstr>Arial</vt:lpstr>
      <vt:lpstr>Calibri</vt:lpstr>
      <vt:lpstr>Calibri Light</vt:lpstr>
      <vt:lpstr>Office Theme</vt:lpstr>
      <vt:lpstr>Financial Analysis in Excel</vt:lpstr>
      <vt:lpstr>Introduction</vt:lpstr>
      <vt:lpstr>Key Findings</vt:lpstr>
      <vt:lpstr>Method &amp; Actionable’s</vt:lpstr>
      <vt:lpstr>Key Financial Concepts and Functions</vt:lpstr>
      <vt:lpstr>PowerPoint Presentation</vt:lpstr>
      <vt:lpstr>PowerPoint Presentation</vt:lpstr>
      <vt:lpstr>PowerPoint Presentation</vt:lpstr>
      <vt:lpstr>PowerPoint Presentation</vt:lpstr>
      <vt:lpstr>PowerPoint Presentation</vt:lpstr>
      <vt:lpstr>conclusion</vt:lpstr>
      <vt:lpstr>Prepared by:- E Sweta Rao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Project in Excel</dc:title>
  <dc:creator>srinivasaraonpa@gmail.com</dc:creator>
  <cp:lastModifiedBy>srinivasaraonpa@gmail.com</cp:lastModifiedBy>
  <cp:revision>16</cp:revision>
  <dcterms:created xsi:type="dcterms:W3CDTF">2024-12-24T14:30:07Z</dcterms:created>
  <dcterms:modified xsi:type="dcterms:W3CDTF">2024-12-24T17:01:19Z</dcterms:modified>
</cp:coreProperties>
</file>