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3" r:id="rId9"/>
    <p:sldId id="264" r:id="rId10"/>
    <p:sldId id="267"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6262"/>
    <a:srgbClr val="EE6D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ini\Desktop\Excel%20Project\Project-3(Bare%20International%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ni\Desktop\Excel%20Project\Project-3(Bare%20International%20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v>Total</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Lit>
              <c:ptCount val="5"/>
              <c:pt idx="0">
                <c:v>East</c:v>
              </c:pt>
              <c:pt idx="1">
                <c:v>North</c:v>
              </c:pt>
              <c:pt idx="2">
                <c:v>South</c:v>
              </c:pt>
              <c:pt idx="3">
                <c:v>West</c:v>
              </c:pt>
              <c:pt idx="4">
                <c:v>(blank)</c:v>
              </c:pt>
            </c:strLit>
          </c:cat>
          <c:val>
            <c:numLit>
              <c:formatCode>General</c:formatCode>
              <c:ptCount val="5"/>
              <c:pt idx="0">
                <c:v>71.571428571428569</c:v>
              </c:pt>
              <c:pt idx="1">
                <c:v>76.736842105263165</c:v>
              </c:pt>
              <c:pt idx="2">
                <c:v>66.611111111111114</c:v>
              </c:pt>
              <c:pt idx="3">
                <c:v>71.82352941176471</c:v>
              </c:pt>
              <c:pt idx="4">
                <c:v>0</c:v>
              </c:pt>
            </c:numLit>
          </c:val>
          <c:extLst>
            <c:ext xmlns:c16="http://schemas.microsoft.com/office/drawing/2014/chart" uri="{C3380CC4-5D6E-409C-BE32-E72D297353CC}">
              <c16:uniqueId val="{00000000-42A7-4635-9D4B-C26177E6802C}"/>
            </c:ext>
          </c:extLst>
        </c:ser>
        <c:dLbls>
          <c:showLegendKey val="0"/>
          <c:showVal val="0"/>
          <c:showCatName val="0"/>
          <c:showSerName val="0"/>
          <c:showPercent val="0"/>
          <c:showBubbleSize val="0"/>
        </c:dLbls>
        <c:gapWidth val="150"/>
        <c:shape val="box"/>
        <c:axId val="2094788832"/>
        <c:axId val="2094789248"/>
        <c:axId val="0"/>
      </c:bar3DChart>
      <c:catAx>
        <c:axId val="209478883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Zone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94789248"/>
        <c:crosses val="autoZero"/>
        <c:auto val="1"/>
        <c:lblAlgn val="ctr"/>
        <c:lblOffset val="100"/>
        <c:noMultiLvlLbl val="0"/>
      </c:catAx>
      <c:valAx>
        <c:axId val="2094789248"/>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Evaluation Score</a:t>
                </a:r>
              </a:p>
              <a:p>
                <a:pPr>
                  <a:defRPr/>
                </a:pPr>
                <a:endParaRPr lang="en-US"/>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94788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[Project-3(Bare International Analysis).xlsx]Task 3!PivotTable3</c:name>
    <c:fmtId val="19"/>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'Task 3'!$B$19</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'Task 3'!$A$20:$A$43</c:f>
              <c:strCache>
                <c:ptCount val="23"/>
                <c:pt idx="0">
                  <c:v>2022-10-01</c:v>
                </c:pt>
                <c:pt idx="1">
                  <c:v>2022-10-06</c:v>
                </c:pt>
                <c:pt idx="2">
                  <c:v>2022-10-07</c:v>
                </c:pt>
                <c:pt idx="3">
                  <c:v>2022-10-08</c:v>
                </c:pt>
                <c:pt idx="4">
                  <c:v>2022-10-10</c:v>
                </c:pt>
                <c:pt idx="5">
                  <c:v>2022-10-11</c:v>
                </c:pt>
                <c:pt idx="6">
                  <c:v>2022-10-12</c:v>
                </c:pt>
                <c:pt idx="7">
                  <c:v>2022-10-13</c:v>
                </c:pt>
                <c:pt idx="8">
                  <c:v>2022-10-14</c:v>
                </c:pt>
                <c:pt idx="9">
                  <c:v>2022-10-15</c:v>
                </c:pt>
                <c:pt idx="10">
                  <c:v>2022-10-16</c:v>
                </c:pt>
                <c:pt idx="11">
                  <c:v>2022-10-17</c:v>
                </c:pt>
                <c:pt idx="12">
                  <c:v>2022-10-18</c:v>
                </c:pt>
                <c:pt idx="13">
                  <c:v>2022-10-19</c:v>
                </c:pt>
                <c:pt idx="14">
                  <c:v>2022-10-20</c:v>
                </c:pt>
                <c:pt idx="15">
                  <c:v>2022-10-21</c:v>
                </c:pt>
                <c:pt idx="16">
                  <c:v>2022-10-22</c:v>
                </c:pt>
                <c:pt idx="17">
                  <c:v>2022-10-23</c:v>
                </c:pt>
                <c:pt idx="18">
                  <c:v>2022-10-27</c:v>
                </c:pt>
                <c:pt idx="19">
                  <c:v>2022-10-28</c:v>
                </c:pt>
                <c:pt idx="20">
                  <c:v>2022-10-29</c:v>
                </c:pt>
                <c:pt idx="21">
                  <c:v>2022-10-30</c:v>
                </c:pt>
                <c:pt idx="22">
                  <c:v>(blank)</c:v>
                </c:pt>
              </c:strCache>
            </c:strRef>
          </c:cat>
          <c:val>
            <c:numRef>
              <c:f>'Task 3'!$B$20:$B$43</c:f>
              <c:numCache>
                <c:formatCode>General</c:formatCode>
                <c:ptCount val="23"/>
                <c:pt idx="0">
                  <c:v>58</c:v>
                </c:pt>
                <c:pt idx="1">
                  <c:v>274</c:v>
                </c:pt>
                <c:pt idx="2">
                  <c:v>257</c:v>
                </c:pt>
                <c:pt idx="3">
                  <c:v>868</c:v>
                </c:pt>
                <c:pt idx="4">
                  <c:v>234</c:v>
                </c:pt>
                <c:pt idx="5">
                  <c:v>365</c:v>
                </c:pt>
                <c:pt idx="6">
                  <c:v>250</c:v>
                </c:pt>
                <c:pt idx="7">
                  <c:v>127</c:v>
                </c:pt>
                <c:pt idx="8">
                  <c:v>72</c:v>
                </c:pt>
                <c:pt idx="9">
                  <c:v>264</c:v>
                </c:pt>
                <c:pt idx="10">
                  <c:v>138</c:v>
                </c:pt>
                <c:pt idx="11">
                  <c:v>86</c:v>
                </c:pt>
                <c:pt idx="12">
                  <c:v>416</c:v>
                </c:pt>
                <c:pt idx="13">
                  <c:v>52</c:v>
                </c:pt>
                <c:pt idx="14">
                  <c:v>272</c:v>
                </c:pt>
                <c:pt idx="15">
                  <c:v>71</c:v>
                </c:pt>
                <c:pt idx="16">
                  <c:v>69</c:v>
                </c:pt>
                <c:pt idx="17">
                  <c:v>53</c:v>
                </c:pt>
                <c:pt idx="18">
                  <c:v>94</c:v>
                </c:pt>
                <c:pt idx="19">
                  <c:v>149</c:v>
                </c:pt>
                <c:pt idx="20">
                  <c:v>65</c:v>
                </c:pt>
                <c:pt idx="21">
                  <c:v>145</c:v>
                </c:pt>
              </c:numCache>
            </c:numRef>
          </c:val>
          <c:smooth val="0"/>
          <c:extLst>
            <c:ext xmlns:c16="http://schemas.microsoft.com/office/drawing/2014/chart" uri="{C3380CC4-5D6E-409C-BE32-E72D297353CC}">
              <c16:uniqueId val="{00000000-34B8-4296-9606-BAA61804C2B4}"/>
            </c:ext>
          </c:extLst>
        </c:ser>
        <c:dLbls>
          <c:showLegendKey val="0"/>
          <c:showVal val="0"/>
          <c:showCatName val="0"/>
          <c:showSerName val="0"/>
          <c:showPercent val="0"/>
          <c:showBubbleSize val="0"/>
        </c:dLbls>
        <c:marker val="1"/>
        <c:smooth val="0"/>
        <c:axId val="1273699664"/>
        <c:axId val="1273691760"/>
      </c:lineChart>
      <c:catAx>
        <c:axId val="127369966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73691760"/>
        <c:crosses val="autoZero"/>
        <c:auto val="1"/>
        <c:lblAlgn val="ctr"/>
        <c:lblOffset val="100"/>
        <c:noMultiLvlLbl val="0"/>
      </c:catAx>
      <c:valAx>
        <c:axId val="12736917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73699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0807-C787-4255-B7B8-FB5FEB0C8C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00C0AB-95E8-4153-BE78-FDEC172A7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0FBB7-1C7B-44D5-B238-63D01A49C75B}"/>
              </a:ext>
            </a:extLst>
          </p:cNvPr>
          <p:cNvSpPr>
            <a:spLocks noGrp="1"/>
          </p:cNvSpPr>
          <p:nvPr>
            <p:ph type="dt" sz="half" idx="10"/>
          </p:nvPr>
        </p:nvSpPr>
        <p:spPr/>
        <p:txBody>
          <a:bodyPr/>
          <a:lstStyle/>
          <a:p>
            <a:fld id="{BC3BBEFE-ED95-47CC-AA1B-806D4E60846A}" type="datetimeFigureOut">
              <a:rPr lang="en-US" smtClean="0"/>
              <a:t>12/24/2024</a:t>
            </a:fld>
            <a:endParaRPr lang="en-US"/>
          </a:p>
        </p:txBody>
      </p:sp>
      <p:sp>
        <p:nvSpPr>
          <p:cNvPr id="5" name="Footer Placeholder 4">
            <a:extLst>
              <a:ext uri="{FF2B5EF4-FFF2-40B4-BE49-F238E27FC236}">
                <a16:creationId xmlns:a16="http://schemas.microsoft.com/office/drawing/2014/main" id="{B989EC95-719D-42CB-9C3A-3742C50E8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D9F8E-0B50-4F24-8185-A09054A98EFF}"/>
              </a:ext>
            </a:extLst>
          </p:cNvPr>
          <p:cNvSpPr>
            <a:spLocks noGrp="1"/>
          </p:cNvSpPr>
          <p:nvPr>
            <p:ph type="sldNum" sz="quarter" idx="12"/>
          </p:nvPr>
        </p:nvSpPr>
        <p:spPr/>
        <p:txBody>
          <a:bodyPr/>
          <a:lstStyle/>
          <a:p>
            <a:fld id="{0FEFF58A-1F68-468D-A46B-14887AA7DBE6}" type="slidenum">
              <a:rPr lang="en-US" smtClean="0"/>
              <a:t>‹#›</a:t>
            </a:fld>
            <a:endParaRPr lang="en-US"/>
          </a:p>
        </p:txBody>
      </p:sp>
    </p:spTree>
    <p:extLst>
      <p:ext uri="{BB962C8B-B14F-4D97-AF65-F5344CB8AC3E}">
        <p14:creationId xmlns:p14="http://schemas.microsoft.com/office/powerpoint/2010/main" val="1546023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DB636-49C9-40F2-902A-0676EE238E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F8ACC5-31B2-4BA5-882F-026DEBE1D1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3D255-1E1F-4949-85C6-3C3A65464D3F}"/>
              </a:ext>
            </a:extLst>
          </p:cNvPr>
          <p:cNvSpPr>
            <a:spLocks noGrp="1"/>
          </p:cNvSpPr>
          <p:nvPr>
            <p:ph type="dt" sz="half" idx="10"/>
          </p:nvPr>
        </p:nvSpPr>
        <p:spPr/>
        <p:txBody>
          <a:bodyPr/>
          <a:lstStyle/>
          <a:p>
            <a:fld id="{BC3BBEFE-ED95-47CC-AA1B-806D4E60846A}" type="datetimeFigureOut">
              <a:rPr lang="en-US" smtClean="0"/>
              <a:t>12/24/2024</a:t>
            </a:fld>
            <a:endParaRPr lang="en-US"/>
          </a:p>
        </p:txBody>
      </p:sp>
      <p:sp>
        <p:nvSpPr>
          <p:cNvPr id="5" name="Footer Placeholder 4">
            <a:extLst>
              <a:ext uri="{FF2B5EF4-FFF2-40B4-BE49-F238E27FC236}">
                <a16:creationId xmlns:a16="http://schemas.microsoft.com/office/drawing/2014/main" id="{23FD461A-78CC-41C2-B4EA-88E32CFE9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093F2-EBB2-4FCA-B685-9DACC9B1F5C6}"/>
              </a:ext>
            </a:extLst>
          </p:cNvPr>
          <p:cNvSpPr>
            <a:spLocks noGrp="1"/>
          </p:cNvSpPr>
          <p:nvPr>
            <p:ph type="sldNum" sz="quarter" idx="12"/>
          </p:nvPr>
        </p:nvSpPr>
        <p:spPr/>
        <p:txBody>
          <a:bodyPr/>
          <a:lstStyle/>
          <a:p>
            <a:fld id="{0FEFF58A-1F68-468D-A46B-14887AA7DBE6}" type="slidenum">
              <a:rPr lang="en-US" smtClean="0"/>
              <a:t>‹#›</a:t>
            </a:fld>
            <a:endParaRPr lang="en-US"/>
          </a:p>
        </p:txBody>
      </p:sp>
    </p:spTree>
    <p:extLst>
      <p:ext uri="{BB962C8B-B14F-4D97-AF65-F5344CB8AC3E}">
        <p14:creationId xmlns:p14="http://schemas.microsoft.com/office/powerpoint/2010/main" val="4283095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FB2B6D-DB2E-4002-878D-11F3D3BA52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AE2D6C-A20E-4A76-89EC-5C0DD7B2A0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913BC-D410-4B11-9D36-1D751A0E8E17}"/>
              </a:ext>
            </a:extLst>
          </p:cNvPr>
          <p:cNvSpPr>
            <a:spLocks noGrp="1"/>
          </p:cNvSpPr>
          <p:nvPr>
            <p:ph type="dt" sz="half" idx="10"/>
          </p:nvPr>
        </p:nvSpPr>
        <p:spPr/>
        <p:txBody>
          <a:bodyPr/>
          <a:lstStyle/>
          <a:p>
            <a:fld id="{BC3BBEFE-ED95-47CC-AA1B-806D4E60846A}" type="datetimeFigureOut">
              <a:rPr lang="en-US" smtClean="0"/>
              <a:t>12/24/2024</a:t>
            </a:fld>
            <a:endParaRPr lang="en-US"/>
          </a:p>
        </p:txBody>
      </p:sp>
      <p:sp>
        <p:nvSpPr>
          <p:cNvPr id="5" name="Footer Placeholder 4">
            <a:extLst>
              <a:ext uri="{FF2B5EF4-FFF2-40B4-BE49-F238E27FC236}">
                <a16:creationId xmlns:a16="http://schemas.microsoft.com/office/drawing/2014/main" id="{33DDF280-57E2-4C7F-A02F-E4FAB683F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C7681-14ED-47C7-8385-03039373D2B7}"/>
              </a:ext>
            </a:extLst>
          </p:cNvPr>
          <p:cNvSpPr>
            <a:spLocks noGrp="1"/>
          </p:cNvSpPr>
          <p:nvPr>
            <p:ph type="sldNum" sz="quarter" idx="12"/>
          </p:nvPr>
        </p:nvSpPr>
        <p:spPr/>
        <p:txBody>
          <a:bodyPr/>
          <a:lstStyle/>
          <a:p>
            <a:fld id="{0FEFF58A-1F68-468D-A46B-14887AA7DBE6}" type="slidenum">
              <a:rPr lang="en-US" smtClean="0"/>
              <a:t>‹#›</a:t>
            </a:fld>
            <a:endParaRPr lang="en-US"/>
          </a:p>
        </p:txBody>
      </p:sp>
    </p:spTree>
    <p:extLst>
      <p:ext uri="{BB962C8B-B14F-4D97-AF65-F5344CB8AC3E}">
        <p14:creationId xmlns:p14="http://schemas.microsoft.com/office/powerpoint/2010/main" val="3929514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711A-0A82-49C7-A865-4A56CD3CB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DC8B3-D303-4261-845D-082315DF2E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76D50-FDB4-47A4-B432-482984B48426}"/>
              </a:ext>
            </a:extLst>
          </p:cNvPr>
          <p:cNvSpPr>
            <a:spLocks noGrp="1"/>
          </p:cNvSpPr>
          <p:nvPr>
            <p:ph type="dt" sz="half" idx="10"/>
          </p:nvPr>
        </p:nvSpPr>
        <p:spPr/>
        <p:txBody>
          <a:bodyPr/>
          <a:lstStyle/>
          <a:p>
            <a:fld id="{BC3BBEFE-ED95-47CC-AA1B-806D4E60846A}" type="datetimeFigureOut">
              <a:rPr lang="en-US" smtClean="0"/>
              <a:t>12/24/2024</a:t>
            </a:fld>
            <a:endParaRPr lang="en-US"/>
          </a:p>
        </p:txBody>
      </p:sp>
      <p:sp>
        <p:nvSpPr>
          <p:cNvPr id="5" name="Footer Placeholder 4">
            <a:extLst>
              <a:ext uri="{FF2B5EF4-FFF2-40B4-BE49-F238E27FC236}">
                <a16:creationId xmlns:a16="http://schemas.microsoft.com/office/drawing/2014/main" id="{7E71D898-3255-4446-AC80-B4D41E2E1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D69E1-F4E8-4DF9-A392-965839AD5540}"/>
              </a:ext>
            </a:extLst>
          </p:cNvPr>
          <p:cNvSpPr>
            <a:spLocks noGrp="1"/>
          </p:cNvSpPr>
          <p:nvPr>
            <p:ph type="sldNum" sz="quarter" idx="12"/>
          </p:nvPr>
        </p:nvSpPr>
        <p:spPr/>
        <p:txBody>
          <a:bodyPr/>
          <a:lstStyle/>
          <a:p>
            <a:fld id="{0FEFF58A-1F68-468D-A46B-14887AA7DBE6}" type="slidenum">
              <a:rPr lang="en-US" smtClean="0"/>
              <a:t>‹#›</a:t>
            </a:fld>
            <a:endParaRPr lang="en-US"/>
          </a:p>
        </p:txBody>
      </p:sp>
    </p:spTree>
    <p:extLst>
      <p:ext uri="{BB962C8B-B14F-4D97-AF65-F5344CB8AC3E}">
        <p14:creationId xmlns:p14="http://schemas.microsoft.com/office/powerpoint/2010/main" val="397801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85F2-E15B-42AB-AA53-845DA7A7B7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6E3617-1396-4D4B-B5C6-70C4CBFD91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5F7826-A41D-4FC6-A0FA-DE608F59CDC2}"/>
              </a:ext>
            </a:extLst>
          </p:cNvPr>
          <p:cNvSpPr>
            <a:spLocks noGrp="1"/>
          </p:cNvSpPr>
          <p:nvPr>
            <p:ph type="dt" sz="half" idx="10"/>
          </p:nvPr>
        </p:nvSpPr>
        <p:spPr/>
        <p:txBody>
          <a:bodyPr/>
          <a:lstStyle/>
          <a:p>
            <a:fld id="{BC3BBEFE-ED95-47CC-AA1B-806D4E60846A}" type="datetimeFigureOut">
              <a:rPr lang="en-US" smtClean="0"/>
              <a:t>12/24/2024</a:t>
            </a:fld>
            <a:endParaRPr lang="en-US"/>
          </a:p>
        </p:txBody>
      </p:sp>
      <p:sp>
        <p:nvSpPr>
          <p:cNvPr id="5" name="Footer Placeholder 4">
            <a:extLst>
              <a:ext uri="{FF2B5EF4-FFF2-40B4-BE49-F238E27FC236}">
                <a16:creationId xmlns:a16="http://schemas.microsoft.com/office/drawing/2014/main" id="{8FABEA56-D80F-4312-A75C-EDD8E799E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C6BAE-46B9-4631-835D-36B1DB5551B8}"/>
              </a:ext>
            </a:extLst>
          </p:cNvPr>
          <p:cNvSpPr>
            <a:spLocks noGrp="1"/>
          </p:cNvSpPr>
          <p:nvPr>
            <p:ph type="sldNum" sz="quarter" idx="12"/>
          </p:nvPr>
        </p:nvSpPr>
        <p:spPr/>
        <p:txBody>
          <a:bodyPr/>
          <a:lstStyle/>
          <a:p>
            <a:fld id="{0FEFF58A-1F68-468D-A46B-14887AA7DBE6}" type="slidenum">
              <a:rPr lang="en-US" smtClean="0"/>
              <a:t>‹#›</a:t>
            </a:fld>
            <a:endParaRPr lang="en-US"/>
          </a:p>
        </p:txBody>
      </p:sp>
    </p:spTree>
    <p:extLst>
      <p:ext uri="{BB962C8B-B14F-4D97-AF65-F5344CB8AC3E}">
        <p14:creationId xmlns:p14="http://schemas.microsoft.com/office/powerpoint/2010/main" val="28508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57E1-5B94-4499-BB26-D1BE7C5C3D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0F8CC4-10DF-4726-9A8A-A4C3B3FBA1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9C571C-CB59-41BC-BF8B-DF08A2D184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6C5136-F225-4708-BCA4-8C9DCCDD7D92}"/>
              </a:ext>
            </a:extLst>
          </p:cNvPr>
          <p:cNvSpPr>
            <a:spLocks noGrp="1"/>
          </p:cNvSpPr>
          <p:nvPr>
            <p:ph type="dt" sz="half" idx="10"/>
          </p:nvPr>
        </p:nvSpPr>
        <p:spPr/>
        <p:txBody>
          <a:bodyPr/>
          <a:lstStyle/>
          <a:p>
            <a:fld id="{BC3BBEFE-ED95-47CC-AA1B-806D4E60846A}" type="datetimeFigureOut">
              <a:rPr lang="en-US" smtClean="0"/>
              <a:t>12/24/2024</a:t>
            </a:fld>
            <a:endParaRPr lang="en-US"/>
          </a:p>
        </p:txBody>
      </p:sp>
      <p:sp>
        <p:nvSpPr>
          <p:cNvPr id="6" name="Footer Placeholder 5">
            <a:extLst>
              <a:ext uri="{FF2B5EF4-FFF2-40B4-BE49-F238E27FC236}">
                <a16:creationId xmlns:a16="http://schemas.microsoft.com/office/drawing/2014/main" id="{71455EEA-A4E2-4C8F-AA7C-9AB19EB04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1EFA4-79C6-423F-884A-C5BD82C4DB29}"/>
              </a:ext>
            </a:extLst>
          </p:cNvPr>
          <p:cNvSpPr>
            <a:spLocks noGrp="1"/>
          </p:cNvSpPr>
          <p:nvPr>
            <p:ph type="sldNum" sz="quarter" idx="12"/>
          </p:nvPr>
        </p:nvSpPr>
        <p:spPr/>
        <p:txBody>
          <a:bodyPr/>
          <a:lstStyle/>
          <a:p>
            <a:fld id="{0FEFF58A-1F68-468D-A46B-14887AA7DBE6}" type="slidenum">
              <a:rPr lang="en-US" smtClean="0"/>
              <a:t>‹#›</a:t>
            </a:fld>
            <a:endParaRPr lang="en-US"/>
          </a:p>
        </p:txBody>
      </p:sp>
    </p:spTree>
    <p:extLst>
      <p:ext uri="{BB962C8B-B14F-4D97-AF65-F5344CB8AC3E}">
        <p14:creationId xmlns:p14="http://schemas.microsoft.com/office/powerpoint/2010/main" val="90595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8C11-52F8-4A29-B705-3F724016AC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BC9010-0061-498A-A549-E57E90E082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900705-8BBC-4467-9AA5-BE7E185E27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3314D9-A8A4-437E-A656-F38850E5E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424E62-640B-4EF2-BDF4-7849944E06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7B0E59-4ED8-4D35-A464-5A0CF13AA5CE}"/>
              </a:ext>
            </a:extLst>
          </p:cNvPr>
          <p:cNvSpPr>
            <a:spLocks noGrp="1"/>
          </p:cNvSpPr>
          <p:nvPr>
            <p:ph type="dt" sz="half" idx="10"/>
          </p:nvPr>
        </p:nvSpPr>
        <p:spPr/>
        <p:txBody>
          <a:bodyPr/>
          <a:lstStyle/>
          <a:p>
            <a:fld id="{BC3BBEFE-ED95-47CC-AA1B-806D4E60846A}" type="datetimeFigureOut">
              <a:rPr lang="en-US" smtClean="0"/>
              <a:t>12/24/2024</a:t>
            </a:fld>
            <a:endParaRPr lang="en-US"/>
          </a:p>
        </p:txBody>
      </p:sp>
      <p:sp>
        <p:nvSpPr>
          <p:cNvPr id="8" name="Footer Placeholder 7">
            <a:extLst>
              <a:ext uri="{FF2B5EF4-FFF2-40B4-BE49-F238E27FC236}">
                <a16:creationId xmlns:a16="http://schemas.microsoft.com/office/drawing/2014/main" id="{9A5DEDE0-9860-42B6-AF2A-DCDCECE692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B18E2C-6A48-4E67-9D1C-7D9205FC8B3A}"/>
              </a:ext>
            </a:extLst>
          </p:cNvPr>
          <p:cNvSpPr>
            <a:spLocks noGrp="1"/>
          </p:cNvSpPr>
          <p:nvPr>
            <p:ph type="sldNum" sz="quarter" idx="12"/>
          </p:nvPr>
        </p:nvSpPr>
        <p:spPr/>
        <p:txBody>
          <a:bodyPr/>
          <a:lstStyle/>
          <a:p>
            <a:fld id="{0FEFF58A-1F68-468D-A46B-14887AA7DBE6}" type="slidenum">
              <a:rPr lang="en-US" smtClean="0"/>
              <a:t>‹#›</a:t>
            </a:fld>
            <a:endParaRPr lang="en-US"/>
          </a:p>
        </p:txBody>
      </p:sp>
    </p:spTree>
    <p:extLst>
      <p:ext uri="{BB962C8B-B14F-4D97-AF65-F5344CB8AC3E}">
        <p14:creationId xmlns:p14="http://schemas.microsoft.com/office/powerpoint/2010/main" val="350214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A266-14FD-4238-9D5F-5D67EC062D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ED0BA1-2717-49F7-B3E6-2A3667A1A16E}"/>
              </a:ext>
            </a:extLst>
          </p:cNvPr>
          <p:cNvSpPr>
            <a:spLocks noGrp="1"/>
          </p:cNvSpPr>
          <p:nvPr>
            <p:ph type="dt" sz="half" idx="10"/>
          </p:nvPr>
        </p:nvSpPr>
        <p:spPr/>
        <p:txBody>
          <a:bodyPr/>
          <a:lstStyle/>
          <a:p>
            <a:fld id="{BC3BBEFE-ED95-47CC-AA1B-806D4E60846A}" type="datetimeFigureOut">
              <a:rPr lang="en-US" smtClean="0"/>
              <a:t>12/24/2024</a:t>
            </a:fld>
            <a:endParaRPr lang="en-US"/>
          </a:p>
        </p:txBody>
      </p:sp>
      <p:sp>
        <p:nvSpPr>
          <p:cNvPr id="4" name="Footer Placeholder 3">
            <a:extLst>
              <a:ext uri="{FF2B5EF4-FFF2-40B4-BE49-F238E27FC236}">
                <a16:creationId xmlns:a16="http://schemas.microsoft.com/office/drawing/2014/main" id="{FCAEF89F-05F3-4E66-9EB0-ACB7F94689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5E2095-88F9-494F-A794-6B59CDD5055F}"/>
              </a:ext>
            </a:extLst>
          </p:cNvPr>
          <p:cNvSpPr>
            <a:spLocks noGrp="1"/>
          </p:cNvSpPr>
          <p:nvPr>
            <p:ph type="sldNum" sz="quarter" idx="12"/>
          </p:nvPr>
        </p:nvSpPr>
        <p:spPr/>
        <p:txBody>
          <a:bodyPr/>
          <a:lstStyle/>
          <a:p>
            <a:fld id="{0FEFF58A-1F68-468D-A46B-14887AA7DBE6}" type="slidenum">
              <a:rPr lang="en-US" smtClean="0"/>
              <a:t>‹#›</a:t>
            </a:fld>
            <a:endParaRPr lang="en-US"/>
          </a:p>
        </p:txBody>
      </p:sp>
    </p:spTree>
    <p:extLst>
      <p:ext uri="{BB962C8B-B14F-4D97-AF65-F5344CB8AC3E}">
        <p14:creationId xmlns:p14="http://schemas.microsoft.com/office/powerpoint/2010/main" val="320086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6971C9-B7A4-41D9-9D28-71A37477A6EA}"/>
              </a:ext>
            </a:extLst>
          </p:cNvPr>
          <p:cNvSpPr>
            <a:spLocks noGrp="1"/>
          </p:cNvSpPr>
          <p:nvPr>
            <p:ph type="dt" sz="half" idx="10"/>
          </p:nvPr>
        </p:nvSpPr>
        <p:spPr/>
        <p:txBody>
          <a:bodyPr/>
          <a:lstStyle/>
          <a:p>
            <a:fld id="{BC3BBEFE-ED95-47CC-AA1B-806D4E60846A}" type="datetimeFigureOut">
              <a:rPr lang="en-US" smtClean="0"/>
              <a:t>12/24/2024</a:t>
            </a:fld>
            <a:endParaRPr lang="en-US"/>
          </a:p>
        </p:txBody>
      </p:sp>
      <p:sp>
        <p:nvSpPr>
          <p:cNvPr id="3" name="Footer Placeholder 2">
            <a:extLst>
              <a:ext uri="{FF2B5EF4-FFF2-40B4-BE49-F238E27FC236}">
                <a16:creationId xmlns:a16="http://schemas.microsoft.com/office/drawing/2014/main" id="{EA1939D7-575F-4330-9B3A-A0DC9E2E36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1ACB85-633E-44DF-95DC-41BC503260E6}"/>
              </a:ext>
            </a:extLst>
          </p:cNvPr>
          <p:cNvSpPr>
            <a:spLocks noGrp="1"/>
          </p:cNvSpPr>
          <p:nvPr>
            <p:ph type="sldNum" sz="quarter" idx="12"/>
          </p:nvPr>
        </p:nvSpPr>
        <p:spPr/>
        <p:txBody>
          <a:bodyPr/>
          <a:lstStyle/>
          <a:p>
            <a:fld id="{0FEFF58A-1F68-468D-A46B-14887AA7DBE6}" type="slidenum">
              <a:rPr lang="en-US" smtClean="0"/>
              <a:t>‹#›</a:t>
            </a:fld>
            <a:endParaRPr lang="en-US"/>
          </a:p>
        </p:txBody>
      </p:sp>
    </p:spTree>
    <p:extLst>
      <p:ext uri="{BB962C8B-B14F-4D97-AF65-F5344CB8AC3E}">
        <p14:creationId xmlns:p14="http://schemas.microsoft.com/office/powerpoint/2010/main" val="21116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6A6E-4489-4C0D-9493-FAC0233040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9DCACC-C2DB-4A6A-A505-DD87C7379D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8C52A3-1193-4E8A-A662-CDB94FFA6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EB6FE0-B343-46AE-84BF-CA2D12A1D8BC}"/>
              </a:ext>
            </a:extLst>
          </p:cNvPr>
          <p:cNvSpPr>
            <a:spLocks noGrp="1"/>
          </p:cNvSpPr>
          <p:nvPr>
            <p:ph type="dt" sz="half" idx="10"/>
          </p:nvPr>
        </p:nvSpPr>
        <p:spPr/>
        <p:txBody>
          <a:bodyPr/>
          <a:lstStyle/>
          <a:p>
            <a:fld id="{BC3BBEFE-ED95-47CC-AA1B-806D4E60846A}" type="datetimeFigureOut">
              <a:rPr lang="en-US" smtClean="0"/>
              <a:t>12/24/2024</a:t>
            </a:fld>
            <a:endParaRPr lang="en-US"/>
          </a:p>
        </p:txBody>
      </p:sp>
      <p:sp>
        <p:nvSpPr>
          <p:cNvPr id="6" name="Footer Placeholder 5">
            <a:extLst>
              <a:ext uri="{FF2B5EF4-FFF2-40B4-BE49-F238E27FC236}">
                <a16:creationId xmlns:a16="http://schemas.microsoft.com/office/drawing/2014/main" id="{56FBC133-0BD5-4DBB-9F35-89537C20A3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6B6AF7-2189-42BC-97DC-A70C3CAAA298}"/>
              </a:ext>
            </a:extLst>
          </p:cNvPr>
          <p:cNvSpPr>
            <a:spLocks noGrp="1"/>
          </p:cNvSpPr>
          <p:nvPr>
            <p:ph type="sldNum" sz="quarter" idx="12"/>
          </p:nvPr>
        </p:nvSpPr>
        <p:spPr/>
        <p:txBody>
          <a:bodyPr/>
          <a:lstStyle/>
          <a:p>
            <a:fld id="{0FEFF58A-1F68-468D-A46B-14887AA7DBE6}" type="slidenum">
              <a:rPr lang="en-US" smtClean="0"/>
              <a:t>‹#›</a:t>
            </a:fld>
            <a:endParaRPr lang="en-US"/>
          </a:p>
        </p:txBody>
      </p:sp>
    </p:spTree>
    <p:extLst>
      <p:ext uri="{BB962C8B-B14F-4D97-AF65-F5344CB8AC3E}">
        <p14:creationId xmlns:p14="http://schemas.microsoft.com/office/powerpoint/2010/main" val="2496385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FD77-1670-417B-B9F8-DE6A419BDE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259246-69D5-49F1-A860-D18E8429C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57A889-C2F7-410F-837B-4FD07B4E9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E3A4F-4C26-4459-AA8F-36A467A89104}"/>
              </a:ext>
            </a:extLst>
          </p:cNvPr>
          <p:cNvSpPr>
            <a:spLocks noGrp="1"/>
          </p:cNvSpPr>
          <p:nvPr>
            <p:ph type="dt" sz="half" idx="10"/>
          </p:nvPr>
        </p:nvSpPr>
        <p:spPr/>
        <p:txBody>
          <a:bodyPr/>
          <a:lstStyle/>
          <a:p>
            <a:fld id="{BC3BBEFE-ED95-47CC-AA1B-806D4E60846A}" type="datetimeFigureOut">
              <a:rPr lang="en-US" smtClean="0"/>
              <a:t>12/24/2024</a:t>
            </a:fld>
            <a:endParaRPr lang="en-US"/>
          </a:p>
        </p:txBody>
      </p:sp>
      <p:sp>
        <p:nvSpPr>
          <p:cNvPr id="6" name="Footer Placeholder 5">
            <a:extLst>
              <a:ext uri="{FF2B5EF4-FFF2-40B4-BE49-F238E27FC236}">
                <a16:creationId xmlns:a16="http://schemas.microsoft.com/office/drawing/2014/main" id="{4469121B-C56F-49CE-AC60-379554021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3F5A7-0801-42D1-A259-536C266EF047}"/>
              </a:ext>
            </a:extLst>
          </p:cNvPr>
          <p:cNvSpPr>
            <a:spLocks noGrp="1"/>
          </p:cNvSpPr>
          <p:nvPr>
            <p:ph type="sldNum" sz="quarter" idx="12"/>
          </p:nvPr>
        </p:nvSpPr>
        <p:spPr/>
        <p:txBody>
          <a:bodyPr/>
          <a:lstStyle/>
          <a:p>
            <a:fld id="{0FEFF58A-1F68-468D-A46B-14887AA7DBE6}" type="slidenum">
              <a:rPr lang="en-US" smtClean="0"/>
              <a:t>‹#›</a:t>
            </a:fld>
            <a:endParaRPr lang="en-US"/>
          </a:p>
        </p:txBody>
      </p:sp>
    </p:spTree>
    <p:extLst>
      <p:ext uri="{BB962C8B-B14F-4D97-AF65-F5344CB8AC3E}">
        <p14:creationId xmlns:p14="http://schemas.microsoft.com/office/powerpoint/2010/main" val="320769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53AB78-A8BD-40A7-BA87-A2DB4215A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4EDD42-DD3E-4D99-86DD-BF6EA62AA3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AFE22-0B3E-4A35-8CF6-00F67BF581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BBEFE-ED95-47CC-AA1B-806D4E60846A}" type="datetimeFigureOut">
              <a:rPr lang="en-US" smtClean="0"/>
              <a:t>12/24/2024</a:t>
            </a:fld>
            <a:endParaRPr lang="en-US"/>
          </a:p>
        </p:txBody>
      </p:sp>
      <p:sp>
        <p:nvSpPr>
          <p:cNvPr id="5" name="Footer Placeholder 4">
            <a:extLst>
              <a:ext uri="{FF2B5EF4-FFF2-40B4-BE49-F238E27FC236}">
                <a16:creationId xmlns:a16="http://schemas.microsoft.com/office/drawing/2014/main" id="{77058917-41F9-46A1-B63E-2D5E438339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D0C422-F447-4EA0-B374-A2F39F383B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FF58A-1F68-468D-A46B-14887AA7DBE6}" type="slidenum">
              <a:rPr lang="en-US" smtClean="0"/>
              <a:t>‹#›</a:t>
            </a:fld>
            <a:endParaRPr lang="en-US"/>
          </a:p>
        </p:txBody>
      </p:sp>
    </p:spTree>
    <p:extLst>
      <p:ext uri="{BB962C8B-B14F-4D97-AF65-F5344CB8AC3E}">
        <p14:creationId xmlns:p14="http://schemas.microsoft.com/office/powerpoint/2010/main" val="2397227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A8BA-F7E4-4C05-8FB0-6AA42FF18498}"/>
              </a:ext>
            </a:extLst>
          </p:cNvPr>
          <p:cNvSpPr>
            <a:spLocks noGrp="1"/>
          </p:cNvSpPr>
          <p:nvPr>
            <p:ph type="ctrTitle"/>
          </p:nvPr>
        </p:nvSpPr>
        <p:spPr/>
        <p:txBody>
          <a:bodyPr/>
          <a:lstStyle/>
          <a:p>
            <a:r>
              <a:rPr lang="en-US" dirty="0">
                <a:solidFill>
                  <a:srgbClr val="EE6D58"/>
                </a:solidFill>
                <a:latin typeface="Algerian" panose="04020705040A02060702" pitchFamily="82" charset="0"/>
              </a:rPr>
              <a:t>Evaluation of Style Advisor Performance</a:t>
            </a:r>
          </a:p>
        </p:txBody>
      </p:sp>
      <p:sp>
        <p:nvSpPr>
          <p:cNvPr id="3" name="Subtitle 2">
            <a:extLst>
              <a:ext uri="{FF2B5EF4-FFF2-40B4-BE49-F238E27FC236}">
                <a16:creationId xmlns:a16="http://schemas.microsoft.com/office/drawing/2014/main" id="{F5A5FF2F-527E-416D-BE92-806247123CA7}"/>
              </a:ext>
            </a:extLst>
          </p:cNvPr>
          <p:cNvSpPr>
            <a:spLocks noGrp="1"/>
          </p:cNvSpPr>
          <p:nvPr>
            <p:ph type="subTitle" idx="1"/>
          </p:nvPr>
        </p:nvSpPr>
        <p:spPr/>
        <p:txBody>
          <a:bodyPr/>
          <a:lstStyle/>
          <a:p>
            <a:endParaRPr lang="en-US" dirty="0">
              <a:latin typeface="Amasis MT Pro Black" panose="02040A04050005020304" pitchFamily="18" charset="0"/>
            </a:endParaRPr>
          </a:p>
          <a:p>
            <a:r>
              <a:rPr lang="en-US" sz="2800" dirty="0">
                <a:latin typeface="Amasis MT Pro Black" panose="02040A04050005020304" pitchFamily="18" charset="0"/>
              </a:rPr>
              <a:t>Subtitle: Comprehensive Analysis and Insights </a:t>
            </a:r>
          </a:p>
        </p:txBody>
      </p:sp>
    </p:spTree>
    <p:extLst>
      <p:ext uri="{BB962C8B-B14F-4D97-AF65-F5344CB8AC3E}">
        <p14:creationId xmlns:p14="http://schemas.microsoft.com/office/powerpoint/2010/main" val="3326281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DC80DC-34FE-4069-B3D1-AFCD72BE358F}"/>
              </a:ext>
            </a:extLst>
          </p:cNvPr>
          <p:cNvSpPr>
            <a:spLocks noGrp="1"/>
          </p:cNvSpPr>
          <p:nvPr>
            <p:ph idx="1"/>
          </p:nvPr>
        </p:nvSpPr>
        <p:spPr>
          <a:xfrm>
            <a:off x="838200" y="604912"/>
            <a:ext cx="10515600" cy="5572052"/>
          </a:xfrm>
        </p:spPr>
        <p:txBody>
          <a:bodyPr/>
          <a:lstStyle/>
          <a:p>
            <a:r>
              <a:rPr lang="en-US" dirty="0"/>
              <a:t>5. </a:t>
            </a:r>
            <a:r>
              <a:rPr lang="en-US" b="1" dirty="0"/>
              <a:t>Comparison of High vs. Low Performers: </a:t>
            </a:r>
            <a:r>
              <a:rPr lang="en-US" dirty="0"/>
              <a:t>Stacked bar chart comparing characteristics of High and Low Performers</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061B7A4E-42BD-4A60-824F-634A179E606D}"/>
              </a:ext>
            </a:extLst>
          </p:cNvPr>
          <p:cNvPicPr>
            <a:picLocks noChangeAspect="1"/>
          </p:cNvPicPr>
          <p:nvPr/>
        </p:nvPicPr>
        <p:blipFill>
          <a:blip r:embed="rId2"/>
          <a:stretch>
            <a:fillRect/>
          </a:stretch>
        </p:blipFill>
        <p:spPr>
          <a:xfrm>
            <a:off x="640080" y="1941342"/>
            <a:ext cx="10515600" cy="3474719"/>
          </a:xfrm>
          <a:prstGeom prst="rect">
            <a:avLst/>
          </a:prstGeom>
        </p:spPr>
      </p:pic>
    </p:spTree>
    <p:extLst>
      <p:ext uri="{BB962C8B-B14F-4D97-AF65-F5344CB8AC3E}">
        <p14:creationId xmlns:p14="http://schemas.microsoft.com/office/powerpoint/2010/main" val="173549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EE20-7AE9-42F7-BDEE-013B74EA42A3}"/>
              </a:ext>
            </a:extLst>
          </p:cNvPr>
          <p:cNvSpPr>
            <a:spLocks noGrp="1"/>
          </p:cNvSpPr>
          <p:nvPr>
            <p:ph type="title"/>
          </p:nvPr>
        </p:nvSpPr>
        <p:spPr/>
        <p:txBody>
          <a:bodyPr/>
          <a:lstStyle/>
          <a:p>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A8B930E4-1070-48EE-8F6C-B2BEBF5C5E92}"/>
              </a:ext>
            </a:extLst>
          </p:cNvPr>
          <p:cNvSpPr>
            <a:spLocks noGrp="1"/>
          </p:cNvSpPr>
          <p:nvPr>
            <p:ph idx="1"/>
          </p:nvPr>
        </p:nvSpPr>
        <p:spPr/>
        <p:txBody>
          <a:bodyPr/>
          <a:lstStyle/>
          <a:p>
            <a:r>
              <a:rPr lang="en-US" dirty="0"/>
              <a:t>Based on the analysis, the management team will gain insights into the effectiveness of Style Advisors across different regions. The visualizations will provide a clear picture of performance trends, high-performing regions, and areas requiring attention. Recommendations can be made to enhance overall performance based on the identified strengths and weaknesses. </a:t>
            </a:r>
          </a:p>
        </p:txBody>
      </p:sp>
    </p:spTree>
    <p:extLst>
      <p:ext uri="{BB962C8B-B14F-4D97-AF65-F5344CB8AC3E}">
        <p14:creationId xmlns:p14="http://schemas.microsoft.com/office/powerpoint/2010/main" val="1071633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0BA3B-E950-461B-8450-2804635857FB}"/>
              </a:ext>
            </a:extLst>
          </p:cNvPr>
          <p:cNvSpPr>
            <a:spLocks noGrp="1"/>
          </p:cNvSpPr>
          <p:nvPr>
            <p:ph type="title"/>
          </p:nvPr>
        </p:nvSpPr>
        <p:spPr>
          <a:xfrm>
            <a:off x="599049" y="4712042"/>
            <a:ext cx="10515600" cy="1325563"/>
          </a:xfrm>
        </p:spPr>
        <p:txBody>
          <a:bodyPr/>
          <a:lstStyle/>
          <a:p>
            <a:r>
              <a:rPr lang="en-US" dirty="0">
                <a:latin typeface="Algerian" panose="04020705040A02060702" pitchFamily="82" charset="0"/>
              </a:rPr>
              <a:t>Presented by :</a:t>
            </a:r>
            <a:br>
              <a:rPr lang="en-US" dirty="0">
                <a:latin typeface="Algerian" panose="04020705040A02060702" pitchFamily="82" charset="0"/>
              </a:rPr>
            </a:br>
            <a:r>
              <a:rPr lang="en-US" dirty="0">
                <a:latin typeface="Algerian" panose="04020705040A02060702" pitchFamily="82" charset="0"/>
              </a:rPr>
              <a:t>E Sweta Rao</a:t>
            </a:r>
          </a:p>
        </p:txBody>
      </p:sp>
    </p:spTree>
    <p:extLst>
      <p:ext uri="{BB962C8B-B14F-4D97-AF65-F5344CB8AC3E}">
        <p14:creationId xmlns:p14="http://schemas.microsoft.com/office/powerpoint/2010/main" val="1481439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EF7B-96A1-4D12-8C32-7FDBA4B7DB17}"/>
              </a:ext>
            </a:extLst>
          </p:cNvPr>
          <p:cNvSpPr>
            <a:spLocks noGrp="1"/>
          </p:cNvSpPr>
          <p:nvPr>
            <p:ph type="title"/>
          </p:nvPr>
        </p:nvSpPr>
        <p:spPr/>
        <p:txBody>
          <a:bodyPr/>
          <a:lstStyle/>
          <a:p>
            <a:r>
              <a:rPr lang="en-US"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8BAA5A70-50A2-4F9F-9238-D84B886DA8DA}"/>
              </a:ext>
            </a:extLst>
          </p:cNvPr>
          <p:cNvSpPr>
            <a:spLocks noGrp="1"/>
          </p:cNvSpPr>
          <p:nvPr>
            <p:ph idx="1"/>
          </p:nvPr>
        </p:nvSpPr>
        <p:spPr/>
        <p:txBody>
          <a:bodyPr/>
          <a:lstStyle/>
          <a:p>
            <a:pPr marL="0" indent="0">
              <a:buNone/>
            </a:pPr>
            <a:r>
              <a:rPr lang="en-US" b="1" dirty="0">
                <a:latin typeface="+mj-lt"/>
              </a:rPr>
              <a:t>Introduction</a:t>
            </a:r>
            <a:r>
              <a:rPr lang="en-US" dirty="0"/>
              <a:t> </a:t>
            </a:r>
          </a:p>
          <a:p>
            <a:pPr marL="0" indent="0">
              <a:buNone/>
            </a:pPr>
            <a:r>
              <a:rPr lang="en-US" dirty="0"/>
              <a:t>The project aims to evaluate the performance of Style Advisors using a comprehensive set of criteria. The evaluation data covers various aspects such as store ambiance, first impressions, discovery of customer needs, trial experience, and overall customer service. The primary focus is on understanding how well Style Advisors are performing and identifying areas for improvement</a:t>
            </a:r>
          </a:p>
          <a:p>
            <a:pPr marL="0" indent="0">
              <a:buNone/>
            </a:pPr>
            <a:endParaRPr lang="en-US" dirty="0"/>
          </a:p>
        </p:txBody>
      </p:sp>
    </p:spTree>
    <p:extLst>
      <p:ext uri="{BB962C8B-B14F-4D97-AF65-F5344CB8AC3E}">
        <p14:creationId xmlns:p14="http://schemas.microsoft.com/office/powerpoint/2010/main" val="89931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EF7B-96A1-4D12-8C32-7FDBA4B7DB17}"/>
              </a:ext>
            </a:extLst>
          </p:cNvPr>
          <p:cNvSpPr>
            <a:spLocks noGrp="1"/>
          </p:cNvSpPr>
          <p:nvPr>
            <p:ph type="title"/>
          </p:nvPr>
        </p:nvSpPr>
        <p:spPr/>
        <p:txBody>
          <a:bodyPr/>
          <a:lstStyle/>
          <a:p>
            <a:r>
              <a:rPr lang="en-US" dirty="0">
                <a:latin typeface="Algerian" panose="04020705040A02060702" pitchFamily="82" charset="0"/>
              </a:rPr>
              <a:t>Objectives</a:t>
            </a:r>
          </a:p>
        </p:txBody>
      </p:sp>
      <p:sp>
        <p:nvSpPr>
          <p:cNvPr id="3" name="Content Placeholder 2">
            <a:extLst>
              <a:ext uri="{FF2B5EF4-FFF2-40B4-BE49-F238E27FC236}">
                <a16:creationId xmlns:a16="http://schemas.microsoft.com/office/drawing/2014/main" id="{8BAA5A70-50A2-4F9F-9238-D84B886DA8DA}"/>
              </a:ext>
            </a:extLst>
          </p:cNvPr>
          <p:cNvSpPr>
            <a:spLocks noGrp="1"/>
          </p:cNvSpPr>
          <p:nvPr>
            <p:ph idx="1"/>
          </p:nvPr>
        </p:nvSpPr>
        <p:spPr/>
        <p:txBody>
          <a:bodyPr>
            <a:normAutofit lnSpcReduction="10000"/>
          </a:bodyPr>
          <a:lstStyle/>
          <a:p>
            <a:pPr marL="514350" indent="-514350">
              <a:buAutoNum type="arabicPeriod"/>
            </a:pPr>
            <a:r>
              <a:rPr lang="en-US" b="1" dirty="0"/>
              <a:t>Performance Grading</a:t>
            </a:r>
            <a:r>
              <a:rPr lang="en-US" dirty="0"/>
              <a:t>: Assign grades to each Style Advisor based on their Evaluation Score.</a:t>
            </a:r>
          </a:p>
          <a:p>
            <a:pPr marL="0" indent="0">
              <a:buNone/>
            </a:pPr>
            <a:r>
              <a:rPr lang="en-US" b="1" dirty="0"/>
              <a:t>2. Pivot Table Analysis: </a:t>
            </a:r>
            <a:r>
              <a:rPr lang="en-US" dirty="0"/>
              <a:t>Analyze average evaluation scores by zone to understand regional performance.</a:t>
            </a:r>
          </a:p>
          <a:p>
            <a:pPr marL="0" indent="0">
              <a:buNone/>
            </a:pPr>
            <a:r>
              <a:rPr lang="en-US" dirty="0"/>
              <a:t> </a:t>
            </a:r>
            <a:r>
              <a:rPr lang="en-US" b="1" dirty="0"/>
              <a:t>3. High Performer Identification: </a:t>
            </a:r>
            <a:r>
              <a:rPr lang="en-US" dirty="0"/>
              <a:t>Determine which region has the highest percentage of high performers.</a:t>
            </a:r>
          </a:p>
          <a:p>
            <a:pPr marL="0" indent="0">
              <a:buNone/>
            </a:pPr>
            <a:r>
              <a:rPr lang="en-US" b="1" dirty="0"/>
              <a:t>4. Visualization: </a:t>
            </a:r>
            <a:r>
              <a:rPr lang="en-US" dirty="0"/>
              <a:t>Create visual representations of the data to highlight key trends and insights. </a:t>
            </a:r>
          </a:p>
          <a:p>
            <a:pPr marL="0" indent="0">
              <a:buNone/>
            </a:pPr>
            <a:r>
              <a:rPr lang="en-US" b="1" dirty="0"/>
              <a:t>5. Presentation Report: </a:t>
            </a:r>
            <a:r>
              <a:rPr lang="en-US" dirty="0"/>
              <a:t>Summarize findings and provide recommendations for management</a:t>
            </a:r>
          </a:p>
        </p:txBody>
      </p:sp>
    </p:spTree>
    <p:extLst>
      <p:ext uri="{BB962C8B-B14F-4D97-AF65-F5344CB8AC3E}">
        <p14:creationId xmlns:p14="http://schemas.microsoft.com/office/powerpoint/2010/main" val="426078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7927-2B81-4FE0-AA2C-4088591F6847}"/>
              </a:ext>
            </a:extLst>
          </p:cNvPr>
          <p:cNvSpPr>
            <a:spLocks noGrp="1"/>
          </p:cNvSpPr>
          <p:nvPr>
            <p:ph type="title"/>
          </p:nvPr>
        </p:nvSpPr>
        <p:spPr/>
        <p:txBody>
          <a:bodyPr/>
          <a:lstStyle/>
          <a:p>
            <a:r>
              <a:rPr lang="en-US" dirty="0">
                <a:latin typeface="Algerian" panose="04020705040A02060702" pitchFamily="82" charset="0"/>
              </a:rPr>
              <a:t> Key Performance</a:t>
            </a:r>
          </a:p>
        </p:txBody>
      </p:sp>
      <p:sp>
        <p:nvSpPr>
          <p:cNvPr id="3" name="Content Placeholder 2">
            <a:extLst>
              <a:ext uri="{FF2B5EF4-FFF2-40B4-BE49-F238E27FC236}">
                <a16:creationId xmlns:a16="http://schemas.microsoft.com/office/drawing/2014/main" id="{972CBE6E-738D-4028-8932-52280AF45DE9}"/>
              </a:ext>
            </a:extLst>
          </p:cNvPr>
          <p:cNvSpPr>
            <a:spLocks noGrp="1"/>
          </p:cNvSpPr>
          <p:nvPr>
            <p:ph idx="1"/>
          </p:nvPr>
        </p:nvSpPr>
        <p:spPr/>
        <p:txBody>
          <a:bodyPr/>
          <a:lstStyle/>
          <a:p>
            <a:pPr marL="0" indent="0">
              <a:buNone/>
            </a:pPr>
            <a:r>
              <a:rPr lang="en-US" b="1" dirty="0">
                <a:latin typeface="+mj-lt"/>
              </a:rPr>
              <a:t>Task-1 </a:t>
            </a:r>
          </a:p>
          <a:p>
            <a:pPr marL="0" indent="0">
              <a:buNone/>
            </a:pPr>
            <a:r>
              <a:rPr lang="en-US" b="1" u="sng" dirty="0">
                <a:latin typeface="+mj-lt"/>
              </a:rPr>
              <a:t>Performance Grading </a:t>
            </a:r>
          </a:p>
          <a:p>
            <a:pPr marL="0" indent="0">
              <a:buNone/>
            </a:pPr>
            <a:r>
              <a:rPr lang="en-US" dirty="0"/>
              <a:t>Using the Evaluation Score, assign grades as follows:</a:t>
            </a:r>
          </a:p>
          <a:p>
            <a:pPr marL="0" indent="0">
              <a:buNone/>
            </a:pPr>
            <a:r>
              <a:rPr lang="en-US" b="1" dirty="0"/>
              <a:t>High Performer: </a:t>
            </a:r>
            <a:r>
              <a:rPr lang="en-US" dirty="0"/>
              <a:t>90% - 100% </a:t>
            </a:r>
          </a:p>
          <a:p>
            <a:pPr marL="0" indent="0">
              <a:buNone/>
            </a:pPr>
            <a:r>
              <a:rPr lang="en-US" b="1" dirty="0"/>
              <a:t>Average Performer: </a:t>
            </a:r>
            <a:r>
              <a:rPr lang="en-US" dirty="0"/>
              <a:t>70% - 89% </a:t>
            </a:r>
          </a:p>
          <a:p>
            <a:pPr marL="0" indent="0">
              <a:buNone/>
            </a:pPr>
            <a:r>
              <a:rPr lang="en-US" b="1" dirty="0"/>
              <a:t>Low Performer: </a:t>
            </a:r>
            <a:r>
              <a:rPr lang="en-US" dirty="0"/>
              <a:t>50% - 69% </a:t>
            </a:r>
          </a:p>
          <a:p>
            <a:pPr marL="0" indent="0">
              <a:buNone/>
            </a:pPr>
            <a:r>
              <a:rPr lang="en-US" b="1" dirty="0"/>
              <a:t>Bottom Performer: </a:t>
            </a:r>
            <a:r>
              <a:rPr lang="en-US" dirty="0"/>
              <a:t>Below 50%</a:t>
            </a:r>
          </a:p>
        </p:txBody>
      </p:sp>
    </p:spTree>
    <p:extLst>
      <p:ext uri="{BB962C8B-B14F-4D97-AF65-F5344CB8AC3E}">
        <p14:creationId xmlns:p14="http://schemas.microsoft.com/office/powerpoint/2010/main" val="4237134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4798-C964-481A-B49E-D08A1E6DD735}"/>
              </a:ext>
            </a:extLst>
          </p:cNvPr>
          <p:cNvSpPr>
            <a:spLocks noGrp="1"/>
          </p:cNvSpPr>
          <p:nvPr>
            <p:ph type="title"/>
          </p:nvPr>
        </p:nvSpPr>
        <p:spPr>
          <a:xfrm>
            <a:off x="838141" y="162061"/>
            <a:ext cx="10515600" cy="1325563"/>
          </a:xfrm>
        </p:spPr>
        <p:txBody>
          <a:bodyPr>
            <a:normAutofit/>
          </a:bodyPr>
          <a:lstStyle/>
          <a:p>
            <a:r>
              <a:rPr lang="en-US" sz="3600" u="sng" dirty="0">
                <a:latin typeface="Algerian" panose="04020705040A02060702" pitchFamily="82" charset="0"/>
              </a:rPr>
              <a:t>Assigning Grades Through performance</a:t>
            </a:r>
          </a:p>
        </p:txBody>
      </p:sp>
      <p:pic>
        <p:nvPicPr>
          <p:cNvPr id="5" name="Content Placeholder 4">
            <a:extLst>
              <a:ext uri="{FF2B5EF4-FFF2-40B4-BE49-F238E27FC236}">
                <a16:creationId xmlns:a16="http://schemas.microsoft.com/office/drawing/2014/main" id="{74A26F1C-E72F-4436-9EA3-C8D0426751F4}"/>
              </a:ext>
            </a:extLst>
          </p:cNvPr>
          <p:cNvPicPr>
            <a:picLocks noGrp="1" noChangeAspect="1"/>
          </p:cNvPicPr>
          <p:nvPr>
            <p:ph idx="1"/>
          </p:nvPr>
        </p:nvPicPr>
        <p:blipFill>
          <a:blip r:embed="rId2"/>
          <a:stretch>
            <a:fillRect/>
          </a:stretch>
        </p:blipFill>
        <p:spPr>
          <a:xfrm>
            <a:off x="340747" y="1263925"/>
            <a:ext cx="11510385" cy="4330150"/>
          </a:xfrm>
          <a:gradFill>
            <a:gsLst>
              <a:gs pos="0">
                <a:schemeClr val="accent1">
                  <a:lumMod val="5000"/>
                  <a:lumOff val="95000"/>
                </a:schemeClr>
              </a:gs>
              <a:gs pos="74000">
                <a:schemeClr val="accent1">
                  <a:lumMod val="45000"/>
                  <a:lumOff val="55000"/>
                </a:schemeClr>
              </a:gs>
              <a:gs pos="21000">
                <a:schemeClr val="accent1">
                  <a:lumMod val="45000"/>
                  <a:lumOff val="55000"/>
                </a:schemeClr>
              </a:gs>
              <a:gs pos="100000">
                <a:schemeClr val="accent1">
                  <a:lumMod val="30000"/>
                  <a:lumOff val="70000"/>
                </a:schemeClr>
              </a:gs>
            </a:gsLst>
            <a:lin ang="5400000" scaled="1"/>
          </a:gradFill>
        </p:spPr>
      </p:pic>
      <p:sp>
        <p:nvSpPr>
          <p:cNvPr id="7" name="TextBox 6">
            <a:extLst>
              <a:ext uri="{FF2B5EF4-FFF2-40B4-BE49-F238E27FC236}">
                <a16:creationId xmlns:a16="http://schemas.microsoft.com/office/drawing/2014/main" id="{CA00C2D9-CAB3-46E9-BE59-D59F6D1C052D}"/>
              </a:ext>
            </a:extLst>
          </p:cNvPr>
          <p:cNvSpPr txBox="1"/>
          <p:nvPr/>
        </p:nvSpPr>
        <p:spPr>
          <a:xfrm>
            <a:off x="589415" y="5935925"/>
            <a:ext cx="11013051" cy="646331"/>
          </a:xfrm>
          <a:prstGeom prst="rect">
            <a:avLst/>
          </a:prstGeom>
          <a:noFill/>
        </p:spPr>
        <p:txBody>
          <a:bodyPr wrap="square">
            <a:spAutoFit/>
          </a:bodyPr>
          <a:lstStyle/>
          <a:p>
            <a:r>
              <a:rPr lang="en-US" b="1" dirty="0">
                <a:solidFill>
                  <a:srgbClr val="626262"/>
                </a:solidFill>
              </a:rPr>
              <a:t> =IFS(AND(C2&gt;=90,C2&lt;=100),"high </a:t>
            </a:r>
            <a:r>
              <a:rPr lang="en-US" b="1" dirty="0" err="1">
                <a:solidFill>
                  <a:srgbClr val="626262"/>
                </a:solidFill>
              </a:rPr>
              <a:t>performer",AND</a:t>
            </a:r>
            <a:r>
              <a:rPr lang="en-US" b="1" dirty="0">
                <a:solidFill>
                  <a:srgbClr val="626262"/>
                </a:solidFill>
              </a:rPr>
              <a:t>(C2&gt;=70,C2&lt;=89),"average </a:t>
            </a:r>
            <a:r>
              <a:rPr lang="en-US" b="1" dirty="0" err="1">
                <a:solidFill>
                  <a:srgbClr val="626262"/>
                </a:solidFill>
              </a:rPr>
              <a:t>performer",AND</a:t>
            </a:r>
            <a:r>
              <a:rPr lang="en-US" b="1" dirty="0">
                <a:solidFill>
                  <a:srgbClr val="626262"/>
                </a:solidFill>
              </a:rPr>
              <a:t>(C2&gt;=50,C2&lt;=69),"low </a:t>
            </a:r>
            <a:r>
              <a:rPr lang="en-US" b="1" dirty="0" err="1">
                <a:solidFill>
                  <a:srgbClr val="626262"/>
                </a:solidFill>
              </a:rPr>
              <a:t>performer",AND</a:t>
            </a:r>
            <a:r>
              <a:rPr lang="en-US" b="1" dirty="0">
                <a:solidFill>
                  <a:srgbClr val="626262"/>
                </a:solidFill>
              </a:rPr>
              <a:t>(C2&lt;=50),"bottom performer")</a:t>
            </a:r>
          </a:p>
        </p:txBody>
      </p:sp>
    </p:spTree>
    <p:extLst>
      <p:ext uri="{BB962C8B-B14F-4D97-AF65-F5344CB8AC3E}">
        <p14:creationId xmlns:p14="http://schemas.microsoft.com/office/powerpoint/2010/main" val="137402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9750D84-2B74-4B58-B39F-5B4332A169DC}"/>
              </a:ext>
            </a:extLst>
          </p:cNvPr>
          <p:cNvSpPr>
            <a:spLocks noGrp="1"/>
          </p:cNvSpPr>
          <p:nvPr>
            <p:ph idx="1"/>
          </p:nvPr>
        </p:nvSpPr>
        <p:spPr>
          <a:xfrm>
            <a:off x="622495" y="255310"/>
            <a:ext cx="11201400" cy="6918491"/>
          </a:xfrm>
        </p:spPr>
        <p:txBody>
          <a:bodyPr/>
          <a:lstStyle/>
          <a:p>
            <a:pPr marL="0" indent="0">
              <a:buNone/>
            </a:pPr>
            <a:r>
              <a:rPr lang="en-US" b="1" dirty="0">
                <a:latin typeface="+mj-lt"/>
              </a:rPr>
              <a:t>Task-2</a:t>
            </a:r>
            <a:r>
              <a:rPr lang="en-US" dirty="0"/>
              <a:t> </a:t>
            </a:r>
          </a:p>
          <a:p>
            <a:pPr marL="0" indent="0">
              <a:buNone/>
            </a:pPr>
            <a:r>
              <a:rPr lang="en-US" b="1" u="sng" dirty="0">
                <a:latin typeface="+mj-lt"/>
              </a:rPr>
              <a:t>Pivot Table Analysis </a:t>
            </a:r>
          </a:p>
          <a:p>
            <a:pPr marL="0" indent="0">
              <a:buNone/>
            </a:pPr>
            <a:r>
              <a:rPr lang="en-US" dirty="0"/>
              <a:t>To create a pivot table that shows the average Evaluation Score by Zone:</a:t>
            </a:r>
          </a:p>
          <a:p>
            <a:pPr marL="0" indent="0">
              <a:buNone/>
            </a:pPr>
            <a:r>
              <a:rPr lang="en-US" b="1" dirty="0"/>
              <a:t> 1. Data Preparation: </a:t>
            </a:r>
            <a:r>
              <a:rPr lang="en-US" dirty="0"/>
              <a:t>Ensure the data is clean and organized. </a:t>
            </a:r>
          </a:p>
          <a:p>
            <a:pPr marL="0" indent="0">
              <a:buNone/>
            </a:pPr>
            <a:r>
              <a:rPr lang="en-US" b="1" dirty="0"/>
              <a:t>2. Create Pivot Table: </a:t>
            </a:r>
            <a:r>
              <a:rPr lang="en-US" dirty="0"/>
              <a:t>Use Excel or Google Sheets to create a pivot table with "Zone" as the row label and average of "Evaluation Score" as the value.</a:t>
            </a:r>
          </a:p>
          <a:p>
            <a:pPr marL="0" indent="0">
              <a:buNone/>
            </a:pPr>
            <a:endParaRPr lang="en-US" dirty="0"/>
          </a:p>
          <a:p>
            <a:pPr marL="0" indent="0">
              <a:buNone/>
            </a:pPr>
            <a:endParaRPr lang="en-US" dirty="0"/>
          </a:p>
        </p:txBody>
      </p:sp>
      <p:graphicFrame>
        <p:nvGraphicFramePr>
          <p:cNvPr id="8" name="Chart 7">
            <a:extLst>
              <a:ext uri="{FF2B5EF4-FFF2-40B4-BE49-F238E27FC236}">
                <a16:creationId xmlns:a16="http://schemas.microsoft.com/office/drawing/2014/main" id="{2C5E4402-F706-4941-B48B-A8448CCD6306}"/>
              </a:ext>
            </a:extLst>
          </p:cNvPr>
          <p:cNvGraphicFramePr>
            <a:graphicFrameLocks/>
          </p:cNvGraphicFramePr>
          <p:nvPr>
            <p:extLst>
              <p:ext uri="{D42A27DB-BD31-4B8C-83A1-F6EECF244321}">
                <p14:modId xmlns:p14="http://schemas.microsoft.com/office/powerpoint/2010/main" val="3481518853"/>
              </p:ext>
            </p:extLst>
          </p:nvPr>
        </p:nvGraphicFramePr>
        <p:xfrm>
          <a:off x="2138289" y="3173690"/>
          <a:ext cx="7582486" cy="3429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2324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BE056-43A2-4876-8DB7-97FA333D3A26}"/>
              </a:ext>
            </a:extLst>
          </p:cNvPr>
          <p:cNvSpPr>
            <a:spLocks noGrp="1"/>
          </p:cNvSpPr>
          <p:nvPr>
            <p:ph idx="1"/>
          </p:nvPr>
        </p:nvSpPr>
        <p:spPr>
          <a:xfrm>
            <a:off x="647113" y="253218"/>
            <a:ext cx="10832123" cy="6344530"/>
          </a:xfrm>
        </p:spPr>
        <p:txBody>
          <a:bodyPr>
            <a:normAutofit fontScale="77500" lnSpcReduction="20000"/>
          </a:bodyPr>
          <a:lstStyle/>
          <a:p>
            <a:pPr marL="0" indent="0">
              <a:buNone/>
            </a:pPr>
            <a:endParaRPr lang="en-US" b="1" dirty="0">
              <a:latin typeface="Amasis MT Pro Black" panose="02040A04050005020304" pitchFamily="18" charset="0"/>
            </a:endParaRPr>
          </a:p>
          <a:p>
            <a:pPr marL="0" indent="0">
              <a:buNone/>
            </a:pPr>
            <a:r>
              <a:rPr lang="en-US" b="1" dirty="0">
                <a:latin typeface="Amasis MT Pro Black" panose="02040A04050005020304" pitchFamily="18" charset="0"/>
              </a:rPr>
              <a:t>Steps to Find the Region with the Highest Percentage of High Performers :</a:t>
            </a:r>
          </a:p>
          <a:p>
            <a:pPr marL="0" indent="0">
              <a:buNone/>
            </a:pPr>
            <a:endParaRPr lang="en-US" b="1" dirty="0">
              <a:latin typeface="Amasis MT Pro Black" panose="02040A04050005020304" pitchFamily="18" charset="0"/>
            </a:endParaRPr>
          </a:p>
          <a:p>
            <a:pPr marL="514350" indent="-514350">
              <a:buAutoNum type="arabicPeriod"/>
            </a:pPr>
            <a:r>
              <a:rPr lang="en-US" dirty="0"/>
              <a:t>Create a Pivot Table: Show counts of each performance grade by Zone.</a:t>
            </a:r>
          </a:p>
          <a:p>
            <a:pPr marL="514350" indent="-514350">
              <a:buAutoNum type="arabicPeriod"/>
            </a:pPr>
            <a:endParaRPr lang="en-US" dirty="0"/>
          </a:p>
          <a:p>
            <a:pPr marL="0" indent="0">
              <a:buNone/>
            </a:pPr>
            <a:r>
              <a:rPr lang="en-US" dirty="0"/>
              <a:t> 2.  Calculate Percentage: For each zone, divide the number of High Performers by the total number of evaluations. </a:t>
            </a:r>
          </a:p>
          <a:p>
            <a:pPr marL="0" indent="0">
              <a:buNone/>
            </a:pPr>
            <a:endParaRPr lang="en-US" dirty="0"/>
          </a:p>
          <a:p>
            <a:pPr marL="514350" indent="-514350">
              <a:buAutoNum type="arabicPeriod" startAt="3"/>
            </a:pPr>
            <a:r>
              <a:rPr lang="en-US" dirty="0"/>
              <a:t>Identify Region: Find the zone with the highest percentage of High Performers</a:t>
            </a:r>
          </a:p>
          <a:p>
            <a:pPr marL="514350" indent="-514350">
              <a:buAutoNum type="arabicPeriod" startAt="3"/>
            </a:pPr>
            <a:endParaRPr lang="en-US" dirty="0"/>
          </a:p>
          <a:p>
            <a:pPr marL="514350" indent="-514350">
              <a:buAutoNum type="arabicPeriod" startAt="3"/>
            </a:pPr>
            <a:endParaRPr lang="en-US" dirty="0"/>
          </a:p>
          <a:p>
            <a:pPr marL="514350" indent="-514350">
              <a:buAutoNum type="arabicPeriod" startAt="3"/>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r>
              <a:rPr lang="en-US" dirty="0"/>
              <a:t> </a:t>
            </a:r>
          </a:p>
        </p:txBody>
      </p:sp>
      <p:pic>
        <p:nvPicPr>
          <p:cNvPr id="8" name="Picture 7">
            <a:extLst>
              <a:ext uri="{FF2B5EF4-FFF2-40B4-BE49-F238E27FC236}">
                <a16:creationId xmlns:a16="http://schemas.microsoft.com/office/drawing/2014/main" id="{EE1FEF2E-EF8F-4084-A238-7AE4C5941BD6}"/>
              </a:ext>
            </a:extLst>
          </p:cNvPr>
          <p:cNvPicPr>
            <a:picLocks noChangeAspect="1"/>
          </p:cNvPicPr>
          <p:nvPr/>
        </p:nvPicPr>
        <p:blipFill>
          <a:blip r:embed="rId2"/>
          <a:stretch>
            <a:fillRect/>
          </a:stretch>
        </p:blipFill>
        <p:spPr>
          <a:xfrm>
            <a:off x="647113" y="3699802"/>
            <a:ext cx="10550770" cy="2504050"/>
          </a:xfrm>
          <a:prstGeom prst="rect">
            <a:avLst/>
          </a:prstGeom>
        </p:spPr>
      </p:pic>
    </p:spTree>
    <p:extLst>
      <p:ext uri="{BB962C8B-B14F-4D97-AF65-F5344CB8AC3E}">
        <p14:creationId xmlns:p14="http://schemas.microsoft.com/office/powerpoint/2010/main" val="104820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6C1761-9B3A-4F6F-87FB-F9F660045EFA}"/>
              </a:ext>
            </a:extLst>
          </p:cNvPr>
          <p:cNvSpPr>
            <a:spLocks noGrp="1"/>
          </p:cNvSpPr>
          <p:nvPr>
            <p:ph idx="1"/>
          </p:nvPr>
        </p:nvSpPr>
        <p:spPr>
          <a:xfrm>
            <a:off x="838200" y="731520"/>
            <a:ext cx="10515600" cy="5445443"/>
          </a:xfrm>
        </p:spPr>
        <p:txBody>
          <a:bodyPr>
            <a:normAutofit/>
          </a:bodyPr>
          <a:lstStyle/>
          <a:p>
            <a:pPr marL="0" indent="0">
              <a:buNone/>
            </a:pPr>
            <a:r>
              <a:rPr lang="en-US" b="1" dirty="0">
                <a:latin typeface="+mj-lt"/>
              </a:rPr>
              <a:t>Task-3</a:t>
            </a:r>
            <a:r>
              <a:rPr lang="en-US" dirty="0"/>
              <a:t> </a:t>
            </a:r>
          </a:p>
          <a:p>
            <a:pPr marL="0" indent="0">
              <a:buNone/>
            </a:pPr>
            <a:r>
              <a:rPr lang="en-US" u="sng" dirty="0"/>
              <a:t>Visualization</a:t>
            </a:r>
            <a:r>
              <a:rPr lang="en-US" dirty="0"/>
              <a:t> </a:t>
            </a:r>
          </a:p>
          <a:p>
            <a:r>
              <a:rPr lang="en-US" dirty="0"/>
              <a:t>1. </a:t>
            </a:r>
            <a:r>
              <a:rPr lang="en-US" b="1" dirty="0"/>
              <a:t>Average Evaluation Scores by Zone</a:t>
            </a:r>
            <a:r>
              <a:rPr lang="en-US" dirty="0"/>
              <a:t>: Bar chart showing average scores for each zone. </a:t>
            </a:r>
          </a:p>
          <a:p>
            <a:r>
              <a:rPr lang="en-US" dirty="0"/>
              <a:t>2. </a:t>
            </a:r>
            <a:r>
              <a:rPr lang="en-US" b="1" dirty="0"/>
              <a:t>Percentage of High Performers by Region</a:t>
            </a:r>
            <a:r>
              <a:rPr lang="en-US" dirty="0"/>
              <a:t>: Pie chart showing the percentage of High Performers in each region. </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C5FACF32-9F08-474D-A081-F4F41A00B29B}"/>
              </a:ext>
            </a:extLst>
          </p:cNvPr>
          <p:cNvPicPr>
            <a:picLocks noChangeAspect="1"/>
          </p:cNvPicPr>
          <p:nvPr/>
        </p:nvPicPr>
        <p:blipFill>
          <a:blip r:embed="rId2"/>
          <a:stretch>
            <a:fillRect/>
          </a:stretch>
        </p:blipFill>
        <p:spPr>
          <a:xfrm>
            <a:off x="1010529" y="3699802"/>
            <a:ext cx="10170941" cy="2764302"/>
          </a:xfrm>
          <a:prstGeom prst="rect">
            <a:avLst/>
          </a:prstGeom>
        </p:spPr>
      </p:pic>
    </p:spTree>
    <p:extLst>
      <p:ext uri="{BB962C8B-B14F-4D97-AF65-F5344CB8AC3E}">
        <p14:creationId xmlns:p14="http://schemas.microsoft.com/office/powerpoint/2010/main" val="121188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10B01-2214-4BC8-81F5-007AE154CA25}"/>
              </a:ext>
            </a:extLst>
          </p:cNvPr>
          <p:cNvSpPr>
            <a:spLocks noGrp="1"/>
          </p:cNvSpPr>
          <p:nvPr>
            <p:ph idx="1"/>
          </p:nvPr>
        </p:nvSpPr>
        <p:spPr>
          <a:xfrm>
            <a:off x="838200" y="464234"/>
            <a:ext cx="10515600" cy="5992837"/>
          </a:xfrm>
        </p:spPr>
        <p:txBody>
          <a:bodyPr>
            <a:normAutofit/>
          </a:bodyPr>
          <a:lstStyle/>
          <a:p>
            <a:r>
              <a:rPr lang="en-US" dirty="0"/>
              <a:t>3. </a:t>
            </a:r>
            <a:r>
              <a:rPr lang="en-US" b="1" dirty="0"/>
              <a:t>Performance Distribution Over Time: </a:t>
            </a:r>
            <a:r>
              <a:rPr lang="en-US" dirty="0"/>
              <a:t>Line graph showing trends in performance scores over time. </a:t>
            </a:r>
          </a:p>
          <a:p>
            <a:endParaRPr lang="en-US" dirty="0"/>
          </a:p>
          <a:p>
            <a:endParaRPr lang="en-US" dirty="0"/>
          </a:p>
          <a:p>
            <a:endParaRPr lang="en-US" dirty="0"/>
          </a:p>
          <a:p>
            <a:endParaRPr lang="en-US" dirty="0"/>
          </a:p>
          <a:p>
            <a:endParaRPr lang="en-US" dirty="0"/>
          </a:p>
          <a:p>
            <a:endParaRPr lang="en-US" dirty="0"/>
          </a:p>
          <a:p>
            <a:endParaRPr lang="en-US" dirty="0"/>
          </a:p>
          <a:p>
            <a:r>
              <a:rPr lang="en-US" dirty="0"/>
              <a:t>4. </a:t>
            </a:r>
            <a:r>
              <a:rPr lang="en-US" b="1" dirty="0"/>
              <a:t>Performance Breakdown by Criteria:</a:t>
            </a:r>
            <a:r>
              <a:rPr lang="en-US" dirty="0"/>
              <a:t> Heatmap showing average scores for various evaluation criteria. </a:t>
            </a:r>
          </a:p>
        </p:txBody>
      </p:sp>
      <p:graphicFrame>
        <p:nvGraphicFramePr>
          <p:cNvPr id="4" name="Chart 3">
            <a:extLst>
              <a:ext uri="{FF2B5EF4-FFF2-40B4-BE49-F238E27FC236}">
                <a16:creationId xmlns:a16="http://schemas.microsoft.com/office/drawing/2014/main" id="{2935357C-433F-4AC1-8630-E6C87AA3A86C}"/>
              </a:ext>
            </a:extLst>
          </p:cNvPr>
          <p:cNvGraphicFramePr>
            <a:graphicFrameLocks/>
          </p:cNvGraphicFramePr>
          <p:nvPr>
            <p:extLst>
              <p:ext uri="{D42A27DB-BD31-4B8C-83A1-F6EECF244321}">
                <p14:modId xmlns:p14="http://schemas.microsoft.com/office/powerpoint/2010/main" val="2249591756"/>
              </p:ext>
            </p:extLst>
          </p:nvPr>
        </p:nvGraphicFramePr>
        <p:xfrm>
          <a:off x="1349069" y="1262685"/>
          <a:ext cx="9493861" cy="30420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852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550</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Amasis MT Pro Black</vt:lpstr>
      <vt:lpstr>Arial</vt:lpstr>
      <vt:lpstr>Calibri</vt:lpstr>
      <vt:lpstr>Calibri Light</vt:lpstr>
      <vt:lpstr>Office Theme</vt:lpstr>
      <vt:lpstr>Evaluation of Style Advisor Performance</vt:lpstr>
      <vt:lpstr>Introduction</vt:lpstr>
      <vt:lpstr>Objectives</vt:lpstr>
      <vt:lpstr> Key Performance</vt:lpstr>
      <vt:lpstr>Assigning Grades Through performance</vt:lpstr>
      <vt:lpstr>PowerPoint Presentation</vt:lpstr>
      <vt:lpstr>PowerPoint Presentation</vt:lpstr>
      <vt:lpstr>PowerPoint Presentation</vt:lpstr>
      <vt:lpstr>PowerPoint Presentation</vt:lpstr>
      <vt:lpstr>PowerPoint Presentation</vt:lpstr>
      <vt:lpstr>Conclusion</vt:lpstr>
      <vt:lpstr>Presented by : E Sweta Rao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Style Advisor Performance</dc:title>
  <dc:creator>srinivasaraonpa@gmail.com</dc:creator>
  <cp:lastModifiedBy>srinivasaraonpa@gmail.com</cp:lastModifiedBy>
  <cp:revision>29</cp:revision>
  <dcterms:created xsi:type="dcterms:W3CDTF">2024-12-24T11:11:36Z</dcterms:created>
  <dcterms:modified xsi:type="dcterms:W3CDTF">2024-12-24T18:07:08Z</dcterms:modified>
</cp:coreProperties>
</file>