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3" r:id="rId6"/>
    <p:sldId id="262" r:id="rId7"/>
    <p:sldId id="264" r:id="rId8"/>
    <p:sldId id="265" r:id="rId9"/>
    <p:sldId id="266" r:id="rId10"/>
    <p:sldId id="269" r:id="rId11"/>
    <p:sldId id="267"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80"/>
    <a:srgbClr val="A0D9F2"/>
    <a:srgbClr val="FCA08E"/>
    <a:srgbClr val="9FFBF9"/>
    <a:srgbClr val="C5C5C5"/>
    <a:srgbClr val="7CCEA7"/>
    <a:srgbClr val="94AFDC"/>
    <a:srgbClr val="B5B6ED"/>
    <a:srgbClr val="FF8F8F"/>
    <a:srgbClr val="8282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FF3C3-A696-4A4C-A8FD-7EED9BD4E9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BD80CE-D243-4791-A6E6-B94F3E2643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7B0C89-4BE5-4DFA-B2A5-DD3F350B2F7D}"/>
              </a:ext>
            </a:extLst>
          </p:cNvPr>
          <p:cNvSpPr>
            <a:spLocks noGrp="1"/>
          </p:cNvSpPr>
          <p:nvPr>
            <p:ph type="dt" sz="half" idx="10"/>
          </p:nvPr>
        </p:nvSpPr>
        <p:spPr/>
        <p:txBody>
          <a:bodyPr/>
          <a:lstStyle/>
          <a:p>
            <a:fld id="{1AA7C7A8-E61F-4202-A74E-1E389F003B35}" type="datetimeFigureOut">
              <a:rPr lang="en-US" smtClean="0"/>
              <a:t>12/24/2024</a:t>
            </a:fld>
            <a:endParaRPr lang="en-US"/>
          </a:p>
        </p:txBody>
      </p:sp>
      <p:sp>
        <p:nvSpPr>
          <p:cNvPr id="5" name="Footer Placeholder 4">
            <a:extLst>
              <a:ext uri="{FF2B5EF4-FFF2-40B4-BE49-F238E27FC236}">
                <a16:creationId xmlns:a16="http://schemas.microsoft.com/office/drawing/2014/main" id="{E4AF4C28-B76D-414F-8BC3-EA2AB80A09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B30D58-CB0F-4A7D-83BF-916969F868F0}"/>
              </a:ext>
            </a:extLst>
          </p:cNvPr>
          <p:cNvSpPr>
            <a:spLocks noGrp="1"/>
          </p:cNvSpPr>
          <p:nvPr>
            <p:ph type="sldNum" sz="quarter" idx="12"/>
          </p:nvPr>
        </p:nvSpPr>
        <p:spPr/>
        <p:txBody>
          <a:bodyPr/>
          <a:lstStyle/>
          <a:p>
            <a:fld id="{BA0DF9CC-7FC7-4174-BCD6-684675E31C94}" type="slidenum">
              <a:rPr lang="en-US" smtClean="0"/>
              <a:t>‹#›</a:t>
            </a:fld>
            <a:endParaRPr lang="en-US"/>
          </a:p>
        </p:txBody>
      </p:sp>
    </p:spTree>
    <p:extLst>
      <p:ext uri="{BB962C8B-B14F-4D97-AF65-F5344CB8AC3E}">
        <p14:creationId xmlns:p14="http://schemas.microsoft.com/office/powerpoint/2010/main" val="37162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D344C-866E-4517-A8F8-FA42F22CA4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0AED20-6878-45C7-8194-725907EA57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B31EC-8978-474E-8E4F-DBBF28659283}"/>
              </a:ext>
            </a:extLst>
          </p:cNvPr>
          <p:cNvSpPr>
            <a:spLocks noGrp="1"/>
          </p:cNvSpPr>
          <p:nvPr>
            <p:ph type="dt" sz="half" idx="10"/>
          </p:nvPr>
        </p:nvSpPr>
        <p:spPr/>
        <p:txBody>
          <a:bodyPr/>
          <a:lstStyle/>
          <a:p>
            <a:fld id="{1AA7C7A8-E61F-4202-A74E-1E389F003B35}" type="datetimeFigureOut">
              <a:rPr lang="en-US" smtClean="0"/>
              <a:t>12/24/2024</a:t>
            </a:fld>
            <a:endParaRPr lang="en-US"/>
          </a:p>
        </p:txBody>
      </p:sp>
      <p:sp>
        <p:nvSpPr>
          <p:cNvPr id="5" name="Footer Placeholder 4">
            <a:extLst>
              <a:ext uri="{FF2B5EF4-FFF2-40B4-BE49-F238E27FC236}">
                <a16:creationId xmlns:a16="http://schemas.microsoft.com/office/drawing/2014/main" id="{5ECD9B4E-B9AC-41A3-AE0B-9AA4D0AED8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14BF15-53B4-4C7D-A1E8-81FB35F8C75B}"/>
              </a:ext>
            </a:extLst>
          </p:cNvPr>
          <p:cNvSpPr>
            <a:spLocks noGrp="1"/>
          </p:cNvSpPr>
          <p:nvPr>
            <p:ph type="sldNum" sz="quarter" idx="12"/>
          </p:nvPr>
        </p:nvSpPr>
        <p:spPr/>
        <p:txBody>
          <a:bodyPr/>
          <a:lstStyle/>
          <a:p>
            <a:fld id="{BA0DF9CC-7FC7-4174-BCD6-684675E31C94}" type="slidenum">
              <a:rPr lang="en-US" smtClean="0"/>
              <a:t>‹#›</a:t>
            </a:fld>
            <a:endParaRPr lang="en-US"/>
          </a:p>
        </p:txBody>
      </p:sp>
    </p:spTree>
    <p:extLst>
      <p:ext uri="{BB962C8B-B14F-4D97-AF65-F5344CB8AC3E}">
        <p14:creationId xmlns:p14="http://schemas.microsoft.com/office/powerpoint/2010/main" val="2423876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132C77-5E72-4B44-8A6C-5CB6112A68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9157DD-351A-4DE5-BD3B-ADBC8E9072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813D74-973E-431F-A465-3AE3B7273633}"/>
              </a:ext>
            </a:extLst>
          </p:cNvPr>
          <p:cNvSpPr>
            <a:spLocks noGrp="1"/>
          </p:cNvSpPr>
          <p:nvPr>
            <p:ph type="dt" sz="half" idx="10"/>
          </p:nvPr>
        </p:nvSpPr>
        <p:spPr/>
        <p:txBody>
          <a:bodyPr/>
          <a:lstStyle/>
          <a:p>
            <a:fld id="{1AA7C7A8-E61F-4202-A74E-1E389F003B35}" type="datetimeFigureOut">
              <a:rPr lang="en-US" smtClean="0"/>
              <a:t>12/24/2024</a:t>
            </a:fld>
            <a:endParaRPr lang="en-US"/>
          </a:p>
        </p:txBody>
      </p:sp>
      <p:sp>
        <p:nvSpPr>
          <p:cNvPr id="5" name="Footer Placeholder 4">
            <a:extLst>
              <a:ext uri="{FF2B5EF4-FFF2-40B4-BE49-F238E27FC236}">
                <a16:creationId xmlns:a16="http://schemas.microsoft.com/office/drawing/2014/main" id="{E5101B52-10D6-498B-AC8A-FFD05BC567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62D8AA-D08F-4C11-8584-48A34CFBC75E}"/>
              </a:ext>
            </a:extLst>
          </p:cNvPr>
          <p:cNvSpPr>
            <a:spLocks noGrp="1"/>
          </p:cNvSpPr>
          <p:nvPr>
            <p:ph type="sldNum" sz="quarter" idx="12"/>
          </p:nvPr>
        </p:nvSpPr>
        <p:spPr/>
        <p:txBody>
          <a:bodyPr/>
          <a:lstStyle/>
          <a:p>
            <a:fld id="{BA0DF9CC-7FC7-4174-BCD6-684675E31C94}" type="slidenum">
              <a:rPr lang="en-US" smtClean="0"/>
              <a:t>‹#›</a:t>
            </a:fld>
            <a:endParaRPr lang="en-US"/>
          </a:p>
        </p:txBody>
      </p:sp>
    </p:spTree>
    <p:extLst>
      <p:ext uri="{BB962C8B-B14F-4D97-AF65-F5344CB8AC3E}">
        <p14:creationId xmlns:p14="http://schemas.microsoft.com/office/powerpoint/2010/main" val="595030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EB004-0D2C-43FF-81E1-2D3CBACB9D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E4B0AF-BFCB-4A8B-BB4A-357857CB38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236A77-9DAE-43C1-86E8-51A789F519C3}"/>
              </a:ext>
            </a:extLst>
          </p:cNvPr>
          <p:cNvSpPr>
            <a:spLocks noGrp="1"/>
          </p:cNvSpPr>
          <p:nvPr>
            <p:ph type="dt" sz="half" idx="10"/>
          </p:nvPr>
        </p:nvSpPr>
        <p:spPr/>
        <p:txBody>
          <a:bodyPr/>
          <a:lstStyle/>
          <a:p>
            <a:fld id="{1AA7C7A8-E61F-4202-A74E-1E389F003B35}" type="datetimeFigureOut">
              <a:rPr lang="en-US" smtClean="0"/>
              <a:t>12/24/2024</a:t>
            </a:fld>
            <a:endParaRPr lang="en-US"/>
          </a:p>
        </p:txBody>
      </p:sp>
      <p:sp>
        <p:nvSpPr>
          <p:cNvPr id="5" name="Footer Placeholder 4">
            <a:extLst>
              <a:ext uri="{FF2B5EF4-FFF2-40B4-BE49-F238E27FC236}">
                <a16:creationId xmlns:a16="http://schemas.microsoft.com/office/drawing/2014/main" id="{F8CC7A48-FD09-43A9-9CA7-EAD8F38CBC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623BCC-1E2E-45D0-BF7F-5E0135D3CFDA}"/>
              </a:ext>
            </a:extLst>
          </p:cNvPr>
          <p:cNvSpPr>
            <a:spLocks noGrp="1"/>
          </p:cNvSpPr>
          <p:nvPr>
            <p:ph type="sldNum" sz="quarter" idx="12"/>
          </p:nvPr>
        </p:nvSpPr>
        <p:spPr/>
        <p:txBody>
          <a:bodyPr/>
          <a:lstStyle/>
          <a:p>
            <a:fld id="{BA0DF9CC-7FC7-4174-BCD6-684675E31C94}" type="slidenum">
              <a:rPr lang="en-US" smtClean="0"/>
              <a:t>‹#›</a:t>
            </a:fld>
            <a:endParaRPr lang="en-US"/>
          </a:p>
        </p:txBody>
      </p:sp>
    </p:spTree>
    <p:extLst>
      <p:ext uri="{BB962C8B-B14F-4D97-AF65-F5344CB8AC3E}">
        <p14:creationId xmlns:p14="http://schemas.microsoft.com/office/powerpoint/2010/main" val="476193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5F60D-7969-4982-92EC-42579B8117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6B9003-ACE9-4A5C-A8EB-7CDA1DF3E0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40ED91-0107-49FF-8981-B1F64D3F53DC}"/>
              </a:ext>
            </a:extLst>
          </p:cNvPr>
          <p:cNvSpPr>
            <a:spLocks noGrp="1"/>
          </p:cNvSpPr>
          <p:nvPr>
            <p:ph type="dt" sz="half" idx="10"/>
          </p:nvPr>
        </p:nvSpPr>
        <p:spPr/>
        <p:txBody>
          <a:bodyPr/>
          <a:lstStyle/>
          <a:p>
            <a:fld id="{1AA7C7A8-E61F-4202-A74E-1E389F003B35}" type="datetimeFigureOut">
              <a:rPr lang="en-US" smtClean="0"/>
              <a:t>12/24/2024</a:t>
            </a:fld>
            <a:endParaRPr lang="en-US"/>
          </a:p>
        </p:txBody>
      </p:sp>
      <p:sp>
        <p:nvSpPr>
          <p:cNvPr id="5" name="Footer Placeholder 4">
            <a:extLst>
              <a:ext uri="{FF2B5EF4-FFF2-40B4-BE49-F238E27FC236}">
                <a16:creationId xmlns:a16="http://schemas.microsoft.com/office/drawing/2014/main" id="{3A18167D-03EF-4F81-BC34-8D90715B17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18FF82-0DC0-4D87-9677-A6BF5BD36484}"/>
              </a:ext>
            </a:extLst>
          </p:cNvPr>
          <p:cNvSpPr>
            <a:spLocks noGrp="1"/>
          </p:cNvSpPr>
          <p:nvPr>
            <p:ph type="sldNum" sz="quarter" idx="12"/>
          </p:nvPr>
        </p:nvSpPr>
        <p:spPr/>
        <p:txBody>
          <a:bodyPr/>
          <a:lstStyle/>
          <a:p>
            <a:fld id="{BA0DF9CC-7FC7-4174-BCD6-684675E31C94}" type="slidenum">
              <a:rPr lang="en-US" smtClean="0"/>
              <a:t>‹#›</a:t>
            </a:fld>
            <a:endParaRPr lang="en-US"/>
          </a:p>
        </p:txBody>
      </p:sp>
    </p:spTree>
    <p:extLst>
      <p:ext uri="{BB962C8B-B14F-4D97-AF65-F5344CB8AC3E}">
        <p14:creationId xmlns:p14="http://schemas.microsoft.com/office/powerpoint/2010/main" val="423759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1BEB8-F7BB-468F-9B30-6CE1E3739E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BE3194-A393-4240-BA86-A77FC49FFB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674590-E035-4394-A299-057CC84C23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A55FA0-E8DE-4147-A577-B71FD0FDC9FB}"/>
              </a:ext>
            </a:extLst>
          </p:cNvPr>
          <p:cNvSpPr>
            <a:spLocks noGrp="1"/>
          </p:cNvSpPr>
          <p:nvPr>
            <p:ph type="dt" sz="half" idx="10"/>
          </p:nvPr>
        </p:nvSpPr>
        <p:spPr/>
        <p:txBody>
          <a:bodyPr/>
          <a:lstStyle/>
          <a:p>
            <a:fld id="{1AA7C7A8-E61F-4202-A74E-1E389F003B35}" type="datetimeFigureOut">
              <a:rPr lang="en-US" smtClean="0"/>
              <a:t>12/24/2024</a:t>
            </a:fld>
            <a:endParaRPr lang="en-US"/>
          </a:p>
        </p:txBody>
      </p:sp>
      <p:sp>
        <p:nvSpPr>
          <p:cNvPr id="6" name="Footer Placeholder 5">
            <a:extLst>
              <a:ext uri="{FF2B5EF4-FFF2-40B4-BE49-F238E27FC236}">
                <a16:creationId xmlns:a16="http://schemas.microsoft.com/office/drawing/2014/main" id="{F90869AD-E955-49D5-901C-B51E875FA6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D2314F-CB3C-4A1F-8A60-A55FFB640A62}"/>
              </a:ext>
            </a:extLst>
          </p:cNvPr>
          <p:cNvSpPr>
            <a:spLocks noGrp="1"/>
          </p:cNvSpPr>
          <p:nvPr>
            <p:ph type="sldNum" sz="quarter" idx="12"/>
          </p:nvPr>
        </p:nvSpPr>
        <p:spPr/>
        <p:txBody>
          <a:bodyPr/>
          <a:lstStyle/>
          <a:p>
            <a:fld id="{BA0DF9CC-7FC7-4174-BCD6-684675E31C94}" type="slidenum">
              <a:rPr lang="en-US" smtClean="0"/>
              <a:t>‹#›</a:t>
            </a:fld>
            <a:endParaRPr lang="en-US"/>
          </a:p>
        </p:txBody>
      </p:sp>
    </p:spTree>
    <p:extLst>
      <p:ext uri="{BB962C8B-B14F-4D97-AF65-F5344CB8AC3E}">
        <p14:creationId xmlns:p14="http://schemas.microsoft.com/office/powerpoint/2010/main" val="3928847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2CFA5-F98A-4AA2-A544-3E057F7A2B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61807E-4613-4144-95F4-BDA988316B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D68FD4-6FE8-4D2C-B161-5A8C903EF0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D2A881-A8DA-4EAD-9371-DBE1C0A9E5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1E00BC-FF13-4347-906D-FD748E7698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8205E5-CFAC-48E3-983E-F4A60CE6189F}"/>
              </a:ext>
            </a:extLst>
          </p:cNvPr>
          <p:cNvSpPr>
            <a:spLocks noGrp="1"/>
          </p:cNvSpPr>
          <p:nvPr>
            <p:ph type="dt" sz="half" idx="10"/>
          </p:nvPr>
        </p:nvSpPr>
        <p:spPr/>
        <p:txBody>
          <a:bodyPr/>
          <a:lstStyle/>
          <a:p>
            <a:fld id="{1AA7C7A8-E61F-4202-A74E-1E389F003B35}" type="datetimeFigureOut">
              <a:rPr lang="en-US" smtClean="0"/>
              <a:t>12/24/2024</a:t>
            </a:fld>
            <a:endParaRPr lang="en-US"/>
          </a:p>
        </p:txBody>
      </p:sp>
      <p:sp>
        <p:nvSpPr>
          <p:cNvPr id="8" name="Footer Placeholder 7">
            <a:extLst>
              <a:ext uri="{FF2B5EF4-FFF2-40B4-BE49-F238E27FC236}">
                <a16:creationId xmlns:a16="http://schemas.microsoft.com/office/drawing/2014/main" id="{8F0DA063-1AAC-43B7-8EC8-75EA9F88CF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D053FB-363F-4173-BC4F-4B1474678518}"/>
              </a:ext>
            </a:extLst>
          </p:cNvPr>
          <p:cNvSpPr>
            <a:spLocks noGrp="1"/>
          </p:cNvSpPr>
          <p:nvPr>
            <p:ph type="sldNum" sz="quarter" idx="12"/>
          </p:nvPr>
        </p:nvSpPr>
        <p:spPr/>
        <p:txBody>
          <a:bodyPr/>
          <a:lstStyle/>
          <a:p>
            <a:fld id="{BA0DF9CC-7FC7-4174-BCD6-684675E31C94}" type="slidenum">
              <a:rPr lang="en-US" smtClean="0"/>
              <a:t>‹#›</a:t>
            </a:fld>
            <a:endParaRPr lang="en-US"/>
          </a:p>
        </p:txBody>
      </p:sp>
    </p:spTree>
    <p:extLst>
      <p:ext uri="{BB962C8B-B14F-4D97-AF65-F5344CB8AC3E}">
        <p14:creationId xmlns:p14="http://schemas.microsoft.com/office/powerpoint/2010/main" val="1074661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BEB21-462D-486B-AE64-38A9017129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4F5DAD-F2E0-4A16-9C85-35F55B73357C}"/>
              </a:ext>
            </a:extLst>
          </p:cNvPr>
          <p:cNvSpPr>
            <a:spLocks noGrp="1"/>
          </p:cNvSpPr>
          <p:nvPr>
            <p:ph type="dt" sz="half" idx="10"/>
          </p:nvPr>
        </p:nvSpPr>
        <p:spPr/>
        <p:txBody>
          <a:bodyPr/>
          <a:lstStyle/>
          <a:p>
            <a:fld id="{1AA7C7A8-E61F-4202-A74E-1E389F003B35}" type="datetimeFigureOut">
              <a:rPr lang="en-US" smtClean="0"/>
              <a:t>12/24/2024</a:t>
            </a:fld>
            <a:endParaRPr lang="en-US"/>
          </a:p>
        </p:txBody>
      </p:sp>
      <p:sp>
        <p:nvSpPr>
          <p:cNvPr id="4" name="Footer Placeholder 3">
            <a:extLst>
              <a:ext uri="{FF2B5EF4-FFF2-40B4-BE49-F238E27FC236}">
                <a16:creationId xmlns:a16="http://schemas.microsoft.com/office/drawing/2014/main" id="{3316A875-97FC-416A-9466-E9E032C4B0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145533-C0D1-49CC-85D9-BC6DAE5BC8CD}"/>
              </a:ext>
            </a:extLst>
          </p:cNvPr>
          <p:cNvSpPr>
            <a:spLocks noGrp="1"/>
          </p:cNvSpPr>
          <p:nvPr>
            <p:ph type="sldNum" sz="quarter" idx="12"/>
          </p:nvPr>
        </p:nvSpPr>
        <p:spPr/>
        <p:txBody>
          <a:bodyPr/>
          <a:lstStyle/>
          <a:p>
            <a:fld id="{BA0DF9CC-7FC7-4174-BCD6-684675E31C94}" type="slidenum">
              <a:rPr lang="en-US" smtClean="0"/>
              <a:t>‹#›</a:t>
            </a:fld>
            <a:endParaRPr lang="en-US"/>
          </a:p>
        </p:txBody>
      </p:sp>
    </p:spTree>
    <p:extLst>
      <p:ext uri="{BB962C8B-B14F-4D97-AF65-F5344CB8AC3E}">
        <p14:creationId xmlns:p14="http://schemas.microsoft.com/office/powerpoint/2010/main" val="1235744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243A7C-03D4-4C91-B251-0A56AC2B2E4B}"/>
              </a:ext>
            </a:extLst>
          </p:cNvPr>
          <p:cNvSpPr>
            <a:spLocks noGrp="1"/>
          </p:cNvSpPr>
          <p:nvPr>
            <p:ph type="dt" sz="half" idx="10"/>
          </p:nvPr>
        </p:nvSpPr>
        <p:spPr/>
        <p:txBody>
          <a:bodyPr/>
          <a:lstStyle/>
          <a:p>
            <a:fld id="{1AA7C7A8-E61F-4202-A74E-1E389F003B35}" type="datetimeFigureOut">
              <a:rPr lang="en-US" smtClean="0"/>
              <a:t>12/24/2024</a:t>
            </a:fld>
            <a:endParaRPr lang="en-US"/>
          </a:p>
        </p:txBody>
      </p:sp>
      <p:sp>
        <p:nvSpPr>
          <p:cNvPr id="3" name="Footer Placeholder 2">
            <a:extLst>
              <a:ext uri="{FF2B5EF4-FFF2-40B4-BE49-F238E27FC236}">
                <a16:creationId xmlns:a16="http://schemas.microsoft.com/office/drawing/2014/main" id="{34F4EF44-B256-4D6E-84BC-A0373AC7CC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91EFD2-3C19-4698-BB48-1BD997E899B4}"/>
              </a:ext>
            </a:extLst>
          </p:cNvPr>
          <p:cNvSpPr>
            <a:spLocks noGrp="1"/>
          </p:cNvSpPr>
          <p:nvPr>
            <p:ph type="sldNum" sz="quarter" idx="12"/>
          </p:nvPr>
        </p:nvSpPr>
        <p:spPr/>
        <p:txBody>
          <a:bodyPr/>
          <a:lstStyle/>
          <a:p>
            <a:fld id="{BA0DF9CC-7FC7-4174-BCD6-684675E31C94}" type="slidenum">
              <a:rPr lang="en-US" smtClean="0"/>
              <a:t>‹#›</a:t>
            </a:fld>
            <a:endParaRPr lang="en-US"/>
          </a:p>
        </p:txBody>
      </p:sp>
    </p:spTree>
    <p:extLst>
      <p:ext uri="{BB962C8B-B14F-4D97-AF65-F5344CB8AC3E}">
        <p14:creationId xmlns:p14="http://schemas.microsoft.com/office/powerpoint/2010/main" val="2168880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1681D-2FE3-43E0-816F-92EEB8361B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99F0B1-303D-4B72-B321-F143F76CA2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BE054D-CDA3-4763-888D-73500A917C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AB80F5-3C6F-48E4-B82B-5DFB2E4D981A}"/>
              </a:ext>
            </a:extLst>
          </p:cNvPr>
          <p:cNvSpPr>
            <a:spLocks noGrp="1"/>
          </p:cNvSpPr>
          <p:nvPr>
            <p:ph type="dt" sz="half" idx="10"/>
          </p:nvPr>
        </p:nvSpPr>
        <p:spPr/>
        <p:txBody>
          <a:bodyPr/>
          <a:lstStyle/>
          <a:p>
            <a:fld id="{1AA7C7A8-E61F-4202-A74E-1E389F003B35}" type="datetimeFigureOut">
              <a:rPr lang="en-US" smtClean="0"/>
              <a:t>12/24/2024</a:t>
            </a:fld>
            <a:endParaRPr lang="en-US"/>
          </a:p>
        </p:txBody>
      </p:sp>
      <p:sp>
        <p:nvSpPr>
          <p:cNvPr id="6" name="Footer Placeholder 5">
            <a:extLst>
              <a:ext uri="{FF2B5EF4-FFF2-40B4-BE49-F238E27FC236}">
                <a16:creationId xmlns:a16="http://schemas.microsoft.com/office/drawing/2014/main" id="{66F8D201-6033-446A-9CBF-FE71148319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7A6F45-9C71-4029-A3CD-6C56E2E3BE5F}"/>
              </a:ext>
            </a:extLst>
          </p:cNvPr>
          <p:cNvSpPr>
            <a:spLocks noGrp="1"/>
          </p:cNvSpPr>
          <p:nvPr>
            <p:ph type="sldNum" sz="quarter" idx="12"/>
          </p:nvPr>
        </p:nvSpPr>
        <p:spPr/>
        <p:txBody>
          <a:bodyPr/>
          <a:lstStyle/>
          <a:p>
            <a:fld id="{BA0DF9CC-7FC7-4174-BCD6-684675E31C94}" type="slidenum">
              <a:rPr lang="en-US" smtClean="0"/>
              <a:t>‹#›</a:t>
            </a:fld>
            <a:endParaRPr lang="en-US"/>
          </a:p>
        </p:txBody>
      </p:sp>
    </p:spTree>
    <p:extLst>
      <p:ext uri="{BB962C8B-B14F-4D97-AF65-F5344CB8AC3E}">
        <p14:creationId xmlns:p14="http://schemas.microsoft.com/office/powerpoint/2010/main" val="4106699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94EFE-6E01-4C3D-A43A-7567D38DC0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0C34DF5-39D4-4BA8-9A06-E938DB916B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1A751D-8BBE-4815-8E47-8B70F9B8CC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8910AD-4984-4278-900B-72B81566D439}"/>
              </a:ext>
            </a:extLst>
          </p:cNvPr>
          <p:cNvSpPr>
            <a:spLocks noGrp="1"/>
          </p:cNvSpPr>
          <p:nvPr>
            <p:ph type="dt" sz="half" idx="10"/>
          </p:nvPr>
        </p:nvSpPr>
        <p:spPr/>
        <p:txBody>
          <a:bodyPr/>
          <a:lstStyle/>
          <a:p>
            <a:fld id="{1AA7C7A8-E61F-4202-A74E-1E389F003B35}" type="datetimeFigureOut">
              <a:rPr lang="en-US" smtClean="0"/>
              <a:t>12/24/2024</a:t>
            </a:fld>
            <a:endParaRPr lang="en-US"/>
          </a:p>
        </p:txBody>
      </p:sp>
      <p:sp>
        <p:nvSpPr>
          <p:cNvPr id="6" name="Footer Placeholder 5">
            <a:extLst>
              <a:ext uri="{FF2B5EF4-FFF2-40B4-BE49-F238E27FC236}">
                <a16:creationId xmlns:a16="http://schemas.microsoft.com/office/drawing/2014/main" id="{57011CA3-63AD-4C8C-8E9C-36ADEE31AD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941D3A-4525-419A-B650-56AB61295D5A}"/>
              </a:ext>
            </a:extLst>
          </p:cNvPr>
          <p:cNvSpPr>
            <a:spLocks noGrp="1"/>
          </p:cNvSpPr>
          <p:nvPr>
            <p:ph type="sldNum" sz="quarter" idx="12"/>
          </p:nvPr>
        </p:nvSpPr>
        <p:spPr/>
        <p:txBody>
          <a:bodyPr/>
          <a:lstStyle/>
          <a:p>
            <a:fld id="{BA0DF9CC-7FC7-4174-BCD6-684675E31C94}" type="slidenum">
              <a:rPr lang="en-US" smtClean="0"/>
              <a:t>‹#›</a:t>
            </a:fld>
            <a:endParaRPr lang="en-US"/>
          </a:p>
        </p:txBody>
      </p:sp>
    </p:spTree>
    <p:extLst>
      <p:ext uri="{BB962C8B-B14F-4D97-AF65-F5344CB8AC3E}">
        <p14:creationId xmlns:p14="http://schemas.microsoft.com/office/powerpoint/2010/main" val="364524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AB46FA-DDBD-4173-A4E2-17D5125B10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682CC5-387C-4C38-97B0-AF4B972A4D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118721-6A4C-48E5-A484-DEE759C117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A7C7A8-E61F-4202-A74E-1E389F003B35}" type="datetimeFigureOut">
              <a:rPr lang="en-US" smtClean="0"/>
              <a:t>12/24/2024</a:t>
            </a:fld>
            <a:endParaRPr lang="en-US"/>
          </a:p>
        </p:txBody>
      </p:sp>
      <p:sp>
        <p:nvSpPr>
          <p:cNvPr id="5" name="Footer Placeholder 4">
            <a:extLst>
              <a:ext uri="{FF2B5EF4-FFF2-40B4-BE49-F238E27FC236}">
                <a16:creationId xmlns:a16="http://schemas.microsoft.com/office/drawing/2014/main" id="{561058BF-CB2A-4FD4-BB32-1F9EB19A01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696A47-085F-438D-8F76-B60456B18D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0DF9CC-7FC7-4174-BCD6-684675E31C94}" type="slidenum">
              <a:rPr lang="en-US" smtClean="0"/>
              <a:t>‹#›</a:t>
            </a:fld>
            <a:endParaRPr lang="en-US"/>
          </a:p>
        </p:txBody>
      </p:sp>
    </p:spTree>
    <p:extLst>
      <p:ext uri="{BB962C8B-B14F-4D97-AF65-F5344CB8AC3E}">
        <p14:creationId xmlns:p14="http://schemas.microsoft.com/office/powerpoint/2010/main" val="1230807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D4BE0-E693-441C-817F-6DFDDF493C1D}"/>
              </a:ext>
            </a:extLst>
          </p:cNvPr>
          <p:cNvSpPr>
            <a:spLocks noGrp="1"/>
          </p:cNvSpPr>
          <p:nvPr>
            <p:ph type="ctrTitle"/>
          </p:nvPr>
        </p:nvSpPr>
        <p:spPr>
          <a:xfrm>
            <a:off x="1524000" y="661182"/>
            <a:ext cx="9144000" cy="2848781"/>
          </a:xfrm>
        </p:spPr>
        <p:txBody>
          <a:bodyPr>
            <a:normAutofit fontScale="90000"/>
          </a:bodyPr>
          <a:lstStyle/>
          <a:p>
            <a:r>
              <a:rPr lang="en-US" sz="5400" dirty="0">
                <a:solidFill>
                  <a:schemeClr val="tx1">
                    <a:lumMod val="75000"/>
                    <a:lumOff val="25000"/>
                  </a:schemeClr>
                </a:solidFill>
                <a:latin typeface="Algerian" panose="04020705040A02060702" pitchFamily="82" charset="0"/>
                <a:cs typeface="Aldhabi" panose="020B0604020202020204" pitchFamily="2" charset="-78"/>
              </a:rPr>
              <a:t>Comparative Analysis of Depreciation Methods: Straight-Line vs. Diminishing Balance</a:t>
            </a:r>
          </a:p>
        </p:txBody>
      </p:sp>
      <p:sp>
        <p:nvSpPr>
          <p:cNvPr id="3" name="Subtitle 2">
            <a:extLst>
              <a:ext uri="{FF2B5EF4-FFF2-40B4-BE49-F238E27FC236}">
                <a16:creationId xmlns:a16="http://schemas.microsoft.com/office/drawing/2014/main" id="{2FF90832-7D20-4CF2-9A8D-B9F5D8FA8A4B}"/>
              </a:ext>
            </a:extLst>
          </p:cNvPr>
          <p:cNvSpPr>
            <a:spLocks noGrp="1"/>
          </p:cNvSpPr>
          <p:nvPr>
            <p:ph type="subTitle" idx="1"/>
          </p:nvPr>
        </p:nvSpPr>
        <p:spPr>
          <a:xfrm>
            <a:off x="1524000" y="4065562"/>
            <a:ext cx="9144000" cy="1969478"/>
          </a:xfrm>
        </p:spPr>
        <p:txBody>
          <a:bodyPr>
            <a:normAutofit/>
          </a:bodyPr>
          <a:lstStyle/>
          <a:p>
            <a:r>
              <a:rPr lang="en-US" sz="2800" b="1" dirty="0">
                <a:solidFill>
                  <a:srgbClr val="008080"/>
                </a:solidFill>
                <a:latin typeface="Amasis MT Pro Black" panose="02040A04050005020304" pitchFamily="18" charset="0"/>
              </a:rPr>
              <a:t>Sections</a:t>
            </a:r>
            <a:r>
              <a:rPr lang="en-US" sz="2800" dirty="0">
                <a:solidFill>
                  <a:srgbClr val="008080"/>
                </a:solidFill>
                <a:latin typeface="Amasis MT Pro Black" panose="02040A04050005020304" pitchFamily="18" charset="0"/>
              </a:rPr>
              <a:t>: Introduction, Key Findings, Actionable, Methodologies , Approaches, Insights, Conclusions</a:t>
            </a:r>
          </a:p>
        </p:txBody>
      </p:sp>
    </p:spTree>
    <p:extLst>
      <p:ext uri="{BB962C8B-B14F-4D97-AF65-F5344CB8AC3E}">
        <p14:creationId xmlns:p14="http://schemas.microsoft.com/office/powerpoint/2010/main" val="419287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E15BF-DF18-42A9-98DF-B306883AA337}"/>
              </a:ext>
            </a:extLst>
          </p:cNvPr>
          <p:cNvSpPr>
            <a:spLocks noGrp="1"/>
          </p:cNvSpPr>
          <p:nvPr>
            <p:ph type="title"/>
          </p:nvPr>
        </p:nvSpPr>
        <p:spPr>
          <a:xfrm>
            <a:off x="745588" y="407963"/>
            <a:ext cx="11000934" cy="1282725"/>
          </a:xfrm>
        </p:spPr>
        <p:txBody>
          <a:bodyPr>
            <a:normAutofit/>
          </a:bodyPr>
          <a:lstStyle/>
          <a:p>
            <a:r>
              <a:rPr lang="en-US" sz="3600" dirty="0">
                <a:latin typeface="Algerian" panose="04020705040A02060702" pitchFamily="82" charset="0"/>
              </a:rPr>
              <a:t>Diminishing Balance Depreciation Insights:</a:t>
            </a:r>
          </a:p>
        </p:txBody>
      </p:sp>
      <p:sp>
        <p:nvSpPr>
          <p:cNvPr id="3" name="Content Placeholder 2">
            <a:extLst>
              <a:ext uri="{FF2B5EF4-FFF2-40B4-BE49-F238E27FC236}">
                <a16:creationId xmlns:a16="http://schemas.microsoft.com/office/drawing/2014/main" id="{6E483159-FC54-4D4B-A1FC-25D02DA7C283}"/>
              </a:ext>
            </a:extLst>
          </p:cNvPr>
          <p:cNvSpPr>
            <a:spLocks noGrp="1"/>
          </p:cNvSpPr>
          <p:nvPr>
            <p:ph idx="1"/>
          </p:nvPr>
        </p:nvSpPr>
        <p:spPr>
          <a:xfrm>
            <a:off x="534572" y="1825625"/>
            <a:ext cx="10819228" cy="4351338"/>
          </a:xfrm>
        </p:spPr>
        <p:txBody>
          <a:bodyPr>
            <a:normAutofit fontScale="92500"/>
          </a:bodyPr>
          <a:lstStyle/>
          <a:p>
            <a:pPr algn="l"/>
            <a:r>
              <a:rPr lang="en-US" b="1" dirty="0"/>
              <a:t>Higher Early Depreciation</a:t>
            </a:r>
            <a:r>
              <a:rPr lang="en-US" dirty="0"/>
              <a:t>: Larger depreciation expenses in the earlier years, reducing taxable income and improving cash flow in the short term.</a:t>
            </a:r>
          </a:p>
          <a:p>
            <a:pPr algn="l"/>
            <a:r>
              <a:rPr lang="en-US" b="1" dirty="0"/>
              <a:t>Reflects Asset Usage: </a:t>
            </a:r>
            <a:r>
              <a:rPr lang="en-US" dirty="0"/>
              <a:t>More accurate for assets that lose value quickly, such as vehicles or technology.</a:t>
            </a:r>
          </a:p>
          <a:p>
            <a:pPr algn="l"/>
            <a:r>
              <a:rPr lang="en-US" b="1" dirty="0"/>
              <a:t>Declining Depreciation: </a:t>
            </a:r>
            <a:r>
              <a:rPr lang="en-US" dirty="0"/>
              <a:t>Depreciation decreases over time as the book value reduces, matching the asset’s decreasing utility.</a:t>
            </a:r>
          </a:p>
          <a:p>
            <a:pPr algn="l"/>
            <a:r>
              <a:rPr lang="en-US" b="1" dirty="0"/>
              <a:t>Tax Deferral: </a:t>
            </a:r>
            <a:r>
              <a:rPr lang="en-US" dirty="0"/>
              <a:t>Provides immediate tax benefits by accelerating depreciation, which is useful for businesses needing short-term tax relief.</a:t>
            </a:r>
          </a:p>
          <a:p>
            <a:pPr algn="l"/>
            <a:r>
              <a:rPr lang="en-US" b="1" dirty="0"/>
              <a:t>Complexity: </a:t>
            </a:r>
            <a:r>
              <a:rPr lang="en-US" dirty="0"/>
              <a:t>Requires more detailed calculations as it involves tracking the asset’s declining book value each year.</a:t>
            </a:r>
          </a:p>
        </p:txBody>
      </p:sp>
    </p:spTree>
    <p:extLst>
      <p:ext uri="{BB962C8B-B14F-4D97-AF65-F5344CB8AC3E}">
        <p14:creationId xmlns:p14="http://schemas.microsoft.com/office/powerpoint/2010/main" val="2278853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9ABE6-D539-48BF-9699-9AA2237C6AB1}"/>
              </a:ext>
            </a:extLst>
          </p:cNvPr>
          <p:cNvSpPr>
            <a:spLocks noGrp="1"/>
          </p:cNvSpPr>
          <p:nvPr>
            <p:ph type="title"/>
          </p:nvPr>
        </p:nvSpPr>
        <p:spPr/>
        <p:txBody>
          <a:bodyPr/>
          <a:lstStyle/>
          <a:p>
            <a:r>
              <a:rPr lang="en-US" dirty="0">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EB05FE1A-B93C-4BC7-AD22-A70613847A2B}"/>
              </a:ext>
            </a:extLst>
          </p:cNvPr>
          <p:cNvSpPr>
            <a:spLocks noGrp="1"/>
          </p:cNvSpPr>
          <p:nvPr>
            <p:ph idx="1"/>
          </p:nvPr>
        </p:nvSpPr>
        <p:spPr/>
        <p:txBody>
          <a:bodyPr>
            <a:normAutofit fontScale="92500"/>
          </a:bodyPr>
          <a:lstStyle/>
          <a:p>
            <a:r>
              <a:rPr lang="en-US" b="1" dirty="0"/>
              <a:t>Straight line </a:t>
            </a:r>
            <a:r>
              <a:rPr lang="en-US" dirty="0"/>
              <a:t>is better for long-term , stable assets with predictable usage.</a:t>
            </a:r>
          </a:p>
          <a:p>
            <a:endParaRPr lang="en-US" dirty="0"/>
          </a:p>
          <a:p>
            <a:r>
              <a:rPr lang="en-US" b="1" dirty="0"/>
              <a:t>Diminishing balance </a:t>
            </a:r>
            <a:r>
              <a:rPr lang="en-US" dirty="0"/>
              <a:t>is better for assets with rapid depreciation or those  that lose value quickly in the early years.</a:t>
            </a:r>
          </a:p>
          <a:p>
            <a:endParaRPr lang="en-US" dirty="0"/>
          </a:p>
          <a:p>
            <a:pPr marL="0" indent="0" algn="ctr">
              <a:buNone/>
            </a:pPr>
            <a:r>
              <a:rPr lang="en-US" dirty="0"/>
              <a:t>   Ultimately, the “better” method depends on our financial strategy, the nature of the asset, and the tax implications for business . Many companies use the straight- line method for simplicity in financial reporting but may choose the diminishing balance method  for tax advantages, particularly in the case of high-value or rapidly depreciating assets.</a:t>
            </a:r>
          </a:p>
        </p:txBody>
      </p:sp>
    </p:spTree>
    <p:extLst>
      <p:ext uri="{BB962C8B-B14F-4D97-AF65-F5344CB8AC3E}">
        <p14:creationId xmlns:p14="http://schemas.microsoft.com/office/powerpoint/2010/main" val="30770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39EFEE-979E-4592-B508-4DF54374FE43}"/>
              </a:ext>
            </a:extLst>
          </p:cNvPr>
          <p:cNvSpPr>
            <a:spLocks noGrp="1"/>
          </p:cNvSpPr>
          <p:nvPr>
            <p:ph type="title"/>
          </p:nvPr>
        </p:nvSpPr>
        <p:spPr>
          <a:xfrm>
            <a:off x="838200" y="4698609"/>
            <a:ext cx="10515600" cy="1645920"/>
          </a:xfrm>
        </p:spPr>
        <p:txBody>
          <a:bodyPr/>
          <a:lstStyle/>
          <a:p>
            <a:r>
              <a:rPr lang="en-US" dirty="0">
                <a:latin typeface="Algerian" panose="04020705040A02060702" pitchFamily="82" charset="0"/>
              </a:rPr>
              <a:t>Prepared by:-</a:t>
            </a:r>
            <a:br>
              <a:rPr lang="en-US" dirty="0">
                <a:latin typeface="Algerian" panose="04020705040A02060702" pitchFamily="82" charset="0"/>
              </a:rPr>
            </a:br>
            <a:r>
              <a:rPr lang="en-US" dirty="0">
                <a:latin typeface="Algerian" panose="04020705040A02060702" pitchFamily="82" charset="0"/>
              </a:rPr>
              <a:t>E Sweta Rao</a:t>
            </a:r>
          </a:p>
        </p:txBody>
      </p:sp>
    </p:spTree>
    <p:extLst>
      <p:ext uri="{BB962C8B-B14F-4D97-AF65-F5344CB8AC3E}">
        <p14:creationId xmlns:p14="http://schemas.microsoft.com/office/powerpoint/2010/main" val="3974205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A51E9-5195-4666-ADCB-9C0380BA726B}"/>
              </a:ext>
            </a:extLst>
          </p:cNvPr>
          <p:cNvSpPr>
            <a:spLocks noGrp="1"/>
          </p:cNvSpPr>
          <p:nvPr>
            <p:ph type="title"/>
          </p:nvPr>
        </p:nvSpPr>
        <p:spPr/>
        <p:txBody>
          <a:bodyPr/>
          <a:lstStyle/>
          <a:p>
            <a:r>
              <a:rPr lang="en-US" b="1" dirty="0">
                <a:solidFill>
                  <a:schemeClr val="tx1">
                    <a:lumMod val="75000"/>
                    <a:lumOff val="25000"/>
                  </a:schemeClr>
                </a:solidFill>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A1E64F5B-C690-4F9F-8FF5-B969EEF97B46}"/>
              </a:ext>
            </a:extLst>
          </p:cNvPr>
          <p:cNvSpPr>
            <a:spLocks noGrp="1"/>
          </p:cNvSpPr>
          <p:nvPr>
            <p:ph idx="1"/>
          </p:nvPr>
        </p:nvSpPr>
        <p:spPr/>
        <p:txBody>
          <a:bodyPr/>
          <a:lstStyle/>
          <a:p>
            <a:pPr marL="0" indent="0">
              <a:buNone/>
            </a:pPr>
            <a:r>
              <a:rPr lang="en-US" dirty="0">
                <a:solidFill>
                  <a:srgbClr val="008080"/>
                </a:solidFill>
                <a:latin typeface="Amasis MT Pro Black" panose="02040A04050005020304" pitchFamily="18" charset="0"/>
              </a:rPr>
              <a:t>Title: "Comparative Analysis of Depreciation Methods: Straight-Line vs. Diminishing Balance</a:t>
            </a:r>
          </a:p>
          <a:p>
            <a:pPr marL="0" indent="0">
              <a:buNone/>
            </a:pPr>
            <a:endParaRPr lang="en-US" dirty="0">
              <a:solidFill>
                <a:srgbClr val="828282"/>
              </a:solidFill>
              <a:latin typeface="Amasis MT Pro Black" panose="02040A04050005020304" pitchFamily="18" charset="0"/>
            </a:endParaRPr>
          </a:p>
          <a:p>
            <a:pPr marL="0" indent="0">
              <a:buNone/>
            </a:pPr>
            <a:r>
              <a:rPr lang="en-US" sz="2400" b="1" dirty="0">
                <a:solidFill>
                  <a:srgbClr val="828282"/>
                </a:solidFill>
              </a:rPr>
              <a:t>Depreciation</a:t>
            </a:r>
            <a:r>
              <a:rPr lang="en-US" sz="2400" dirty="0">
                <a:solidFill>
                  <a:srgbClr val="828282"/>
                </a:solidFill>
              </a:rPr>
              <a:t> is the systematic allocation of the cost of a tangible asset over its useful life. It reflects the reduction in value of an asset as it is used over time</a:t>
            </a:r>
          </a:p>
          <a:p>
            <a:pPr marL="0" indent="0">
              <a:buNone/>
            </a:pPr>
            <a:r>
              <a:rPr lang="en-US" sz="2400" b="1" dirty="0">
                <a:solidFill>
                  <a:srgbClr val="828282"/>
                </a:solidFill>
              </a:rPr>
              <a:t>Importance of Depreciation in Accounting</a:t>
            </a:r>
            <a:r>
              <a:rPr lang="en-US" sz="2400" dirty="0">
                <a:solidFill>
                  <a:srgbClr val="828282"/>
                </a:solidFill>
              </a:rPr>
              <a:t>: Depreciation helps in matching the cost of the asset with the revenue it generates. It provides a method to allocate the cost of the asset over its useful life, impacting both the income statement and the balance sheet. Depreciation also helps in tax deduction, as it is considered an expense.</a:t>
            </a:r>
          </a:p>
        </p:txBody>
      </p:sp>
    </p:spTree>
    <p:extLst>
      <p:ext uri="{BB962C8B-B14F-4D97-AF65-F5344CB8AC3E}">
        <p14:creationId xmlns:p14="http://schemas.microsoft.com/office/powerpoint/2010/main" val="3575809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88E7C-4669-41AB-BFB7-88D3C1451B92}"/>
              </a:ext>
            </a:extLst>
          </p:cNvPr>
          <p:cNvSpPr>
            <a:spLocks noGrp="1"/>
          </p:cNvSpPr>
          <p:nvPr>
            <p:ph type="title"/>
          </p:nvPr>
        </p:nvSpPr>
        <p:spPr/>
        <p:txBody>
          <a:bodyPr/>
          <a:lstStyle/>
          <a:p>
            <a:r>
              <a:rPr lang="en-US" b="1" dirty="0">
                <a:solidFill>
                  <a:schemeClr val="tx1">
                    <a:lumMod val="75000"/>
                    <a:lumOff val="25000"/>
                  </a:schemeClr>
                </a:solidFill>
                <a:latin typeface="Algerian" panose="04020705040A02060702" pitchFamily="82" charset="0"/>
              </a:rPr>
              <a:t>           </a:t>
            </a:r>
            <a:r>
              <a:rPr lang="en-US" b="1" u="sng" dirty="0">
                <a:solidFill>
                  <a:schemeClr val="tx1">
                    <a:lumMod val="75000"/>
                    <a:lumOff val="25000"/>
                  </a:schemeClr>
                </a:solidFill>
                <a:latin typeface="Algerian" panose="04020705040A02060702" pitchFamily="82" charset="0"/>
              </a:rPr>
              <a:t>Depreciation Method’s</a:t>
            </a:r>
          </a:p>
        </p:txBody>
      </p:sp>
      <p:sp>
        <p:nvSpPr>
          <p:cNvPr id="3" name="Text Placeholder 2">
            <a:extLst>
              <a:ext uri="{FF2B5EF4-FFF2-40B4-BE49-F238E27FC236}">
                <a16:creationId xmlns:a16="http://schemas.microsoft.com/office/drawing/2014/main" id="{108F8634-474B-4C31-90C7-F99EDD6FFD85}"/>
              </a:ext>
            </a:extLst>
          </p:cNvPr>
          <p:cNvSpPr>
            <a:spLocks noGrp="1"/>
          </p:cNvSpPr>
          <p:nvPr>
            <p:ph type="body" idx="1"/>
          </p:nvPr>
        </p:nvSpPr>
        <p:spPr>
          <a:xfrm>
            <a:off x="839789" y="1681163"/>
            <a:ext cx="4899830" cy="823912"/>
          </a:xfrm>
        </p:spPr>
        <p:txBody>
          <a:bodyPr>
            <a:normAutofit fontScale="92500"/>
          </a:bodyPr>
          <a:lstStyle/>
          <a:p>
            <a:r>
              <a:rPr lang="en-US" sz="3200" dirty="0">
                <a:solidFill>
                  <a:srgbClr val="008080"/>
                </a:solidFill>
                <a:latin typeface="Amasis MT Pro Black" panose="020B0604020202020204" pitchFamily="18" charset="0"/>
              </a:rPr>
              <a:t>Straight-Line</a:t>
            </a:r>
            <a:r>
              <a:rPr lang="en-US" sz="3200" dirty="0">
                <a:solidFill>
                  <a:srgbClr val="F38998"/>
                </a:solidFill>
                <a:latin typeface="Amasis MT Pro Black" panose="020B0604020202020204" pitchFamily="18" charset="0"/>
              </a:rPr>
              <a:t> </a:t>
            </a:r>
            <a:r>
              <a:rPr lang="en-US" sz="3200" dirty="0">
                <a:solidFill>
                  <a:srgbClr val="008080"/>
                </a:solidFill>
                <a:latin typeface="Amasis MT Pro Black" panose="020B0604020202020204" pitchFamily="18" charset="0"/>
              </a:rPr>
              <a:t>Method</a:t>
            </a:r>
          </a:p>
        </p:txBody>
      </p:sp>
      <p:sp>
        <p:nvSpPr>
          <p:cNvPr id="4" name="Content Placeholder 3">
            <a:extLst>
              <a:ext uri="{FF2B5EF4-FFF2-40B4-BE49-F238E27FC236}">
                <a16:creationId xmlns:a16="http://schemas.microsoft.com/office/drawing/2014/main" id="{9C1DA9EC-7F2F-4329-BD6D-706FF801DFD4}"/>
              </a:ext>
            </a:extLst>
          </p:cNvPr>
          <p:cNvSpPr>
            <a:spLocks noGrp="1"/>
          </p:cNvSpPr>
          <p:nvPr>
            <p:ph sz="half" idx="2"/>
          </p:nvPr>
        </p:nvSpPr>
        <p:spPr>
          <a:xfrm>
            <a:off x="839788" y="3006725"/>
            <a:ext cx="5157787" cy="3182937"/>
          </a:xfrm>
        </p:spPr>
        <p:txBody>
          <a:bodyPr/>
          <a:lstStyle/>
          <a:p>
            <a:r>
              <a:rPr lang="en-US" b="1" dirty="0">
                <a:solidFill>
                  <a:schemeClr val="bg1">
                    <a:lumMod val="50000"/>
                  </a:schemeClr>
                </a:solidFill>
              </a:rPr>
              <a:t>Calculation Formula</a:t>
            </a:r>
            <a:r>
              <a:rPr lang="en-US" dirty="0">
                <a:solidFill>
                  <a:schemeClr val="bg1">
                    <a:lumMod val="50000"/>
                  </a:schemeClr>
                </a:solidFill>
              </a:rPr>
              <a:t>: Depreciation per year = (Asset Price - Scrap Value) / Estimated Life Span</a:t>
            </a:r>
          </a:p>
          <a:p>
            <a:endParaRPr lang="en-US" dirty="0"/>
          </a:p>
        </p:txBody>
      </p:sp>
      <p:sp>
        <p:nvSpPr>
          <p:cNvPr id="5" name="Text Placeholder 4">
            <a:extLst>
              <a:ext uri="{FF2B5EF4-FFF2-40B4-BE49-F238E27FC236}">
                <a16:creationId xmlns:a16="http://schemas.microsoft.com/office/drawing/2014/main" id="{65542D28-E911-4D70-BB8A-371EF6731894}"/>
              </a:ext>
            </a:extLst>
          </p:cNvPr>
          <p:cNvSpPr>
            <a:spLocks noGrp="1"/>
          </p:cNvSpPr>
          <p:nvPr>
            <p:ph type="body" sz="quarter" idx="3"/>
          </p:nvPr>
        </p:nvSpPr>
        <p:spPr>
          <a:xfrm>
            <a:off x="5866229" y="1681163"/>
            <a:ext cx="5880294" cy="823912"/>
          </a:xfrm>
        </p:spPr>
        <p:txBody>
          <a:bodyPr>
            <a:normAutofit fontScale="92500"/>
          </a:bodyPr>
          <a:lstStyle/>
          <a:p>
            <a:r>
              <a:rPr lang="en-US" sz="3200" dirty="0">
                <a:solidFill>
                  <a:srgbClr val="008080"/>
                </a:solidFill>
                <a:latin typeface="Amasis MT Pro Black" panose="02040A04050005020304" pitchFamily="18" charset="0"/>
              </a:rPr>
              <a:t>Diminishing Balance Method</a:t>
            </a:r>
          </a:p>
        </p:txBody>
      </p:sp>
      <p:sp>
        <p:nvSpPr>
          <p:cNvPr id="6" name="Content Placeholder 5">
            <a:extLst>
              <a:ext uri="{FF2B5EF4-FFF2-40B4-BE49-F238E27FC236}">
                <a16:creationId xmlns:a16="http://schemas.microsoft.com/office/drawing/2014/main" id="{59D1CB23-429F-4661-AF67-A6911C84E70E}"/>
              </a:ext>
            </a:extLst>
          </p:cNvPr>
          <p:cNvSpPr>
            <a:spLocks noGrp="1"/>
          </p:cNvSpPr>
          <p:nvPr>
            <p:ph sz="quarter" idx="4"/>
          </p:nvPr>
        </p:nvSpPr>
        <p:spPr>
          <a:xfrm>
            <a:off x="6096000" y="3006725"/>
            <a:ext cx="5259388" cy="3182938"/>
          </a:xfrm>
        </p:spPr>
        <p:txBody>
          <a:bodyPr/>
          <a:lstStyle/>
          <a:p>
            <a:r>
              <a:rPr lang="en-US" b="1" dirty="0">
                <a:solidFill>
                  <a:schemeClr val="bg2">
                    <a:lumMod val="50000"/>
                  </a:schemeClr>
                </a:solidFill>
              </a:rPr>
              <a:t>Calculation Formula: </a:t>
            </a:r>
            <a:r>
              <a:rPr lang="en-US" dirty="0">
                <a:solidFill>
                  <a:schemeClr val="bg2">
                    <a:lumMod val="50000"/>
                  </a:schemeClr>
                </a:solidFill>
              </a:rPr>
              <a:t>Depreciation per year = Book Value at Beginning of Year * Depreciation Rate. </a:t>
            </a:r>
          </a:p>
          <a:p>
            <a:endParaRPr lang="en-US" dirty="0"/>
          </a:p>
          <a:p>
            <a:endParaRPr lang="en-US" dirty="0"/>
          </a:p>
          <a:p>
            <a:endParaRPr lang="en-US" dirty="0"/>
          </a:p>
        </p:txBody>
      </p:sp>
    </p:spTree>
    <p:extLst>
      <p:ext uri="{BB962C8B-B14F-4D97-AF65-F5344CB8AC3E}">
        <p14:creationId xmlns:p14="http://schemas.microsoft.com/office/powerpoint/2010/main" val="604403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F728F4-5DB4-4938-A5AB-F567273EBE22}"/>
              </a:ext>
            </a:extLst>
          </p:cNvPr>
          <p:cNvSpPr>
            <a:spLocks noGrp="1"/>
          </p:cNvSpPr>
          <p:nvPr>
            <p:ph type="title"/>
          </p:nvPr>
        </p:nvSpPr>
        <p:spPr>
          <a:xfrm>
            <a:off x="630935" y="745588"/>
            <a:ext cx="3721607" cy="1554480"/>
          </a:xfrm>
        </p:spPr>
        <p:txBody>
          <a:bodyPr anchor="ctr">
            <a:normAutofit fontScale="90000"/>
          </a:bodyPr>
          <a:lstStyle/>
          <a:p>
            <a:r>
              <a:rPr lang="en-US" sz="4800" dirty="0">
                <a:solidFill>
                  <a:schemeClr val="tx1">
                    <a:lumMod val="75000"/>
                    <a:lumOff val="25000"/>
                  </a:schemeClr>
                </a:solidFill>
                <a:latin typeface="Algerian" panose="04020705040A02060702" pitchFamily="82" charset="0"/>
              </a:rPr>
              <a:t>Key Findings</a:t>
            </a:r>
            <a:br>
              <a:rPr lang="en-US" sz="4800" dirty="0">
                <a:solidFill>
                  <a:schemeClr val="tx1">
                    <a:lumMod val="75000"/>
                    <a:lumOff val="25000"/>
                  </a:schemeClr>
                </a:solidFill>
                <a:latin typeface="Algerian" panose="04020705040A02060702" pitchFamily="82" charset="0"/>
              </a:rPr>
            </a:br>
            <a:endParaRPr lang="en-US" sz="4800" dirty="0">
              <a:solidFill>
                <a:schemeClr val="tx1">
                  <a:lumMod val="75000"/>
                  <a:lumOff val="25000"/>
                </a:schemeClr>
              </a:solidFill>
              <a:latin typeface="Algerian" panose="04020705040A02060702" pitchFamily="82" charset="0"/>
            </a:endParaRPr>
          </a:p>
        </p:txBody>
      </p:sp>
      <p:sp>
        <p:nvSpPr>
          <p:cNvPr id="1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C86690-4ACD-4CC4-8FA3-BEE67E007A82}"/>
              </a:ext>
            </a:extLst>
          </p:cNvPr>
          <p:cNvSpPr>
            <a:spLocks noGrp="1"/>
          </p:cNvSpPr>
          <p:nvPr>
            <p:ph idx="1"/>
          </p:nvPr>
        </p:nvSpPr>
        <p:spPr>
          <a:xfrm>
            <a:off x="4654295" y="154745"/>
            <a:ext cx="6894576" cy="1811215"/>
          </a:xfrm>
        </p:spPr>
        <p:txBody>
          <a:bodyPr anchor="ctr">
            <a:normAutofit fontScale="25000" lnSpcReduction="20000"/>
          </a:bodyPr>
          <a:lstStyle/>
          <a:p>
            <a:endParaRPr lang="en-US" sz="8000" dirty="0">
              <a:solidFill>
                <a:srgbClr val="FF8F8F"/>
              </a:solidFill>
              <a:latin typeface="Amasis MT Pro Black" panose="020B0604020202020204" pitchFamily="18" charset="0"/>
            </a:endParaRPr>
          </a:p>
          <a:p>
            <a:endParaRPr lang="en-US" sz="8000" dirty="0">
              <a:solidFill>
                <a:srgbClr val="FF8F8F"/>
              </a:solidFill>
              <a:latin typeface="Amasis MT Pro Black" panose="020B0604020202020204" pitchFamily="18" charset="0"/>
            </a:endParaRPr>
          </a:p>
          <a:p>
            <a:pPr marL="0" indent="0">
              <a:buNone/>
            </a:pPr>
            <a:r>
              <a:rPr lang="en-US" sz="8000" dirty="0">
                <a:solidFill>
                  <a:srgbClr val="008080"/>
                </a:solidFill>
                <a:latin typeface="Amasis MT Pro Black" panose="020B0604020202020204" pitchFamily="18" charset="0"/>
              </a:rPr>
              <a:t>Straight-Line Method</a:t>
            </a:r>
          </a:p>
          <a:p>
            <a:pPr marL="0" indent="0">
              <a:buNone/>
            </a:pPr>
            <a:r>
              <a:rPr lang="en-US" sz="8000" dirty="0"/>
              <a:t>Calculated the annual depreciation amount using the straight</a:t>
            </a:r>
          </a:p>
          <a:p>
            <a:pPr marL="0" indent="0">
              <a:buNone/>
            </a:pPr>
            <a:r>
              <a:rPr lang="en-US" sz="8000" dirty="0"/>
              <a:t>-line method where the total depreciation is = $450,000</a:t>
            </a:r>
            <a:endParaRPr lang="en-US" sz="8000" dirty="0">
              <a:solidFill>
                <a:srgbClr val="FF8F8F"/>
              </a:solidFill>
            </a:endParaRPr>
          </a:p>
          <a:p>
            <a:endParaRPr lang="en-US" sz="2200" dirty="0">
              <a:latin typeface="Amasis MT Pro Black" panose="020B0604020202020204" pitchFamily="18" charset="0"/>
            </a:endParaRPr>
          </a:p>
          <a:p>
            <a:endParaRPr lang="en-US" sz="2200" dirty="0"/>
          </a:p>
        </p:txBody>
      </p:sp>
      <p:pic>
        <p:nvPicPr>
          <p:cNvPr id="6" name="Picture 5" descr="A blue and white screen with white text&#10;&#10;Description automatically generated">
            <a:extLst>
              <a:ext uri="{FF2B5EF4-FFF2-40B4-BE49-F238E27FC236}">
                <a16:creationId xmlns:a16="http://schemas.microsoft.com/office/drawing/2014/main" id="{B9C10EF9-4C10-4BF8-B875-A18D19E5E3A5}"/>
              </a:ext>
            </a:extLst>
          </p:cNvPr>
          <p:cNvPicPr>
            <a:picLocks noChangeAspect="1"/>
          </p:cNvPicPr>
          <p:nvPr/>
        </p:nvPicPr>
        <p:blipFill>
          <a:blip r:embed="rId2"/>
          <a:stretch>
            <a:fillRect/>
          </a:stretch>
        </p:blipFill>
        <p:spPr>
          <a:xfrm>
            <a:off x="899281" y="2201594"/>
            <a:ext cx="10393437" cy="4199206"/>
          </a:xfrm>
          <a:prstGeom prst="rect">
            <a:avLst/>
          </a:prstGeom>
        </p:spPr>
      </p:pic>
    </p:spTree>
    <p:extLst>
      <p:ext uri="{BB962C8B-B14F-4D97-AF65-F5344CB8AC3E}">
        <p14:creationId xmlns:p14="http://schemas.microsoft.com/office/powerpoint/2010/main" val="256658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F728F4-5DB4-4938-A5AB-F567273EBE22}"/>
              </a:ext>
            </a:extLst>
          </p:cNvPr>
          <p:cNvSpPr>
            <a:spLocks noGrp="1"/>
          </p:cNvSpPr>
          <p:nvPr>
            <p:ph type="title"/>
          </p:nvPr>
        </p:nvSpPr>
        <p:spPr>
          <a:xfrm>
            <a:off x="630936" y="639520"/>
            <a:ext cx="3429000" cy="1719072"/>
          </a:xfrm>
        </p:spPr>
        <p:txBody>
          <a:bodyPr anchor="b">
            <a:normAutofit/>
          </a:bodyPr>
          <a:lstStyle/>
          <a:p>
            <a:r>
              <a:rPr lang="en-US" sz="3800" dirty="0">
                <a:latin typeface="Algerian" panose="04020705040A02060702" pitchFamily="82" charset="0"/>
              </a:rPr>
              <a:t>Key Findings</a:t>
            </a:r>
            <a:br>
              <a:rPr lang="en-US" sz="3800" dirty="0">
                <a:latin typeface="Algerian" panose="04020705040A02060702" pitchFamily="82" charset="0"/>
              </a:rPr>
            </a:br>
            <a:endParaRPr lang="en-US" sz="3800" dirty="0">
              <a:latin typeface="Algerian" panose="04020705040A02060702" pitchFamily="82" charset="0"/>
            </a:endParaRPr>
          </a:p>
        </p:txBody>
      </p:sp>
      <p:sp>
        <p:nvSpPr>
          <p:cNvPr id="2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C86690-4ACD-4CC4-8FA3-BEE67E007A82}"/>
              </a:ext>
            </a:extLst>
          </p:cNvPr>
          <p:cNvSpPr>
            <a:spLocks noGrp="1"/>
          </p:cNvSpPr>
          <p:nvPr>
            <p:ph idx="1"/>
          </p:nvPr>
        </p:nvSpPr>
        <p:spPr>
          <a:xfrm>
            <a:off x="436097" y="2807208"/>
            <a:ext cx="4164037" cy="3410712"/>
          </a:xfrm>
        </p:spPr>
        <p:txBody>
          <a:bodyPr anchor="t">
            <a:normAutofit/>
          </a:bodyPr>
          <a:lstStyle/>
          <a:p>
            <a:endParaRPr lang="en-US" sz="1700" dirty="0">
              <a:latin typeface="Amasis MT Pro Black" panose="020B0604020202020204" pitchFamily="18" charset="0"/>
            </a:endParaRPr>
          </a:p>
          <a:p>
            <a:pPr marL="0" indent="0">
              <a:buNone/>
            </a:pPr>
            <a:r>
              <a:rPr lang="en-US" sz="2000" dirty="0">
                <a:solidFill>
                  <a:srgbClr val="008080"/>
                </a:solidFill>
                <a:latin typeface="Amasis MT Pro Black" panose="02040A04050005020304" pitchFamily="18" charset="0"/>
              </a:rPr>
              <a:t>Diminishing Balance Method</a:t>
            </a:r>
          </a:p>
          <a:p>
            <a:pPr marL="0" indent="0">
              <a:buNone/>
            </a:pPr>
            <a:r>
              <a:rPr lang="en-US" sz="1700" dirty="0"/>
              <a:t>Calculated the annual depreciation amount </a:t>
            </a:r>
          </a:p>
          <a:p>
            <a:pPr marL="0" indent="0">
              <a:buNone/>
            </a:pPr>
            <a:r>
              <a:rPr lang="en-US" sz="1700" dirty="0"/>
              <a:t>using the diminishing balance method and </a:t>
            </a:r>
          </a:p>
          <a:p>
            <a:pPr marL="0" indent="0">
              <a:buNone/>
            </a:pPr>
            <a:r>
              <a:rPr lang="en-US" sz="1700" dirty="0"/>
              <a:t>with the book value for next 20 years where </a:t>
            </a:r>
          </a:p>
          <a:p>
            <a:pPr marL="0" indent="0">
              <a:buNone/>
            </a:pPr>
            <a:r>
              <a:rPr lang="en-US" sz="1700" dirty="0"/>
              <a:t>the total depreciation is $450,000.</a:t>
            </a:r>
          </a:p>
          <a:p>
            <a:pPr marL="0" indent="0">
              <a:buNone/>
            </a:pPr>
            <a:endParaRPr lang="en-US" sz="1700" dirty="0"/>
          </a:p>
          <a:p>
            <a:endParaRPr lang="en-US" sz="1700" dirty="0">
              <a:latin typeface="Amasis MT Pro Black" panose="020B0604020202020204" pitchFamily="18" charset="0"/>
            </a:endParaRPr>
          </a:p>
          <a:p>
            <a:endParaRPr lang="en-US" sz="1700" dirty="0"/>
          </a:p>
        </p:txBody>
      </p:sp>
      <p:pic>
        <p:nvPicPr>
          <p:cNvPr id="5" name="Picture 4">
            <a:extLst>
              <a:ext uri="{FF2B5EF4-FFF2-40B4-BE49-F238E27FC236}">
                <a16:creationId xmlns:a16="http://schemas.microsoft.com/office/drawing/2014/main" id="{0A92BD89-2AE9-4D9B-AD06-A3224C056FCB}"/>
              </a:ext>
            </a:extLst>
          </p:cNvPr>
          <p:cNvPicPr>
            <a:picLocks noChangeAspect="1"/>
          </p:cNvPicPr>
          <p:nvPr/>
        </p:nvPicPr>
        <p:blipFill>
          <a:blip r:embed="rId2"/>
          <a:stretch>
            <a:fillRect/>
          </a:stretch>
        </p:blipFill>
        <p:spPr>
          <a:xfrm>
            <a:off x="4904937" y="284319"/>
            <a:ext cx="6656127" cy="6289361"/>
          </a:xfrm>
          <a:prstGeom prst="rect">
            <a:avLst/>
          </a:prstGeom>
        </p:spPr>
      </p:pic>
    </p:spTree>
    <p:extLst>
      <p:ext uri="{BB962C8B-B14F-4D97-AF65-F5344CB8AC3E}">
        <p14:creationId xmlns:p14="http://schemas.microsoft.com/office/powerpoint/2010/main" val="1275527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E73D8-F517-409C-897A-75B2B45CA403}"/>
              </a:ext>
            </a:extLst>
          </p:cNvPr>
          <p:cNvSpPr>
            <a:spLocks noGrp="1"/>
          </p:cNvSpPr>
          <p:nvPr>
            <p:ph type="title"/>
          </p:nvPr>
        </p:nvSpPr>
        <p:spPr>
          <a:xfrm>
            <a:off x="838200" y="365125"/>
            <a:ext cx="10515600" cy="1154187"/>
          </a:xfrm>
        </p:spPr>
        <p:txBody>
          <a:bodyPr/>
          <a:lstStyle/>
          <a:p>
            <a:r>
              <a:rPr lang="en-US" dirty="0">
                <a:solidFill>
                  <a:schemeClr val="tx1">
                    <a:lumMod val="95000"/>
                    <a:lumOff val="5000"/>
                  </a:schemeClr>
                </a:solidFill>
                <a:latin typeface="Algerian" panose="04020705040A02060702" pitchFamily="82" charset="0"/>
              </a:rPr>
              <a:t>Method &amp; Actionable’s</a:t>
            </a:r>
          </a:p>
        </p:txBody>
      </p:sp>
      <p:sp>
        <p:nvSpPr>
          <p:cNvPr id="3" name="Content Placeholder 2">
            <a:extLst>
              <a:ext uri="{FF2B5EF4-FFF2-40B4-BE49-F238E27FC236}">
                <a16:creationId xmlns:a16="http://schemas.microsoft.com/office/drawing/2014/main" id="{57B5FA24-5041-4DDA-A498-1164FA3C9463}"/>
              </a:ext>
            </a:extLst>
          </p:cNvPr>
          <p:cNvSpPr>
            <a:spLocks noGrp="1"/>
          </p:cNvSpPr>
          <p:nvPr>
            <p:ph idx="1"/>
          </p:nvPr>
        </p:nvSpPr>
        <p:spPr>
          <a:xfrm>
            <a:off x="838200" y="1519312"/>
            <a:ext cx="10515600" cy="4973564"/>
          </a:xfrm>
        </p:spPr>
        <p:txBody>
          <a:bodyPr/>
          <a:lstStyle/>
          <a:p>
            <a:r>
              <a:rPr lang="en-US" sz="2800" dirty="0"/>
              <a:t>In the straight- line method , the asset’s value is depreciated evenly over its useful life. The formula for calculating straight- line method</a:t>
            </a:r>
          </a:p>
          <a:p>
            <a:r>
              <a:rPr lang="en-US" sz="2800" b="1" dirty="0"/>
              <a:t>Annual Depreciation = (Asset Price - Scrap Value) / Estimated Life Span</a:t>
            </a:r>
          </a:p>
          <a:p>
            <a:r>
              <a:rPr lang="en-US" sz="2800" dirty="0"/>
              <a:t> This calculation part is completed within 3 steps :-</a:t>
            </a:r>
          </a:p>
          <a:p>
            <a:r>
              <a:rPr lang="en-US" dirty="0"/>
              <a:t>Step 1 : Input the values in the formula</a:t>
            </a:r>
          </a:p>
          <a:p>
            <a:r>
              <a:rPr lang="en-US" sz="2800" dirty="0"/>
              <a:t>Step 2 : Use the formula Ex: = ($500,000 - $50,000) / 10 ={$45,000}</a:t>
            </a:r>
          </a:p>
          <a:p>
            <a:r>
              <a:rPr lang="en-US" dirty="0"/>
              <a:t>Step 3 :</a:t>
            </a:r>
            <a:r>
              <a:rPr lang="en-US" sz="2800" dirty="0"/>
              <a:t> Then, </a:t>
            </a:r>
            <a:r>
              <a:rPr lang="en-US" sz="2800" b="1" dirty="0"/>
              <a:t>Total Depreciation = Annual Depreciation * Estimated </a:t>
            </a:r>
            <a:r>
              <a:rPr lang="en-US" sz="2800" dirty="0"/>
              <a:t>Life Span </a:t>
            </a:r>
            <a:r>
              <a:rPr lang="en-US" sz="2800" dirty="0" err="1"/>
              <a:t>i.e</a:t>
            </a:r>
            <a:r>
              <a:rPr lang="en-US" sz="2800" dirty="0"/>
              <a:t> = $45,000 * 10 ={$450,000}</a:t>
            </a:r>
          </a:p>
          <a:p>
            <a:r>
              <a:rPr lang="en-US" sz="2800" b="1" dirty="0"/>
              <a:t>Key point </a:t>
            </a:r>
            <a:r>
              <a:rPr lang="en-US" sz="2800" dirty="0"/>
              <a:t>: Consistent depreciation every year.</a:t>
            </a:r>
          </a:p>
          <a:p>
            <a:endParaRPr lang="en-US" sz="2800" dirty="0"/>
          </a:p>
          <a:p>
            <a:endParaRPr lang="en-US" sz="2800" dirty="0"/>
          </a:p>
          <a:p>
            <a:endParaRPr lang="en-US" sz="2800" dirty="0"/>
          </a:p>
          <a:p>
            <a:endParaRPr lang="en-US" dirty="0"/>
          </a:p>
        </p:txBody>
      </p:sp>
    </p:spTree>
    <p:extLst>
      <p:ext uri="{BB962C8B-B14F-4D97-AF65-F5344CB8AC3E}">
        <p14:creationId xmlns:p14="http://schemas.microsoft.com/office/powerpoint/2010/main" val="1097439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E73D8-F517-409C-897A-75B2B45CA403}"/>
              </a:ext>
            </a:extLst>
          </p:cNvPr>
          <p:cNvSpPr>
            <a:spLocks noGrp="1"/>
          </p:cNvSpPr>
          <p:nvPr>
            <p:ph type="title"/>
          </p:nvPr>
        </p:nvSpPr>
        <p:spPr>
          <a:xfrm>
            <a:off x="838200" y="365126"/>
            <a:ext cx="10515600" cy="1111984"/>
          </a:xfrm>
        </p:spPr>
        <p:txBody>
          <a:bodyPr/>
          <a:lstStyle/>
          <a:p>
            <a:r>
              <a:rPr lang="en-US" dirty="0">
                <a:solidFill>
                  <a:schemeClr val="tx1">
                    <a:lumMod val="95000"/>
                    <a:lumOff val="5000"/>
                  </a:schemeClr>
                </a:solidFill>
                <a:latin typeface="Algerian" panose="04020705040A02060702" pitchFamily="82" charset="0"/>
              </a:rPr>
              <a:t>Method &amp; Actionable’s</a:t>
            </a:r>
          </a:p>
        </p:txBody>
      </p:sp>
      <p:sp>
        <p:nvSpPr>
          <p:cNvPr id="3" name="Content Placeholder 2">
            <a:extLst>
              <a:ext uri="{FF2B5EF4-FFF2-40B4-BE49-F238E27FC236}">
                <a16:creationId xmlns:a16="http://schemas.microsoft.com/office/drawing/2014/main" id="{57B5FA24-5041-4DDA-A498-1164FA3C9463}"/>
              </a:ext>
            </a:extLst>
          </p:cNvPr>
          <p:cNvSpPr>
            <a:spLocks noGrp="1"/>
          </p:cNvSpPr>
          <p:nvPr>
            <p:ph idx="1"/>
          </p:nvPr>
        </p:nvSpPr>
        <p:spPr>
          <a:xfrm>
            <a:off x="1147689" y="1477109"/>
            <a:ext cx="10515600" cy="5162842"/>
          </a:xfrm>
        </p:spPr>
        <p:txBody>
          <a:bodyPr>
            <a:normAutofit fontScale="92500" lnSpcReduction="20000"/>
          </a:bodyPr>
          <a:lstStyle/>
          <a:p>
            <a:r>
              <a:rPr lang="en-US" sz="2800" dirty="0"/>
              <a:t>In the diminishing balance method, depreciation is calculated based on a fixed percentage of the asset’s value at the beginning of each period. It results in large depreciation in the earlier years and smaller depreciation in the later years.</a:t>
            </a:r>
          </a:p>
          <a:p>
            <a:r>
              <a:rPr lang="en-US" sz="2800" b="1" dirty="0"/>
              <a:t>Depreciation = Book Value at Beginning of Year * Rate of Depreciation</a:t>
            </a:r>
          </a:p>
          <a:p>
            <a:r>
              <a:rPr lang="en-US" dirty="0"/>
              <a:t>Step 1 : Input the values in the formula</a:t>
            </a:r>
          </a:p>
          <a:p>
            <a:r>
              <a:rPr lang="en-US" sz="2800" dirty="0"/>
              <a:t>Step 2 : Required: </a:t>
            </a:r>
            <a:r>
              <a:rPr lang="en-US" dirty="0"/>
              <a:t>Y</a:t>
            </a:r>
            <a:r>
              <a:rPr lang="en-US" sz="2800" dirty="0"/>
              <a:t>ear, Beginning of book value, Depreciation and Ending book value</a:t>
            </a:r>
          </a:p>
          <a:p>
            <a:r>
              <a:rPr lang="en-US" dirty="0"/>
              <a:t>Step 3 : Using </a:t>
            </a:r>
            <a:r>
              <a:rPr lang="en-US" sz="2800" dirty="0"/>
              <a:t>Depreciation of year formula = $500,000 * 20.57%   = {$102,835.88}</a:t>
            </a:r>
          </a:p>
          <a:p>
            <a:r>
              <a:rPr lang="en-US" b="1" dirty="0"/>
              <a:t>Step 4  : Ending of book value : </a:t>
            </a:r>
            <a:r>
              <a:rPr lang="en-US" sz="2800" b="1" dirty="0"/>
              <a:t>Beginning of book value – Depreciation of year </a:t>
            </a:r>
            <a:r>
              <a:rPr lang="en-US" sz="2800" b="1" dirty="0" err="1"/>
              <a:t>i.e</a:t>
            </a:r>
            <a:r>
              <a:rPr lang="en-US" sz="2800" b="1" dirty="0"/>
              <a:t>  =  $500,000 - $ 102,835.88     =   {$397164.1}</a:t>
            </a:r>
          </a:p>
          <a:p>
            <a:r>
              <a:rPr lang="en-US" dirty="0"/>
              <a:t>Step 5 : In subsequent years, the beginning value for each year is the ending book value from the previous year.</a:t>
            </a:r>
          </a:p>
          <a:p>
            <a:r>
              <a:rPr lang="en-US" sz="2800" b="1" dirty="0"/>
              <a:t>Key point </a:t>
            </a:r>
            <a:r>
              <a:rPr lang="en-US" sz="2800" dirty="0"/>
              <a:t>: Depreciation decreases each year as the asset value decreases.</a:t>
            </a:r>
          </a:p>
          <a:p>
            <a:endParaRPr lang="en-US" sz="2800" dirty="0"/>
          </a:p>
          <a:p>
            <a:endParaRPr lang="en-US" dirty="0"/>
          </a:p>
        </p:txBody>
      </p:sp>
    </p:spTree>
    <p:extLst>
      <p:ext uri="{BB962C8B-B14F-4D97-AF65-F5344CB8AC3E}">
        <p14:creationId xmlns:p14="http://schemas.microsoft.com/office/powerpoint/2010/main" val="1034470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3482E-7C9D-43AD-B0B8-EAD733508C0A}"/>
              </a:ext>
            </a:extLst>
          </p:cNvPr>
          <p:cNvSpPr>
            <a:spLocks noGrp="1"/>
          </p:cNvSpPr>
          <p:nvPr>
            <p:ph type="title"/>
          </p:nvPr>
        </p:nvSpPr>
        <p:spPr/>
        <p:txBody>
          <a:bodyPr/>
          <a:lstStyle/>
          <a:p>
            <a:r>
              <a:rPr lang="en-US" dirty="0">
                <a:latin typeface="Algerian" panose="04020705040A02060702" pitchFamily="82" charset="0"/>
              </a:rPr>
              <a:t>Approaches</a:t>
            </a:r>
          </a:p>
        </p:txBody>
      </p:sp>
      <p:sp>
        <p:nvSpPr>
          <p:cNvPr id="3" name="Content Placeholder 2">
            <a:extLst>
              <a:ext uri="{FF2B5EF4-FFF2-40B4-BE49-F238E27FC236}">
                <a16:creationId xmlns:a16="http://schemas.microsoft.com/office/drawing/2014/main" id="{AC941A81-3064-4FAA-9529-0731DE50392E}"/>
              </a:ext>
            </a:extLst>
          </p:cNvPr>
          <p:cNvSpPr>
            <a:spLocks noGrp="1"/>
          </p:cNvSpPr>
          <p:nvPr>
            <p:ph idx="1"/>
          </p:nvPr>
        </p:nvSpPr>
        <p:spPr>
          <a:xfrm>
            <a:off x="838200" y="1842868"/>
            <a:ext cx="10515600" cy="4501661"/>
          </a:xfrm>
        </p:spPr>
        <p:txBody>
          <a:bodyPr/>
          <a:lstStyle/>
          <a:p>
            <a:r>
              <a:rPr lang="en-US" b="1" dirty="0"/>
              <a:t>Straight Line: </a:t>
            </a:r>
            <a:r>
              <a:rPr lang="en-US" dirty="0"/>
              <a:t>Depreciation is consistent every year , we can just apply the same formula each year</a:t>
            </a:r>
          </a:p>
          <a:p>
            <a:pPr marL="0" indent="0">
              <a:buNone/>
            </a:pPr>
            <a:endParaRPr lang="en-US" dirty="0"/>
          </a:p>
          <a:p>
            <a:r>
              <a:rPr lang="en-US" b="1" dirty="0"/>
              <a:t>Diminishing balance</a:t>
            </a:r>
            <a:r>
              <a:rPr lang="en-US" dirty="0"/>
              <a:t>: Depreciation is calculated based on the book value ,which changes each year, requiring a dynamic formula that adjusts as the book value decrease.</a:t>
            </a:r>
          </a:p>
        </p:txBody>
      </p:sp>
    </p:spTree>
    <p:extLst>
      <p:ext uri="{BB962C8B-B14F-4D97-AF65-F5344CB8AC3E}">
        <p14:creationId xmlns:p14="http://schemas.microsoft.com/office/powerpoint/2010/main" val="2217647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E15BF-DF18-42A9-98DF-B306883AA337}"/>
              </a:ext>
            </a:extLst>
          </p:cNvPr>
          <p:cNvSpPr>
            <a:spLocks noGrp="1"/>
          </p:cNvSpPr>
          <p:nvPr>
            <p:ph type="title"/>
          </p:nvPr>
        </p:nvSpPr>
        <p:spPr>
          <a:xfrm>
            <a:off x="534572" y="365125"/>
            <a:ext cx="10819228" cy="1325563"/>
          </a:xfrm>
        </p:spPr>
        <p:txBody>
          <a:bodyPr>
            <a:normAutofit/>
          </a:bodyPr>
          <a:lstStyle/>
          <a:p>
            <a:r>
              <a:rPr lang="en-US" sz="3600" dirty="0">
                <a:latin typeface="Algerian" panose="04020705040A02060702" pitchFamily="82" charset="0"/>
              </a:rPr>
              <a:t>Straight-Line Depreciation Insights</a:t>
            </a:r>
          </a:p>
        </p:txBody>
      </p:sp>
      <p:sp>
        <p:nvSpPr>
          <p:cNvPr id="3" name="Content Placeholder 2">
            <a:extLst>
              <a:ext uri="{FF2B5EF4-FFF2-40B4-BE49-F238E27FC236}">
                <a16:creationId xmlns:a16="http://schemas.microsoft.com/office/drawing/2014/main" id="{6E483159-FC54-4D4B-A1FC-25D02DA7C283}"/>
              </a:ext>
            </a:extLst>
          </p:cNvPr>
          <p:cNvSpPr>
            <a:spLocks noGrp="1"/>
          </p:cNvSpPr>
          <p:nvPr>
            <p:ph idx="1"/>
          </p:nvPr>
        </p:nvSpPr>
        <p:spPr>
          <a:xfrm>
            <a:off x="534572" y="1825625"/>
            <a:ext cx="10819228" cy="4351338"/>
          </a:xfrm>
        </p:spPr>
        <p:txBody>
          <a:bodyPr>
            <a:normAutofit lnSpcReduction="10000"/>
          </a:bodyPr>
          <a:lstStyle/>
          <a:p>
            <a:r>
              <a:rPr lang="en-US" b="1" dirty="0"/>
              <a:t>Consistency: </a:t>
            </a:r>
            <a:r>
              <a:rPr lang="en-US" dirty="0"/>
              <a:t>Provides stable, predictable depreciation expenses every year, simplifying budgeting and forecasting.</a:t>
            </a:r>
          </a:p>
          <a:p>
            <a:r>
              <a:rPr lang="en-US" b="1" dirty="0"/>
              <a:t>Simplicity: </a:t>
            </a:r>
            <a:r>
              <a:rPr lang="en-US" dirty="0"/>
              <a:t>Easy to calculate and understand, with a fixed annual expense.</a:t>
            </a:r>
          </a:p>
          <a:p>
            <a:r>
              <a:rPr lang="en-US" b="1" dirty="0"/>
              <a:t>Tax Impact: </a:t>
            </a:r>
            <a:r>
              <a:rPr lang="en-US" dirty="0"/>
              <a:t>Equal tax deductions each year, which makes it easier for businesses to plan for taxes.</a:t>
            </a:r>
          </a:p>
          <a:p>
            <a:r>
              <a:rPr lang="en-US" b="1" dirty="0"/>
              <a:t>Best for Long-Term Assets: </a:t>
            </a:r>
            <a:r>
              <a:rPr lang="en-US" dirty="0"/>
              <a:t>Ideal for assets with a consistent value over time, such as buildings or furniture.</a:t>
            </a:r>
          </a:p>
          <a:p>
            <a:r>
              <a:rPr lang="en-US" b="1" dirty="0"/>
              <a:t>Longer Financial Stability: </a:t>
            </a:r>
            <a:r>
              <a:rPr lang="en-US" dirty="0"/>
              <a:t>Depreciation spreads evenly, helping businesses plan for long-term financial stability.</a:t>
            </a:r>
          </a:p>
        </p:txBody>
      </p:sp>
    </p:spTree>
    <p:extLst>
      <p:ext uri="{BB962C8B-B14F-4D97-AF65-F5344CB8AC3E}">
        <p14:creationId xmlns:p14="http://schemas.microsoft.com/office/powerpoint/2010/main" val="2081952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860</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Algerian</vt:lpstr>
      <vt:lpstr>Amasis MT Pro Black</vt:lpstr>
      <vt:lpstr>Arial</vt:lpstr>
      <vt:lpstr>Calibri</vt:lpstr>
      <vt:lpstr>Calibri Light</vt:lpstr>
      <vt:lpstr>Office Theme</vt:lpstr>
      <vt:lpstr>Comparative Analysis of Depreciation Methods: Straight-Line vs. Diminishing Balance</vt:lpstr>
      <vt:lpstr>INTRODUCTION</vt:lpstr>
      <vt:lpstr>           Depreciation Method’s</vt:lpstr>
      <vt:lpstr>Key Findings </vt:lpstr>
      <vt:lpstr>Key Findings </vt:lpstr>
      <vt:lpstr>Method &amp; Actionable’s</vt:lpstr>
      <vt:lpstr>Method &amp; Actionable’s</vt:lpstr>
      <vt:lpstr>Approaches</vt:lpstr>
      <vt:lpstr>Straight-Line Depreciation Insights</vt:lpstr>
      <vt:lpstr>Diminishing Balance Depreciation Insights:</vt:lpstr>
      <vt:lpstr>Conclusion</vt:lpstr>
      <vt:lpstr>Prepared by:- E Sweta Rao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Analysis of Depreciation Methods: Straight-Line vs. Diminishing Balance</dc:title>
  <dc:creator>srinivasaraonpa@gmail.com</dc:creator>
  <cp:lastModifiedBy>srinivasaraonpa@gmail.com</cp:lastModifiedBy>
  <cp:revision>8</cp:revision>
  <dcterms:created xsi:type="dcterms:W3CDTF">2024-12-24T09:16:53Z</dcterms:created>
  <dcterms:modified xsi:type="dcterms:W3CDTF">2024-12-24T16:59:42Z</dcterms:modified>
</cp:coreProperties>
</file>