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469" r:id="rId6"/>
    <p:sldId id="491" r:id="rId7"/>
    <p:sldId id="490" r:id="rId8"/>
    <p:sldId id="501" r:id="rId9"/>
    <p:sldId id="496" r:id="rId10"/>
    <p:sldId id="449" r:id="rId11"/>
    <p:sldId id="497" r:id="rId12"/>
    <p:sldId id="500" r:id="rId13"/>
    <p:sldId id="499" r:id="rId14"/>
    <p:sldId id="493" r:id="rId15"/>
    <p:sldId id="495" r:id="rId16"/>
    <p:sldId id="387" r:id="rId17"/>
    <p:sldId id="492" r:id="rId18"/>
    <p:sldId id="4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7" userDrawn="1">
          <p15:clr>
            <a:srgbClr val="A4A3A4"/>
          </p15:clr>
        </p15:guide>
        <p15:guide id="2" pos="290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BER Denis" initials="SD" lastIdx="1" clrIdx="0">
    <p:extLst>
      <p:ext uri="{19B8F6BF-5375-455C-9EA6-DF929625EA0E}">
        <p15:presenceInfo xmlns:p15="http://schemas.microsoft.com/office/powerpoint/2012/main" userId="STUBER Den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93494" autoAdjust="0"/>
  </p:normalViewPr>
  <p:slideViewPr>
    <p:cSldViewPr snapToGrid="0" snapToObjects="1">
      <p:cViewPr varScale="1">
        <p:scale>
          <a:sx n="103" d="100"/>
          <a:sy n="103" d="100"/>
        </p:scale>
        <p:origin x="738" y="114"/>
      </p:cViewPr>
      <p:guideLst>
        <p:guide orient="horz" pos="1207"/>
        <p:guide pos="2903"/>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A34E3A-36B4-46F2-B5B1-5239B6F7BDB4}" type="datetimeFigureOut">
              <a:rPr lang="en-GB" smtClean="0"/>
              <a:t>03/11/2024</a:t>
            </a:fld>
            <a:endParaRPr lang="en-GB"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6EBAAB-75CA-4EEC-9FB8-D5C80E69EB06}" type="slidenum">
              <a:rPr lang="en-GB" smtClean="0"/>
              <a:t>‹N°›</a:t>
            </a:fld>
            <a:endParaRPr lang="en-GB" dirty="0"/>
          </a:p>
        </p:txBody>
      </p:sp>
    </p:spTree>
    <p:extLst>
      <p:ext uri="{BB962C8B-B14F-4D97-AF65-F5344CB8AC3E}">
        <p14:creationId xmlns:p14="http://schemas.microsoft.com/office/powerpoint/2010/main" val="7388023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9A64BE-CACF-4CEE-A925-28596A754FAC}" type="datetimeFigureOut">
              <a:rPr lang="en-GB" smtClean="0"/>
              <a:t>03/11/2024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116527-64FD-4ADC-8819-9BFA1E8A93FB}" type="slidenum">
              <a:rPr lang="en-GB" smtClean="0"/>
              <a:t>‹N°›</a:t>
            </a:fld>
            <a:endParaRPr lang="en-GB" dirty="0"/>
          </a:p>
        </p:txBody>
      </p:sp>
    </p:spTree>
    <p:extLst>
      <p:ext uri="{BB962C8B-B14F-4D97-AF65-F5344CB8AC3E}">
        <p14:creationId xmlns:p14="http://schemas.microsoft.com/office/powerpoint/2010/main" val="2330352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1</a:t>
            </a:fld>
            <a:endParaRPr lang="en-GB" dirty="0"/>
          </a:p>
        </p:txBody>
      </p:sp>
    </p:spTree>
    <p:extLst>
      <p:ext uri="{BB962C8B-B14F-4D97-AF65-F5344CB8AC3E}">
        <p14:creationId xmlns:p14="http://schemas.microsoft.com/office/powerpoint/2010/main" val="3108469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10</a:t>
            </a:fld>
            <a:endParaRPr lang="en-GB" dirty="0"/>
          </a:p>
        </p:txBody>
      </p:sp>
    </p:spTree>
    <p:extLst>
      <p:ext uri="{BB962C8B-B14F-4D97-AF65-F5344CB8AC3E}">
        <p14:creationId xmlns:p14="http://schemas.microsoft.com/office/powerpoint/2010/main" val="396279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baseline="0" dirty="0"/>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11</a:t>
            </a:fld>
            <a:endParaRPr lang="en-GB" dirty="0"/>
          </a:p>
        </p:txBody>
      </p:sp>
    </p:spTree>
    <p:extLst>
      <p:ext uri="{BB962C8B-B14F-4D97-AF65-F5344CB8AC3E}">
        <p14:creationId xmlns:p14="http://schemas.microsoft.com/office/powerpoint/2010/main" val="4254897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12</a:t>
            </a:fld>
            <a:endParaRPr lang="en-GB" dirty="0"/>
          </a:p>
        </p:txBody>
      </p:sp>
    </p:spTree>
    <p:extLst>
      <p:ext uri="{BB962C8B-B14F-4D97-AF65-F5344CB8AC3E}">
        <p14:creationId xmlns:p14="http://schemas.microsoft.com/office/powerpoint/2010/main" val="1985219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13</a:t>
            </a:fld>
            <a:endParaRPr lang="en-GB" dirty="0"/>
          </a:p>
        </p:txBody>
      </p:sp>
    </p:spTree>
    <p:extLst>
      <p:ext uri="{BB962C8B-B14F-4D97-AF65-F5344CB8AC3E}">
        <p14:creationId xmlns:p14="http://schemas.microsoft.com/office/powerpoint/2010/main" val="1513566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baseline="0" dirty="0"/>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2</a:t>
            </a:fld>
            <a:endParaRPr lang="en-GB" dirty="0"/>
          </a:p>
        </p:txBody>
      </p:sp>
    </p:spTree>
    <p:extLst>
      <p:ext uri="{BB962C8B-B14F-4D97-AF65-F5344CB8AC3E}">
        <p14:creationId xmlns:p14="http://schemas.microsoft.com/office/powerpoint/2010/main" val="351045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baseline="0" dirty="0"/>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3</a:t>
            </a:fld>
            <a:endParaRPr lang="en-GB" dirty="0"/>
          </a:p>
        </p:txBody>
      </p:sp>
    </p:spTree>
    <p:extLst>
      <p:ext uri="{BB962C8B-B14F-4D97-AF65-F5344CB8AC3E}">
        <p14:creationId xmlns:p14="http://schemas.microsoft.com/office/powerpoint/2010/main" val="42238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baseline="0" dirty="0"/>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4</a:t>
            </a:fld>
            <a:endParaRPr lang="en-GB" dirty="0"/>
          </a:p>
        </p:txBody>
      </p:sp>
    </p:spTree>
    <p:extLst>
      <p:ext uri="{BB962C8B-B14F-4D97-AF65-F5344CB8AC3E}">
        <p14:creationId xmlns:p14="http://schemas.microsoft.com/office/powerpoint/2010/main" val="9248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400" baseline="0" dirty="0"/>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5</a:t>
            </a:fld>
            <a:endParaRPr lang="en-GB" dirty="0"/>
          </a:p>
        </p:txBody>
      </p:sp>
    </p:spTree>
    <p:extLst>
      <p:ext uri="{BB962C8B-B14F-4D97-AF65-F5344CB8AC3E}">
        <p14:creationId xmlns:p14="http://schemas.microsoft.com/office/powerpoint/2010/main" val="240844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6</a:t>
            </a:fld>
            <a:endParaRPr lang="en-GB" dirty="0"/>
          </a:p>
        </p:txBody>
      </p:sp>
    </p:spTree>
    <p:extLst>
      <p:ext uri="{BB962C8B-B14F-4D97-AF65-F5344CB8AC3E}">
        <p14:creationId xmlns:p14="http://schemas.microsoft.com/office/powerpoint/2010/main" val="995388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7</a:t>
            </a:fld>
            <a:endParaRPr lang="en-GB" dirty="0"/>
          </a:p>
        </p:txBody>
      </p:sp>
    </p:spTree>
    <p:extLst>
      <p:ext uri="{BB962C8B-B14F-4D97-AF65-F5344CB8AC3E}">
        <p14:creationId xmlns:p14="http://schemas.microsoft.com/office/powerpoint/2010/main" val="457801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8</a:t>
            </a:fld>
            <a:endParaRPr lang="en-GB" dirty="0"/>
          </a:p>
        </p:txBody>
      </p:sp>
    </p:spTree>
    <p:extLst>
      <p:ext uri="{BB962C8B-B14F-4D97-AF65-F5344CB8AC3E}">
        <p14:creationId xmlns:p14="http://schemas.microsoft.com/office/powerpoint/2010/main" val="4085292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technical issue is about the capacity to exchange globally data in the correct format. We, Meteorological Departments, should use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 to exchange our messages </a:t>
            </a:r>
            <a:r>
              <a:rPr lang="en-US" dirty="0"/>
              <a:t>o</a:t>
            </a:r>
            <a:r>
              <a:rPr lang="en-US" sz="1200" kern="1200" dirty="0">
                <a:solidFill>
                  <a:schemeClr val="tx1"/>
                </a:solidFill>
                <a:effectLst/>
                <a:latin typeface="+mn-lt"/>
                <a:ea typeface="+mn-ea"/>
                <a:cs typeface="+mn-cs"/>
              </a:rPr>
              <a:t>ver the </a:t>
            </a:r>
            <a:r>
              <a:rPr lang="en-US" sz="1200" b="1" kern="1200" dirty="0">
                <a:solidFill>
                  <a:schemeClr val="tx1"/>
                </a:solidFill>
                <a:effectLst/>
                <a:latin typeface="+mn-lt"/>
                <a:ea typeface="+mn-ea"/>
                <a:cs typeface="+mn-cs"/>
              </a:rPr>
              <a:t>GTS</a:t>
            </a:r>
            <a:r>
              <a:rPr lang="en-US" sz="1200" kern="1200" dirty="0">
                <a:solidFill>
                  <a:schemeClr val="tx1"/>
                </a:solidFill>
                <a:effectLst/>
                <a:latin typeface="+mn-lt"/>
                <a:ea typeface="+mn-ea"/>
                <a:cs typeface="+mn-cs"/>
              </a:rPr>
              <a:t>,  the </a:t>
            </a:r>
            <a:r>
              <a:rPr lang="en-US" sz="1200" b="1" kern="1200" dirty="0">
                <a:solidFill>
                  <a:schemeClr val="tx1"/>
                </a:solidFill>
                <a:effectLst/>
                <a:latin typeface="+mn-lt"/>
                <a:ea typeface="+mn-ea"/>
                <a:cs typeface="+mn-cs"/>
              </a:rPr>
              <a:t>Global Telecommunication System</a:t>
            </a:r>
            <a:r>
              <a:rPr lang="en-US" sz="1200" kern="1200" dirty="0">
                <a:solidFill>
                  <a:schemeClr val="tx1"/>
                </a:solidFill>
                <a:effectLst/>
                <a:latin typeface="+mn-lt"/>
                <a:ea typeface="+mn-ea"/>
                <a:cs typeface="+mn-cs"/>
              </a:rPr>
              <a:t>. But, as you can see, in March 2023, 55% of our stations are still transmitted the </a:t>
            </a:r>
            <a:r>
              <a:rPr lang="en-US" sz="1200" b="1" kern="1200" dirty="0">
                <a:solidFill>
                  <a:schemeClr val="tx1"/>
                </a:solidFill>
                <a:effectLst/>
                <a:latin typeface="+mn-lt"/>
                <a:ea typeface="+mn-ea"/>
                <a:cs typeface="+mn-cs"/>
              </a:rPr>
              <a:t>CLIMAT message </a:t>
            </a:r>
            <a:r>
              <a:rPr lang="en-US" sz="1200" kern="1200" dirty="0">
                <a:solidFill>
                  <a:schemeClr val="tx1"/>
                </a:solidFill>
                <a:effectLst/>
                <a:latin typeface="+mn-lt"/>
                <a:ea typeface="+mn-ea"/>
                <a:cs typeface="+mn-cs"/>
              </a:rPr>
              <a:t>in Traditional ASCII format and not in </a:t>
            </a:r>
            <a:r>
              <a:rPr lang="en-US" sz="1200" b="1" kern="1200" dirty="0">
                <a:solidFill>
                  <a:schemeClr val="tx1"/>
                </a:solidFill>
                <a:effectLst/>
                <a:latin typeface="+mn-lt"/>
                <a:ea typeface="+mn-ea"/>
                <a:cs typeface="+mn-cs"/>
              </a:rPr>
              <a:t>BUFR</a:t>
            </a:r>
            <a:r>
              <a:rPr lang="en-US" sz="1200" kern="1200" dirty="0">
                <a:solidFill>
                  <a:schemeClr val="tx1"/>
                </a:solidFill>
                <a:effectLst/>
                <a:latin typeface="+mn-lt"/>
                <a:ea typeface="+mn-ea"/>
                <a:cs typeface="+mn-cs"/>
              </a:rPr>
              <a:t> format.</a:t>
            </a:r>
          </a:p>
        </p:txBody>
      </p:sp>
      <p:sp>
        <p:nvSpPr>
          <p:cNvPr id="4" name="Espace réservé du numéro de diapositive 3"/>
          <p:cNvSpPr>
            <a:spLocks noGrp="1"/>
          </p:cNvSpPr>
          <p:nvPr>
            <p:ph type="sldNum" sz="quarter" idx="10"/>
          </p:nvPr>
        </p:nvSpPr>
        <p:spPr/>
        <p:txBody>
          <a:bodyPr/>
          <a:lstStyle/>
          <a:p>
            <a:fld id="{A7116527-64FD-4ADC-8819-9BFA1E8A93FB}" type="slidenum">
              <a:rPr lang="en-GB" smtClean="0"/>
              <a:t>9</a:t>
            </a:fld>
            <a:endParaRPr lang="en-GB" dirty="0"/>
          </a:p>
        </p:txBody>
      </p:sp>
    </p:spTree>
    <p:extLst>
      <p:ext uri="{BB962C8B-B14F-4D97-AF65-F5344CB8AC3E}">
        <p14:creationId xmlns:p14="http://schemas.microsoft.com/office/powerpoint/2010/main" val="3055894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descr="wmo2016_powerpoint_standard_v2-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8394700" y="6356350"/>
            <a:ext cx="584200" cy="365125"/>
          </a:xfrm>
        </p:spPr>
        <p:txBody>
          <a:bodyPr/>
          <a:lstStyle>
            <a:lvl1pPr>
              <a:defRPr>
                <a:solidFill>
                  <a:schemeClr val="accent1"/>
                </a:solidFill>
              </a:defRPr>
            </a:lvl1pPr>
          </a:lstStyle>
          <a:p>
            <a:fld id="{9259AF2F-52C6-9B46-B8B2-0579234AE62E}" type="slidenum">
              <a:rPr lang="en-US" smtClean="0"/>
              <a:pPr/>
              <a:t>‹N°›</a:t>
            </a:fld>
            <a:endParaRPr lang="en-US" dirty="0"/>
          </a:p>
        </p:txBody>
      </p:sp>
    </p:spTree>
    <p:extLst>
      <p:ext uri="{BB962C8B-B14F-4D97-AF65-F5344CB8AC3E}">
        <p14:creationId xmlns:p14="http://schemas.microsoft.com/office/powerpoint/2010/main" val="3906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094238" y="6297400"/>
            <a:ext cx="499533" cy="365125"/>
          </a:xfrm>
        </p:spPr>
        <p:txBody>
          <a:bodyPr/>
          <a:lstStyle/>
          <a:p>
            <a:fld id="{9259AF2F-52C6-9B46-B8B2-0579234AE62E}" type="slidenum">
              <a:rPr lang="en-US" smtClean="0"/>
              <a:t>‹N°›</a:t>
            </a:fld>
            <a:endParaRPr lang="en-US" dirty="0"/>
          </a:p>
        </p:txBody>
      </p:sp>
      <p:pic>
        <p:nvPicPr>
          <p:cNvPr id="7" name="Picture 6" descr="wmo2016_powerpoint_standard_v2-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8" name="Rectangle 7"/>
          <p:cNvSpPr/>
          <p:nvPr userDrawn="1"/>
        </p:nvSpPr>
        <p:spPr>
          <a:xfrm>
            <a:off x="2126925" y="6308725"/>
            <a:ext cx="5991579" cy="246221"/>
          </a:xfrm>
          <a:prstGeom prst="rect">
            <a:avLst/>
          </a:prstGeom>
        </p:spPr>
        <p:txBody>
          <a:bodyPr wrap="square">
            <a:spAutoFit/>
          </a:bodyPr>
          <a:lstStyle/>
          <a:p>
            <a:pPr algn="ctr"/>
            <a:r>
              <a:rPr lang="en-US" sz="1000" dirty="0">
                <a:solidFill>
                  <a:schemeClr val="accent1"/>
                </a:solidFill>
              </a:rPr>
              <a:t>Meeting of the WMO Expert Team on Data Requirements for Climate Services (SERCOM)</a:t>
            </a:r>
          </a:p>
        </p:txBody>
      </p:sp>
    </p:spTree>
    <p:extLst>
      <p:ext uri="{BB962C8B-B14F-4D97-AF65-F5344CB8AC3E}">
        <p14:creationId xmlns:p14="http://schemas.microsoft.com/office/powerpoint/2010/main" val="50093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283390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18766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2036454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723727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4183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130550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259AF2F-52C6-9B46-B8B2-0579234AE62E}" type="slidenum">
              <a:rPr lang="en-US" smtClean="0"/>
              <a:t>‹N°›</a:t>
            </a:fld>
            <a:endParaRPr lang="en-US" dirty="0"/>
          </a:p>
        </p:txBody>
      </p:sp>
    </p:spTree>
    <p:extLst>
      <p:ext uri="{BB962C8B-B14F-4D97-AF65-F5344CB8AC3E}">
        <p14:creationId xmlns:p14="http://schemas.microsoft.com/office/powerpoint/2010/main" val="283484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wmo2016_powerpoint_standard_v2-2.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9AF2F-52C6-9B46-B8B2-0579234AE62E}" type="slidenum">
              <a:rPr lang="en-US" smtClean="0"/>
              <a:t>‹N°›</a:t>
            </a:fld>
            <a:endParaRPr lang="en-US" dirty="0"/>
          </a:p>
        </p:txBody>
      </p:sp>
    </p:spTree>
    <p:extLst>
      <p:ext uri="{BB962C8B-B14F-4D97-AF65-F5344CB8AC3E}">
        <p14:creationId xmlns:p14="http://schemas.microsoft.com/office/powerpoint/2010/main" val="3053617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github.com/ET-DRC/DAYCLI-message/blob/main/Paper/20240812_Discussion%20of%20requirements%20regarding%20CLIMAT%20and%20DAYCLI%20reporting_DS.doc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github.com/ET-DRC/DAYCLI-message/blob/main/handbook/20240726_DAYCLI_Handbook_Draft_Version%203.doc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hyperlink" Target="https://github.com/ET-DRC/DAYCLI-message/blob/main/handbook/Use%20case%20for%20coding%20the%20DAYCLI%20message.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hyperlink" Target="https://community.wmo.int/en/activity-areas/wis/volume-i2" TargetMode="External"/><Relationship Id="rId4" Type="http://schemas.openxmlformats.org/officeDocument/2006/relationships/hyperlink" Target="https://github.com/wmo-im/BUFR4/issues/5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library.wmo.int/records/item/55063-manual-on-the-wmo-integrated-global-observing-syste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gcos.dwd.de/DWD-GCOS" TargetMode="Externa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hyperlink" Target="https://gcos.dwd.de/DWD-GCOS"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00972" y="1551095"/>
            <a:ext cx="8615082" cy="149976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effectLst>
                  <a:outerShdw blurRad="38100" dist="38100" dir="2700000" algn="tl">
                    <a:srgbClr val="000000">
                      <a:alpha val="43137"/>
                    </a:srgbClr>
                  </a:outerShdw>
                </a:effectLst>
              </a:rPr>
              <a:t>DAYCLI message </a:t>
            </a:r>
          </a:p>
        </p:txBody>
      </p:sp>
      <p:sp>
        <p:nvSpPr>
          <p:cNvPr id="2" name="ZoneTexte 1">
            <a:extLst>
              <a:ext uri="{FF2B5EF4-FFF2-40B4-BE49-F238E27FC236}">
                <a16:creationId xmlns:a16="http://schemas.microsoft.com/office/drawing/2014/main" id="{40885FF8-62CA-8344-8488-7F66ED46DFD7}"/>
              </a:ext>
            </a:extLst>
          </p:cNvPr>
          <p:cNvSpPr txBox="1"/>
          <p:nvPr/>
        </p:nvSpPr>
        <p:spPr>
          <a:xfrm>
            <a:off x="821094" y="3145417"/>
            <a:ext cx="8094960" cy="707886"/>
          </a:xfrm>
          <a:prstGeom prst="rect">
            <a:avLst/>
          </a:prstGeom>
          <a:noFill/>
        </p:spPr>
        <p:txBody>
          <a:bodyPr wrap="square" rtlCol="0">
            <a:spAutoFit/>
          </a:bodyPr>
          <a:lstStyle/>
          <a:p>
            <a:r>
              <a:rPr lang="en-US" sz="2000" dirty="0">
                <a:solidFill>
                  <a:srgbClr val="002060"/>
                </a:solidFill>
                <a:effectLst>
                  <a:outerShdw blurRad="38100" dist="38100" dir="2700000" algn="tl">
                    <a:srgbClr val="000000">
                      <a:alpha val="43137"/>
                    </a:srgbClr>
                  </a:outerShdw>
                </a:effectLst>
              </a:rPr>
              <a:t>Expert Team on Data Development and Stewardship (ET-DDS)</a:t>
            </a:r>
            <a:br>
              <a:rPr lang="en-US" sz="2000" dirty="0">
                <a:solidFill>
                  <a:srgbClr val="002060"/>
                </a:solidFill>
                <a:effectLst>
                  <a:outerShdw blurRad="38100" dist="38100" dir="2700000" algn="tl">
                    <a:srgbClr val="000000">
                      <a:alpha val="43137"/>
                    </a:srgbClr>
                  </a:outerShdw>
                </a:effectLst>
              </a:rPr>
            </a:br>
            <a:endParaRPr lang="en-US" sz="2000" dirty="0">
              <a:solidFill>
                <a:srgbClr val="0070C0"/>
              </a:solidFill>
              <a:effectLst>
                <a:outerShdw blurRad="38100" dist="38100" dir="2700000" algn="tl">
                  <a:srgbClr val="000000">
                    <a:alpha val="43137"/>
                  </a:srgbClr>
                </a:outerShdw>
              </a:effectLst>
            </a:endParaRPr>
          </a:p>
        </p:txBody>
      </p:sp>
      <p:sp>
        <p:nvSpPr>
          <p:cNvPr id="5" name="ZoneTexte 4">
            <a:extLst>
              <a:ext uri="{FF2B5EF4-FFF2-40B4-BE49-F238E27FC236}">
                <a16:creationId xmlns:a16="http://schemas.microsoft.com/office/drawing/2014/main" id="{CD1C566A-4FB8-4DA6-93D6-FDAA53F7F34F}"/>
              </a:ext>
            </a:extLst>
          </p:cNvPr>
          <p:cNvSpPr txBox="1"/>
          <p:nvPr/>
        </p:nvSpPr>
        <p:spPr>
          <a:xfrm>
            <a:off x="6665230" y="261017"/>
            <a:ext cx="2170860" cy="307777"/>
          </a:xfrm>
          <a:prstGeom prst="rect">
            <a:avLst/>
          </a:prstGeom>
          <a:noFill/>
        </p:spPr>
        <p:txBody>
          <a:bodyPr wrap="square" rtlCol="0">
            <a:spAutoFit/>
          </a:bodyPr>
          <a:lstStyle/>
          <a:p>
            <a:r>
              <a:rPr lang="en-US" sz="1400" dirty="0">
                <a:solidFill>
                  <a:srgbClr val="002060"/>
                </a:solidFill>
                <a:effectLst>
                  <a:outerShdw blurRad="38100" dist="38100" dir="2700000" algn="tl">
                    <a:srgbClr val="000000">
                      <a:alpha val="43137"/>
                    </a:srgbClr>
                  </a:outerShdw>
                </a:effectLst>
              </a:rPr>
              <a:t>November 2024</a:t>
            </a:r>
          </a:p>
        </p:txBody>
      </p:sp>
    </p:spTree>
    <p:extLst>
      <p:ext uri="{BB962C8B-B14F-4D97-AF65-F5344CB8AC3E}">
        <p14:creationId xmlns:p14="http://schemas.microsoft.com/office/powerpoint/2010/main" val="238926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ET-DDS to submit a paper about which stations shall/should transmit CLIMAT and DAYCLI reports through the WIS</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10</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E36463BE-091C-406F-AE6E-79A55EA98D07}"/>
              </a:ext>
            </a:extLst>
          </p:cNvPr>
          <p:cNvSpPr/>
          <p:nvPr/>
        </p:nvSpPr>
        <p:spPr>
          <a:xfrm>
            <a:off x="219269" y="1164635"/>
            <a:ext cx="8705461" cy="3156826"/>
          </a:xfrm>
          <a:prstGeom prst="rect">
            <a:avLst/>
          </a:prstGeom>
        </p:spPr>
        <p:txBody>
          <a:bodyPr wrap="square">
            <a:spAutoFit/>
          </a:bodyPr>
          <a:lstStyle/>
          <a:p>
            <a:pPr>
              <a:lnSpc>
                <a:spcPct val="107000"/>
              </a:lnSpc>
              <a:spcAft>
                <a:spcPts val="800"/>
              </a:spcAft>
            </a:pPr>
            <a:r>
              <a:rPr lang="en-US" dirty="0">
                <a:solidFill>
                  <a:srgbClr val="002060"/>
                </a:solidFill>
                <a:latin typeface="Calibri" panose="020F0502020204030204" pitchFamily="34" charset="0"/>
                <a:cs typeface="Calibri" panose="020F0502020204030204" pitchFamily="34" charset="0"/>
              </a:rPr>
              <a:t>Paper intended for SERCOM and INFCOM to tackle this issue on which stations should/shall transmit CLIMAT and DAYCLI messages. The situation is not so clear currently  with the deprecated RBCN (Regional Basic Climatological Network).</a:t>
            </a:r>
          </a:p>
          <a:p>
            <a:pPr>
              <a:lnSpc>
                <a:spcPct val="107000"/>
              </a:lnSpc>
              <a:spcAft>
                <a:spcPts val="800"/>
              </a:spcAft>
            </a:pPr>
            <a:endParaRPr lang="en-US" dirty="0">
              <a:solidFill>
                <a:srgbClr val="002060"/>
              </a:solidFill>
              <a:latin typeface="Calibri" panose="020F0502020204030204" pitchFamily="34" charset="0"/>
              <a:cs typeface="Calibri" panose="020F0502020204030204" pitchFamily="34" charset="0"/>
            </a:endParaRPr>
          </a:p>
          <a:p>
            <a:pPr>
              <a:lnSpc>
                <a:spcPct val="107000"/>
              </a:lnSpc>
              <a:spcAft>
                <a:spcPts val="800"/>
              </a:spcAft>
            </a:pPr>
            <a:r>
              <a:rPr lang="en-US" dirty="0">
                <a:solidFill>
                  <a:srgbClr val="002060"/>
                </a:solidFill>
                <a:latin typeface="Calibri" panose="020F0502020204030204" pitchFamily="34" charset="0"/>
                <a:cs typeface="Calibri" panose="020F0502020204030204" pitchFamily="34" charset="0"/>
              </a:rPr>
              <a:t>GBON stations ? RBON stations ?</a:t>
            </a:r>
          </a:p>
          <a:p>
            <a:pPr>
              <a:lnSpc>
                <a:spcPct val="107000"/>
              </a:lnSpc>
              <a:spcAft>
                <a:spcPts val="800"/>
              </a:spcAft>
            </a:pPr>
            <a:endParaRPr lang="en-US" dirty="0">
              <a:solidFill>
                <a:srgbClr val="002060"/>
              </a:solidFill>
              <a:latin typeface="Calibri" panose="020F0502020204030204" pitchFamily="34" charset="0"/>
              <a:cs typeface="Calibri" panose="020F0502020204030204" pitchFamily="34" charset="0"/>
            </a:endParaRPr>
          </a:p>
          <a:p>
            <a:pPr>
              <a:lnSpc>
                <a:spcPct val="107000"/>
              </a:lnSpc>
              <a:spcAft>
                <a:spcPts val="800"/>
              </a:spcAft>
            </a:pPr>
            <a:r>
              <a:rPr lang="en-US" dirty="0">
                <a:solidFill>
                  <a:srgbClr val="002060"/>
                </a:solidFill>
                <a:latin typeface="Calibri" panose="020F0502020204030204" pitchFamily="34" charset="0"/>
                <a:cs typeface="Calibri" panose="020F0502020204030204" pitchFamily="34" charset="0"/>
              </a:rPr>
              <a:t>Draft paper available here: </a:t>
            </a:r>
            <a:r>
              <a:rPr lang="en-US" dirty="0">
                <a:solidFill>
                  <a:srgbClr val="002060"/>
                </a:solidFill>
                <a:latin typeface="Calibri" panose="020F0502020204030204" pitchFamily="34" charset="0"/>
                <a:cs typeface="Calibri" panose="020F0502020204030204" pitchFamily="34" charset="0"/>
                <a:hlinkClick r:id="rId4"/>
              </a:rPr>
              <a:t>https://github.com/ET-DRC/DAYCLI-message/blob/main/Paper/20240812_Discussion%20of%20requirements%20regarding%20CLIMAT%20and%20DAYCLI%20reporting_DS.docx</a:t>
            </a:r>
            <a:endParaRPr lang="en-US" dirty="0">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B6141B1A-2799-45EB-BA6B-2E43FEF904A7}"/>
              </a:ext>
            </a:extLst>
          </p:cNvPr>
          <p:cNvSpPr/>
          <p:nvPr/>
        </p:nvSpPr>
        <p:spPr>
          <a:xfrm>
            <a:off x="219269" y="5302653"/>
            <a:ext cx="8705461" cy="646331"/>
          </a:xfrm>
          <a:prstGeom prst="rect">
            <a:avLst/>
          </a:prstGeom>
        </p:spPr>
        <p:txBody>
          <a:bodyPr wrap="square">
            <a:spAutoFit/>
          </a:bodyPr>
          <a:lstStyle/>
          <a:p>
            <a:r>
              <a:rPr lang="en-US" dirty="0">
                <a:solidFill>
                  <a:srgbClr val="002060"/>
                </a:solidFill>
                <a:latin typeface="Calibri" panose="020F0502020204030204" pitchFamily="34" charset="0"/>
                <a:cs typeface="Calibri" panose="020F0502020204030204" pitchFamily="34" charset="0"/>
              </a:rPr>
              <a:t>Discussion in progress (?) with ET-DDS, GCOS, SERCOM, INFCOM, etc. ( Tim Oakley, Blair </a:t>
            </a:r>
            <a:r>
              <a:rPr lang="en-US" dirty="0" err="1">
                <a:solidFill>
                  <a:srgbClr val="002060"/>
                </a:solidFill>
                <a:latin typeface="Calibri" panose="020F0502020204030204" pitchFamily="34" charset="0"/>
                <a:cs typeface="Calibri" panose="020F0502020204030204" pitchFamily="34" charset="0"/>
              </a:rPr>
              <a:t>Trewin</a:t>
            </a:r>
            <a:r>
              <a:rPr lang="en-US" dirty="0">
                <a:solidFill>
                  <a:srgbClr val="002060"/>
                </a:solidFill>
                <a:latin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cs typeface="Calibri" panose="020F0502020204030204" pitchFamily="34" charset="0"/>
              </a:rPr>
              <a:t>Krunoslav</a:t>
            </a:r>
            <a:r>
              <a:rPr lang="en-US" dirty="0">
                <a:solidFill>
                  <a:srgbClr val="002060"/>
                </a:solidFill>
                <a:latin typeface="Calibri" panose="020F0502020204030204" pitchFamily="34" charset="0"/>
                <a:cs typeface="Calibri" panose="020F0502020204030204" pitchFamily="34" charset="0"/>
              </a:rPr>
              <a:t> </a:t>
            </a:r>
            <a:r>
              <a:rPr lang="en-US" dirty="0" err="1">
                <a:solidFill>
                  <a:srgbClr val="002060"/>
                </a:solidFill>
                <a:latin typeface="Calibri" panose="020F0502020204030204" pitchFamily="34" charset="0"/>
                <a:cs typeface="Calibri" panose="020F0502020204030204" pitchFamily="34" charset="0"/>
              </a:rPr>
              <a:t>Premec</a:t>
            </a:r>
            <a:r>
              <a:rPr lang="en-US" dirty="0">
                <a:solidFill>
                  <a:srgbClr val="002060"/>
                </a:solidFill>
                <a:latin typeface="Calibri" panose="020F0502020204030204" pitchFamily="34" charset="0"/>
                <a:cs typeface="Calibri" panose="020F0502020204030204" pitchFamily="34" charset="0"/>
              </a:rPr>
              <a:t>, Jay </a:t>
            </a:r>
            <a:r>
              <a:rPr lang="en-US" dirty="0" err="1">
                <a:solidFill>
                  <a:srgbClr val="002060"/>
                </a:solidFill>
                <a:latin typeface="Calibri" panose="020F0502020204030204" pitchFamily="34" charset="0"/>
                <a:cs typeface="Calibri" panose="020F0502020204030204" pitchFamily="34" charset="0"/>
              </a:rPr>
              <a:t>Lawrimore</a:t>
            </a:r>
            <a:r>
              <a:rPr lang="en-US" dirty="0">
                <a:solidFill>
                  <a:srgbClr val="002060"/>
                </a:solidFill>
                <a:latin typeface="Calibri" panose="020F0502020204030204" pitchFamily="34" charset="0"/>
                <a:cs typeface="Calibri" panose="020F0502020204030204" pitchFamily="34" charset="0"/>
              </a:rPr>
              <a:t>, etc.</a:t>
            </a:r>
          </a:p>
        </p:txBody>
      </p:sp>
    </p:spTree>
    <p:extLst>
      <p:ext uri="{BB962C8B-B14F-4D97-AF65-F5344CB8AC3E}">
        <p14:creationId xmlns:p14="http://schemas.microsoft.com/office/powerpoint/2010/main" val="80045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DAYCLI handbook history</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11</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70355"/>
            <a:ext cx="1988820" cy="1714500"/>
          </a:xfrm>
          <a:prstGeom prst="rect">
            <a:avLst/>
          </a:prstGeom>
        </p:spPr>
      </p:pic>
      <p:sp>
        <p:nvSpPr>
          <p:cNvPr id="7" name="Rectangle 6">
            <a:extLst>
              <a:ext uri="{FF2B5EF4-FFF2-40B4-BE49-F238E27FC236}">
                <a16:creationId xmlns:a16="http://schemas.microsoft.com/office/drawing/2014/main" id="{4B8E9E99-98B9-448C-9789-C0793F7764D2}"/>
              </a:ext>
            </a:extLst>
          </p:cNvPr>
          <p:cNvSpPr/>
          <p:nvPr/>
        </p:nvSpPr>
        <p:spPr>
          <a:xfrm>
            <a:off x="592270" y="895805"/>
            <a:ext cx="8032486" cy="5909310"/>
          </a:xfrm>
          <a:prstGeom prst="rect">
            <a:avLst/>
          </a:prstGeom>
        </p:spPr>
        <p:txBody>
          <a:bodyPr wrap="square">
            <a:spAutoFit/>
          </a:bodyPr>
          <a:lstStyle/>
          <a:p>
            <a:r>
              <a:rPr lang="en-US" sz="1600" b="1" dirty="0">
                <a:solidFill>
                  <a:srgbClr val="002060"/>
                </a:solidFill>
                <a:latin typeface="Calibri" panose="020F0502020204030204" pitchFamily="34" charset="0"/>
                <a:cs typeface="Calibri" panose="020F0502020204030204" pitchFamily="34" charset="0"/>
              </a:rPr>
              <a:t>June 30, 2022</a:t>
            </a:r>
            <a:r>
              <a:rPr lang="en-US" sz="1600" dirty="0">
                <a:solidFill>
                  <a:srgbClr val="002060"/>
                </a:solidFill>
                <a:latin typeface="Calibri" panose="020F0502020204030204" pitchFamily="34" charset="0"/>
                <a:cs typeface="Calibri" panose="020F0502020204030204" pitchFamily="34" charset="0"/>
              </a:rPr>
              <a:t>: Meeting INFCOM/SERCOM on “What next for the DAYCLI message?”.</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August 15, 2022</a:t>
            </a:r>
            <a:r>
              <a:rPr lang="en-US" sz="1600" dirty="0">
                <a:solidFill>
                  <a:srgbClr val="002060"/>
                </a:solidFill>
                <a:latin typeface="Calibri" panose="020F0502020204030204" pitchFamily="34" charset="0"/>
                <a:cs typeface="Calibri" panose="020F0502020204030204" pitchFamily="34" charset="0"/>
              </a:rPr>
              <a:t>: first draft of the DAYCLI handbook distributed for initial review by William Wright. </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January 20, 2024</a:t>
            </a:r>
            <a:r>
              <a:rPr lang="en-US" sz="1600" dirty="0">
                <a:solidFill>
                  <a:srgbClr val="002060"/>
                </a:solidFill>
                <a:latin typeface="Calibri" panose="020F0502020204030204" pitchFamily="34" charset="0"/>
                <a:cs typeface="Calibri" panose="020F0502020204030204" pitchFamily="34" charset="0"/>
              </a:rPr>
              <a:t>: SERCOM/ET-DRC send a new DAYCLI handbook draft to INFCOM.</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March 20, 2024</a:t>
            </a:r>
            <a:r>
              <a:rPr lang="en-US" sz="1600" dirty="0">
                <a:solidFill>
                  <a:srgbClr val="002060"/>
                </a:solidFill>
                <a:latin typeface="Calibri" panose="020F0502020204030204" pitchFamily="34" charset="0"/>
                <a:cs typeface="Calibri" panose="020F0502020204030204" pitchFamily="34" charset="0"/>
              </a:rPr>
              <a:t>: INFCOM send back its review of the DAYCLI handbook to ET-DDS.</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April 11, 2024</a:t>
            </a:r>
            <a:r>
              <a:rPr lang="en-US" sz="1600" dirty="0">
                <a:solidFill>
                  <a:srgbClr val="002060"/>
                </a:solidFill>
                <a:latin typeface="Calibri" panose="020F0502020204030204" pitchFamily="34" charset="0"/>
                <a:cs typeface="Calibri" panose="020F0502020204030204" pitchFamily="34" charset="0"/>
              </a:rPr>
              <a:t>: ET-DDS send a new DAYCLI handbook draft to INFCOM.</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June 19, 2024</a:t>
            </a:r>
            <a:r>
              <a:rPr lang="en-US" sz="1600" dirty="0">
                <a:solidFill>
                  <a:srgbClr val="002060"/>
                </a:solidFill>
                <a:latin typeface="Calibri" panose="020F0502020204030204" pitchFamily="34" charset="0"/>
                <a:cs typeface="Calibri" panose="020F0502020204030204" pitchFamily="34" charset="0"/>
              </a:rPr>
              <a:t>: Review of the handbook by Blair </a:t>
            </a:r>
            <a:r>
              <a:rPr lang="en-US" sz="1600" dirty="0" err="1">
                <a:solidFill>
                  <a:srgbClr val="002060"/>
                </a:solidFill>
                <a:latin typeface="Calibri" panose="020F0502020204030204" pitchFamily="34" charset="0"/>
                <a:cs typeface="Calibri" panose="020F0502020204030204" pitchFamily="34" charset="0"/>
              </a:rPr>
              <a:t>Trewin</a:t>
            </a:r>
            <a:r>
              <a:rPr lang="en-US" sz="1600" dirty="0">
                <a:solidFill>
                  <a:srgbClr val="002060"/>
                </a:solidFill>
                <a:latin typeface="Calibri" panose="020F0502020204030204" pitchFamily="34" charset="0"/>
                <a:cs typeface="Calibri" panose="020F0502020204030204" pitchFamily="34" charset="0"/>
              </a:rPr>
              <a:t>.</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July 8, 2024</a:t>
            </a:r>
            <a:r>
              <a:rPr lang="en-US" sz="1600" dirty="0">
                <a:solidFill>
                  <a:srgbClr val="002060"/>
                </a:solidFill>
                <a:latin typeface="Calibri" panose="020F0502020204030204" pitchFamily="34" charset="0"/>
                <a:cs typeface="Calibri" panose="020F0502020204030204" pitchFamily="34" charset="0"/>
              </a:rPr>
              <a:t>: Inconsistencies revealed and modifications to the 3 07 075 template suggested by ET-DDS (not yet included into the draft DAYCLI handbook).</a:t>
            </a:r>
          </a:p>
          <a:p>
            <a:pPr marL="342900" indent="-342900">
              <a:buClr>
                <a:srgbClr val="002060"/>
              </a:buClr>
              <a:buFont typeface="Wingdings" panose="05000000000000000000" pitchFamily="2" charset="2"/>
              <a:buChar char="ü"/>
            </a:pPr>
            <a:endParaRPr lang="en-US" sz="1400" dirty="0">
              <a:solidFill>
                <a:srgbClr val="002060"/>
              </a:solidFill>
              <a:latin typeface="Calibri" panose="020F0502020204030204" pitchFamily="34" charset="0"/>
              <a:cs typeface="Calibri" panose="020F0502020204030204" pitchFamily="34" charset="0"/>
            </a:endParaRPr>
          </a:p>
          <a:p>
            <a:endParaRPr lang="en-US" sz="1400" dirty="0">
              <a:solidFill>
                <a:srgbClr val="002060"/>
              </a:solidFill>
              <a:latin typeface="Calibri" panose="020F0502020204030204" pitchFamily="34" charset="0"/>
              <a:cs typeface="Calibri" panose="020F0502020204030204" pitchFamily="34" charset="0"/>
            </a:endParaRPr>
          </a:p>
          <a:p>
            <a:r>
              <a:rPr lang="en-US" dirty="0">
                <a:solidFill>
                  <a:srgbClr val="002060"/>
                </a:solidFill>
                <a:latin typeface="Calibri" panose="020F0502020204030204" pitchFamily="34" charset="0"/>
                <a:cs typeface="Calibri" panose="020F0502020204030204" pitchFamily="34" charset="0"/>
              </a:rPr>
              <a:t>Latest version of the </a:t>
            </a:r>
            <a:r>
              <a:rPr lang="en-US" dirty="0" err="1">
                <a:solidFill>
                  <a:srgbClr val="002060"/>
                </a:solidFill>
                <a:latin typeface="Calibri" panose="020F0502020204030204" pitchFamily="34" charset="0"/>
                <a:cs typeface="Calibri" panose="020F0502020204030204" pitchFamily="34" charset="0"/>
              </a:rPr>
              <a:t>hanbook</a:t>
            </a:r>
            <a:r>
              <a:rPr lang="en-US" dirty="0">
                <a:solidFill>
                  <a:srgbClr val="002060"/>
                </a:solidFill>
                <a:latin typeface="Calibri" panose="020F0502020204030204" pitchFamily="34" charset="0"/>
                <a:cs typeface="Calibri" panose="020F0502020204030204" pitchFamily="34" charset="0"/>
              </a:rPr>
              <a:t> is available here: </a:t>
            </a:r>
            <a:br>
              <a:rPr lang="en-US" dirty="0">
                <a:solidFill>
                  <a:srgbClr val="002060"/>
                </a:solidFill>
                <a:latin typeface="Calibri" panose="020F0502020204030204" pitchFamily="34" charset="0"/>
                <a:cs typeface="Calibri" panose="020F0502020204030204" pitchFamily="34" charset="0"/>
              </a:rPr>
            </a:br>
            <a:r>
              <a:rPr lang="en-US" dirty="0">
                <a:solidFill>
                  <a:srgbClr val="002060"/>
                </a:solidFill>
                <a:latin typeface="Calibri" panose="020F0502020204030204" pitchFamily="34" charset="0"/>
                <a:cs typeface="Calibri" panose="020F0502020204030204" pitchFamily="34" charset="0"/>
                <a:hlinkClick r:id="rId4"/>
              </a:rPr>
              <a:t>https://github.com/ET-DRC/DAYCLI-message/blob/main/handbook/20240726_DAYCLI_Handbook_Draft_Version%203.docx</a:t>
            </a:r>
            <a:endParaRPr lang="en-US" dirty="0">
              <a:solidFill>
                <a:srgbClr val="002060"/>
              </a:solidFill>
              <a:latin typeface="Calibri" panose="020F0502020204030204" pitchFamily="34" charset="0"/>
              <a:cs typeface="Calibri" panose="020F0502020204030204" pitchFamily="34" charset="0"/>
            </a:endParaRPr>
          </a:p>
          <a:p>
            <a:pPr>
              <a:buClr>
                <a:srgbClr val="002060"/>
              </a:buClr>
            </a:pPr>
            <a:endParaRPr lang="en-US" dirty="0">
              <a:solidFill>
                <a:srgbClr val="002060"/>
              </a:solidFill>
              <a:latin typeface="Calibri" panose="020F0502020204030204" pitchFamily="34" charset="0"/>
              <a:cs typeface="Calibri" panose="020F0502020204030204" pitchFamily="34" charset="0"/>
            </a:endParaRPr>
          </a:p>
          <a:p>
            <a:endParaRPr lang="en-US" sz="2000" dirty="0">
              <a:solidFill>
                <a:srgbClr val="002060"/>
              </a:solidFill>
              <a:latin typeface="+mj-lt"/>
            </a:endParaRPr>
          </a:p>
        </p:txBody>
      </p:sp>
    </p:spTree>
    <p:extLst>
      <p:ext uri="{BB962C8B-B14F-4D97-AF65-F5344CB8AC3E}">
        <p14:creationId xmlns:p14="http://schemas.microsoft.com/office/powerpoint/2010/main" val="302453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93713" y="0"/>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Which inconsistencies and which possible enhancements ?</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12</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D4206B2E-592D-43A1-B7AD-F020F1FFB614}"/>
              </a:ext>
            </a:extLst>
          </p:cNvPr>
          <p:cNvSpPr/>
          <p:nvPr/>
        </p:nvSpPr>
        <p:spPr>
          <a:xfrm>
            <a:off x="111967" y="724540"/>
            <a:ext cx="8901403" cy="5509200"/>
          </a:xfrm>
          <a:prstGeom prst="rect">
            <a:avLst/>
          </a:prstGeom>
        </p:spPr>
        <p:txBody>
          <a:bodyPr wrap="square">
            <a:spAutoFit/>
          </a:bodyPr>
          <a:lstStyle/>
          <a:p>
            <a:r>
              <a:rPr lang="en-US" sz="1600" i="1" dirty="0">
                <a:solidFill>
                  <a:srgbClr val="002060"/>
                </a:solidFill>
                <a:latin typeface="Calibri" panose="020F0502020204030204" pitchFamily="34" charset="0"/>
                <a:cs typeface="Calibri" panose="020F0502020204030204" pitchFamily="34" charset="0"/>
              </a:rPr>
              <a:t>Mail from Denis 26/07/2024 to INFCOM/SERCOM/GCOS:</a:t>
            </a:r>
          </a:p>
          <a:p>
            <a:r>
              <a:rPr lang="en-US" sz="1600" dirty="0">
                <a:solidFill>
                  <a:srgbClr val="002060"/>
                </a:solidFill>
                <a:latin typeface="Calibri" panose="020F0502020204030204" pitchFamily="34" charset="0"/>
                <a:cs typeface="Calibri" panose="020F0502020204030204" pitchFamily="34" charset="0"/>
              </a:rPr>
              <a:t>the handbook still needs decisions on certain issues (see below), consolidation and further review. Personally, I see three issues that need to be resolved before sending any letter to WMO members encouraging them to use the new BUFR template for the DAYCLI. The answers to these issues may lead to modifications in the current DAYCLI BUFR template.</a:t>
            </a:r>
          </a:p>
          <a:p>
            <a:r>
              <a:rPr lang="en-US" sz="1600" dirty="0">
                <a:solidFill>
                  <a:srgbClr val="002060"/>
                </a:solidFill>
                <a:latin typeface="Calibri" panose="020F0502020204030204" pitchFamily="34" charset="0"/>
                <a:cs typeface="Calibri" panose="020F0502020204030204" pitchFamily="34" charset="0"/>
              </a:rPr>
              <a:t> </a:t>
            </a:r>
          </a:p>
          <a:p>
            <a:r>
              <a:rPr lang="en-US" sz="1600" b="1" dirty="0">
                <a:solidFill>
                  <a:srgbClr val="002060"/>
                </a:solidFill>
                <a:latin typeface="Calibri" panose="020F0502020204030204" pitchFamily="34" charset="0"/>
                <a:cs typeface="Calibri" panose="020F0502020204030204" pitchFamily="34" charset="0"/>
              </a:rPr>
              <a:t>(1) Measuring period and climatological day</a:t>
            </a:r>
          </a:p>
          <a:p>
            <a:r>
              <a:rPr lang="en-US" sz="1600" dirty="0">
                <a:solidFill>
                  <a:srgbClr val="002060"/>
                </a:solidFill>
                <a:latin typeface="Calibri" panose="020F0502020204030204" pitchFamily="34" charset="0"/>
                <a:cs typeface="Calibri" panose="020F0502020204030204" pitchFamily="34" charset="0"/>
              </a:rPr>
              <a:t>The management of Daylight-Saving Time (DST) is not entirely satisfactory. Also, the climatological day information to which the parameters are assigned is not fully defined.</a:t>
            </a:r>
          </a:p>
          <a:p>
            <a:r>
              <a:rPr lang="en-US" sz="1600" dirty="0">
                <a:solidFill>
                  <a:srgbClr val="002060"/>
                </a:solidFill>
                <a:latin typeface="Calibri" panose="020F0502020204030204" pitchFamily="34" charset="0"/>
                <a:cs typeface="Calibri" panose="020F0502020204030204" pitchFamily="34" charset="0"/>
              </a:rPr>
              <a:t>A file explaining the problem with the climatological day is attached (</a:t>
            </a:r>
            <a:r>
              <a:rPr lang="en-US" sz="1600" dirty="0">
                <a:solidFill>
                  <a:srgbClr val="002060"/>
                </a:solidFill>
                <a:latin typeface="Calibri" panose="020F0502020204030204" pitchFamily="34" charset="0"/>
                <a:cs typeface="Calibri" panose="020F0502020204030204" pitchFamily="34" charset="0"/>
                <a:hlinkClick r:id="rId4"/>
              </a:rPr>
              <a:t>Use case for coding the DAYCLI message.pdf</a:t>
            </a:r>
            <a:r>
              <a:rPr lang="en-US" sz="1600" dirty="0">
                <a:solidFill>
                  <a:srgbClr val="002060"/>
                </a:solidFill>
                <a:latin typeface="Calibri" panose="020F0502020204030204" pitchFamily="34" charset="0"/>
                <a:cs typeface="Calibri" panose="020F0502020204030204" pitchFamily="34" charset="0"/>
              </a:rPr>
              <a:t>). Review of this explanation is needed too! </a:t>
            </a:r>
          </a:p>
          <a:p>
            <a:r>
              <a:rPr lang="en-US" sz="1600" dirty="0">
                <a:solidFill>
                  <a:srgbClr val="002060"/>
                </a:solidFill>
                <a:latin typeface="Calibri" panose="020F0502020204030204" pitchFamily="34" charset="0"/>
                <a:cs typeface="Calibri" panose="020F0502020204030204" pitchFamily="34" charset="0"/>
              </a:rPr>
              <a:t> </a:t>
            </a:r>
          </a:p>
          <a:p>
            <a:r>
              <a:rPr lang="en-US" sz="1600" b="1" dirty="0">
                <a:solidFill>
                  <a:srgbClr val="002060"/>
                </a:solidFill>
                <a:latin typeface="Calibri" panose="020F0502020204030204" pitchFamily="34" charset="0"/>
                <a:cs typeface="Calibri" panose="020F0502020204030204" pitchFamily="34" charset="0"/>
              </a:rPr>
              <a:t>(2) Quality Flags</a:t>
            </a:r>
          </a:p>
          <a:p>
            <a:r>
              <a:rPr lang="en-US" sz="1600" dirty="0">
                <a:solidFill>
                  <a:srgbClr val="002060"/>
                </a:solidFill>
                <a:latin typeface="Calibri" panose="020F0502020204030204" pitchFamily="34" charset="0"/>
                <a:cs typeface="Calibri" panose="020F0502020204030204" pitchFamily="34" charset="0"/>
              </a:rPr>
              <a:t>Some questions remain about the need for certain codes. The final list of codes should be decided.</a:t>
            </a: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(3) Stations reporting DAYCLI</a:t>
            </a:r>
          </a:p>
          <a:p>
            <a:r>
              <a:rPr lang="en-US" sz="1600" dirty="0">
                <a:solidFill>
                  <a:srgbClr val="002060"/>
                </a:solidFill>
                <a:latin typeface="Calibri" panose="020F0502020204030204" pitchFamily="34" charset="0"/>
                <a:cs typeface="Calibri" panose="020F0502020204030204" pitchFamily="34" charset="0"/>
              </a:rPr>
              <a:t>With the deprecation of the Regional Basic Climatological Network (RBCN) it is not clear how to list, how to register/de-register, and how to maintain stations reporting CLIMAT and DAYCLI.</a:t>
            </a:r>
          </a:p>
          <a:p>
            <a:r>
              <a:rPr lang="en-US" sz="1600" dirty="0">
                <a:solidFill>
                  <a:srgbClr val="002060"/>
                </a:solidFill>
                <a:latin typeface="Calibri" panose="020F0502020204030204" pitchFamily="34" charset="0"/>
                <a:cs typeface="Calibri" panose="020F0502020204030204" pitchFamily="34" charset="0"/>
              </a:rPr>
              <a:t>This statement is also shared by </a:t>
            </a:r>
            <a:r>
              <a:rPr lang="en-US" sz="1600" dirty="0" err="1">
                <a:solidFill>
                  <a:srgbClr val="002060"/>
                </a:solidFill>
                <a:latin typeface="Calibri" panose="020F0502020204030204" pitchFamily="34" charset="0"/>
                <a:cs typeface="Calibri" panose="020F0502020204030204" pitchFamily="34" charset="0"/>
              </a:rPr>
              <a:t>Robkamp</a:t>
            </a:r>
            <a:r>
              <a:rPr lang="en-US" sz="1600" dirty="0">
                <a:solidFill>
                  <a:srgbClr val="002060"/>
                </a:solidFill>
                <a:latin typeface="Calibri" panose="020F0502020204030204" pitchFamily="34" charset="0"/>
                <a:cs typeface="Calibri" panose="020F0502020204030204" pitchFamily="34" charset="0"/>
              </a:rPr>
              <a:t> Elke (Global Precipitation Climatology Center (GPCC) DWD) and by Tim Oakley (mail from 10/07/2024). This situation may have a negative impact, and may, in the long-term, reduce the number of stations sending the CLIMAT and the DAYCLI messages. A clear statement and clear procedures from the WMO in response to this current situation would seem to be necessary.</a:t>
            </a:r>
          </a:p>
        </p:txBody>
      </p:sp>
    </p:spTree>
    <p:extLst>
      <p:ext uri="{BB962C8B-B14F-4D97-AF65-F5344CB8AC3E}">
        <p14:creationId xmlns:p14="http://schemas.microsoft.com/office/powerpoint/2010/main" val="3491658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528918" y="169851"/>
            <a:ext cx="8615082" cy="3889562"/>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endParaRPr lang="en-US" sz="3800" dirty="0">
              <a:solidFill>
                <a:schemeClr val="accent1"/>
              </a:solidFill>
            </a:endParaRPr>
          </a:p>
          <a:p>
            <a:endParaRPr lang="en-US" sz="2800" b="1" dirty="0">
              <a:solidFill>
                <a:schemeClr val="tx2">
                  <a:lumMod val="75000"/>
                </a:schemeClr>
              </a:solidFill>
            </a:endParaRPr>
          </a:p>
        </p:txBody>
      </p:sp>
      <p:sp>
        <p:nvSpPr>
          <p:cNvPr id="3" name="Espace réservé du numéro de diapositive 2"/>
          <p:cNvSpPr>
            <a:spLocks noGrp="1"/>
          </p:cNvSpPr>
          <p:nvPr>
            <p:ph type="sldNum" sz="quarter" idx="12"/>
          </p:nvPr>
        </p:nvSpPr>
        <p:spPr>
          <a:xfrm>
            <a:off x="8394700" y="6356350"/>
            <a:ext cx="584200" cy="365125"/>
          </a:xfrm>
        </p:spPr>
        <p:txBody>
          <a:bodyPr/>
          <a:lstStyle/>
          <a:p>
            <a:fld id="{9259AF2F-52C6-9B46-B8B2-0579234AE62E}" type="slidenum">
              <a:rPr lang="en-US" smtClean="0"/>
              <a:pPr/>
              <a:t>13</a:t>
            </a:fld>
            <a:endParaRPr lang="en-US" dirty="0"/>
          </a:p>
        </p:txBody>
      </p:sp>
    </p:spTree>
    <p:extLst>
      <p:ext uri="{BB962C8B-B14F-4D97-AF65-F5344CB8AC3E}">
        <p14:creationId xmlns:p14="http://schemas.microsoft.com/office/powerpoint/2010/main" val="34062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2F51B9-D2CB-45F6-A0E1-0278B188FAF1}"/>
              </a:ext>
            </a:extLst>
          </p:cNvPr>
          <p:cNvSpPr>
            <a:spLocks noGrp="1"/>
          </p:cNvSpPr>
          <p:nvPr>
            <p:ph type="sldNum" sz="quarter" idx="12"/>
          </p:nvPr>
        </p:nvSpPr>
        <p:spPr/>
        <p:txBody>
          <a:bodyPr/>
          <a:lstStyle/>
          <a:p>
            <a:fld id="{9259AF2F-52C6-9B46-B8B2-0579234AE62E}" type="slidenum">
              <a:rPr lang="en-US" smtClean="0"/>
              <a:t>14</a:t>
            </a:fld>
            <a:endParaRPr lang="en-US" dirty="0"/>
          </a:p>
        </p:txBody>
      </p:sp>
      <p:sp>
        <p:nvSpPr>
          <p:cNvPr id="5" name="Rectangle 4">
            <a:extLst>
              <a:ext uri="{FF2B5EF4-FFF2-40B4-BE49-F238E27FC236}">
                <a16:creationId xmlns:a16="http://schemas.microsoft.com/office/drawing/2014/main" id="{F912B8F8-9964-4702-BACA-6CF49E07CE79}"/>
              </a:ext>
            </a:extLst>
          </p:cNvPr>
          <p:cNvSpPr/>
          <p:nvPr/>
        </p:nvSpPr>
        <p:spPr>
          <a:xfrm>
            <a:off x="242596" y="1130120"/>
            <a:ext cx="8901404" cy="4616648"/>
          </a:xfrm>
          <a:prstGeom prst="rect">
            <a:avLst/>
          </a:prstGeom>
        </p:spPr>
        <p:txBody>
          <a:bodyPr wrap="square">
            <a:spAutoFit/>
          </a:bodyPr>
          <a:lstStyle/>
          <a:p>
            <a:r>
              <a:rPr lang="en-US" sz="1400" b="1" dirty="0">
                <a:solidFill>
                  <a:srgbClr val="002060"/>
                </a:solidFill>
              </a:rPr>
              <a:t>0 08 094</a:t>
            </a:r>
          </a:p>
          <a:p>
            <a:r>
              <a:rPr lang="en-US" sz="1400" b="1" i="1" dirty="0">
                <a:solidFill>
                  <a:srgbClr val="002060"/>
                </a:solidFill>
              </a:rPr>
              <a:t>Method used to calculate the average daily temperature</a:t>
            </a:r>
          </a:p>
          <a:p>
            <a:pPr algn="ctr"/>
            <a:r>
              <a:rPr lang="fr-FR" sz="1400" i="1" dirty="0">
                <a:solidFill>
                  <a:srgbClr val="002060"/>
                </a:solidFill>
              </a:rPr>
              <a:t>Code table 0 08 094</a:t>
            </a:r>
          </a:p>
          <a:p>
            <a:r>
              <a:rPr lang="en-US" sz="1400" dirty="0">
                <a:solidFill>
                  <a:srgbClr val="002060"/>
                </a:solidFill>
              </a:rPr>
              <a:t>Code figure</a:t>
            </a:r>
          </a:p>
          <a:p>
            <a:endParaRPr lang="en-US" sz="1400" dirty="0">
              <a:solidFill>
                <a:srgbClr val="002060"/>
              </a:solidFill>
            </a:endParaRPr>
          </a:p>
          <a:p>
            <a:r>
              <a:rPr lang="en-US" sz="1400" dirty="0">
                <a:solidFill>
                  <a:srgbClr val="002060"/>
                </a:solidFill>
              </a:rPr>
              <a:t>0 Average of maximum and minimum values: Tm = (Tx + Tn)/2 (see Note)</a:t>
            </a:r>
          </a:p>
          <a:p>
            <a:r>
              <a:rPr lang="en-US" sz="1400" dirty="0">
                <a:solidFill>
                  <a:srgbClr val="002060"/>
                </a:solidFill>
              </a:rPr>
              <a:t>1 Average of the 8 observations taken every three hours</a:t>
            </a:r>
          </a:p>
          <a:p>
            <a:r>
              <a:rPr lang="en-US" sz="1400" dirty="0">
                <a:solidFill>
                  <a:srgbClr val="002060"/>
                </a:solidFill>
              </a:rPr>
              <a:t>2 Average of the 24 hourly observations</a:t>
            </a:r>
          </a:p>
          <a:p>
            <a:r>
              <a:rPr lang="en-US" sz="1400" dirty="0">
                <a:solidFill>
                  <a:srgbClr val="002060"/>
                </a:solidFill>
              </a:rPr>
              <a:t>3 Weighted average of 3 observations: Tm = (aT1 + bT2 + cT3) (see Note)</a:t>
            </a:r>
          </a:p>
          <a:p>
            <a:r>
              <a:rPr lang="en-US" sz="1400" dirty="0">
                <a:solidFill>
                  <a:srgbClr val="002060"/>
                </a:solidFill>
              </a:rPr>
              <a:t>4 Weighted average of 3 observations and also maximum and minimum values: Tm = (aT1 + bT2 + cT3 + </a:t>
            </a:r>
            <a:r>
              <a:rPr lang="en-US" sz="1400" dirty="0" err="1">
                <a:solidFill>
                  <a:srgbClr val="002060"/>
                </a:solidFill>
              </a:rPr>
              <a:t>dTx</a:t>
            </a:r>
            <a:r>
              <a:rPr lang="en-US" sz="1400" dirty="0">
                <a:solidFill>
                  <a:srgbClr val="002060"/>
                </a:solidFill>
              </a:rPr>
              <a:t> + </a:t>
            </a:r>
            <a:r>
              <a:rPr lang="en-US" sz="1400" dirty="0" err="1">
                <a:solidFill>
                  <a:srgbClr val="002060"/>
                </a:solidFill>
              </a:rPr>
              <a:t>eTn</a:t>
            </a:r>
            <a:r>
              <a:rPr lang="en-US" sz="1400" dirty="0">
                <a:solidFill>
                  <a:srgbClr val="002060"/>
                </a:solidFill>
              </a:rPr>
              <a:t>) (see Note)</a:t>
            </a:r>
          </a:p>
          <a:p>
            <a:r>
              <a:rPr lang="en-US" sz="1400" dirty="0">
                <a:solidFill>
                  <a:srgbClr val="002060"/>
                </a:solidFill>
              </a:rPr>
              <a:t>5 Automatic weather station complete integration from minute data</a:t>
            </a:r>
          </a:p>
          <a:p>
            <a:r>
              <a:rPr lang="en-US" sz="1400" dirty="0">
                <a:solidFill>
                  <a:srgbClr val="002060"/>
                </a:solidFill>
              </a:rPr>
              <a:t>6 Average of the 4 observations taken every six hours</a:t>
            </a:r>
          </a:p>
          <a:p>
            <a:r>
              <a:rPr lang="en-US" sz="1400" dirty="0">
                <a:solidFill>
                  <a:srgbClr val="002060"/>
                </a:solidFill>
              </a:rPr>
              <a:t>7–254 Reserved</a:t>
            </a:r>
          </a:p>
          <a:p>
            <a:r>
              <a:rPr lang="en-US" sz="1400" dirty="0">
                <a:solidFill>
                  <a:srgbClr val="002060"/>
                </a:solidFill>
              </a:rPr>
              <a:t>255 Missing value</a:t>
            </a:r>
          </a:p>
          <a:p>
            <a:endParaRPr lang="en-US" sz="1400" dirty="0">
              <a:solidFill>
                <a:srgbClr val="002060"/>
              </a:solidFill>
            </a:endParaRPr>
          </a:p>
          <a:p>
            <a:endParaRPr lang="en-US" sz="1400" dirty="0">
              <a:solidFill>
                <a:srgbClr val="002060"/>
              </a:solidFill>
            </a:endParaRPr>
          </a:p>
          <a:p>
            <a:endParaRPr lang="en-US" sz="1400" dirty="0">
              <a:solidFill>
                <a:srgbClr val="002060"/>
              </a:solidFill>
            </a:endParaRPr>
          </a:p>
          <a:p>
            <a:r>
              <a:rPr lang="en-US" sz="1400" dirty="0">
                <a:solidFill>
                  <a:srgbClr val="002060"/>
                </a:solidFill>
              </a:rPr>
              <a:t>Note: The letters a, b, c, d and e generically represent the weight associated with the respective</a:t>
            </a:r>
          </a:p>
          <a:p>
            <a:r>
              <a:rPr lang="en-US" sz="1400" dirty="0">
                <a:solidFill>
                  <a:srgbClr val="002060"/>
                </a:solidFill>
              </a:rPr>
              <a:t>temperature T. The sub-index of T: 1, 2, 3, x and n represent the values measured at different</a:t>
            </a:r>
          </a:p>
          <a:p>
            <a:r>
              <a:rPr lang="en-US" sz="1400" dirty="0">
                <a:solidFill>
                  <a:srgbClr val="002060"/>
                </a:solidFill>
              </a:rPr>
              <a:t>times or maximum (x) or minimum (n) values.</a:t>
            </a:r>
          </a:p>
        </p:txBody>
      </p:sp>
      <p:sp>
        <p:nvSpPr>
          <p:cNvPr id="6" name="ZoneTexte 37">
            <a:extLst>
              <a:ext uri="{FF2B5EF4-FFF2-40B4-BE49-F238E27FC236}">
                <a16:creationId xmlns:a16="http://schemas.microsoft.com/office/drawing/2014/main" id="{94F3E6D3-8A8E-4FF1-803C-01462F050CE6}"/>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BUFR Template </a:t>
            </a:r>
            <a:r>
              <a:rPr lang="en-US" sz="2800" b="1" dirty="0">
                <a:solidFill>
                  <a:srgbClr val="002060"/>
                </a:solidFill>
                <a:latin typeface="Calibri" panose="020F0502020204030204" pitchFamily="34" charset="0"/>
                <a:cs typeface="Calibri" panose="020F0502020204030204" pitchFamily="34" charset="0"/>
              </a:rPr>
              <a:t>3 07 075</a:t>
            </a:r>
            <a:endParaRPr lang="en-US" sz="2800" b="1" dirty="0">
              <a:solidFill>
                <a:srgbClr val="002060"/>
              </a:solidFill>
            </a:endParaRPr>
          </a:p>
        </p:txBody>
      </p:sp>
    </p:spTree>
    <p:extLst>
      <p:ext uri="{BB962C8B-B14F-4D97-AF65-F5344CB8AC3E}">
        <p14:creationId xmlns:p14="http://schemas.microsoft.com/office/powerpoint/2010/main" val="373820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2F51B9-D2CB-45F6-A0E1-0278B188FAF1}"/>
              </a:ext>
            </a:extLst>
          </p:cNvPr>
          <p:cNvSpPr>
            <a:spLocks noGrp="1"/>
          </p:cNvSpPr>
          <p:nvPr>
            <p:ph type="sldNum" sz="quarter" idx="12"/>
          </p:nvPr>
        </p:nvSpPr>
        <p:spPr/>
        <p:txBody>
          <a:bodyPr/>
          <a:lstStyle/>
          <a:p>
            <a:fld id="{9259AF2F-52C6-9B46-B8B2-0579234AE62E}" type="slidenum">
              <a:rPr lang="en-US" smtClean="0"/>
              <a:t>15</a:t>
            </a:fld>
            <a:endParaRPr lang="en-US" dirty="0"/>
          </a:p>
        </p:txBody>
      </p:sp>
      <p:sp>
        <p:nvSpPr>
          <p:cNvPr id="5" name="Rectangle 4">
            <a:extLst>
              <a:ext uri="{FF2B5EF4-FFF2-40B4-BE49-F238E27FC236}">
                <a16:creationId xmlns:a16="http://schemas.microsoft.com/office/drawing/2014/main" id="{F912B8F8-9964-4702-BACA-6CF49E07CE79}"/>
              </a:ext>
            </a:extLst>
          </p:cNvPr>
          <p:cNvSpPr/>
          <p:nvPr/>
        </p:nvSpPr>
        <p:spPr>
          <a:xfrm>
            <a:off x="242596" y="1130120"/>
            <a:ext cx="8901404" cy="4616648"/>
          </a:xfrm>
          <a:prstGeom prst="rect">
            <a:avLst/>
          </a:prstGeom>
        </p:spPr>
        <p:txBody>
          <a:bodyPr wrap="square">
            <a:spAutoFit/>
          </a:bodyPr>
          <a:lstStyle/>
          <a:p>
            <a:r>
              <a:rPr lang="en-US" b="1" dirty="0">
                <a:solidFill>
                  <a:srgbClr val="002060"/>
                </a:solidFill>
              </a:rPr>
              <a:t>0 31 021</a:t>
            </a:r>
          </a:p>
          <a:p>
            <a:r>
              <a:rPr lang="en-US" b="1" i="1" dirty="0">
                <a:solidFill>
                  <a:srgbClr val="002060"/>
                </a:solidFill>
              </a:rPr>
              <a:t>Associated field significance</a:t>
            </a:r>
          </a:p>
          <a:p>
            <a:pPr algn="ctr"/>
            <a:r>
              <a:rPr lang="fr-FR" sz="1400" i="1" dirty="0">
                <a:solidFill>
                  <a:srgbClr val="002060"/>
                </a:solidFill>
              </a:rPr>
              <a:t>Code table 0 31 021</a:t>
            </a:r>
          </a:p>
          <a:p>
            <a:r>
              <a:rPr lang="en-US" dirty="0">
                <a:solidFill>
                  <a:srgbClr val="002060"/>
                </a:solidFill>
              </a:rPr>
              <a:t>Code figure</a:t>
            </a:r>
          </a:p>
          <a:p>
            <a:endParaRPr lang="en-US" dirty="0">
              <a:solidFill>
                <a:srgbClr val="002060"/>
              </a:solidFill>
            </a:endParaRPr>
          </a:p>
          <a:p>
            <a:r>
              <a:rPr lang="en-US" dirty="0">
                <a:solidFill>
                  <a:srgbClr val="002060"/>
                </a:solidFill>
              </a:rPr>
              <a:t>0 = Data checked and declared good</a:t>
            </a:r>
          </a:p>
          <a:p>
            <a:r>
              <a:rPr lang="en-US" dirty="0">
                <a:solidFill>
                  <a:srgbClr val="002060"/>
                </a:solidFill>
              </a:rPr>
              <a:t>1 = Data checked and declared suspect</a:t>
            </a:r>
          </a:p>
          <a:p>
            <a:r>
              <a:rPr lang="en-US" dirty="0">
                <a:solidFill>
                  <a:srgbClr val="002060"/>
                </a:solidFill>
              </a:rPr>
              <a:t>2 = Data checked and declared aggregated</a:t>
            </a:r>
          </a:p>
          <a:p>
            <a:r>
              <a:rPr lang="en-US" dirty="0">
                <a:solidFill>
                  <a:srgbClr val="002060"/>
                </a:solidFill>
              </a:rPr>
              <a:t>3 = Data checked and declared out of instrument range</a:t>
            </a:r>
          </a:p>
          <a:p>
            <a:r>
              <a:rPr lang="en-US" dirty="0">
                <a:solidFill>
                  <a:srgbClr val="002060"/>
                </a:solidFill>
              </a:rPr>
              <a:t>4 = Data checked, declared aggregated, and out of instrument range</a:t>
            </a:r>
          </a:p>
          <a:p>
            <a:r>
              <a:rPr lang="en-US" dirty="0">
                <a:solidFill>
                  <a:srgbClr val="002060"/>
                </a:solidFill>
              </a:rPr>
              <a:t>5 = Parameter is not measured at the station</a:t>
            </a:r>
          </a:p>
          <a:p>
            <a:r>
              <a:rPr lang="en-US" dirty="0">
                <a:solidFill>
                  <a:srgbClr val="002060"/>
                </a:solidFill>
              </a:rPr>
              <a:t>6 = Daily value not provided</a:t>
            </a:r>
          </a:p>
          <a:p>
            <a:r>
              <a:rPr lang="en-US" dirty="0">
                <a:solidFill>
                  <a:srgbClr val="002060"/>
                </a:solidFill>
              </a:rPr>
              <a:t>7 = Data unchecked</a:t>
            </a:r>
          </a:p>
          <a:p>
            <a:r>
              <a:rPr lang="en-US" dirty="0">
                <a:solidFill>
                  <a:srgbClr val="002060"/>
                </a:solidFill>
              </a:rPr>
              <a:t>8–254 = Reserved</a:t>
            </a:r>
          </a:p>
          <a:p>
            <a:r>
              <a:rPr lang="en-US" dirty="0">
                <a:solidFill>
                  <a:srgbClr val="002060"/>
                </a:solidFill>
              </a:rPr>
              <a:t>255 = Missing (QC info not available)</a:t>
            </a:r>
          </a:p>
          <a:p>
            <a:endParaRPr lang="en-US" sz="1400" dirty="0">
              <a:solidFill>
                <a:srgbClr val="002060"/>
              </a:solidFill>
            </a:endParaRPr>
          </a:p>
          <a:p>
            <a:endParaRPr lang="en-US" sz="1400" dirty="0">
              <a:solidFill>
                <a:srgbClr val="002060"/>
              </a:solidFill>
            </a:endParaRPr>
          </a:p>
        </p:txBody>
      </p:sp>
      <p:sp>
        <p:nvSpPr>
          <p:cNvPr id="6" name="ZoneTexte 37">
            <a:extLst>
              <a:ext uri="{FF2B5EF4-FFF2-40B4-BE49-F238E27FC236}">
                <a16:creationId xmlns:a16="http://schemas.microsoft.com/office/drawing/2014/main" id="{94F3E6D3-8A8E-4FF1-803C-01462F050CE6}"/>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BUFR Template </a:t>
            </a:r>
            <a:r>
              <a:rPr lang="en-US" sz="2800" b="1" dirty="0">
                <a:solidFill>
                  <a:srgbClr val="002060"/>
                </a:solidFill>
                <a:latin typeface="Calibri" panose="020F0502020204030204" pitchFamily="34" charset="0"/>
                <a:cs typeface="Calibri" panose="020F0502020204030204" pitchFamily="34" charset="0"/>
              </a:rPr>
              <a:t>3 07 075</a:t>
            </a:r>
            <a:endParaRPr lang="en-US" sz="2800" b="1" dirty="0">
              <a:solidFill>
                <a:srgbClr val="002060"/>
              </a:solidFill>
            </a:endParaRPr>
          </a:p>
        </p:txBody>
      </p:sp>
    </p:spTree>
    <p:extLst>
      <p:ext uri="{BB962C8B-B14F-4D97-AF65-F5344CB8AC3E}">
        <p14:creationId xmlns:p14="http://schemas.microsoft.com/office/powerpoint/2010/main" val="175421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What is the DAYCLI message?</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2</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2D108350-A1E0-4EF2-9890-350B10EDDB08}"/>
              </a:ext>
            </a:extLst>
          </p:cNvPr>
          <p:cNvSpPr/>
          <p:nvPr/>
        </p:nvSpPr>
        <p:spPr>
          <a:xfrm>
            <a:off x="457201" y="1053443"/>
            <a:ext cx="8229600" cy="1477328"/>
          </a:xfrm>
          <a:prstGeom prst="rect">
            <a:avLst/>
          </a:prstGeom>
        </p:spPr>
        <p:txBody>
          <a:bodyPr wrap="square">
            <a:spAutoFit/>
          </a:bodyPr>
          <a:lstStyle/>
          <a:p>
            <a:r>
              <a:rPr lang="en-US" dirty="0">
                <a:solidFill>
                  <a:srgbClr val="002060"/>
                </a:solidFill>
                <a:latin typeface="MetaBook-Roman"/>
              </a:rPr>
              <a:t>Is a WMO message with a worldwide mission to share, currently at a month frequency, daily values of temperature, precipitation and snow.</a:t>
            </a:r>
          </a:p>
          <a:p>
            <a:endParaRPr lang="en-US" dirty="0">
              <a:solidFill>
                <a:srgbClr val="002060"/>
              </a:solidFill>
              <a:latin typeface="MetaBook-Roman"/>
            </a:endParaRPr>
          </a:p>
          <a:p>
            <a:r>
              <a:rPr lang="en-US" dirty="0">
                <a:solidFill>
                  <a:srgbClr val="002060"/>
                </a:solidFill>
                <a:latin typeface="MetaBook-Roman"/>
              </a:rPr>
              <a:t>It special feature is to exchange </a:t>
            </a:r>
            <a:r>
              <a:rPr lang="en-US" b="1" dirty="0">
                <a:solidFill>
                  <a:srgbClr val="002060"/>
                </a:solidFill>
                <a:latin typeface="MetaBook-Roman"/>
              </a:rPr>
              <a:t>high-quality</a:t>
            </a:r>
            <a:r>
              <a:rPr lang="en-US" dirty="0">
                <a:solidFill>
                  <a:srgbClr val="002060"/>
                </a:solidFill>
                <a:latin typeface="MetaBook-Roman"/>
              </a:rPr>
              <a:t> and </a:t>
            </a:r>
            <a:r>
              <a:rPr lang="en-US" b="1" dirty="0">
                <a:solidFill>
                  <a:srgbClr val="002060"/>
                </a:solidFill>
                <a:latin typeface="MetaBook-Roman"/>
              </a:rPr>
              <a:t>quality-controlled</a:t>
            </a:r>
            <a:r>
              <a:rPr lang="en-US" dirty="0">
                <a:solidFill>
                  <a:srgbClr val="002060"/>
                </a:solidFill>
                <a:latin typeface="MetaBook-Roman"/>
              </a:rPr>
              <a:t> values of for better climate services</a:t>
            </a:r>
            <a:endParaRPr lang="en-US" dirty="0">
              <a:solidFill>
                <a:srgbClr val="002060"/>
              </a:solidFill>
            </a:endParaRPr>
          </a:p>
        </p:txBody>
      </p:sp>
      <p:pic>
        <p:nvPicPr>
          <p:cNvPr id="6" name="Image 5">
            <a:extLst>
              <a:ext uri="{FF2B5EF4-FFF2-40B4-BE49-F238E27FC236}">
                <a16:creationId xmlns:a16="http://schemas.microsoft.com/office/drawing/2014/main" id="{4ADB0AF8-BCBA-473C-8088-60EAA46E9319}"/>
              </a:ext>
            </a:extLst>
          </p:cNvPr>
          <p:cNvPicPr>
            <a:picLocks noChangeAspect="1"/>
          </p:cNvPicPr>
          <p:nvPr/>
        </p:nvPicPr>
        <p:blipFill>
          <a:blip r:embed="rId4"/>
          <a:stretch>
            <a:fillRect/>
          </a:stretch>
        </p:blipFill>
        <p:spPr>
          <a:xfrm>
            <a:off x="1988820" y="2604120"/>
            <a:ext cx="4326673" cy="1918010"/>
          </a:xfrm>
          <a:prstGeom prst="rect">
            <a:avLst/>
          </a:prstGeom>
        </p:spPr>
      </p:pic>
    </p:spTree>
    <p:extLst>
      <p:ext uri="{BB962C8B-B14F-4D97-AF65-F5344CB8AC3E}">
        <p14:creationId xmlns:p14="http://schemas.microsoft.com/office/powerpoint/2010/main" val="82317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Which Metadata inside the DAYCLI ?</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3</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2D108350-A1E0-4EF2-9890-350B10EDDB08}"/>
              </a:ext>
            </a:extLst>
          </p:cNvPr>
          <p:cNvSpPr/>
          <p:nvPr/>
        </p:nvSpPr>
        <p:spPr>
          <a:xfrm>
            <a:off x="114404" y="1729996"/>
            <a:ext cx="8229600" cy="3046988"/>
          </a:xfrm>
          <a:prstGeom prst="rect">
            <a:avLst/>
          </a:prstGeom>
        </p:spPr>
        <p:txBody>
          <a:bodyPr wrap="square">
            <a:spAutoFit/>
          </a:bodyPr>
          <a:lstStyle/>
          <a:p>
            <a:pPr marL="342900" indent="-342900">
              <a:buFont typeface="+mj-lt"/>
              <a:buAutoNum type="arabicPeriod"/>
            </a:pPr>
            <a:r>
              <a:rPr lang="en-US" sz="1600" b="1" dirty="0">
                <a:solidFill>
                  <a:srgbClr val="002060"/>
                </a:solidFill>
                <a:latin typeface="MetaBook-Roman"/>
              </a:rPr>
              <a:t>Time period for each value (beginning time) and time period of displacement</a:t>
            </a:r>
          </a:p>
          <a:p>
            <a:pPr marL="342900" indent="-342900">
              <a:buFont typeface="+mj-lt"/>
              <a:buAutoNum type="arabicPeriod"/>
            </a:pPr>
            <a:endParaRPr lang="en-US" sz="1600" dirty="0">
              <a:solidFill>
                <a:srgbClr val="002060"/>
              </a:solidFill>
              <a:latin typeface="MetaBook-Roman"/>
            </a:endParaRPr>
          </a:p>
          <a:p>
            <a:pPr marL="342900" indent="-342900">
              <a:buFont typeface="+mj-lt"/>
              <a:buAutoNum type="arabicPeriod"/>
            </a:pPr>
            <a:r>
              <a:rPr lang="en-US" sz="1600" b="1" dirty="0">
                <a:solidFill>
                  <a:srgbClr val="002060"/>
                </a:solidFill>
                <a:latin typeface="MetaBook-Roman"/>
              </a:rPr>
              <a:t>Computation method in use to calculate the average daily temperature</a:t>
            </a:r>
            <a:br>
              <a:rPr lang="en-US" sz="1600" b="1" dirty="0">
                <a:solidFill>
                  <a:srgbClr val="002060"/>
                </a:solidFill>
                <a:latin typeface="MetaBook-Roman"/>
              </a:rPr>
            </a:br>
            <a:r>
              <a:rPr lang="en-US" sz="1600" dirty="0">
                <a:solidFill>
                  <a:srgbClr val="002060"/>
                </a:solidFill>
                <a:latin typeface="MetaBook-Roman"/>
              </a:rPr>
              <a:t>So far: 7 methods, capacity to add methods according the practices of the members </a:t>
            </a:r>
          </a:p>
          <a:p>
            <a:pPr marL="342900" indent="-342900">
              <a:buFont typeface="+mj-lt"/>
              <a:buAutoNum type="arabicPeriod"/>
            </a:pPr>
            <a:endParaRPr lang="en-US" sz="1600" dirty="0">
              <a:solidFill>
                <a:srgbClr val="002060"/>
              </a:solidFill>
              <a:latin typeface="MetaBook-Roman"/>
            </a:endParaRPr>
          </a:p>
          <a:p>
            <a:pPr marL="342900" indent="-342900">
              <a:buFont typeface="+mj-lt"/>
              <a:buAutoNum type="arabicPeriod"/>
            </a:pPr>
            <a:r>
              <a:rPr lang="en-US" sz="1600" b="1" dirty="0">
                <a:solidFill>
                  <a:srgbClr val="002060"/>
                </a:solidFill>
                <a:latin typeface="MetaBook-Roman"/>
              </a:rPr>
              <a:t>Siting Classification for temperature and precipitation sensors</a:t>
            </a:r>
            <a:br>
              <a:rPr lang="en-US" sz="1600" b="1" dirty="0">
                <a:solidFill>
                  <a:srgbClr val="002060"/>
                </a:solidFill>
                <a:latin typeface="MetaBook-Roman"/>
              </a:rPr>
            </a:br>
            <a:r>
              <a:rPr lang="en-US" sz="1600" dirty="0">
                <a:solidFill>
                  <a:srgbClr val="002060"/>
                </a:solidFill>
                <a:latin typeface="MetaBook-Roman"/>
              </a:rPr>
              <a:t>classification from high to low quality (from 1 to 5)</a:t>
            </a:r>
          </a:p>
          <a:p>
            <a:pPr marL="342900" indent="-342900">
              <a:buFont typeface="+mj-lt"/>
              <a:buAutoNum type="arabicPeriod"/>
            </a:pPr>
            <a:endParaRPr lang="en-US" sz="1600" dirty="0">
              <a:solidFill>
                <a:srgbClr val="002060"/>
              </a:solidFill>
              <a:latin typeface="MetaBook-Roman"/>
            </a:endParaRPr>
          </a:p>
          <a:p>
            <a:pPr marL="342900" indent="-342900">
              <a:buFont typeface="+mj-lt"/>
              <a:buAutoNum type="arabicPeriod"/>
            </a:pPr>
            <a:r>
              <a:rPr lang="en-US" sz="1600" b="1" dirty="0">
                <a:solidFill>
                  <a:srgbClr val="002060"/>
                </a:solidFill>
                <a:latin typeface="MetaBook-Roman"/>
              </a:rPr>
              <a:t>Measurement Quality Classification for temperature and precipitation sensors</a:t>
            </a:r>
            <a:br>
              <a:rPr lang="en-US" sz="1600" b="1" dirty="0">
                <a:solidFill>
                  <a:srgbClr val="002060"/>
                </a:solidFill>
                <a:latin typeface="MetaBook-Roman"/>
              </a:rPr>
            </a:br>
            <a:r>
              <a:rPr lang="en-US" sz="1600" dirty="0">
                <a:solidFill>
                  <a:srgbClr val="002060"/>
                </a:solidFill>
                <a:latin typeface="MetaBook-Roman"/>
              </a:rPr>
              <a:t>classification from high to low quality (from A to D)</a:t>
            </a:r>
          </a:p>
          <a:p>
            <a:pPr marL="342900" indent="-342900">
              <a:buFont typeface="+mj-lt"/>
              <a:buAutoNum type="arabicPeriod"/>
            </a:pPr>
            <a:endParaRPr lang="en-US" sz="1600" dirty="0">
              <a:solidFill>
                <a:srgbClr val="002060"/>
              </a:solidFill>
              <a:latin typeface="MetaBook-Roman"/>
            </a:endParaRPr>
          </a:p>
          <a:p>
            <a:pPr marL="342900" indent="-342900">
              <a:buFont typeface="+mj-lt"/>
              <a:buAutoNum type="arabicPeriod"/>
            </a:pPr>
            <a:r>
              <a:rPr lang="en-US" sz="1600" b="1" dirty="0">
                <a:solidFill>
                  <a:srgbClr val="002060"/>
                </a:solidFill>
                <a:latin typeface="MetaBook-Roman"/>
              </a:rPr>
              <a:t>Data Quality Information</a:t>
            </a:r>
          </a:p>
        </p:txBody>
      </p:sp>
      <p:pic>
        <p:nvPicPr>
          <p:cNvPr id="6" name="Image 5">
            <a:extLst>
              <a:ext uri="{FF2B5EF4-FFF2-40B4-BE49-F238E27FC236}">
                <a16:creationId xmlns:a16="http://schemas.microsoft.com/office/drawing/2014/main" id="{4ADB0AF8-BCBA-473C-8088-60EAA46E9319}"/>
              </a:ext>
            </a:extLst>
          </p:cNvPr>
          <p:cNvPicPr>
            <a:picLocks noChangeAspect="1"/>
          </p:cNvPicPr>
          <p:nvPr/>
        </p:nvPicPr>
        <p:blipFill>
          <a:blip r:embed="rId4"/>
          <a:stretch>
            <a:fillRect/>
          </a:stretch>
        </p:blipFill>
        <p:spPr>
          <a:xfrm>
            <a:off x="245328" y="957108"/>
            <a:ext cx="1743492" cy="772888"/>
          </a:xfrm>
          <a:prstGeom prst="rect">
            <a:avLst/>
          </a:prstGeom>
        </p:spPr>
      </p:pic>
      <p:sp>
        <p:nvSpPr>
          <p:cNvPr id="4" name="Rectangle 3">
            <a:extLst>
              <a:ext uri="{FF2B5EF4-FFF2-40B4-BE49-F238E27FC236}">
                <a16:creationId xmlns:a16="http://schemas.microsoft.com/office/drawing/2014/main" id="{9957B3F5-BCEC-4759-8A24-4D0EBC60C7EF}"/>
              </a:ext>
            </a:extLst>
          </p:cNvPr>
          <p:cNvSpPr/>
          <p:nvPr/>
        </p:nvSpPr>
        <p:spPr>
          <a:xfrm>
            <a:off x="2224854" y="895546"/>
            <a:ext cx="3696076" cy="584775"/>
          </a:xfrm>
          <a:prstGeom prst="rect">
            <a:avLst/>
          </a:prstGeom>
        </p:spPr>
        <p:txBody>
          <a:bodyPr wrap="none">
            <a:spAutoFit/>
          </a:bodyPr>
          <a:lstStyle/>
          <a:p>
            <a:r>
              <a:rPr lang="en-US" b="1" dirty="0">
                <a:solidFill>
                  <a:srgbClr val="002060"/>
                </a:solidFill>
                <a:latin typeface="MetaBook-Roman"/>
              </a:rPr>
              <a:t>According the FM 94 BUFR 3 07 075: </a:t>
            </a:r>
            <a:br>
              <a:rPr lang="en-US" b="1" dirty="0">
                <a:solidFill>
                  <a:srgbClr val="002060"/>
                </a:solidFill>
                <a:latin typeface="MetaBook-Roman"/>
              </a:rPr>
            </a:br>
            <a:r>
              <a:rPr lang="en-US" sz="1400" dirty="0">
                <a:solidFill>
                  <a:srgbClr val="002060"/>
                </a:solidFill>
                <a:latin typeface="MetaBook-Roman"/>
              </a:rPr>
              <a:t>WMO-No. 306, 2019 edition, Updated in 2022)</a:t>
            </a:r>
            <a:endParaRPr lang="en-US" sz="1400" dirty="0"/>
          </a:p>
        </p:txBody>
      </p:sp>
      <p:sp>
        <p:nvSpPr>
          <p:cNvPr id="5" name="Rectangle 4">
            <a:extLst>
              <a:ext uri="{FF2B5EF4-FFF2-40B4-BE49-F238E27FC236}">
                <a16:creationId xmlns:a16="http://schemas.microsoft.com/office/drawing/2014/main" id="{3E9D5380-2BF6-4B29-822F-2733F639BA89}"/>
              </a:ext>
            </a:extLst>
          </p:cNvPr>
          <p:cNvSpPr/>
          <p:nvPr/>
        </p:nvSpPr>
        <p:spPr>
          <a:xfrm>
            <a:off x="3046377" y="4328543"/>
            <a:ext cx="5481803" cy="2246769"/>
          </a:xfrm>
          <a:prstGeom prst="rect">
            <a:avLst/>
          </a:prstGeom>
        </p:spPr>
        <p:txBody>
          <a:bodyPr wrap="square">
            <a:spAutoFit/>
          </a:bodyPr>
          <a:lstStyle/>
          <a:p>
            <a:r>
              <a:rPr lang="en-US" sz="1400" dirty="0">
                <a:solidFill>
                  <a:srgbClr val="002060"/>
                </a:solidFill>
              </a:rPr>
              <a:t>0 = Data checked and declared good</a:t>
            </a:r>
          </a:p>
          <a:p>
            <a:r>
              <a:rPr lang="en-US" sz="1400" dirty="0">
                <a:solidFill>
                  <a:srgbClr val="002060"/>
                </a:solidFill>
              </a:rPr>
              <a:t>1 = Data checked and declared suspect</a:t>
            </a:r>
          </a:p>
          <a:p>
            <a:r>
              <a:rPr lang="en-US" sz="1400" dirty="0">
                <a:solidFill>
                  <a:srgbClr val="002060"/>
                </a:solidFill>
              </a:rPr>
              <a:t>2 = Data checked and declared aggregated</a:t>
            </a:r>
          </a:p>
          <a:p>
            <a:r>
              <a:rPr lang="en-US" sz="1400" dirty="0">
                <a:solidFill>
                  <a:srgbClr val="002060"/>
                </a:solidFill>
              </a:rPr>
              <a:t>3 = Data checked and declared out of instrument range</a:t>
            </a:r>
          </a:p>
          <a:p>
            <a:r>
              <a:rPr lang="en-US" sz="1400" dirty="0">
                <a:solidFill>
                  <a:srgbClr val="002060"/>
                </a:solidFill>
              </a:rPr>
              <a:t>4 = Data checked, declared aggregated, and out of instrument range</a:t>
            </a:r>
          </a:p>
          <a:p>
            <a:r>
              <a:rPr lang="en-US" sz="1400" dirty="0">
                <a:solidFill>
                  <a:srgbClr val="002060"/>
                </a:solidFill>
              </a:rPr>
              <a:t>5 = Parameter is not measured at the station</a:t>
            </a:r>
          </a:p>
          <a:p>
            <a:r>
              <a:rPr lang="en-US" sz="1400" dirty="0">
                <a:solidFill>
                  <a:srgbClr val="002060"/>
                </a:solidFill>
              </a:rPr>
              <a:t>6 = Daily value not provided</a:t>
            </a:r>
          </a:p>
          <a:p>
            <a:r>
              <a:rPr lang="en-US" sz="1400" dirty="0">
                <a:solidFill>
                  <a:srgbClr val="002060"/>
                </a:solidFill>
              </a:rPr>
              <a:t>7 = Data unchecked</a:t>
            </a:r>
          </a:p>
          <a:p>
            <a:r>
              <a:rPr lang="en-US" sz="1400" dirty="0">
                <a:solidFill>
                  <a:srgbClr val="002060"/>
                </a:solidFill>
              </a:rPr>
              <a:t>8–254 = Reserved</a:t>
            </a:r>
          </a:p>
          <a:p>
            <a:r>
              <a:rPr lang="en-US" sz="1400" dirty="0">
                <a:solidFill>
                  <a:srgbClr val="002060"/>
                </a:solidFill>
              </a:rPr>
              <a:t>255 = Missing (QC info not available)</a:t>
            </a:r>
            <a:endParaRPr lang="en-US" sz="1400" b="1" dirty="0">
              <a:solidFill>
                <a:srgbClr val="002060"/>
              </a:solidFill>
              <a:latin typeface="MetaBook-Roman"/>
            </a:endParaRPr>
          </a:p>
        </p:txBody>
      </p:sp>
    </p:spTree>
    <p:extLst>
      <p:ext uri="{BB962C8B-B14F-4D97-AF65-F5344CB8AC3E}">
        <p14:creationId xmlns:p14="http://schemas.microsoft.com/office/powerpoint/2010/main" val="268237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DAYCLI history 1/2</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4</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7" name="Rectangle 6">
            <a:extLst>
              <a:ext uri="{FF2B5EF4-FFF2-40B4-BE49-F238E27FC236}">
                <a16:creationId xmlns:a16="http://schemas.microsoft.com/office/drawing/2014/main" id="{4B8E9E99-98B9-448C-9789-C0793F7764D2}"/>
              </a:ext>
            </a:extLst>
          </p:cNvPr>
          <p:cNvSpPr/>
          <p:nvPr/>
        </p:nvSpPr>
        <p:spPr>
          <a:xfrm>
            <a:off x="592270" y="895805"/>
            <a:ext cx="8032486" cy="5047536"/>
          </a:xfrm>
          <a:prstGeom prst="rect">
            <a:avLst/>
          </a:prstGeom>
        </p:spPr>
        <p:txBody>
          <a:bodyPr wrap="square">
            <a:spAutoFit/>
          </a:bodyPr>
          <a:lstStyle/>
          <a:p>
            <a:r>
              <a:rPr lang="en-US" sz="1400" b="1" dirty="0">
                <a:solidFill>
                  <a:srgbClr val="002060"/>
                </a:solidFill>
                <a:latin typeface="Calibri" panose="020F0502020204030204" pitchFamily="34" charset="0"/>
                <a:cs typeface="Calibri" panose="020F0502020204030204" pitchFamily="34" charset="0"/>
              </a:rPr>
              <a:t>Before 2012</a:t>
            </a:r>
            <a:r>
              <a:rPr lang="en-US" sz="1400" dirty="0">
                <a:solidFill>
                  <a:srgbClr val="002060"/>
                </a:solidFill>
                <a:latin typeface="Calibri" panose="020F0502020204030204" pitchFamily="34" charset="0"/>
                <a:cs typeface="Calibri" panose="020F0502020204030204" pitchFamily="34" charset="0"/>
              </a:rPr>
              <a:t>: </a:t>
            </a:r>
            <a:r>
              <a:rPr lang="en-GB" sz="1400" dirty="0">
                <a:solidFill>
                  <a:srgbClr val="002060"/>
                </a:solidFill>
                <a:latin typeface="Calibri" panose="020F0502020204030204" pitchFamily="34" charset="0"/>
                <a:cs typeface="Calibri" panose="020F0502020204030204" pitchFamily="34" charset="0"/>
              </a:rPr>
              <a:t>Attempts to use SYNOP data for collection of daily parameters. This solution was abandoned due to difficulties on climatological practices around the world (see van den </a:t>
            </a:r>
            <a:r>
              <a:rPr lang="en-GB" sz="1400" dirty="0" err="1">
                <a:solidFill>
                  <a:srgbClr val="002060"/>
                </a:solidFill>
                <a:latin typeface="Calibri" panose="020F0502020204030204" pitchFamily="34" charset="0"/>
                <a:cs typeface="Calibri" panose="020F0502020204030204" pitchFamily="34" charset="0"/>
              </a:rPr>
              <a:t>Besselaar</a:t>
            </a:r>
            <a:r>
              <a:rPr lang="en-GB" sz="1400" dirty="0">
                <a:solidFill>
                  <a:srgbClr val="002060"/>
                </a:solidFill>
                <a:latin typeface="Calibri" panose="020F0502020204030204" pitchFamily="34" charset="0"/>
                <a:cs typeface="Calibri" panose="020F0502020204030204" pitchFamily="34" charset="0"/>
              </a:rPr>
              <a:t> et al., 2012)</a:t>
            </a:r>
            <a:endParaRPr lang="en-US" sz="1400" dirty="0">
              <a:solidFill>
                <a:srgbClr val="002060"/>
              </a:solidFill>
              <a:latin typeface="Calibri" panose="020F0502020204030204" pitchFamily="34" charset="0"/>
              <a:cs typeface="Calibri" panose="020F0502020204030204" pitchFamily="34" charset="0"/>
            </a:endParaRPr>
          </a:p>
          <a:p>
            <a:pPr marL="342900" indent="-342900">
              <a:buClr>
                <a:srgbClr val="002060"/>
              </a:buClr>
              <a:buFont typeface="Wingdings" panose="05000000000000000000" pitchFamily="2" charset="2"/>
              <a:buChar char="ü"/>
            </a:pPr>
            <a:endParaRPr lang="en-US" sz="1400" b="1" dirty="0">
              <a:solidFill>
                <a:srgbClr val="002060"/>
              </a:solidFill>
              <a:latin typeface="Calibri" panose="020F0502020204030204" pitchFamily="34" charset="0"/>
              <a:cs typeface="Calibri" panose="020F0502020204030204" pitchFamily="34" charset="0"/>
            </a:endParaRPr>
          </a:p>
          <a:p>
            <a:pPr>
              <a:buClr>
                <a:srgbClr val="002060"/>
              </a:buClr>
            </a:pPr>
            <a:r>
              <a:rPr lang="en-US" sz="1400" b="1" dirty="0">
                <a:solidFill>
                  <a:srgbClr val="002060"/>
                </a:solidFill>
                <a:latin typeface="Calibri" panose="020F0502020204030204" pitchFamily="34" charset="0"/>
                <a:cs typeface="Calibri" panose="020F0502020204030204" pitchFamily="34" charset="0"/>
              </a:rPr>
              <a:t>2012</a:t>
            </a:r>
            <a:r>
              <a:rPr lang="en-US" sz="1400" dirty="0">
                <a:solidFill>
                  <a:srgbClr val="002060"/>
                </a:solidFill>
                <a:latin typeface="Calibri" panose="020F0502020204030204" pitchFamily="34" charset="0"/>
                <a:cs typeface="Calibri" panose="020F0502020204030204" pitchFamily="34" charset="0"/>
              </a:rPr>
              <a:t>: The Global Climate Observing System (GCOS) Atmospheric Observation Panel for Climate recommends to share, as the CLIMAT messages that transmit monthly observation values, daily observations values</a:t>
            </a:r>
          </a:p>
          <a:p>
            <a:pPr>
              <a:buClr>
                <a:srgbClr val="002060"/>
              </a:buClr>
            </a:pPr>
            <a:endParaRPr lang="en-US" sz="1400" dirty="0">
              <a:solidFill>
                <a:srgbClr val="002060"/>
              </a:solidFill>
              <a:latin typeface="Calibri" panose="020F0502020204030204" pitchFamily="34" charset="0"/>
              <a:cs typeface="Calibri" panose="020F0502020204030204" pitchFamily="34" charset="0"/>
            </a:endParaRPr>
          </a:p>
          <a:p>
            <a:pPr>
              <a:buClr>
                <a:srgbClr val="002060"/>
              </a:buClr>
            </a:pPr>
            <a:r>
              <a:rPr lang="en-US" sz="1400" b="1" dirty="0">
                <a:solidFill>
                  <a:srgbClr val="002060"/>
                </a:solidFill>
                <a:latin typeface="Calibri" panose="020F0502020204030204" pitchFamily="34" charset="0"/>
                <a:cs typeface="Calibri" panose="020F0502020204030204" pitchFamily="34" charset="0"/>
              </a:rPr>
              <a:t>2015</a:t>
            </a:r>
            <a:r>
              <a:rPr lang="en-US" sz="1400" dirty="0">
                <a:solidFill>
                  <a:srgbClr val="002060"/>
                </a:solidFill>
                <a:latin typeface="Calibri" panose="020F0502020204030204" pitchFamily="34" charset="0"/>
                <a:cs typeface="Calibri" panose="020F0502020204030204" pitchFamily="34" charset="0"/>
              </a:rPr>
              <a:t>: WMO approves the DAYCLI BUFR template </a:t>
            </a:r>
            <a:r>
              <a:rPr lang="en-US" sz="1400" b="1" dirty="0">
                <a:solidFill>
                  <a:srgbClr val="002060"/>
                </a:solidFill>
                <a:latin typeface="Calibri" panose="020F0502020204030204" pitchFamily="34" charset="0"/>
                <a:cs typeface="Calibri" panose="020F0502020204030204" pitchFamily="34" charset="0"/>
              </a:rPr>
              <a:t>3 07 074 </a:t>
            </a:r>
            <a:r>
              <a:rPr lang="en-US" sz="1400" dirty="0">
                <a:solidFill>
                  <a:srgbClr val="002060"/>
                </a:solidFill>
                <a:latin typeface="Calibri" panose="020F0502020204030204" pitchFamily="34" charset="0"/>
                <a:cs typeface="Calibri" panose="020F0502020204030204" pitchFamily="34" charset="0"/>
              </a:rPr>
              <a:t>(Manual on Codes WMO-No. 306)</a:t>
            </a:r>
          </a:p>
          <a:p>
            <a:pPr>
              <a:buClr>
                <a:srgbClr val="002060"/>
              </a:buClr>
            </a:pPr>
            <a:endParaRPr lang="en-US" sz="1400" dirty="0">
              <a:solidFill>
                <a:srgbClr val="002060"/>
              </a:solidFill>
              <a:latin typeface="Calibri" panose="020F0502020204030204" pitchFamily="34" charset="0"/>
              <a:cs typeface="Calibri" panose="020F0502020204030204" pitchFamily="34" charset="0"/>
            </a:endParaRPr>
          </a:p>
          <a:p>
            <a:pPr>
              <a:buClr>
                <a:srgbClr val="002060"/>
              </a:buClr>
            </a:pPr>
            <a:r>
              <a:rPr lang="en-US" sz="1400" b="1" dirty="0">
                <a:solidFill>
                  <a:srgbClr val="002060"/>
                </a:solidFill>
                <a:latin typeface="Calibri" panose="020F0502020204030204" pitchFamily="34" charset="0"/>
                <a:cs typeface="Calibri" panose="020F0502020204030204" pitchFamily="34" charset="0"/>
              </a:rPr>
              <a:t>2019-2020</a:t>
            </a:r>
            <a:r>
              <a:rPr lang="en-US" sz="1400" dirty="0">
                <a:solidFill>
                  <a:srgbClr val="002060"/>
                </a:solidFill>
                <a:latin typeface="Calibri" panose="020F0502020204030204" pitchFamily="34" charset="0"/>
                <a:cs typeface="Calibri" panose="020F0502020204030204" pitchFamily="34" charset="0"/>
              </a:rPr>
              <a:t>: Trial phase for the DAYCLI. It reveals issues and the need to modify the DAYCLI BUFR Template. 20 Members had the intention to participate. 6 Members have exchanged the DAYCLI message through the Global Telecommunication System (GTS) according NOAA (Hong Kong China, Ireland, Japan, Korea, Norway, Spain)</a:t>
            </a:r>
          </a:p>
          <a:p>
            <a:pPr>
              <a:buClr>
                <a:srgbClr val="002060"/>
              </a:buClr>
            </a:pPr>
            <a:endParaRPr lang="en-US" sz="1400" dirty="0">
              <a:solidFill>
                <a:srgbClr val="002060"/>
              </a:solidFill>
              <a:latin typeface="Calibri" panose="020F0502020204030204" pitchFamily="34" charset="0"/>
              <a:cs typeface="Calibri" panose="020F0502020204030204" pitchFamily="34" charset="0"/>
            </a:endParaRPr>
          </a:p>
          <a:p>
            <a:pPr>
              <a:buClr>
                <a:srgbClr val="002060"/>
              </a:buClr>
            </a:pPr>
            <a:r>
              <a:rPr lang="en-US" sz="1400" b="1" dirty="0">
                <a:solidFill>
                  <a:srgbClr val="002060"/>
                </a:solidFill>
                <a:latin typeface="Calibri" panose="020F0502020204030204" pitchFamily="34" charset="0"/>
                <a:cs typeface="Calibri" panose="020F0502020204030204" pitchFamily="34" charset="0"/>
              </a:rPr>
              <a:t>2020</a:t>
            </a:r>
            <a:r>
              <a:rPr lang="en-US" sz="1400" dirty="0">
                <a:solidFill>
                  <a:srgbClr val="002060"/>
                </a:solidFill>
                <a:latin typeface="Calibri" panose="020F0502020204030204" pitchFamily="34" charset="0"/>
                <a:cs typeface="Calibri" panose="020F0502020204030204" pitchFamily="34" charset="0"/>
              </a:rPr>
              <a:t>: TT-TDCF &amp; ET-DRC &amp; WMO Members are collaborating to define the new DAYCLI BUFR Template. 20 members have contributed to the specifications and the elaboration of the DAYCLI message </a:t>
            </a:r>
            <a:r>
              <a:rPr lang="it-IT" sz="1400" dirty="0">
                <a:solidFill>
                  <a:srgbClr val="002060"/>
                </a:solidFill>
                <a:latin typeface="Calibri" panose="020F0502020204030204" pitchFamily="34" charset="0"/>
                <a:cs typeface="Calibri" panose="020F0502020204030204" pitchFamily="34" charset="0"/>
              </a:rPr>
              <a:t>(ALGERIA, ARGENTINA, BRAZIL, CHILE, ESTONIA, FINLAND, FRANCE, GERMANY, </a:t>
            </a:r>
            <a:r>
              <a:rPr lang="en-US" sz="1400" dirty="0">
                <a:solidFill>
                  <a:srgbClr val="002060"/>
                </a:solidFill>
                <a:latin typeface="Calibri" panose="020F0502020204030204" pitchFamily="34" charset="0"/>
                <a:cs typeface="Calibri" panose="020F0502020204030204" pitchFamily="34" charset="0"/>
              </a:rPr>
              <a:t>INDIA, INDONESIA, IRELAND, JAPAN, LIBYA, LUXEMBOURG, MOROCCO, PARAGUAY, PERU, SPAIN, SWITZERLAND, URUGUAY and UNITED STATES OF AMERICA)</a:t>
            </a:r>
          </a:p>
          <a:p>
            <a:pPr>
              <a:buClr>
                <a:srgbClr val="002060"/>
              </a:buClr>
            </a:pPr>
            <a:endParaRPr lang="en-US" sz="1400" dirty="0">
              <a:solidFill>
                <a:srgbClr val="002060"/>
              </a:solidFill>
              <a:latin typeface="Calibri" panose="020F0502020204030204" pitchFamily="34" charset="0"/>
              <a:cs typeface="Calibri" panose="020F0502020204030204" pitchFamily="34" charset="0"/>
            </a:endParaRPr>
          </a:p>
          <a:p>
            <a:pPr>
              <a:buClr>
                <a:srgbClr val="002060"/>
              </a:buClr>
            </a:pPr>
            <a:r>
              <a:rPr lang="en-US" sz="1400" b="1" dirty="0">
                <a:solidFill>
                  <a:srgbClr val="002060"/>
                </a:solidFill>
                <a:latin typeface="Calibri" panose="020F0502020204030204" pitchFamily="34" charset="0"/>
                <a:cs typeface="Calibri" panose="020F0502020204030204" pitchFamily="34" charset="0"/>
              </a:rPr>
              <a:t>2022</a:t>
            </a:r>
            <a:r>
              <a:rPr lang="en-US" sz="1400" dirty="0">
                <a:solidFill>
                  <a:srgbClr val="002060"/>
                </a:solidFill>
                <a:latin typeface="Calibri" panose="020F0502020204030204" pitchFamily="34" charset="0"/>
                <a:cs typeface="Calibri" panose="020F0502020204030204" pitchFamily="34" charset="0"/>
              </a:rPr>
              <a:t>: BUFR Template for the DAYCLI message </a:t>
            </a:r>
            <a:r>
              <a:rPr lang="en-US" sz="1400" b="1" dirty="0">
                <a:solidFill>
                  <a:srgbClr val="002060"/>
                </a:solidFill>
                <a:latin typeface="Calibri" panose="020F0502020204030204" pitchFamily="34" charset="0"/>
                <a:cs typeface="Calibri" panose="020F0502020204030204" pitchFamily="34" charset="0"/>
              </a:rPr>
              <a:t>3 07 075</a:t>
            </a:r>
            <a:r>
              <a:rPr lang="en-US" sz="1400" dirty="0">
                <a:solidFill>
                  <a:srgbClr val="002060"/>
                </a:solidFill>
                <a:latin typeface="Calibri" panose="020F0502020204030204" pitchFamily="34" charset="0"/>
                <a:cs typeface="Calibri" panose="020F0502020204030204" pitchFamily="34" charset="0"/>
              </a:rPr>
              <a:t>, that replaces the 3 07 074, is adopted the 13 April, and reported the 15 May into the WMO Manual on Codes. </a:t>
            </a:r>
            <a:r>
              <a:rPr lang="en-US" sz="1400" u="sng" dirty="0">
                <a:hlinkClick r:id="rId4"/>
              </a:rPr>
              <a:t>https://github.com/wmo-im/BUFR4/issues/51</a:t>
            </a:r>
            <a:endParaRPr lang="en-US" sz="1400" u="sng" dirty="0"/>
          </a:p>
          <a:p>
            <a:pPr>
              <a:buClr>
                <a:srgbClr val="002060"/>
              </a:buClr>
            </a:pPr>
            <a:endParaRPr lang="en-US" sz="1400" u="sng" dirty="0"/>
          </a:p>
          <a:p>
            <a:pPr>
              <a:buClr>
                <a:srgbClr val="002060"/>
              </a:buClr>
            </a:pPr>
            <a:r>
              <a:rPr lang="en-US" sz="1400" u="sng" dirty="0"/>
              <a:t> </a:t>
            </a:r>
          </a:p>
        </p:txBody>
      </p:sp>
      <p:sp>
        <p:nvSpPr>
          <p:cNvPr id="4" name="Rectangle 3">
            <a:extLst>
              <a:ext uri="{FF2B5EF4-FFF2-40B4-BE49-F238E27FC236}">
                <a16:creationId xmlns:a16="http://schemas.microsoft.com/office/drawing/2014/main" id="{4C687189-F237-4F8B-8F9C-31C9D411B0F1}"/>
              </a:ext>
            </a:extLst>
          </p:cNvPr>
          <p:cNvSpPr/>
          <p:nvPr/>
        </p:nvSpPr>
        <p:spPr>
          <a:xfrm>
            <a:off x="1988820" y="5681731"/>
            <a:ext cx="6436723" cy="523220"/>
          </a:xfrm>
          <a:prstGeom prst="rect">
            <a:avLst/>
          </a:prstGeom>
        </p:spPr>
        <p:txBody>
          <a:bodyPr wrap="square">
            <a:spAutoFit/>
          </a:bodyPr>
          <a:lstStyle/>
          <a:p>
            <a:r>
              <a:rPr lang="en-US" sz="1400" dirty="0">
                <a:solidFill>
                  <a:srgbClr val="002060"/>
                </a:solidFill>
                <a:latin typeface="Calibri" panose="020F0502020204030204" pitchFamily="34" charset="0"/>
                <a:cs typeface="Calibri" panose="020F0502020204030204" pitchFamily="34" charset="0"/>
              </a:rPr>
              <a:t>Template FM 94 3 07 075 described in the Manual on Code, Bart B Binary Codes, WMO-No. 306:</a:t>
            </a:r>
            <a:r>
              <a:rPr lang="en-US" sz="1200" dirty="0">
                <a:solidFill>
                  <a:srgbClr val="6B9F24"/>
                </a:solidFill>
                <a:latin typeface="Calibri" panose="020F0502020204030204" pitchFamily="34" charset="0"/>
                <a:hlinkClick r:id="rId5"/>
              </a:rPr>
              <a:t>https://community.wmo.int/en/activity-areas/wis/volume-i2</a:t>
            </a:r>
            <a:endParaRPr lang="en-US" sz="1200" dirty="0">
              <a:solidFill>
                <a:srgbClr val="6B9F24"/>
              </a:solidFill>
              <a:latin typeface="Calibri" panose="020F0502020204030204" pitchFamily="34" charset="0"/>
            </a:endParaRPr>
          </a:p>
        </p:txBody>
      </p:sp>
    </p:spTree>
    <p:extLst>
      <p:ext uri="{BB962C8B-B14F-4D97-AF65-F5344CB8AC3E}">
        <p14:creationId xmlns:p14="http://schemas.microsoft.com/office/powerpoint/2010/main" val="3215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800" b="1" dirty="0">
                <a:solidFill>
                  <a:srgbClr val="002060"/>
                </a:solidFill>
              </a:rPr>
              <a:t>DAYCLI history 2/2</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5</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B3012AF2-07C2-4FA5-9796-F4447E6CB3D1}"/>
              </a:ext>
            </a:extLst>
          </p:cNvPr>
          <p:cNvSpPr/>
          <p:nvPr/>
        </p:nvSpPr>
        <p:spPr>
          <a:xfrm>
            <a:off x="275253" y="1155427"/>
            <a:ext cx="8593494" cy="4985980"/>
          </a:xfrm>
          <a:prstGeom prst="rect">
            <a:avLst/>
          </a:prstGeom>
        </p:spPr>
        <p:txBody>
          <a:bodyPr wrap="square">
            <a:spAutoFit/>
          </a:bodyPr>
          <a:lstStyle/>
          <a:p>
            <a:r>
              <a:rPr lang="en-US" sz="1600" b="1" dirty="0">
                <a:solidFill>
                  <a:srgbClr val="002060"/>
                </a:solidFill>
                <a:latin typeface="Calibri" panose="020F0502020204030204" pitchFamily="34" charset="0"/>
                <a:cs typeface="Calibri" panose="020F0502020204030204" pitchFamily="34" charset="0"/>
              </a:rPr>
              <a:t>June 2024</a:t>
            </a:r>
            <a:r>
              <a:rPr lang="en-US" sz="1600" dirty="0">
                <a:solidFill>
                  <a:srgbClr val="002060"/>
                </a:solidFill>
                <a:latin typeface="Calibri" panose="020F0502020204030204" pitchFamily="34" charset="0"/>
                <a:cs typeface="Calibri" panose="020F0502020204030204" pitchFamily="34" charset="0"/>
              </a:rPr>
              <a:t>: EC-78, ET‑DRC and Secretariat/INFCOM‑3</a:t>
            </a:r>
          </a:p>
          <a:p>
            <a:endParaRPr lang="en-US" sz="1600" dirty="0">
              <a:solidFill>
                <a:srgbClr val="002060"/>
              </a:solidFill>
              <a:latin typeface="Calibri" panose="020F0502020204030204" pitchFamily="34" charset="0"/>
              <a:cs typeface="Calibri" panose="020F0502020204030204" pitchFamily="34" charset="0"/>
            </a:endParaRPr>
          </a:p>
          <a:p>
            <a:r>
              <a:rPr lang="en-US" sz="1600" dirty="0">
                <a:solidFill>
                  <a:srgbClr val="002060"/>
                </a:solidFill>
                <a:latin typeface="Calibri" panose="020F0502020204030204" pitchFamily="34" charset="0"/>
                <a:cs typeface="Calibri" panose="020F0502020204030204" pitchFamily="34" charset="0"/>
              </a:rPr>
              <a:t>Manual on the WMO Integrated Global Observing System, Annex VIII to the WMO Technical Regulations, 2023 edition, Updated in 2024, WMO-No. 1160, </a:t>
            </a:r>
            <a:r>
              <a:rPr lang="en-US" sz="1600" dirty="0">
                <a:solidFill>
                  <a:srgbClr val="002060"/>
                </a:solidFill>
                <a:latin typeface="Calibri" panose="020F0502020204030204" pitchFamily="34" charset="0"/>
                <a:cs typeface="Calibri" panose="020F0502020204030204" pitchFamily="34" charset="0"/>
                <a:hlinkClick r:id="rId4"/>
              </a:rPr>
              <a:t>https://library.wmo.int/records/item/55063-manual-on-the-wmo-integrated-global-observing-system</a:t>
            </a:r>
            <a:endParaRPr lang="en-US" sz="1600" dirty="0">
              <a:solidFill>
                <a:srgbClr val="002060"/>
              </a:solidFill>
              <a:latin typeface="Calibri" panose="020F0502020204030204" pitchFamily="34" charset="0"/>
              <a:cs typeface="Calibri" panose="020F0502020204030204" pitchFamily="34" charset="0"/>
            </a:endParaRPr>
          </a:p>
          <a:p>
            <a:endParaRPr lang="en-US" sz="1600" dirty="0">
              <a:solidFill>
                <a:srgbClr val="002060"/>
              </a:solidFill>
              <a:latin typeface="Calibri" panose="020F0502020204030204" pitchFamily="34" charset="0"/>
              <a:cs typeface="Calibri" panose="020F0502020204030204" pitchFamily="34" charset="0"/>
            </a:endParaRPr>
          </a:p>
          <a:p>
            <a:endParaRPr lang="en-US" sz="1600" dirty="0">
              <a:solidFill>
                <a:srgbClr val="002060"/>
              </a:solidFill>
              <a:latin typeface="Calibri" panose="020F0502020204030204" pitchFamily="34" charset="0"/>
              <a:cs typeface="Calibri" panose="020F0502020204030204" pitchFamily="34" charset="0"/>
            </a:endParaRPr>
          </a:p>
          <a:p>
            <a:r>
              <a:rPr lang="en-US" sz="1600" b="1" dirty="0">
                <a:solidFill>
                  <a:srgbClr val="002060"/>
                </a:solidFill>
                <a:latin typeface="Calibri" panose="020F0502020204030204" pitchFamily="34" charset="0"/>
                <a:cs typeface="Calibri" panose="020F0502020204030204" pitchFamily="34" charset="0"/>
              </a:rPr>
              <a:t>5.1.14 Members should provide daily and monthly summaries (DAYCLI and CLIMAT reports) of observations made at their surface land stations on a monthly basis, according to the Manual on Codes (WMO‑No. 306).</a:t>
            </a:r>
          </a:p>
          <a:p>
            <a:endParaRPr lang="en-US" sz="1600" dirty="0">
              <a:solidFill>
                <a:srgbClr val="002060"/>
              </a:solidFill>
              <a:latin typeface="Calibri" panose="020F0502020204030204" pitchFamily="34" charset="0"/>
              <a:cs typeface="Calibri" panose="020F0502020204030204" pitchFamily="34" charset="0"/>
            </a:endParaRPr>
          </a:p>
          <a:p>
            <a:endParaRPr lang="en-US" sz="1600" dirty="0">
              <a:solidFill>
                <a:srgbClr val="002060"/>
              </a:solidFill>
              <a:latin typeface="Calibri" panose="020F0502020204030204" pitchFamily="34" charset="0"/>
              <a:cs typeface="Calibri" panose="020F0502020204030204" pitchFamily="34" charset="0"/>
            </a:endParaRPr>
          </a:p>
          <a:p>
            <a:endParaRPr lang="en-US" sz="1600" dirty="0">
              <a:solidFill>
                <a:srgbClr val="002060"/>
              </a:solidFill>
              <a:latin typeface="Calibri" panose="020F0502020204030204" pitchFamily="34" charset="0"/>
              <a:cs typeface="Calibri" panose="020F0502020204030204" pitchFamily="34" charset="0"/>
            </a:endParaRPr>
          </a:p>
          <a:p>
            <a:r>
              <a:rPr lang="en-US" sz="1600" dirty="0">
                <a:solidFill>
                  <a:srgbClr val="002060"/>
                </a:solidFill>
                <a:latin typeface="Calibri" panose="020F0502020204030204" pitchFamily="34" charset="0"/>
                <a:cs typeface="Calibri" panose="020F0502020204030204" pitchFamily="34" charset="0"/>
              </a:rPr>
              <a:t>Notes: </a:t>
            </a:r>
          </a:p>
          <a:p>
            <a:pPr algn="just"/>
            <a:r>
              <a:rPr lang="en-US" sz="1600" dirty="0">
                <a:solidFill>
                  <a:srgbClr val="002060"/>
                </a:solidFill>
                <a:latin typeface="Calibri" panose="020F0502020204030204" pitchFamily="34" charset="0"/>
                <a:cs typeface="Calibri" panose="020F0502020204030204" pitchFamily="34" charset="0"/>
              </a:rPr>
              <a:t>1. DAYCLI and CLIMAT reports are to be transmitted by the fifth day of the month.</a:t>
            </a:r>
          </a:p>
          <a:p>
            <a:pPr algn="just"/>
            <a:r>
              <a:rPr lang="en-US" sz="1600" dirty="0">
                <a:solidFill>
                  <a:srgbClr val="002060"/>
                </a:solidFill>
                <a:latin typeface="Calibri" panose="020F0502020204030204" pitchFamily="34" charset="0"/>
                <a:cs typeface="Calibri" panose="020F0502020204030204" pitchFamily="34" charset="0"/>
              </a:rPr>
              <a:t>2. CLIMAT reports require quality control not only of the measurements themselves, but also of their message encoding to ensure their accurate transmission to national, regional and world </a:t>
            </a:r>
            <a:r>
              <a:rPr lang="en-US" sz="1600" dirty="0" err="1">
                <a:solidFill>
                  <a:srgbClr val="002060"/>
                </a:solidFill>
                <a:latin typeface="Calibri" panose="020F0502020204030204" pitchFamily="34" charset="0"/>
                <a:cs typeface="Calibri" panose="020F0502020204030204" pitchFamily="34" charset="0"/>
              </a:rPr>
              <a:t>centres</a:t>
            </a:r>
            <a:r>
              <a:rPr lang="en-US" sz="1600" dirty="0">
                <a:solidFill>
                  <a:srgbClr val="002060"/>
                </a:solidFill>
                <a:latin typeface="Calibri" panose="020F0502020204030204" pitchFamily="34" charset="0"/>
                <a:cs typeface="Calibri" panose="020F0502020204030204" pitchFamily="34" charset="0"/>
              </a:rPr>
              <a:t>. Quality checks should be made on site and at a central facility designed to detect equipment faults at the earliest stage possible.</a:t>
            </a:r>
          </a:p>
          <a:p>
            <a:pPr algn="just"/>
            <a:endParaRPr lang="en-US" sz="1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181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Axel Andersson (DWD), DAYCLI evaluation, October/2023</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6</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sp>
        <p:nvSpPr>
          <p:cNvPr id="2" name="Rectangle 1">
            <a:extLst>
              <a:ext uri="{FF2B5EF4-FFF2-40B4-BE49-F238E27FC236}">
                <a16:creationId xmlns:a16="http://schemas.microsoft.com/office/drawing/2014/main" id="{E36463BE-091C-406F-AE6E-79A55EA98D07}"/>
              </a:ext>
            </a:extLst>
          </p:cNvPr>
          <p:cNvSpPr/>
          <p:nvPr/>
        </p:nvSpPr>
        <p:spPr>
          <a:xfrm>
            <a:off x="335902" y="1001569"/>
            <a:ext cx="8705461" cy="4855240"/>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ü"/>
            </a:pPr>
            <a:r>
              <a:rPr lang="de-DE" dirty="0" err="1">
                <a:solidFill>
                  <a:srgbClr val="002060"/>
                </a:solidFill>
                <a:latin typeface="Calibri" panose="020F0502020204030204" pitchFamily="34" charset="0"/>
                <a:cs typeface="Calibri" panose="020F0502020204030204" pitchFamily="34" charset="0"/>
              </a:rPr>
              <a:t>DWD's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incoming</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database</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contains</a:t>
            </a:r>
            <a:r>
              <a:rPr lang="de-DE" dirty="0">
                <a:solidFill>
                  <a:srgbClr val="002060"/>
                </a:solidFill>
                <a:latin typeface="Calibri" panose="020F0502020204030204" pitchFamily="34" charset="0"/>
                <a:cs typeface="Calibri" panose="020F0502020204030204" pitchFamily="34" charset="0"/>
              </a:rPr>
              <a:t> 697 </a:t>
            </a:r>
            <a:r>
              <a:rPr lang="de-DE" dirty="0" err="1">
                <a:solidFill>
                  <a:srgbClr val="002060"/>
                </a:solidFill>
                <a:latin typeface="Calibri" panose="020F0502020204030204" pitchFamily="34" charset="0"/>
                <a:cs typeface="Calibri" panose="020F0502020204030204" pitchFamily="34" charset="0"/>
              </a:rPr>
              <a:t>stations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reporting</a:t>
            </a:r>
            <a:r>
              <a:rPr lang="de-DE" dirty="0">
                <a:solidFill>
                  <a:srgbClr val="002060"/>
                </a:solidFill>
                <a:latin typeface="Calibri" panose="020F0502020204030204" pitchFamily="34" charset="0"/>
                <a:cs typeface="Calibri" panose="020F0502020204030204" pitchFamily="34" charset="0"/>
              </a:rPr>
              <a:t> DAYCLI.</a:t>
            </a:r>
            <a:endParaRPr lang="en-US" dirty="0">
              <a:solidFill>
                <a:srgbClr val="002060"/>
              </a:solidFill>
              <a:latin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ü"/>
            </a:pPr>
            <a:r>
              <a:rPr lang="de-DE" dirty="0">
                <a:solidFill>
                  <a:srgbClr val="002060"/>
                </a:solidFill>
                <a:latin typeface="Calibri" panose="020F0502020204030204" pitchFamily="34" charset="0"/>
                <a:cs typeface="Calibri" panose="020F0502020204030204" pitchFamily="34" charset="0"/>
              </a:rPr>
              <a:t>625 DAYCLI </a:t>
            </a:r>
            <a:r>
              <a:rPr lang="de-DE" dirty="0" err="1">
                <a:solidFill>
                  <a:srgbClr val="002060"/>
                </a:solidFill>
                <a:latin typeface="Calibri" panose="020F0502020204030204" pitchFamily="34" charset="0"/>
                <a:cs typeface="Calibri" panose="020F0502020204030204" pitchFamily="34" charset="0"/>
              </a:rPr>
              <a:t>messages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use</a:t>
            </a:r>
            <a:r>
              <a:rPr lang="de-DE" dirty="0">
                <a:solidFill>
                  <a:srgbClr val="002060"/>
                </a:solidFill>
                <a:latin typeface="Calibri" panose="020F0502020204030204" pitchFamily="34" charset="0"/>
                <a:cs typeface="Calibri" panose="020F0502020204030204" pitchFamily="34" charset="0"/>
              </a:rPr>
              <a:t> DAYCLI BUFR </a:t>
            </a:r>
            <a:r>
              <a:rPr lang="de-DE" dirty="0" err="1">
                <a:solidFill>
                  <a:srgbClr val="002060"/>
                </a:solidFill>
                <a:latin typeface="Calibri" panose="020F0502020204030204" pitchFamily="34" charset="0"/>
                <a:cs typeface="Calibri" panose="020F0502020204030204" pitchFamily="34" charset="0"/>
              </a:rPr>
              <a:t>template</a:t>
            </a:r>
            <a:r>
              <a:rPr lang="de-DE" dirty="0">
                <a:solidFill>
                  <a:srgbClr val="002060"/>
                </a:solidFill>
                <a:latin typeface="Calibri" panose="020F0502020204030204" pitchFamily="34" charset="0"/>
                <a:cs typeface="Calibri" panose="020F0502020204030204" pitchFamily="34" charset="0"/>
              </a:rPr>
              <a:t> 307074, 72 </a:t>
            </a:r>
            <a:r>
              <a:rPr lang="de-DE" dirty="0" err="1">
                <a:solidFill>
                  <a:srgbClr val="002060"/>
                </a:solidFill>
                <a:latin typeface="Calibri" panose="020F0502020204030204" pitchFamily="34" charset="0"/>
                <a:cs typeface="Calibri" panose="020F0502020204030204" pitchFamily="34" charset="0"/>
              </a:rPr>
              <a:t>don't</a:t>
            </a:r>
            <a:r>
              <a:rPr lang="de-DE" dirty="0">
                <a:solidFill>
                  <a:srgbClr val="002060"/>
                </a:solidFill>
                <a:latin typeface="Calibri" panose="020F0502020204030204" pitchFamily="34" charset="0"/>
                <a:cs typeface="Calibri" panose="020F0502020204030204" pitchFamily="34" charset="0"/>
              </a:rPr>
              <a:t>.</a:t>
            </a:r>
            <a:endParaRPr lang="en-US" dirty="0">
              <a:solidFill>
                <a:srgbClr val="002060"/>
              </a:solidFill>
              <a:latin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ü"/>
            </a:pPr>
            <a:r>
              <a:rPr lang="de-DE" dirty="0">
                <a:solidFill>
                  <a:srgbClr val="002060"/>
                </a:solidFill>
                <a:latin typeface="Calibri" panose="020F0502020204030204" pitchFamily="34" charset="0"/>
                <a:cs typeface="Calibri" panose="020F0502020204030204" pitchFamily="34" charset="0"/>
              </a:rPr>
              <a:t>20 DAYCLI </a:t>
            </a:r>
            <a:r>
              <a:rPr lang="de-DE" dirty="0" err="1">
                <a:solidFill>
                  <a:srgbClr val="002060"/>
                </a:solidFill>
                <a:latin typeface="Calibri" panose="020F0502020204030204" pitchFamily="34" charset="0"/>
                <a:cs typeface="Calibri" panose="020F0502020204030204" pitchFamily="34" charset="0"/>
              </a:rPr>
              <a:t>messages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include</a:t>
            </a:r>
            <a:r>
              <a:rPr lang="de-DE" dirty="0">
                <a:solidFill>
                  <a:srgbClr val="002060"/>
                </a:solidFill>
                <a:latin typeface="Calibri" panose="020F0502020204030204" pitchFamily="34" charset="0"/>
                <a:cs typeface="Calibri" panose="020F0502020204030204" pitchFamily="34" charset="0"/>
              </a:rPr>
              <a:t> WIGOS ID.</a:t>
            </a:r>
            <a:endParaRPr lang="en-US" dirty="0">
              <a:solidFill>
                <a:srgbClr val="002060"/>
              </a:solidFill>
              <a:latin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ü"/>
            </a:pPr>
            <a:r>
              <a:rPr lang="de-DE" dirty="0">
                <a:solidFill>
                  <a:srgbClr val="002060"/>
                </a:solidFill>
                <a:latin typeface="Calibri" panose="020F0502020204030204" pitchFamily="34" charset="0"/>
                <a:cs typeface="Calibri" panose="020F0502020204030204" pitchFamily="34" charset="0"/>
              </a:rPr>
              <a:t>Additional </a:t>
            </a:r>
            <a:r>
              <a:rPr lang="de-DE" dirty="0" err="1">
                <a:solidFill>
                  <a:srgbClr val="002060"/>
                </a:solidFill>
                <a:latin typeface="Calibri" panose="020F0502020204030204" pitchFamily="34" charset="0"/>
                <a:cs typeface="Calibri" panose="020F0502020204030204" pitchFamily="34" charset="0"/>
              </a:rPr>
              <a:t>information</a:t>
            </a:r>
            <a:r>
              <a:rPr lang="de-DE" dirty="0">
                <a:solidFill>
                  <a:srgbClr val="002060"/>
                </a:solidFill>
                <a:latin typeface="Calibri" panose="020F0502020204030204" pitchFamily="34" charset="0"/>
                <a:cs typeface="Calibri" panose="020F0502020204030204" pitchFamily="34" charset="0"/>
              </a:rPr>
              <a:t>:</a:t>
            </a:r>
            <a:endParaRPr lang="en-US" dirty="0">
              <a:solidFill>
                <a:srgbClr val="002060"/>
              </a:solidFill>
              <a:latin typeface="Calibri" panose="020F0502020204030204" pitchFamily="34" charset="0"/>
              <a:cs typeface="Calibri" panose="020F0502020204030204" pitchFamily="34" charset="0"/>
            </a:endParaRPr>
          </a:p>
          <a:p>
            <a:pPr marL="742950" lvl="1" indent="-285750">
              <a:lnSpc>
                <a:spcPct val="107000"/>
              </a:lnSpc>
              <a:spcAft>
                <a:spcPts val="800"/>
              </a:spcAft>
              <a:buFont typeface="Arial" panose="020B0604020202020204" pitchFamily="34" charset="0"/>
              <a:buChar char="•"/>
            </a:pPr>
            <a:r>
              <a:rPr lang="de-DE" dirty="0">
                <a:solidFill>
                  <a:srgbClr val="002060"/>
                </a:solidFill>
                <a:latin typeface="Calibri" panose="020F0502020204030204" pitchFamily="34" charset="0"/>
                <a:cs typeface="Calibri" panose="020F0502020204030204" pitchFamily="34" charset="0"/>
              </a:rPr>
              <a:t>Rep. </a:t>
            </a:r>
            <a:r>
              <a:rPr lang="de-DE" dirty="0" err="1">
                <a:solidFill>
                  <a:srgbClr val="002060"/>
                </a:solidFill>
                <a:latin typeface="Calibri" panose="020F0502020204030204" pitchFamily="34" charset="0"/>
                <a:cs typeface="Calibri" panose="020F0502020204030204" pitchFamily="34" charset="0"/>
              </a:rPr>
              <a:t>of</a:t>
            </a:r>
            <a:r>
              <a:rPr lang="de-DE" dirty="0">
                <a:solidFill>
                  <a:srgbClr val="002060"/>
                </a:solidFill>
                <a:latin typeface="Calibri" panose="020F0502020204030204" pitchFamily="34" charset="0"/>
                <a:cs typeface="Calibri" panose="020F0502020204030204" pitchFamily="34" charset="0"/>
              </a:rPr>
              <a:t> Korea </a:t>
            </a:r>
            <a:r>
              <a:rPr lang="de-DE" dirty="0" err="1">
                <a:solidFill>
                  <a:srgbClr val="002060"/>
                </a:solidFill>
                <a:latin typeface="Calibri" panose="020F0502020204030204" pitchFamily="34" charset="0"/>
                <a:cs typeface="Calibri" panose="020F0502020204030204" pitchFamily="34" charset="0"/>
              </a:rPr>
              <a:t>submitted</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two</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bulletins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with</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identic</a:t>
            </a:r>
            <a:r>
              <a:rPr lang="de-DE" dirty="0">
                <a:solidFill>
                  <a:srgbClr val="002060"/>
                </a:solidFill>
                <a:latin typeface="Calibri" panose="020F0502020204030204" pitchFamily="34" charset="0"/>
                <a:cs typeface="Calibri" panose="020F0502020204030204" pitchFamily="34" charset="0"/>
              </a:rPr>
              <a:t> </a:t>
            </a:r>
            <a:r>
              <a:rPr lang="en-GB" dirty="0">
                <a:solidFill>
                  <a:srgbClr val="002060"/>
                </a:solidFill>
                <a:latin typeface="Calibri" panose="020F0502020204030204" pitchFamily="34" charset="0"/>
                <a:cs typeface="Calibri" panose="020F0502020204030204" pitchFamily="34" charset="0"/>
              </a:rPr>
              <a:t>data designator </a:t>
            </a:r>
            <a:r>
              <a:rPr lang="de-DE" dirty="0">
                <a:solidFill>
                  <a:srgbClr val="002060"/>
                </a:solidFill>
                <a:latin typeface="Calibri" panose="020F0502020204030204" pitchFamily="34" charset="0"/>
                <a:cs typeface="Calibri" panose="020F0502020204030204" pitchFamily="34" charset="0"/>
              </a:rPr>
              <a:t>(ISCC60 RKSL). </a:t>
            </a:r>
            <a:endParaRPr lang="en-US" dirty="0">
              <a:solidFill>
                <a:srgbClr val="002060"/>
              </a:solidFill>
              <a:latin typeface="Calibri" panose="020F0502020204030204" pitchFamily="34" charset="0"/>
              <a:cs typeface="Calibri" panose="020F0502020204030204" pitchFamily="34" charset="0"/>
            </a:endParaRPr>
          </a:p>
          <a:p>
            <a:pPr marL="742950" lvl="1" indent="-285750">
              <a:lnSpc>
                <a:spcPct val="107000"/>
              </a:lnSpc>
              <a:spcAft>
                <a:spcPts val="800"/>
              </a:spcAft>
              <a:buFont typeface="Arial" panose="020B0604020202020204" pitchFamily="34" charset="0"/>
              <a:buChar char="•"/>
            </a:pPr>
            <a:r>
              <a:rPr lang="de-DE" dirty="0">
                <a:solidFill>
                  <a:srgbClr val="002060"/>
                </a:solidFill>
                <a:latin typeface="Calibri" panose="020F0502020204030204" pitchFamily="34" charset="0"/>
                <a:cs typeface="Calibri" panose="020F0502020204030204" pitchFamily="34" charset="0"/>
              </a:rPr>
              <a:t>1 </a:t>
            </a:r>
            <a:r>
              <a:rPr lang="de-DE" dirty="0" err="1">
                <a:solidFill>
                  <a:srgbClr val="002060"/>
                </a:solidFill>
                <a:latin typeface="Calibri" panose="020F0502020204030204" pitchFamily="34" charset="0"/>
                <a:cs typeface="Calibri" panose="020F0502020204030204" pitchFamily="34" charset="0"/>
              </a:rPr>
              <a:t>bulletin</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contains</a:t>
            </a:r>
            <a:r>
              <a:rPr lang="de-DE" dirty="0">
                <a:solidFill>
                  <a:srgbClr val="002060"/>
                </a:solidFill>
                <a:latin typeface="Calibri" panose="020F0502020204030204" pitchFamily="34" charset="0"/>
                <a:cs typeface="Calibri" panose="020F0502020204030204" pitchFamily="34" charset="0"/>
              </a:rPr>
              <a:t> CLIMAT, 1 </a:t>
            </a:r>
            <a:r>
              <a:rPr lang="de-DE" dirty="0" err="1">
                <a:solidFill>
                  <a:srgbClr val="002060"/>
                </a:solidFill>
                <a:latin typeface="Calibri" panose="020F0502020204030204" pitchFamily="34" charset="0"/>
                <a:cs typeface="Calibri" panose="020F0502020204030204" pitchFamily="34" charset="0"/>
              </a:rPr>
              <a:t>bulletin</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contains</a:t>
            </a:r>
            <a:r>
              <a:rPr lang="de-DE" dirty="0">
                <a:solidFill>
                  <a:srgbClr val="002060"/>
                </a:solidFill>
                <a:latin typeface="Calibri" panose="020F0502020204030204" pitchFamily="34" charset="0"/>
                <a:cs typeface="Calibri" panose="020F0502020204030204" pitchFamily="34" charset="0"/>
              </a:rPr>
              <a:t> DAYCLI. </a:t>
            </a:r>
            <a:endParaRPr lang="en-US" dirty="0">
              <a:solidFill>
                <a:srgbClr val="002060"/>
              </a:solidFill>
              <a:latin typeface="Calibri" panose="020F0502020204030204" pitchFamily="34" charset="0"/>
              <a:cs typeface="Calibri" panose="020F0502020204030204" pitchFamily="34" charset="0"/>
            </a:endParaRPr>
          </a:p>
          <a:p>
            <a:pPr marL="742950" lvl="1" indent="-285750">
              <a:lnSpc>
                <a:spcPct val="107000"/>
              </a:lnSpc>
              <a:spcAft>
                <a:spcPts val="800"/>
              </a:spcAft>
              <a:buFont typeface="Arial" panose="020B0604020202020204" pitchFamily="34" charset="0"/>
              <a:buChar char="•"/>
            </a:pPr>
            <a:r>
              <a:rPr lang="de-DE" dirty="0" err="1">
                <a:solidFill>
                  <a:srgbClr val="002060"/>
                </a:solidFill>
                <a:latin typeface="Calibri" panose="020F0502020204030204" pitchFamily="34" charset="0"/>
                <a:cs typeface="Calibri" panose="020F0502020204030204" pitchFamily="34" charset="0"/>
              </a:rPr>
              <a:t>Neither</a:t>
            </a:r>
            <a:r>
              <a:rPr lang="de-DE" dirty="0">
                <a:solidFill>
                  <a:srgbClr val="002060"/>
                </a:solidFill>
                <a:latin typeface="Calibri" panose="020F0502020204030204" pitchFamily="34" charset="0"/>
                <a:cs typeface="Calibri" panose="020F0502020204030204" pitchFamily="34" charset="0"/>
              </a:rPr>
              <a:t> BUFR </a:t>
            </a:r>
            <a:r>
              <a:rPr lang="de-DE" dirty="0" err="1">
                <a:solidFill>
                  <a:srgbClr val="002060"/>
                </a:solidFill>
                <a:latin typeface="Calibri" panose="020F0502020204030204" pitchFamily="34" charset="0"/>
                <a:cs typeface="Calibri" panose="020F0502020204030204" pitchFamily="34" charset="0"/>
              </a:rPr>
              <a:t>template</a:t>
            </a:r>
            <a:r>
              <a:rPr lang="de-DE" dirty="0">
                <a:solidFill>
                  <a:srgbClr val="002060"/>
                </a:solidFill>
                <a:latin typeface="Calibri" panose="020F0502020204030204" pitchFamily="34" charset="0"/>
                <a:cs typeface="Calibri" panose="020F0502020204030204" pitchFamily="34" charset="0"/>
              </a:rPr>
              <a:t> 307073 </a:t>
            </a:r>
            <a:r>
              <a:rPr lang="de-DE" dirty="0" err="1">
                <a:solidFill>
                  <a:srgbClr val="002060"/>
                </a:solidFill>
                <a:latin typeface="Calibri" panose="020F0502020204030204" pitchFamily="34" charset="0"/>
                <a:cs typeface="Calibri" panose="020F0502020204030204" pitchFamily="34" charset="0"/>
              </a:rPr>
              <a:t>is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used</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for</a:t>
            </a:r>
            <a:r>
              <a:rPr lang="de-DE" dirty="0">
                <a:solidFill>
                  <a:srgbClr val="002060"/>
                </a:solidFill>
                <a:latin typeface="Calibri" panose="020F0502020204030204" pitchFamily="34" charset="0"/>
                <a:cs typeface="Calibri" panose="020F0502020204030204" pitchFamily="34" charset="0"/>
              </a:rPr>
              <a:t> CLIMAT, </a:t>
            </a:r>
            <a:r>
              <a:rPr lang="de-DE" dirty="0" err="1">
                <a:solidFill>
                  <a:srgbClr val="002060"/>
                </a:solidFill>
                <a:latin typeface="Calibri" panose="020F0502020204030204" pitchFamily="34" charset="0"/>
                <a:cs typeface="Calibri" panose="020F0502020204030204" pitchFamily="34" charset="0"/>
              </a:rPr>
              <a:t>nor</a:t>
            </a:r>
            <a:r>
              <a:rPr lang="de-DE" dirty="0">
                <a:solidFill>
                  <a:srgbClr val="002060"/>
                </a:solidFill>
                <a:latin typeface="Calibri" panose="020F0502020204030204" pitchFamily="34" charset="0"/>
                <a:cs typeface="Calibri" panose="020F0502020204030204" pitchFamily="34" charset="0"/>
              </a:rPr>
              <a:t> 307074 </a:t>
            </a:r>
            <a:r>
              <a:rPr lang="de-DE" dirty="0" err="1">
                <a:solidFill>
                  <a:srgbClr val="002060"/>
                </a:solidFill>
                <a:latin typeface="Calibri" panose="020F0502020204030204" pitchFamily="34" charset="0"/>
                <a:cs typeface="Calibri" panose="020F0502020204030204" pitchFamily="34" charset="0"/>
              </a:rPr>
              <a:t>for</a:t>
            </a:r>
            <a:r>
              <a:rPr lang="de-DE" dirty="0">
                <a:solidFill>
                  <a:srgbClr val="002060"/>
                </a:solidFill>
                <a:latin typeface="Calibri" panose="020F0502020204030204" pitchFamily="34" charset="0"/>
                <a:cs typeface="Calibri" panose="020F0502020204030204" pitchFamily="34" charset="0"/>
              </a:rPr>
              <a:t> DAYCLI.</a:t>
            </a:r>
            <a:endParaRPr lang="en-US" dirty="0">
              <a:solidFill>
                <a:srgbClr val="002060"/>
              </a:solidFill>
              <a:latin typeface="Calibri" panose="020F0502020204030204" pitchFamily="34" charset="0"/>
              <a:cs typeface="Calibri" panose="020F0502020204030204" pitchFamily="34" charset="0"/>
            </a:endParaRPr>
          </a:p>
          <a:p>
            <a:pPr marL="742950" lvl="1" indent="-285750">
              <a:lnSpc>
                <a:spcPct val="107000"/>
              </a:lnSpc>
              <a:spcAft>
                <a:spcPts val="800"/>
              </a:spcAft>
              <a:buFont typeface="Arial" panose="020B0604020202020204" pitchFamily="34" charset="0"/>
              <a:buChar char="•"/>
            </a:pPr>
            <a:r>
              <a:rPr lang="en-GB" dirty="0">
                <a:solidFill>
                  <a:srgbClr val="002060"/>
                </a:solidFill>
                <a:latin typeface="Calibri" panose="020F0502020204030204" pitchFamily="34" charset="0"/>
                <a:cs typeface="Calibri" panose="020F0502020204030204" pitchFamily="34" charset="0"/>
              </a:rPr>
              <a:t>Chile submitted DAYCLI twice. Bulletins with data designator ISCI/ISCJ60 include the WMO station number, bulletins with data designator ISCI/ISCJ40 include WIGOS ID and WMO station number. </a:t>
            </a:r>
            <a:endParaRPr lang="en-US" dirty="0">
              <a:solidFill>
                <a:srgbClr val="002060"/>
              </a:solidFill>
              <a:latin typeface="Calibri" panose="020F0502020204030204" pitchFamily="34" charset="0"/>
              <a:cs typeface="Calibri" panose="020F0502020204030204" pitchFamily="34" charset="0"/>
            </a:endParaRPr>
          </a:p>
          <a:p>
            <a:pPr marL="742950" lvl="1" indent="-285750">
              <a:lnSpc>
                <a:spcPct val="107000"/>
              </a:lnSpc>
              <a:spcAft>
                <a:spcPts val="800"/>
              </a:spcAft>
              <a:buFont typeface="Arial" panose="020B0604020202020204" pitchFamily="34" charset="0"/>
              <a:buChar char="•"/>
            </a:pPr>
            <a:r>
              <a:rPr lang="en-GB" dirty="0">
                <a:solidFill>
                  <a:srgbClr val="002060"/>
                </a:solidFill>
                <a:latin typeface="Calibri" panose="020F0502020204030204" pitchFamily="34" charset="0"/>
                <a:cs typeface="Calibri" panose="020F0502020204030204" pitchFamily="34" charset="0"/>
              </a:rPr>
              <a:t>As </a:t>
            </a:r>
            <a:r>
              <a:rPr lang="en-GB" dirty="0" err="1">
                <a:solidFill>
                  <a:srgbClr val="002060"/>
                </a:solidFill>
                <a:latin typeface="Calibri" panose="020F0502020204030204" pitchFamily="34" charset="0"/>
                <a:cs typeface="Calibri" panose="020F0502020204030204" pitchFamily="34" charset="0"/>
              </a:rPr>
              <a:t>ISCx</a:t>
            </a:r>
            <a:r>
              <a:rPr lang="en-GB" dirty="0">
                <a:solidFill>
                  <a:srgbClr val="002060"/>
                </a:solidFill>
                <a:latin typeface="Calibri" panose="020F0502020204030204" pitchFamily="34" charset="0"/>
                <a:cs typeface="Calibri" panose="020F0502020204030204" pitchFamily="34" charset="0"/>
              </a:rPr>
              <a:t> 01-45 is reserved for CLIMAT, ii=40 must not be used for DAYCLI.</a:t>
            </a:r>
            <a:endParaRPr lang="en-US" dirty="0">
              <a:solidFill>
                <a:srgbClr val="002060"/>
              </a:solidFill>
              <a:latin typeface="Calibri" panose="020F0502020204030204" pitchFamily="34" charset="0"/>
              <a:cs typeface="Calibri" panose="020F0502020204030204" pitchFamily="34" charset="0"/>
            </a:endParaRPr>
          </a:p>
          <a:p>
            <a:pPr>
              <a:lnSpc>
                <a:spcPct val="107000"/>
              </a:lnSpc>
              <a:spcAft>
                <a:spcPts val="800"/>
              </a:spcAft>
            </a:pPr>
            <a:r>
              <a:rPr lang="de-DE" dirty="0" err="1">
                <a:solidFill>
                  <a:srgbClr val="002060"/>
                </a:solidFill>
                <a:latin typeface="Calibri" panose="020F0502020204030204" pitchFamily="34" charset="0"/>
                <a:cs typeface="Calibri" panose="020F0502020204030204" pitchFamily="34" charset="0"/>
              </a:rPr>
              <a:t>Please</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note</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that</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more</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stations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could</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have</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submitted</a:t>
            </a:r>
            <a:r>
              <a:rPr lang="de-DE" dirty="0">
                <a:solidFill>
                  <a:srgbClr val="002060"/>
                </a:solidFill>
                <a:latin typeface="Calibri" panose="020F0502020204030204" pitchFamily="34" charset="0"/>
                <a:cs typeface="Calibri" panose="020F0502020204030204" pitchFamily="34" charset="0"/>
              </a:rPr>
              <a:t> DAYCLI, but </a:t>
            </a:r>
            <a:r>
              <a:rPr lang="de-DE" dirty="0" err="1">
                <a:solidFill>
                  <a:srgbClr val="002060"/>
                </a:solidFill>
                <a:latin typeface="Calibri" panose="020F0502020204030204" pitchFamily="34" charset="0"/>
                <a:cs typeface="Calibri" panose="020F0502020204030204" pitchFamily="34" charset="0"/>
              </a:rPr>
              <a:t>were</a:t>
            </a:r>
            <a:r>
              <a:rPr lang="de-DE" dirty="0">
                <a:solidFill>
                  <a:srgbClr val="002060"/>
                </a:solidFill>
                <a:latin typeface="Calibri" panose="020F0502020204030204" pitchFamily="34" charset="0"/>
                <a:cs typeface="Calibri" panose="020F0502020204030204" pitchFamily="34" charset="0"/>
              </a:rPr>
              <a:t> not </a:t>
            </a:r>
            <a:r>
              <a:rPr lang="de-DE" dirty="0" err="1">
                <a:solidFill>
                  <a:srgbClr val="002060"/>
                </a:solidFill>
                <a:latin typeface="Calibri" panose="020F0502020204030204" pitchFamily="34" charset="0"/>
                <a:cs typeface="Calibri" panose="020F0502020204030204" pitchFamily="34" charset="0"/>
              </a:rPr>
              <a:t>stored</a:t>
            </a:r>
            <a:r>
              <a:rPr lang="de-DE" dirty="0">
                <a:solidFill>
                  <a:srgbClr val="002060"/>
                </a:solidFill>
                <a:latin typeface="Calibri" panose="020F0502020204030204" pitchFamily="34" charset="0"/>
                <a:cs typeface="Calibri" panose="020F0502020204030204" pitchFamily="34" charset="0"/>
              </a:rPr>
              <a:t> in </a:t>
            </a:r>
            <a:r>
              <a:rPr lang="de-DE" dirty="0" err="1">
                <a:solidFill>
                  <a:srgbClr val="002060"/>
                </a:solidFill>
                <a:latin typeface="Calibri" panose="020F0502020204030204" pitchFamily="34" charset="0"/>
                <a:cs typeface="Calibri" panose="020F0502020204030204" pitchFamily="34" charset="0"/>
              </a:rPr>
              <a:t>DWD's</a:t>
            </a:r>
            <a:r>
              <a:rPr lang="de-DE" dirty="0">
                <a:solidFill>
                  <a:srgbClr val="002060"/>
                </a:solidFill>
                <a:latin typeface="Calibri" panose="020F0502020204030204" pitchFamily="34" charset="0"/>
                <a:cs typeface="Calibri" panose="020F0502020204030204" pitchFamily="34" charset="0"/>
              </a:rPr>
              <a:t> </a:t>
            </a:r>
            <a:r>
              <a:rPr lang="de-DE" dirty="0" err="1">
                <a:solidFill>
                  <a:srgbClr val="002060"/>
                </a:solidFill>
                <a:latin typeface="Calibri" panose="020F0502020204030204" pitchFamily="34" charset="0"/>
                <a:cs typeface="Calibri" panose="020F0502020204030204" pitchFamily="34" charset="0"/>
              </a:rPr>
              <a:t>database</a:t>
            </a:r>
            <a:r>
              <a:rPr lang="de-DE" dirty="0">
                <a:solidFill>
                  <a:srgbClr val="002060"/>
                </a:solidFill>
                <a:latin typeface="Calibri" panose="020F0502020204030204" pitchFamily="34" charset="0"/>
                <a:cs typeface="Calibri" panose="020F0502020204030204" pitchFamily="34" charset="0"/>
              </a:rPr>
              <a:t>, e.g. due </a:t>
            </a:r>
            <a:r>
              <a:rPr lang="de-DE" dirty="0" err="1">
                <a:solidFill>
                  <a:srgbClr val="002060"/>
                </a:solidFill>
                <a:latin typeface="Calibri" panose="020F0502020204030204" pitchFamily="34" charset="0"/>
                <a:cs typeface="Calibri" panose="020F0502020204030204" pitchFamily="34" charset="0"/>
              </a:rPr>
              <a:t>to</a:t>
            </a:r>
            <a:r>
              <a:rPr lang="de-DE" dirty="0">
                <a:solidFill>
                  <a:srgbClr val="002060"/>
                </a:solidFill>
                <a:latin typeface="Calibri" panose="020F0502020204030204" pitchFamily="34" charset="0"/>
                <a:cs typeface="Calibri" panose="020F0502020204030204" pitchFamily="34" charset="0"/>
              </a:rPr>
              <a:t> </a:t>
            </a:r>
            <a:r>
              <a:rPr lang="en-GB" dirty="0">
                <a:solidFill>
                  <a:srgbClr val="002060"/>
                </a:solidFill>
                <a:latin typeface="Calibri" panose="020F0502020204030204" pitchFamily="34" charset="0"/>
                <a:cs typeface="Calibri" panose="020F0502020204030204" pitchFamily="34" charset="0"/>
              </a:rPr>
              <a:t>incorrect data category/sub category or incorrect BUFR table version.</a:t>
            </a:r>
            <a:endParaRPr lang="en-US"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828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Countries Transmitting DAYCLI and Received at NCEI in 2024</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7</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pic>
        <p:nvPicPr>
          <p:cNvPr id="5" name="Image 4">
            <a:extLst>
              <a:ext uri="{FF2B5EF4-FFF2-40B4-BE49-F238E27FC236}">
                <a16:creationId xmlns:a16="http://schemas.microsoft.com/office/drawing/2014/main" id="{2DC3308C-3CDB-4810-997F-AF7885F90A8C}"/>
              </a:ext>
            </a:extLst>
          </p:cNvPr>
          <p:cNvPicPr>
            <a:picLocks noChangeAspect="1"/>
          </p:cNvPicPr>
          <p:nvPr/>
        </p:nvPicPr>
        <p:blipFill>
          <a:blip r:embed="rId4"/>
          <a:stretch>
            <a:fillRect/>
          </a:stretch>
        </p:blipFill>
        <p:spPr>
          <a:xfrm>
            <a:off x="0" y="1105829"/>
            <a:ext cx="9144000" cy="4646341"/>
          </a:xfrm>
          <a:prstGeom prst="rect">
            <a:avLst/>
          </a:prstGeom>
        </p:spPr>
      </p:pic>
      <p:sp>
        <p:nvSpPr>
          <p:cNvPr id="6" name="Rectangle 5">
            <a:extLst>
              <a:ext uri="{FF2B5EF4-FFF2-40B4-BE49-F238E27FC236}">
                <a16:creationId xmlns:a16="http://schemas.microsoft.com/office/drawing/2014/main" id="{2CE0810E-83E7-4A3B-B6DF-15BD2AA0723F}"/>
              </a:ext>
            </a:extLst>
          </p:cNvPr>
          <p:cNvSpPr/>
          <p:nvPr/>
        </p:nvSpPr>
        <p:spPr>
          <a:xfrm>
            <a:off x="3868798" y="4478723"/>
            <a:ext cx="3717428" cy="369332"/>
          </a:xfrm>
          <a:prstGeom prst="rect">
            <a:avLst/>
          </a:prstGeom>
        </p:spPr>
        <p:txBody>
          <a:bodyPr wrap="none">
            <a:spAutoFit/>
          </a:bodyPr>
          <a:lstStyle/>
          <a:p>
            <a:r>
              <a:rPr lang="en-US" dirty="0">
                <a:solidFill>
                  <a:srgbClr val="002060"/>
                </a:solidFill>
                <a:latin typeface="Calibri" panose="020F0502020204030204" pitchFamily="34" charset="0"/>
                <a:cs typeface="Calibri" panose="020F0502020204030204" pitchFamily="34" charset="0"/>
              </a:rPr>
              <a:t>Jay </a:t>
            </a:r>
            <a:r>
              <a:rPr lang="en-US" dirty="0" err="1">
                <a:solidFill>
                  <a:srgbClr val="002060"/>
                </a:solidFill>
                <a:latin typeface="Calibri" panose="020F0502020204030204" pitchFamily="34" charset="0"/>
                <a:cs typeface="Calibri" panose="020F0502020204030204" pitchFamily="34" charset="0"/>
              </a:rPr>
              <a:t>Lawrimore</a:t>
            </a:r>
            <a:r>
              <a:rPr lang="en-US" dirty="0">
                <a:solidFill>
                  <a:srgbClr val="002060"/>
                </a:solidFill>
                <a:latin typeface="Calibri" panose="020F0502020204030204" pitchFamily="34" charset="0"/>
                <a:cs typeface="Calibri" panose="020F0502020204030204" pitchFamily="34" charset="0"/>
              </a:rPr>
              <a:t>, NOAA/NCEI, July 2024</a:t>
            </a:r>
            <a:endParaRPr lang="en-US" dirty="0"/>
          </a:p>
        </p:txBody>
      </p:sp>
      <p:sp>
        <p:nvSpPr>
          <p:cNvPr id="12" name="Rectangle 11">
            <a:extLst>
              <a:ext uri="{FF2B5EF4-FFF2-40B4-BE49-F238E27FC236}">
                <a16:creationId xmlns:a16="http://schemas.microsoft.com/office/drawing/2014/main" id="{800D9B63-444A-4EDE-A4D1-8680B87FB7F4}"/>
              </a:ext>
            </a:extLst>
          </p:cNvPr>
          <p:cNvSpPr/>
          <p:nvPr/>
        </p:nvSpPr>
        <p:spPr>
          <a:xfrm>
            <a:off x="1348273" y="5710123"/>
            <a:ext cx="7959460" cy="646331"/>
          </a:xfrm>
          <a:prstGeom prst="rect">
            <a:avLst/>
          </a:prstGeom>
        </p:spPr>
        <p:txBody>
          <a:bodyPr wrap="square">
            <a:spAutoFit/>
          </a:bodyPr>
          <a:lstStyle/>
          <a:p>
            <a:r>
              <a:rPr lang="en-US" dirty="0">
                <a:solidFill>
                  <a:srgbClr val="002060"/>
                </a:solidFill>
                <a:latin typeface="Calibri" panose="020F0502020204030204" pitchFamily="34" charset="0"/>
                <a:cs typeface="Calibri" panose="020F0502020204030204" pitchFamily="34" charset="0"/>
              </a:rPr>
              <a:t>So far, </a:t>
            </a:r>
            <a:r>
              <a:rPr lang="en-US" b="1" dirty="0">
                <a:solidFill>
                  <a:srgbClr val="002060"/>
                </a:solidFill>
                <a:latin typeface="Calibri" panose="020F0502020204030204" pitchFamily="34" charset="0"/>
                <a:cs typeface="Calibri" panose="020F0502020204030204" pitchFamily="34" charset="0"/>
              </a:rPr>
              <a:t>no evaluation in the real world has been made </a:t>
            </a:r>
            <a:r>
              <a:rPr lang="en-US" dirty="0">
                <a:solidFill>
                  <a:srgbClr val="002060"/>
                </a:solidFill>
                <a:latin typeface="Calibri" panose="020F0502020204030204" pitchFamily="34" charset="0"/>
                <a:cs typeface="Calibri" panose="020F0502020204030204" pitchFamily="34" charset="0"/>
              </a:rPr>
              <a:t>with the new DAYCLI BUFR template (3 07 075) through the WIS (to be verified! )</a:t>
            </a:r>
          </a:p>
        </p:txBody>
      </p:sp>
    </p:spTree>
    <p:extLst>
      <p:ext uri="{BB962C8B-B14F-4D97-AF65-F5344CB8AC3E}">
        <p14:creationId xmlns:p14="http://schemas.microsoft.com/office/powerpoint/2010/main" val="118881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TAC and BUFR current situation for CLIMAT report</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8</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pic>
        <p:nvPicPr>
          <p:cNvPr id="4" name="Image 3">
            <a:extLst>
              <a:ext uri="{FF2B5EF4-FFF2-40B4-BE49-F238E27FC236}">
                <a16:creationId xmlns:a16="http://schemas.microsoft.com/office/drawing/2014/main" id="{7293DBAE-1585-47F7-8D4A-BB3BA0ADDFF1}"/>
              </a:ext>
            </a:extLst>
          </p:cNvPr>
          <p:cNvPicPr>
            <a:picLocks noChangeAspect="1"/>
          </p:cNvPicPr>
          <p:nvPr/>
        </p:nvPicPr>
        <p:blipFill>
          <a:blip r:embed="rId4"/>
          <a:stretch>
            <a:fillRect/>
          </a:stretch>
        </p:blipFill>
        <p:spPr>
          <a:xfrm>
            <a:off x="0" y="1179494"/>
            <a:ext cx="9144000" cy="5600024"/>
          </a:xfrm>
          <a:prstGeom prst="rect">
            <a:avLst/>
          </a:prstGeom>
        </p:spPr>
      </p:pic>
      <p:sp>
        <p:nvSpPr>
          <p:cNvPr id="7" name="Rectangle 6">
            <a:extLst>
              <a:ext uri="{FF2B5EF4-FFF2-40B4-BE49-F238E27FC236}">
                <a16:creationId xmlns:a16="http://schemas.microsoft.com/office/drawing/2014/main" id="{B89AD5B6-0B4C-40D1-9EDC-010BA527C8A9}"/>
              </a:ext>
            </a:extLst>
          </p:cNvPr>
          <p:cNvSpPr/>
          <p:nvPr/>
        </p:nvSpPr>
        <p:spPr>
          <a:xfrm>
            <a:off x="99885" y="986326"/>
            <a:ext cx="3252557" cy="369332"/>
          </a:xfrm>
          <a:prstGeom prst="rect">
            <a:avLst/>
          </a:prstGeom>
        </p:spPr>
        <p:txBody>
          <a:bodyPr wrap="none">
            <a:spAutoFit/>
          </a:bodyPr>
          <a:lstStyle/>
          <a:p>
            <a:r>
              <a:rPr lang="en-US" dirty="0">
                <a:hlinkClick r:id="rId5"/>
              </a:rPr>
              <a:t>https://gcos.dwd.de/DWD-GCOS</a:t>
            </a:r>
            <a:endParaRPr lang="en-US" dirty="0"/>
          </a:p>
        </p:txBody>
      </p:sp>
    </p:spTree>
    <p:extLst>
      <p:ext uri="{BB962C8B-B14F-4D97-AF65-F5344CB8AC3E}">
        <p14:creationId xmlns:p14="http://schemas.microsoft.com/office/powerpoint/2010/main" val="24363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37">
            <a:extLst>
              <a:ext uri="{FF2B5EF4-FFF2-40B4-BE49-F238E27FC236}">
                <a16:creationId xmlns:a16="http://schemas.microsoft.com/office/drawing/2014/main" id="{BFE25BEB-C831-4015-839A-A39A9B7B133D}"/>
              </a:ext>
            </a:extLst>
          </p:cNvPr>
          <p:cNvSpPr txBox="1"/>
          <p:nvPr/>
        </p:nvSpPr>
        <p:spPr>
          <a:xfrm>
            <a:off x="457200" y="218077"/>
            <a:ext cx="8229600" cy="677469"/>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chorCtr="1">
            <a:noAutofit/>
          </a:bodyPr>
          <a:lstStyle/>
          <a:p>
            <a:r>
              <a:rPr lang="en-US" sz="2400" b="1" dirty="0">
                <a:solidFill>
                  <a:srgbClr val="002060"/>
                </a:solidFill>
              </a:rPr>
              <a:t>CLIMAT availability September 2024</a:t>
            </a:r>
          </a:p>
        </p:txBody>
      </p:sp>
      <p:sp>
        <p:nvSpPr>
          <p:cNvPr id="9" name="Slide Number Placeholder 5">
            <a:extLst>
              <a:ext uri="{FF2B5EF4-FFF2-40B4-BE49-F238E27FC236}">
                <a16:creationId xmlns:a16="http://schemas.microsoft.com/office/drawing/2014/main" id="{981E3BE3-2CB4-409A-BAB8-848225CDAD7B}"/>
              </a:ext>
            </a:extLst>
          </p:cNvPr>
          <p:cNvSpPr>
            <a:spLocks noGrp="1"/>
          </p:cNvSpPr>
          <p:nvPr>
            <p:ph type="sldNum" sz="quarter" idx="12"/>
          </p:nvPr>
        </p:nvSpPr>
        <p:spPr>
          <a:xfrm>
            <a:off x="8094238" y="6297400"/>
            <a:ext cx="499533" cy="365125"/>
          </a:xfrm>
        </p:spPr>
        <p:txBody>
          <a:bodyPr/>
          <a:lstStyle/>
          <a:p>
            <a:fld id="{9259AF2F-52C6-9B46-B8B2-0579234AE62E}" type="slidenum">
              <a:rPr lang="en-US" smtClean="0"/>
              <a:t>9</a:t>
            </a:fld>
            <a:endParaRPr lang="en-US" dirty="0"/>
          </a:p>
        </p:txBody>
      </p:sp>
      <p:pic>
        <p:nvPicPr>
          <p:cNvPr id="10" name="Picture 6" descr="wmo2016_powerpoint_standard_v2-2.jpg">
            <a:extLst>
              <a:ext uri="{FF2B5EF4-FFF2-40B4-BE49-F238E27FC236}">
                <a16:creationId xmlns:a16="http://schemas.microsoft.com/office/drawing/2014/main" id="{95D0774C-9518-47C6-ACCD-CFD9C260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1694"/>
            <a:ext cx="1988820" cy="1714500"/>
          </a:xfrm>
          <a:prstGeom prst="rect">
            <a:avLst/>
          </a:prstGeom>
        </p:spPr>
      </p:pic>
      <p:pic>
        <p:nvPicPr>
          <p:cNvPr id="2" name="Image 1">
            <a:extLst>
              <a:ext uri="{FF2B5EF4-FFF2-40B4-BE49-F238E27FC236}">
                <a16:creationId xmlns:a16="http://schemas.microsoft.com/office/drawing/2014/main" id="{72079E1E-DE3C-460B-8B71-B6A42557F136}"/>
              </a:ext>
            </a:extLst>
          </p:cNvPr>
          <p:cNvPicPr>
            <a:picLocks noChangeAspect="1"/>
          </p:cNvPicPr>
          <p:nvPr/>
        </p:nvPicPr>
        <p:blipFill>
          <a:blip r:embed="rId4"/>
          <a:stretch>
            <a:fillRect/>
          </a:stretch>
        </p:blipFill>
        <p:spPr>
          <a:xfrm>
            <a:off x="0" y="1259257"/>
            <a:ext cx="9144000" cy="5598743"/>
          </a:xfrm>
          <a:prstGeom prst="rect">
            <a:avLst/>
          </a:prstGeom>
        </p:spPr>
      </p:pic>
      <p:sp>
        <p:nvSpPr>
          <p:cNvPr id="5" name="Rectangle 4">
            <a:extLst>
              <a:ext uri="{FF2B5EF4-FFF2-40B4-BE49-F238E27FC236}">
                <a16:creationId xmlns:a16="http://schemas.microsoft.com/office/drawing/2014/main" id="{17365D38-7A26-4DC6-984C-A99AFF91177C}"/>
              </a:ext>
            </a:extLst>
          </p:cNvPr>
          <p:cNvSpPr/>
          <p:nvPr/>
        </p:nvSpPr>
        <p:spPr>
          <a:xfrm>
            <a:off x="99885" y="986326"/>
            <a:ext cx="3252557" cy="369332"/>
          </a:xfrm>
          <a:prstGeom prst="rect">
            <a:avLst/>
          </a:prstGeom>
        </p:spPr>
        <p:txBody>
          <a:bodyPr wrap="none">
            <a:spAutoFit/>
          </a:bodyPr>
          <a:lstStyle/>
          <a:p>
            <a:r>
              <a:rPr lang="en-US" dirty="0">
                <a:hlinkClick r:id="rId5"/>
              </a:rPr>
              <a:t>https://gcos.dwd.de/DWD-GCOS</a:t>
            </a:r>
            <a:endParaRPr lang="en-US" dirty="0"/>
          </a:p>
        </p:txBody>
      </p:sp>
    </p:spTree>
    <p:extLst>
      <p:ext uri="{BB962C8B-B14F-4D97-AF65-F5344CB8AC3E}">
        <p14:creationId xmlns:p14="http://schemas.microsoft.com/office/powerpoint/2010/main" val="168568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A772438CD85E445AE1249E078DFA282" ma:contentTypeVersion="14" ma:contentTypeDescription="Create a new document." ma:contentTypeScope="" ma:versionID="3021fc173e2c504fc7a32639679e25ee">
  <xsd:schema xmlns:xsd="http://www.w3.org/2001/XMLSchema" xmlns:xs="http://www.w3.org/2001/XMLSchema" xmlns:p="http://schemas.microsoft.com/office/2006/metadata/properties" xmlns:ns3="ea58db78-d7ce-4865-aec8-e1b3d9443d92" xmlns:ns4="dac6ad30-6db4-4322-af6c-6b50e0692d85" targetNamespace="http://schemas.microsoft.com/office/2006/metadata/properties" ma:root="true" ma:fieldsID="6aca02c8f8533d04fb46eb50143eff2b" ns3:_="" ns4:_="">
    <xsd:import namespace="ea58db78-d7ce-4865-aec8-e1b3d9443d92"/>
    <xsd:import namespace="dac6ad30-6db4-4322-af6c-6b50e0692d8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58db78-d7ce-4865-aec8-e1b3d9443d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ac6ad30-6db4-4322-af6c-6b50e0692d8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686909-FDB1-445E-BE2F-46D38E42A264}">
  <ds:schemaRefs>
    <ds:schemaRef ds:uri="http://schemas.microsoft.com/sharepoint/v3/contenttype/forms"/>
  </ds:schemaRefs>
</ds:datastoreItem>
</file>

<file path=customXml/itemProps2.xml><?xml version="1.0" encoding="utf-8"?>
<ds:datastoreItem xmlns:ds="http://schemas.openxmlformats.org/officeDocument/2006/customXml" ds:itemID="{AC149A92-92FF-4940-B1EE-75D1100FC2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58db78-d7ce-4865-aec8-e1b3d9443d92"/>
    <ds:schemaRef ds:uri="dac6ad30-6db4-4322-af6c-6b50e0692d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C56F4C-05B5-4497-B378-57427209478E}">
  <ds:schemaRefs>
    <ds:schemaRef ds:uri="http://purl.org/dc/elements/1.1/"/>
    <ds:schemaRef ds:uri="http://schemas.openxmlformats.org/package/2006/metadata/core-properties"/>
    <ds:schemaRef ds:uri="ea58db78-d7ce-4865-aec8-e1b3d9443d92"/>
    <ds:schemaRef ds:uri="http://schemas.microsoft.com/office/2006/metadata/properties"/>
    <ds:schemaRef ds:uri="http://purl.org/dc/dcmitype/"/>
    <ds:schemaRef ds:uri="http://www.w3.org/XML/1998/namespace"/>
    <ds:schemaRef ds:uri="http://schemas.microsoft.com/office/2006/documentManagement/types"/>
    <ds:schemaRef ds:uri="http://schemas.microsoft.com/office/infopath/2007/PartnerControls"/>
    <ds:schemaRef ds:uri="dac6ad30-6db4-4322-af6c-6b50e0692d8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11004</TotalTime>
  <Words>2319</Words>
  <Application>Microsoft Office PowerPoint</Application>
  <PresentationFormat>Affichage à l'écran (4:3)</PresentationFormat>
  <Paragraphs>188</Paragraphs>
  <Slides>15</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MetaBook-Roman</vt:lpstr>
      <vt:lpstr>Wingdings</vt:lpstr>
      <vt:lpstr>blank</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denis.stuber@meteo.fr</dc:creator>
  <cp:lastModifiedBy>STUBER Denis</cp:lastModifiedBy>
  <cp:revision>399</cp:revision>
  <dcterms:created xsi:type="dcterms:W3CDTF">2021-01-19T01:02:21Z</dcterms:created>
  <dcterms:modified xsi:type="dcterms:W3CDTF">2024-11-03T16:38:19Z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0x010100FA772438CD85E445AE1249E078DFA282</vt:lpwstr>
  </property>
</Properties>
</file>