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5" r:id="rId6"/>
    <p:sldMasterId id="2147483693" r:id="rId7"/>
    <p:sldMasterId id="2147483672" r:id="rId8"/>
    <p:sldMasterId id="2147483682" r:id="rId9"/>
    <p:sldMasterId id="2147483695" r:id="rId10"/>
  </p:sldMasterIdLst>
  <p:notesMasterIdLst>
    <p:notesMasterId r:id="rId19"/>
  </p:notesMasterIdLst>
  <p:handoutMasterIdLst>
    <p:handoutMasterId r:id="rId20"/>
  </p:handoutMasterIdLst>
  <p:sldIdLst>
    <p:sldId id="299" r:id="rId11"/>
    <p:sldId id="309" r:id="rId12"/>
    <p:sldId id="310" r:id="rId13"/>
    <p:sldId id="311" r:id="rId14"/>
    <p:sldId id="312" r:id="rId15"/>
    <p:sldId id="313" r:id="rId16"/>
    <p:sldId id="314" r:id="rId17"/>
    <p:sldId id="315" r:id="rId1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/>
    <p:restoredTop sz="68059" autoAdjust="0"/>
  </p:normalViewPr>
  <p:slideViewPr>
    <p:cSldViewPr snapToGrid="0">
      <p:cViewPr varScale="1">
        <p:scale>
          <a:sx n="73" d="100"/>
          <a:sy n="73" d="100"/>
        </p:scale>
        <p:origin x="19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40" d="100"/>
          <a:sy n="140" d="100"/>
        </p:scale>
        <p:origin x="2616" y="-32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8A2F388-1EB9-4532-9083-68F92165FB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14D5C2-1C09-4DF9-ACC4-F06F171285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83CC6-FB64-424E-ABE8-49DCE2BF1820}" type="datetimeFigureOut">
              <a:rPr lang="fr-FR" smtClean="0"/>
              <a:t>23/10/2025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E21B33-AA69-43CD-A470-D7B871959E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6E46EB-759F-4E8E-9C9D-26137491C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C3B0F-5535-48FF-BB20-E92AE46D3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515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9412B-34D5-4BDB-A0C0-AC22A6FDD924}" type="datetimeFigureOut">
              <a:t>23/10/2025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CCD4D-18BB-44E7-A6BB-22414018B37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970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/>
              <a:t>W</a:t>
            </a: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will talk now about how a National Meteorological and Hydrological Service can implement </a:t>
            </a:r>
            <a:r>
              <a:rPr lang="en-US" sz="2000" b="1" dirty="0"/>
              <a:t>homogenization</a:t>
            </a: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following </a:t>
            </a:r>
            <a:r>
              <a:rPr lang="en-US" sz="2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WMO guidance</a:t>
            </a: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global good practices.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19734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600" dirty="0"/>
              <a:t>Before starting homogenization, certain foundations must be in place.</a:t>
            </a:r>
            <a:endParaRPr lang="fr-FR" sz="1600" dirty="0"/>
          </a:p>
          <a:p>
            <a:pPr lvl="0" algn="just"/>
            <a:endParaRPr lang="en-US" sz="1600" dirty="0"/>
          </a:p>
          <a:p>
            <a:pPr lvl="0" algn="just"/>
            <a:r>
              <a:rPr lang="en-US" sz="1600" dirty="0"/>
              <a:t>First, </a:t>
            </a:r>
            <a:r>
              <a:rPr lang="en-US" sz="1600" b="1" dirty="0"/>
              <a:t>strong governance</a:t>
            </a:r>
            <a:r>
              <a:rPr lang="en-US" sz="1600" dirty="0"/>
              <a:t> of the observing network and data flow. For instance, if stations report data inconsistently, homogenization cannot correct that.</a:t>
            </a:r>
            <a:endParaRPr lang="fr-FR" sz="1600" dirty="0"/>
          </a:p>
          <a:p>
            <a:pPr lvl="0" algn="just"/>
            <a:endParaRPr lang="en-US" sz="1600" dirty="0"/>
          </a:p>
          <a:p>
            <a:pPr lvl="0" algn="just"/>
            <a:r>
              <a:rPr lang="en-US" sz="1600" dirty="0"/>
              <a:t>Second, compliance with </a:t>
            </a:r>
            <a:r>
              <a:rPr lang="en-US" sz="1600" b="1" dirty="0"/>
              <a:t>WMO standards</a:t>
            </a:r>
            <a:r>
              <a:rPr lang="en-US" sz="1600" dirty="0"/>
              <a:t> and </a:t>
            </a:r>
            <a:r>
              <a:rPr lang="en-US" sz="1600" b="1" dirty="0"/>
              <a:t>GCOS Climate Monitoring Principles</a:t>
            </a:r>
            <a:r>
              <a:rPr lang="en-US" sz="1600" dirty="0"/>
              <a:t>.</a:t>
            </a:r>
            <a:endParaRPr lang="fr-FR" sz="1600" dirty="0"/>
          </a:p>
          <a:p>
            <a:pPr lvl="0" algn="just"/>
            <a:endParaRPr lang="en-US" sz="1600" dirty="0"/>
          </a:p>
          <a:p>
            <a:pPr lvl="0" algn="just"/>
            <a:r>
              <a:rPr lang="en-US" sz="1600" dirty="0"/>
              <a:t>Finally, you need a good understanding of your datasets: metadata, quality control, rescued historical data, and your data stewardship maturity.</a:t>
            </a:r>
            <a:endParaRPr lang="fr-FR" sz="1600" dirty="0"/>
          </a:p>
          <a:p>
            <a:pPr algn="just"/>
            <a:endParaRPr lang="en-US" sz="1600" i="1" dirty="0"/>
          </a:p>
          <a:p>
            <a:pPr algn="just"/>
            <a:r>
              <a:rPr lang="en-US" sz="1600" i="1" dirty="0"/>
              <a:t>Example:</a:t>
            </a:r>
            <a:r>
              <a:rPr lang="en-US" sz="1600" dirty="0"/>
              <a:t> In some countries, temperature records from the 1940s were digitized from handwritten logs during a </a:t>
            </a:r>
            <a:r>
              <a:rPr lang="en-US" sz="1600" b="1" dirty="0"/>
              <a:t>data rescue project</a:t>
            </a:r>
            <a:r>
              <a:rPr lang="en-US" sz="1600" dirty="0"/>
              <a:t>, providing decades of previously inaccessible data — a prerequisite for homogenization.</a:t>
            </a:r>
            <a:endParaRPr lang="fr-FR" sz="16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CCD4D-18BB-44E7-A6BB-22414018B37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190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600" dirty="0"/>
              <a:t>Next, define a clear </a:t>
            </a:r>
            <a:r>
              <a:rPr lang="en-US" sz="1600" b="1" dirty="0"/>
              <a:t>vision and objectives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Your homogenization work must align with national, regional, and global priorities.</a:t>
            </a:r>
          </a:p>
          <a:p>
            <a:pPr algn="just"/>
            <a:br>
              <a:rPr lang="en-US" sz="1600" dirty="0"/>
            </a:br>
            <a:r>
              <a:rPr lang="fr-FR" sz="1600" dirty="0"/>
              <a:t>For </a:t>
            </a:r>
            <a:r>
              <a:rPr lang="fr-FR" sz="1600" dirty="0" err="1"/>
              <a:t>example</a:t>
            </a:r>
            <a:r>
              <a:rPr lang="fr-FR" sz="1600" dirty="0"/>
              <a:t>, objectives </a:t>
            </a:r>
            <a:r>
              <a:rPr lang="fr-FR" sz="1600" dirty="0" err="1"/>
              <a:t>could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: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fr-FR" sz="1600" dirty="0" err="1"/>
              <a:t>Supporting</a:t>
            </a:r>
            <a:r>
              <a:rPr lang="fr-FR" sz="1600" dirty="0"/>
              <a:t> </a:t>
            </a:r>
            <a:r>
              <a:rPr lang="fr-FR" sz="1600" b="1" dirty="0" err="1"/>
              <a:t>climate</a:t>
            </a:r>
            <a:r>
              <a:rPr lang="fr-FR" sz="1600" b="1" dirty="0"/>
              <a:t> change </a:t>
            </a:r>
            <a:r>
              <a:rPr lang="fr-FR" sz="1600" b="1" dirty="0" err="1"/>
              <a:t>research</a:t>
            </a:r>
            <a:r>
              <a:rPr lang="fr-FR" sz="1600" dirty="0"/>
              <a:t>,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600" dirty="0"/>
              <a:t>Providing </a:t>
            </a:r>
            <a:r>
              <a:rPr lang="en-US" sz="1600" b="1" dirty="0"/>
              <a:t>reliable datasets</a:t>
            </a:r>
            <a:r>
              <a:rPr lang="en-US" sz="1600" dirty="0"/>
              <a:t> to users,</a:t>
            </a:r>
            <a:endParaRPr lang="fr-FR" sz="16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600" dirty="0"/>
              <a:t>Developing </a:t>
            </a:r>
            <a:r>
              <a:rPr lang="en-US" sz="1600" b="1" dirty="0"/>
              <a:t>climate products and services</a:t>
            </a:r>
            <a:r>
              <a:rPr lang="en-US" sz="1600" dirty="0"/>
              <a:t>,</a:t>
            </a:r>
            <a:endParaRPr lang="fr-FR" sz="16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600" dirty="0"/>
              <a:t>Supporting </a:t>
            </a:r>
            <a:r>
              <a:rPr lang="en-US" sz="1600" b="1" dirty="0"/>
              <a:t>user sectors</a:t>
            </a:r>
            <a:r>
              <a:rPr lang="en-US" sz="1600" dirty="0"/>
              <a:t> like energy, health, or agriculture.</a:t>
            </a:r>
            <a:endParaRPr lang="fr-FR" sz="1600" dirty="0"/>
          </a:p>
          <a:p>
            <a:pPr algn="just"/>
            <a:r>
              <a:rPr lang="en-US" sz="1600" i="1" dirty="0"/>
              <a:t> </a:t>
            </a:r>
          </a:p>
          <a:p>
            <a:pPr algn="just"/>
            <a:r>
              <a:rPr lang="en-US" sz="1600" i="1" dirty="0"/>
              <a:t>Example:</a:t>
            </a:r>
            <a:r>
              <a:rPr lang="en-US" sz="1600" dirty="0"/>
              <a:t> One NMHS developed homogenized rainfall datasets to help the </a:t>
            </a:r>
            <a:r>
              <a:rPr lang="en-US" sz="1600" b="1" dirty="0"/>
              <a:t>agriculture sector plan irrigation schedules</a:t>
            </a:r>
            <a:r>
              <a:rPr lang="en-US" sz="1600" dirty="0"/>
              <a:t> over the last 50 years.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CCD4D-18BB-44E7-A6BB-22414018B37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11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600" dirty="0"/>
              <a:t>Now, evaluate what you have to work with:</a:t>
            </a:r>
            <a:endParaRPr lang="fr-FR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Human resources:</a:t>
            </a:r>
            <a:r>
              <a:rPr lang="en-US" sz="1600" dirty="0"/>
              <a:t> staff expertise, training needs</a:t>
            </a:r>
            <a:endParaRPr lang="fr-FR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Technical resources:</a:t>
            </a:r>
            <a:r>
              <a:rPr lang="en-US" sz="1600" dirty="0"/>
              <a:t> hardware, software, data systems</a:t>
            </a:r>
            <a:endParaRPr lang="fr-FR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Financial resources:</a:t>
            </a:r>
            <a:r>
              <a:rPr lang="en-US" sz="1600" dirty="0"/>
              <a:t> national and regional/global support</a:t>
            </a:r>
            <a:endParaRPr lang="fr-FR" sz="1600" dirty="0"/>
          </a:p>
          <a:p>
            <a:pPr algn="just"/>
            <a:r>
              <a:rPr lang="en-US" sz="1600" i="1" dirty="0"/>
              <a:t> </a:t>
            </a:r>
            <a:endParaRPr lang="fr-FR" sz="1600" dirty="0"/>
          </a:p>
          <a:p>
            <a:pPr algn="just"/>
            <a:r>
              <a:rPr lang="en-US" sz="1600" dirty="0"/>
              <a:t>A realistic assessment of resources helps create a plan that is </a:t>
            </a:r>
            <a:r>
              <a:rPr lang="en-US" sz="1600" b="1" dirty="0"/>
              <a:t>achievable</a:t>
            </a:r>
            <a:r>
              <a:rPr lang="en-US" sz="1600" dirty="0"/>
              <a:t> and </a:t>
            </a:r>
            <a:r>
              <a:rPr lang="en-US" sz="1600" b="1" dirty="0"/>
              <a:t>sustainable</a:t>
            </a:r>
            <a:r>
              <a:rPr lang="en-US" sz="1600" dirty="0"/>
              <a:t> over time.</a:t>
            </a:r>
            <a:endParaRPr lang="fr-FR" sz="1600" dirty="0"/>
          </a:p>
          <a:p>
            <a:pPr algn="just"/>
            <a:endParaRPr lang="en-US" sz="1600" i="1" dirty="0"/>
          </a:p>
          <a:p>
            <a:pPr algn="just"/>
            <a:r>
              <a:rPr lang="en-US" sz="1600" i="1" dirty="0"/>
              <a:t>Example:</a:t>
            </a:r>
            <a:r>
              <a:rPr lang="en-US" sz="1600" dirty="0"/>
              <a:t> Some services started with a small team, then gradually built capacity by training staff on homogenization software, showing that even limited resources can grow over time.</a:t>
            </a:r>
            <a:endParaRPr lang="fr-FR" sz="16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CCD4D-18BB-44E7-A6BB-22414018B37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96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 practical plan should include:</a:t>
            </a:r>
          </a:p>
          <a:p>
            <a:endParaRPr lang="fr-F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Clear </a:t>
            </a:r>
            <a:r>
              <a:rPr lang="en-US" sz="1800" b="1" dirty="0"/>
              <a:t>tasks and responsibilities</a:t>
            </a:r>
            <a:r>
              <a:rPr lang="en-US" sz="1800" dirty="0"/>
              <a:t> — who does what</a:t>
            </a:r>
            <a:endParaRPr lang="fr-F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Identifying </a:t>
            </a:r>
            <a:r>
              <a:rPr lang="en-US" sz="1800" b="1" dirty="0"/>
              <a:t>tools and methods</a:t>
            </a:r>
            <a:r>
              <a:rPr lang="en-US" sz="1800" dirty="0"/>
              <a:t> for data processing</a:t>
            </a:r>
            <a:endParaRPr lang="fr-F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Ensuring </a:t>
            </a:r>
            <a:r>
              <a:rPr lang="en-US" sz="1800" b="1" dirty="0"/>
              <a:t>sustainability</a:t>
            </a:r>
            <a:r>
              <a:rPr lang="en-US" sz="1800" dirty="0"/>
              <a:t> — staffing, data security, storage, update frequency, and regional/global data exchange</a:t>
            </a:r>
            <a:endParaRPr lang="fr-FR" sz="1800" dirty="0"/>
          </a:p>
          <a:p>
            <a:endParaRPr lang="en-US" sz="1800" i="1" dirty="0"/>
          </a:p>
          <a:p>
            <a:r>
              <a:rPr lang="en-US" sz="1800" i="1" dirty="0"/>
              <a:t>Example:</a:t>
            </a:r>
            <a:r>
              <a:rPr lang="en-US" sz="1800" dirty="0"/>
              <a:t> A regional collaboration between neighboring countries defined roles clearly: one country handled digitization, another handled quality control, another one maintain a website, and all shared homogenized datasets publicly.</a:t>
            </a:r>
            <a:endParaRPr lang="fr-FR" sz="18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CCD4D-18BB-44E7-A6BB-22414018B37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16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Implementation involves:</a:t>
            </a:r>
            <a:endParaRPr lang="fr-F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Developing a </a:t>
            </a:r>
            <a:r>
              <a:rPr lang="en-US" sz="1800" b="1" dirty="0"/>
              <a:t>strategy</a:t>
            </a:r>
            <a:r>
              <a:rPr lang="en-US" sz="1800" dirty="0"/>
              <a:t> — selecting regions, stations, and parameters</a:t>
            </a:r>
            <a:endParaRPr lang="fr-F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Homogenizing data at </a:t>
            </a:r>
            <a:r>
              <a:rPr lang="en-US" sz="1800" b="1" dirty="0"/>
              <a:t>monthly, daily, or sub-daily</a:t>
            </a:r>
            <a:r>
              <a:rPr lang="en-US" sz="1800" dirty="0"/>
              <a:t> scales</a:t>
            </a:r>
            <a:endParaRPr lang="fr-F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Continuously </a:t>
            </a:r>
            <a:r>
              <a:rPr lang="en-US" sz="1800" b="1" dirty="0"/>
              <a:t>extending and improving</a:t>
            </a:r>
            <a:r>
              <a:rPr lang="en-US" sz="1800" dirty="0"/>
              <a:t> datasets, including rescued historical data (data completeness)</a:t>
            </a:r>
            <a:endParaRPr lang="fr-F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Keeping</a:t>
            </a:r>
            <a:r>
              <a:rPr lang="fr-FR" sz="1800" dirty="0"/>
              <a:t> </a:t>
            </a:r>
            <a:r>
              <a:rPr lang="fr-FR" sz="1800" dirty="0" err="1"/>
              <a:t>datasets</a:t>
            </a:r>
            <a:r>
              <a:rPr lang="fr-FR" sz="1800" dirty="0"/>
              <a:t> </a:t>
            </a:r>
            <a:r>
              <a:rPr lang="fr-FR" sz="1800" b="1" dirty="0" err="1"/>
              <a:t>regularly</a:t>
            </a:r>
            <a:r>
              <a:rPr lang="fr-FR" sz="1800" b="1" dirty="0"/>
              <a:t> </a:t>
            </a:r>
            <a:r>
              <a:rPr lang="fr-FR" sz="1800" b="1" dirty="0" err="1"/>
              <a:t>updated</a:t>
            </a:r>
            <a:endParaRPr lang="fr-F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Making datasets </a:t>
            </a:r>
            <a:r>
              <a:rPr lang="en-US" sz="1800" b="1" dirty="0"/>
              <a:t>accessible internally, nationally, regionally, and globally</a:t>
            </a:r>
            <a:endParaRPr lang="fr-F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Assigning</a:t>
            </a:r>
            <a:r>
              <a:rPr lang="fr-FR" sz="1800" dirty="0"/>
              <a:t> </a:t>
            </a:r>
            <a:r>
              <a:rPr lang="fr-FR" sz="1800" b="1" dirty="0" err="1"/>
              <a:t>quality</a:t>
            </a:r>
            <a:r>
              <a:rPr lang="fr-FR" sz="1800" b="1" dirty="0"/>
              <a:t> </a:t>
            </a:r>
            <a:r>
              <a:rPr lang="fr-FR" sz="1800" b="1" dirty="0" err="1"/>
              <a:t>levels</a:t>
            </a:r>
            <a:endParaRPr lang="fr-F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Engaging with users via </a:t>
            </a:r>
            <a:r>
              <a:rPr lang="en-US" sz="1800" b="1" dirty="0"/>
              <a:t>webinars and feedback</a:t>
            </a:r>
            <a:endParaRPr lang="fr-FR" sz="1800" dirty="0"/>
          </a:p>
          <a:p>
            <a:endParaRPr lang="en-US" sz="1800" i="1" dirty="0"/>
          </a:p>
          <a:p>
            <a:r>
              <a:rPr lang="en-US" sz="1800" i="1" dirty="0"/>
              <a:t>Example:</a:t>
            </a:r>
            <a:r>
              <a:rPr lang="en-US" sz="1800" dirty="0"/>
              <a:t> One NMHS noticed discrepancies in daily temperatures between urban and rural stations. Homogenization allowed them to identify and correct biases, improving reliability for researchers studying heatwaves.</a:t>
            </a:r>
            <a:endParaRPr lang="fr-FR" sz="18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CCD4D-18BB-44E7-A6BB-22414018B37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322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Homogenization is </a:t>
            </a:r>
            <a:r>
              <a:rPr lang="en-US" sz="1800" b="1" dirty="0"/>
              <a:t>not a one-off project</a:t>
            </a:r>
            <a:r>
              <a:rPr lang="en-US" sz="1800" dirty="0"/>
              <a:t> — it’s an </a:t>
            </a:r>
            <a:r>
              <a:rPr lang="en-US" sz="1800" b="1" dirty="0"/>
              <a:t>ongoing process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r>
              <a:rPr lang="fr-FR" sz="1800" dirty="0"/>
              <a:t>It </a:t>
            </a:r>
            <a:r>
              <a:rPr lang="fr-FR" sz="1800" dirty="0" err="1"/>
              <a:t>requires</a:t>
            </a:r>
            <a:r>
              <a:rPr lang="fr-FR" sz="1800" dirty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Deep knowledge of the </a:t>
            </a:r>
            <a:r>
              <a:rPr lang="en-US" sz="1800" b="1" dirty="0"/>
              <a:t>observing network</a:t>
            </a:r>
            <a:r>
              <a:rPr lang="en-US" sz="1800" dirty="0"/>
              <a:t>,</a:t>
            </a:r>
            <a:endParaRPr lang="fr-F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A clear </a:t>
            </a:r>
            <a:r>
              <a:rPr lang="en-US" sz="1800" b="1" dirty="0"/>
              <a:t>vision and strategy</a:t>
            </a:r>
            <a:r>
              <a:rPr lang="en-US" sz="1800" dirty="0"/>
              <a:t>,</a:t>
            </a:r>
            <a:endParaRPr lang="fr-FR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 err="1"/>
              <a:t>Adequate</a:t>
            </a:r>
            <a:r>
              <a:rPr lang="fr-FR" sz="1800" dirty="0"/>
              <a:t> </a:t>
            </a:r>
            <a:r>
              <a:rPr lang="fr-FR" sz="1800" b="1" dirty="0" err="1"/>
              <a:t>resources</a:t>
            </a:r>
            <a:r>
              <a:rPr lang="fr-FR" sz="1800" dirty="0"/>
              <a:t>, and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dirty="0"/>
              <a:t>A </a:t>
            </a:r>
            <a:r>
              <a:rPr lang="fr-FR" sz="1800" b="1" dirty="0" err="1"/>
              <a:t>sustainable</a:t>
            </a:r>
            <a:r>
              <a:rPr lang="fr-FR" sz="1800" b="1" dirty="0"/>
              <a:t> plan</a:t>
            </a:r>
            <a:r>
              <a:rPr lang="fr-FR" sz="1800" dirty="0"/>
              <a:t>.</a:t>
            </a:r>
          </a:p>
          <a:p>
            <a:endParaRPr lang="en-US" sz="1800" i="1" dirty="0"/>
          </a:p>
          <a:p>
            <a:r>
              <a:rPr lang="en-US" sz="1800" i="1" dirty="0"/>
              <a:t>Example:</a:t>
            </a:r>
            <a:r>
              <a:rPr lang="en-US" sz="1800" dirty="0"/>
              <a:t> Services that maintain continuous updates and communication with users have provided datasets that remain relevant for both climate research and decision-making.</a:t>
            </a:r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CCD4D-18BB-44E7-A6BB-22414018B37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340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9CCD4D-18BB-44E7-A6BB-22414018B37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0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796776-E13E-EE70-1024-61D0E54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/>
              <a:t>Cover – Insert title</a:t>
            </a:r>
            <a:endParaRPr lang="en-FR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A33BDE-5827-B978-8782-68D8565E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0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470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84C69AE-3299-1F59-997F-1709C1DD7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60902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Lorem Ipsum</a:t>
            </a:r>
            <a:endParaRPr lang="en-FR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EDA0CF7-60D6-4B86-6F50-ECF55C6D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9558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39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tific Slide with Graph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3AAD9ED-75F1-0289-7EF5-74AB2DFDD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0112" y="1059400"/>
            <a:ext cx="5664915" cy="4560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32C05C5-F63A-53B8-E6BB-6E73E6E749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85197" y="1460093"/>
            <a:ext cx="5240250" cy="835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1">
                <a:solidFill>
                  <a:srgbClr val="005BA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9AFEE7-E5E4-8C50-6361-BB9205652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197" y="2434976"/>
            <a:ext cx="5240250" cy="318541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971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7684-9640-7B9F-691F-3B5A2666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BA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FF9C-C20C-490B-6F06-81BD2D8F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69EF0-726B-80A7-9DCD-6896F352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l">
              <a:buNone/>
              <a:defRPr sz="2200"/>
            </a:lvl2pPr>
            <a:lvl3pPr marL="914400" indent="0" algn="l">
              <a:buNone/>
              <a:defRPr sz="2200"/>
            </a:lvl3pPr>
            <a:lvl4pPr marL="1371600" indent="0" algn="l">
              <a:buNone/>
              <a:defRPr sz="2200"/>
            </a:lvl4pPr>
            <a:lvl5pPr marL="1828800" indent="0" algn="l">
              <a:buNone/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901CD-B4D9-4C0A-A8C1-D42233A2E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5A26A-1F4A-80E3-3CF1-B5AF98EE4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l">
              <a:buNone/>
              <a:defRPr sz="2200"/>
            </a:lvl2pPr>
            <a:lvl3pPr marL="914400" indent="0" algn="l">
              <a:buNone/>
              <a:defRPr sz="2200"/>
            </a:lvl3pPr>
            <a:lvl4pPr marL="1371600" indent="0" algn="l">
              <a:buNone/>
              <a:defRPr sz="2200"/>
            </a:lvl4pPr>
            <a:lvl5pPr marL="1828800" indent="0" algn="l">
              <a:buNone/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854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C3EAE96-DCE0-88A1-D4B1-3E38DC1986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03437"/>
            <a:ext cx="121920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BAA"/>
                </a:solidFill>
              </a:defRPr>
            </a:lvl1pPr>
          </a:lstStyle>
          <a:p>
            <a:r>
              <a:rPr lang="en-GB"/>
              <a:t>Thank you.</a:t>
            </a:r>
            <a:endParaRPr lang="en-FR"/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id="{002E4A1E-1EB0-0593-1C8D-3884AC9BB310}"/>
              </a:ext>
            </a:extLst>
          </p:cNvPr>
          <p:cNvSpPr txBox="1"/>
          <p:nvPr userDrawn="1"/>
        </p:nvSpPr>
        <p:spPr>
          <a:xfrm>
            <a:off x="3824879" y="4572080"/>
            <a:ext cx="4542242" cy="52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50000"/>
              </a:lnSpc>
            </a:pPr>
            <a:r>
              <a:rPr lang="en-US" sz="3200" b="0" i="0" u="none" strike="noStrike" baseline="30000">
                <a:solidFill>
                  <a:srgbClr val="005BA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wmo.int</a:t>
            </a:r>
          </a:p>
        </p:txBody>
      </p:sp>
    </p:spTree>
    <p:extLst>
      <p:ext uri="{BB962C8B-B14F-4D97-AF65-F5344CB8AC3E}">
        <p14:creationId xmlns:p14="http://schemas.microsoft.com/office/powerpoint/2010/main" val="2375781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389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AD252D8-47A9-4F50-0A77-F7F2B5C7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Cover – Insert title</a:t>
            </a:r>
            <a:endParaRPr lang="en-FR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4E0E61-AEC0-9130-9970-54CD0B1F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0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sz="2800"/>
            </a:lvl1pPr>
            <a:lvl2pPr algn="ctr">
              <a:defRPr sz="28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35933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1E8E-B63B-2812-4914-7B39E38C7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685172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rgbClr val="005BAA"/>
                </a:solidFill>
              </a:defRPr>
            </a:lvl1pPr>
          </a:lstStyle>
          <a:p>
            <a:r>
              <a:rPr lang="en-GB"/>
              <a:t>Content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65A07-4D49-E8EF-40E0-498B3F03B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451"/>
            <a:ext cx="9144000" cy="3226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71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CE9B65-7C16-AD40-4E8F-376EFB31D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60902"/>
            <a:ext cx="10515600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Lorem Ipsum</a:t>
            </a:r>
            <a:endParaRPr lang="en-F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CEF2646-4A29-9DC6-94A1-9C78C840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9558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2713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tific Slide with Graph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3CBA443-1DB4-591B-10FB-89F19A331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884739"/>
            <a:ext cx="5664915" cy="4560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DF71B37-838A-25F4-2891-96F126B3BD4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1085" y="1285432"/>
            <a:ext cx="5240250" cy="835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1">
                <a:solidFill>
                  <a:srgbClr val="005BA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F64250E-B7FE-5C77-8772-835E1D3B0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085" y="2260315"/>
            <a:ext cx="5240250" cy="318541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793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51E2-0AA8-B538-88F2-E8FEE737F0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Comparison Slide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FE506-04E4-4D79-51C0-DE1A5396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EB5BD-B42E-8768-14F6-DA6AD364E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263CD-AEDB-2834-CF69-D950F370B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0949F-23D7-43BC-86B5-A59EEC23A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4310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3637AC-ADC8-93B9-85DF-F33A355184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6851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Content</a:t>
            </a:r>
            <a:endParaRPr lang="en-F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A7D7FA-A6C1-15E9-248F-222403659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451"/>
            <a:ext cx="9144000" cy="3226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745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BD8F-B49C-E9AF-967A-FE2625C117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03437"/>
            <a:ext cx="12192000" cy="1325563"/>
          </a:xfrm>
        </p:spPr>
        <p:txBody>
          <a:bodyPr/>
          <a:lstStyle>
            <a:lvl1pPr>
              <a:defRPr>
                <a:solidFill>
                  <a:srgbClr val="005BAA"/>
                </a:solidFill>
              </a:defRPr>
            </a:lvl1pPr>
          </a:lstStyle>
          <a:p>
            <a:r>
              <a:rPr lang="en-GB"/>
              <a:t>Thank you.</a:t>
            </a:r>
            <a:endParaRPr lang="en-FR"/>
          </a:p>
        </p:txBody>
      </p:sp>
      <p:sp>
        <p:nvSpPr>
          <p:cNvPr id="10" name="CuadroTexto 3">
            <a:extLst>
              <a:ext uri="{FF2B5EF4-FFF2-40B4-BE49-F238E27FC236}">
                <a16:creationId xmlns:a16="http://schemas.microsoft.com/office/drawing/2014/main" id="{9CC6D77E-AF65-470D-B774-7812FAD3C4A3}"/>
              </a:ext>
            </a:extLst>
          </p:cNvPr>
          <p:cNvSpPr txBox="1"/>
          <p:nvPr userDrawn="1"/>
        </p:nvSpPr>
        <p:spPr>
          <a:xfrm>
            <a:off x="3824879" y="5024143"/>
            <a:ext cx="4542242" cy="52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50000"/>
              </a:lnSpc>
            </a:pPr>
            <a:r>
              <a:rPr lang="en-US" sz="3200" b="0" i="0" u="none" strike="noStrike" baseline="30000">
                <a:solidFill>
                  <a:srgbClr val="005BA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wmo.int</a:t>
            </a:r>
          </a:p>
        </p:txBody>
      </p:sp>
    </p:spTree>
    <p:extLst>
      <p:ext uri="{BB962C8B-B14F-4D97-AF65-F5344CB8AC3E}">
        <p14:creationId xmlns:p14="http://schemas.microsoft.com/office/powerpoint/2010/main" val="1516502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21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ge to Edge Photo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3ED7F9-AC2F-AB90-E59E-6D3DCE7D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078" y="1013439"/>
            <a:ext cx="4274474" cy="1600200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6C12E21-29DC-AD1F-41A5-AE890AAD2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690053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4530C31-AD13-5759-E472-94A0E4916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078" y="2941814"/>
            <a:ext cx="4274474" cy="2667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0681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C09337-932E-DF18-5552-8A10A7DD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005BAA"/>
                </a:solidFill>
              </a:defRPr>
            </a:lvl1pPr>
          </a:lstStyle>
          <a:p>
            <a:r>
              <a:rPr lang="en-GB"/>
              <a:t>Cover – Insert title</a:t>
            </a:r>
            <a:endParaRPr lang="en-FR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165C1A-53B3-D986-E0E9-DDD54523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0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sz="2800"/>
            </a:lvl1pPr>
            <a:lvl2pPr algn="ctr">
              <a:defRPr sz="28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2967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3C0AB1-DC1A-370D-2DBC-7F636C925F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6851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rgbClr val="005BAA"/>
                </a:solidFill>
              </a:defRPr>
            </a:lvl1pPr>
          </a:lstStyle>
          <a:p>
            <a:r>
              <a:rPr lang="en-GB"/>
              <a:t>Content</a:t>
            </a:r>
            <a:endParaRPr lang="en-FR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4AFEC8-D7E6-FB46-B2C8-3E1FF5184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451"/>
            <a:ext cx="9144000" cy="3226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3727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84C69AE-3299-1F59-997F-1709C1DD7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60902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Lorem Ipsum</a:t>
            </a:r>
            <a:endParaRPr lang="en-FR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EDA0CF7-60D6-4B86-6F50-ECF55C6D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9558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98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tific Slide with Graph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3AAD9ED-75F1-0289-7EF5-74AB2DFDD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0112" y="1059400"/>
            <a:ext cx="5664915" cy="4560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32C05C5-F63A-53B8-E6BB-6E73E6E749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85197" y="1460093"/>
            <a:ext cx="5240250" cy="835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1">
                <a:solidFill>
                  <a:srgbClr val="005BA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9AFEE7-E5E4-8C50-6361-BB9205652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197" y="2434976"/>
            <a:ext cx="5240250" cy="318541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3137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7684-9640-7B9F-691F-3B5A2666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BA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FF9C-C20C-490B-6F06-81BD2D8F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69EF0-726B-80A7-9DCD-6896F352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l">
              <a:buNone/>
              <a:defRPr sz="2200"/>
            </a:lvl2pPr>
            <a:lvl3pPr marL="914400" indent="0" algn="l">
              <a:buNone/>
              <a:defRPr sz="2200"/>
            </a:lvl3pPr>
            <a:lvl4pPr marL="1371600" indent="0" algn="l">
              <a:buNone/>
              <a:defRPr sz="2200"/>
            </a:lvl4pPr>
            <a:lvl5pPr marL="1828800" indent="0" algn="l">
              <a:buNone/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901CD-B4D9-4C0A-A8C1-D42233A2E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5A26A-1F4A-80E3-3CF1-B5AF98EE4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l">
              <a:buNone/>
              <a:defRPr sz="2200"/>
            </a:lvl2pPr>
            <a:lvl3pPr marL="914400" indent="0" algn="l">
              <a:buNone/>
              <a:defRPr sz="2200"/>
            </a:lvl3pPr>
            <a:lvl4pPr marL="1371600" indent="0" algn="l">
              <a:buNone/>
              <a:defRPr sz="2200"/>
            </a:lvl4pPr>
            <a:lvl5pPr marL="1828800" indent="0" algn="l">
              <a:buNone/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83866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C3EAE96-DCE0-88A1-D4B1-3E38DC1986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03437"/>
            <a:ext cx="121920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BAA"/>
                </a:solidFill>
              </a:defRPr>
            </a:lvl1pPr>
          </a:lstStyle>
          <a:p>
            <a:r>
              <a:rPr lang="en-GB"/>
              <a:t>Thank you.</a:t>
            </a:r>
            <a:endParaRPr lang="en-FR"/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id="{002E4A1E-1EB0-0593-1C8D-3884AC9BB310}"/>
              </a:ext>
            </a:extLst>
          </p:cNvPr>
          <p:cNvSpPr txBox="1"/>
          <p:nvPr userDrawn="1"/>
        </p:nvSpPr>
        <p:spPr>
          <a:xfrm>
            <a:off x="3824879" y="4572080"/>
            <a:ext cx="4542242" cy="52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50000"/>
              </a:lnSpc>
            </a:pPr>
            <a:r>
              <a:rPr lang="en-US" sz="3200" b="0" i="0" u="none" strike="noStrike" baseline="30000">
                <a:solidFill>
                  <a:srgbClr val="005BA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wmo.int</a:t>
            </a:r>
          </a:p>
        </p:txBody>
      </p:sp>
    </p:spTree>
    <p:extLst>
      <p:ext uri="{BB962C8B-B14F-4D97-AF65-F5344CB8AC3E}">
        <p14:creationId xmlns:p14="http://schemas.microsoft.com/office/powerpoint/2010/main" val="2387419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73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3590D3C-988E-2567-60EB-0A4602CD3C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60902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GB"/>
              <a:t>Lorem Ipsum</a:t>
            </a:r>
            <a:endParaRPr lang="en-FR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0E4EEFA-0995-9CCD-6D7F-70B9EBD45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95584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11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tific Slide with Graph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D4D1A9-9F6B-C561-7AC4-05C86FF1A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0112" y="1059400"/>
            <a:ext cx="5664915" cy="4560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FCF368-AB64-5FEB-A4ED-1837EE8E80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85197" y="1460093"/>
            <a:ext cx="5240250" cy="835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33C1AC0-3A73-603A-A859-24A89A5E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197" y="2434976"/>
            <a:ext cx="5240250" cy="318541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12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452C-9105-195E-DD50-B85571BF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A40B-4ECB-51F3-7BA4-D0C43996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CB4D9-3A4B-1F8B-5219-5EE058F87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l">
              <a:buNone/>
              <a:defRPr sz="2200"/>
            </a:lvl2pPr>
            <a:lvl3pPr marL="914400" indent="0" algn="l">
              <a:buNone/>
              <a:defRPr sz="2200"/>
            </a:lvl3pPr>
            <a:lvl4pPr marL="1371600" indent="0" algn="l">
              <a:buNone/>
              <a:defRPr sz="2200"/>
            </a:lvl4pPr>
            <a:lvl5pPr marL="1828800" indent="0" algn="l">
              <a:buNone/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03604-72C3-D5CE-C09C-E05C72BFC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53E66-3D7A-FC9C-DAAB-7750C4812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lvl="0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831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BC293F6-E8B6-92CA-8DD3-F46267F226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564" y="2103437"/>
            <a:ext cx="121920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/>
              <a:t>Thank you.</a:t>
            </a:r>
            <a:endParaRPr lang="en-FR"/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85E8BFE3-BE3F-06D0-2E51-B1A3E835A55D}"/>
              </a:ext>
            </a:extLst>
          </p:cNvPr>
          <p:cNvSpPr txBox="1"/>
          <p:nvPr userDrawn="1"/>
        </p:nvSpPr>
        <p:spPr>
          <a:xfrm>
            <a:off x="3958443" y="4346049"/>
            <a:ext cx="4542242" cy="52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50000"/>
              </a:lnSpc>
            </a:pPr>
            <a:r>
              <a:rPr lang="en-US" sz="3200" b="0" i="0" u="none" strike="noStrike" baseline="30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wmo.int</a:t>
            </a:r>
          </a:p>
        </p:txBody>
      </p:sp>
    </p:spTree>
    <p:extLst>
      <p:ext uri="{BB962C8B-B14F-4D97-AF65-F5344CB8AC3E}">
        <p14:creationId xmlns:p14="http://schemas.microsoft.com/office/powerpoint/2010/main" val="58393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12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C09337-932E-DF18-5552-8A10A7DD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005BAA"/>
                </a:solidFill>
              </a:defRPr>
            </a:lvl1pPr>
          </a:lstStyle>
          <a:p>
            <a:r>
              <a:rPr lang="en-GB"/>
              <a:t>Cover – Insert title</a:t>
            </a:r>
            <a:endParaRPr lang="en-FR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165C1A-53B3-D986-E0E9-DDD54523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0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sz="2800"/>
            </a:lvl1pPr>
            <a:lvl2pPr algn="ctr">
              <a:defRPr sz="28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226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3C0AB1-DC1A-370D-2DBC-7F636C925F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6851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rgbClr val="005BAA"/>
                </a:solidFill>
              </a:defRPr>
            </a:lvl1pPr>
          </a:lstStyle>
          <a:p>
            <a:r>
              <a:rPr lang="en-GB"/>
              <a:t>Content</a:t>
            </a:r>
            <a:endParaRPr lang="en-FR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4AFEC8-D7E6-FB46-B2C8-3E1FF5184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451"/>
            <a:ext cx="9144000" cy="3226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6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43E974-FF92-2065-59B5-7198AC9AFE0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337" y="0"/>
            <a:ext cx="12474857" cy="7017488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AAFC96D-DE28-DCBB-6A7D-6E7FC08F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90" y="2204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WMO PPT Style #1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8034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0" r:id="rId3"/>
    <p:sldLayoutId id="2147483688" r:id="rId4"/>
    <p:sldLayoutId id="2147483689" r:id="rId5"/>
    <p:sldLayoutId id="2147483691" r:id="rId6"/>
    <p:sldLayoutId id="2147483692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C007C7-A317-B3BD-4F67-1F0F9741F8A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0" y="3477952"/>
            <a:ext cx="12192000" cy="3380048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8A9C213-3E26-B848-BF1A-9E6EC69B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90" y="2204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WMO PPT Style #2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3318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9" r:id="rId3"/>
    <p:sldLayoutId id="2147483670" r:id="rId4"/>
    <p:sldLayoutId id="2147483694" r:id="rId5"/>
    <p:sldLayoutId id="2147483671" r:id="rId6"/>
    <p:sldLayoutId id="2147483681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BA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8A25AD-8EE8-C80F-37B6-E5BC4C2CBA5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0" y="5776713"/>
            <a:ext cx="12195019" cy="108128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CF8C2-75E9-6016-486F-1EAB5024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90" y="2204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WMO PPT Style #3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3081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75" r:id="rId3"/>
    <p:sldLayoutId id="2147483676" r:id="rId4"/>
    <p:sldLayoutId id="2147483679" r:id="rId5"/>
    <p:sldLayoutId id="2147483677" r:id="rId6"/>
    <p:sldLayoutId id="2147483678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BA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1F7C8-B977-11A8-F895-8D99CAC0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Photography Slides</a:t>
            </a:r>
            <a:endParaRPr lang="en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DA4F3-78CD-1AB6-C649-9A0EF319DC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" y="0"/>
            <a:ext cx="12191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4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C007C7-A317-B3BD-4F67-1F0F9741F8A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0" y="3477952"/>
            <a:ext cx="12192000" cy="3380048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8A9C213-3E26-B848-BF1A-9E6EC69B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90" y="2204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WMO PPT Style #2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520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BA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cos.global-climate-observing-system-gcos/essential-climate-variables/about-essential-climate-variab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619"/>
            <a:ext cx="10515600" cy="1325563"/>
          </a:xfrm>
        </p:spPr>
        <p:txBody>
          <a:bodyPr/>
          <a:lstStyle/>
          <a:p>
            <a:r>
              <a:rPr b="0" dirty="0"/>
              <a:t>Consultation on Homogenization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" y="2658372"/>
            <a:ext cx="12087497" cy="1010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3200" b="1" dirty="0"/>
              <a:t>How to implement a homogenization process in a</a:t>
            </a:r>
            <a:r>
              <a:rPr lang="fr-FR" sz="3200" b="1" dirty="0"/>
              <a:t>n</a:t>
            </a:r>
            <a:r>
              <a:rPr sz="3200" b="1" dirty="0"/>
              <a:t> NMHS</a:t>
            </a:r>
            <a:r>
              <a:rPr lang="fr-FR" sz="3200" b="1" dirty="0"/>
              <a:t>?</a:t>
            </a:r>
            <a:endParaRPr sz="3200" b="1" dirty="0"/>
          </a:p>
          <a:p>
            <a:pPr marL="0" indent="0">
              <a:buNone/>
            </a:pPr>
            <a:r>
              <a:rPr dirty="0"/>
              <a:t>(Based on WMO-No. 1245 and community expertise)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A7333D5-39F5-4D30-BE44-BFCC717741CE}"/>
              </a:ext>
            </a:extLst>
          </p:cNvPr>
          <p:cNvSpPr txBox="1">
            <a:spLocks/>
          </p:cNvSpPr>
          <p:nvPr/>
        </p:nvSpPr>
        <p:spPr>
          <a:xfrm>
            <a:off x="7680961" y="5721530"/>
            <a:ext cx="4245428" cy="790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GB" dirty="0"/>
              <a:t>WMO/SERCOM/SC-CS/ET-DDS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GB" sz="1800" b="1" dirty="0"/>
              <a:t>Date</a:t>
            </a:r>
            <a:r>
              <a:rPr lang="en-GB" sz="1800" dirty="0"/>
              <a:t>: November 20025</a:t>
            </a:r>
            <a:endParaRPr lang="en-GB" sz="18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72820-076E-8004-C47F-4A70B4D17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D2E0-FAF7-7C72-FEFF-C2F427D6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56" y="95398"/>
            <a:ext cx="11783050" cy="685172"/>
          </a:xfrm>
        </p:spPr>
        <p:txBody>
          <a:bodyPr/>
          <a:lstStyle/>
          <a:p>
            <a:r>
              <a:rPr lang="fr-FR" dirty="0" err="1"/>
              <a:t>Prerequisites</a:t>
            </a:r>
            <a:endParaRPr lang="en-GB" sz="3200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C6DB1B7-8BF3-47A7-B5AC-03BE42A8A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156" y="1521912"/>
            <a:ext cx="11976463" cy="3226981"/>
          </a:xfrm>
        </p:spPr>
        <p:txBody>
          <a:bodyPr/>
          <a:lstStyle/>
          <a:p>
            <a:endParaRPr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solidFill>
                  <a:srgbClr val="005BAA"/>
                </a:solidFill>
                <a:latin typeface="Arial"/>
                <a:cs typeface="Arial"/>
              </a:rPr>
              <a:t>Efficient governance of observing network &amp; data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solidFill>
                  <a:srgbClr val="005BAA"/>
                </a:solidFill>
                <a:latin typeface="Arial"/>
                <a:cs typeface="Arial"/>
              </a:rPr>
              <a:t>Compliance with </a:t>
            </a:r>
            <a:r>
              <a:rPr b="1" dirty="0">
                <a:solidFill>
                  <a:srgbClr val="005BAA"/>
                </a:solidFill>
                <a:latin typeface="Arial"/>
                <a:cs typeface="Arial"/>
              </a:rPr>
              <a:t>WMO standards (WMO-No. 8)</a:t>
            </a:r>
            <a:r>
              <a:rPr lang="fr-FR" dirty="0">
                <a:solidFill>
                  <a:srgbClr val="005BAA"/>
                </a:solidFill>
                <a:latin typeface="Arial"/>
                <a:cs typeface="Arial"/>
              </a:rPr>
              <a:t>*</a:t>
            </a:r>
            <a:endParaRPr dirty="0">
              <a:solidFill>
                <a:srgbClr val="005BAA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solidFill>
                  <a:srgbClr val="005BAA"/>
                </a:solidFill>
                <a:latin typeface="Arial"/>
                <a:cs typeface="Arial"/>
              </a:rPr>
              <a:t>Respect of </a:t>
            </a:r>
            <a:r>
              <a:rPr b="1" dirty="0">
                <a:solidFill>
                  <a:srgbClr val="005BAA"/>
                </a:solidFill>
                <a:latin typeface="Arial"/>
                <a:cs typeface="Arial"/>
              </a:rPr>
              <a:t>GCOS Climate Monitoring Principles</a:t>
            </a:r>
            <a:r>
              <a:rPr lang="fr-FR" dirty="0">
                <a:solidFill>
                  <a:srgbClr val="005BAA"/>
                </a:solidFill>
                <a:latin typeface="Arial"/>
                <a:cs typeface="Arial"/>
              </a:rPr>
              <a:t>**</a:t>
            </a:r>
            <a:endParaRPr dirty="0">
              <a:solidFill>
                <a:srgbClr val="005BAA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solidFill>
                  <a:srgbClr val="005BAA"/>
                </a:solidFill>
                <a:latin typeface="Arial"/>
                <a:cs typeface="Arial"/>
              </a:rPr>
              <a:t>Knowledge of datasets: metadata, QC, data rescue, </a:t>
            </a:r>
            <a:r>
              <a:rPr lang="fr-FR" dirty="0" err="1">
                <a:solidFill>
                  <a:srgbClr val="005BAA"/>
                </a:solidFill>
                <a:latin typeface="Arial"/>
                <a:cs typeface="Arial"/>
              </a:rPr>
              <a:t>Stewardship</a:t>
            </a:r>
            <a:r>
              <a:rPr lang="fr-FR" dirty="0">
                <a:solidFill>
                  <a:srgbClr val="005BAA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5BAA"/>
                </a:solidFill>
                <a:latin typeface="Arial"/>
                <a:cs typeface="Arial"/>
              </a:rPr>
              <a:t>maturity</a:t>
            </a:r>
            <a:r>
              <a:rPr lang="fr-FR" dirty="0">
                <a:solidFill>
                  <a:srgbClr val="005BAA"/>
                </a:solidFill>
                <a:latin typeface="Arial"/>
                <a:cs typeface="Arial"/>
              </a:rPr>
              <a:t> matrix***</a:t>
            </a:r>
            <a:endParaRPr dirty="0">
              <a:solidFill>
                <a:srgbClr val="005BAA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FBB767-BC26-4BF3-B883-AE19BDBBEE7A}"/>
              </a:ext>
            </a:extLst>
          </p:cNvPr>
          <p:cNvSpPr/>
          <p:nvPr/>
        </p:nvSpPr>
        <p:spPr>
          <a:xfrm>
            <a:off x="506137" y="4748893"/>
            <a:ext cx="115900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5BAA"/>
                </a:solidFill>
                <a:latin typeface="Arial"/>
                <a:cs typeface="Arial"/>
              </a:rPr>
              <a:t>* Guide to Instrument and Methods of Observation</a:t>
            </a:r>
          </a:p>
          <a:p>
            <a:r>
              <a:rPr lang="fr-FR" dirty="0">
                <a:solidFill>
                  <a:srgbClr val="005BAA"/>
                </a:solidFill>
                <a:latin typeface="Arial"/>
                <a:cs typeface="Arial"/>
              </a:rPr>
              <a:t>** </a:t>
            </a:r>
            <a:r>
              <a:rPr lang="fr-FR" sz="1600" dirty="0">
                <a:solidFill>
                  <a:srgbClr val="005BAA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https://gcos.global-climate-observing-system-gcos/essential-climate-variables/about-essential-climate-variables</a:t>
            </a:r>
            <a:endParaRPr lang="fr-FR" sz="1600" dirty="0">
              <a:solidFill>
                <a:srgbClr val="005BAA"/>
              </a:solidFill>
              <a:latin typeface="Arial"/>
              <a:cs typeface="Arial"/>
            </a:endParaRPr>
          </a:p>
          <a:p>
            <a:r>
              <a:rPr lang="fr-FR" dirty="0">
                <a:solidFill>
                  <a:srgbClr val="005BAA"/>
                </a:solidFill>
                <a:latin typeface="Arial"/>
                <a:cs typeface="Arial"/>
              </a:rPr>
              <a:t>*** </a:t>
            </a:r>
            <a:r>
              <a:rPr lang="en-US" dirty="0">
                <a:solidFill>
                  <a:srgbClr val="005BAA"/>
                </a:solidFill>
                <a:latin typeface="Arial"/>
                <a:cs typeface="Arial"/>
              </a:rPr>
              <a:t>Manual on the High-quality Global Data Management Framework for Climate (WMO-No. 1238)</a:t>
            </a:r>
            <a:endParaRPr lang="fr-FR" dirty="0">
              <a:solidFill>
                <a:srgbClr val="005BAA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77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72820-076E-8004-C47F-4A70B4D17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D2E0-FAF7-7C72-FEFF-C2F427D6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56" y="95398"/>
            <a:ext cx="11783050" cy="685172"/>
          </a:xfrm>
        </p:spPr>
        <p:txBody>
          <a:bodyPr/>
          <a:lstStyle/>
          <a:p>
            <a:r>
              <a:rPr lang="en-US" dirty="0"/>
              <a:t>Define Vision &amp; Objectives</a:t>
            </a:r>
            <a:endParaRPr lang="en-GB" sz="3200" noProof="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DA45896E-CECD-49AE-9C53-8736A255C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BAA"/>
                </a:solidFill>
                <a:latin typeface="Arial"/>
                <a:cs typeface="Arial"/>
              </a:rPr>
              <a:t>Aligned with national, regional, and global priorities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BAA"/>
                </a:solidFill>
                <a:latin typeface="Arial"/>
                <a:cs typeface="Arial"/>
              </a:rPr>
              <a:t>Typical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5BAA"/>
              </a:solidFill>
              <a:latin typeface="Arial"/>
              <a:cs typeface="Arial"/>
            </a:endParaRP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BAA"/>
                </a:solidFill>
                <a:latin typeface="Arial"/>
                <a:cs typeface="Arial"/>
              </a:rPr>
              <a:t>Support climate change research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BAA"/>
                </a:solidFill>
                <a:latin typeface="Arial"/>
                <a:cs typeface="Arial"/>
              </a:rPr>
              <a:t>Provide reliable datasets to users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BAA"/>
                </a:solidFill>
                <a:latin typeface="Arial"/>
                <a:cs typeface="Arial"/>
              </a:rPr>
              <a:t>Develop climate products and services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5BAA"/>
                </a:solidFill>
                <a:latin typeface="Arial"/>
                <a:cs typeface="Arial"/>
              </a:rPr>
              <a:t>Benefit key sectors (energy, health, agriculture, …)</a:t>
            </a:r>
            <a:endParaRPr lang="fr-FR" sz="2400" dirty="0">
              <a:solidFill>
                <a:srgbClr val="005BAA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69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72820-076E-8004-C47F-4A70B4D17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D2E0-FAF7-7C72-FEFF-C2F427D6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56" y="95398"/>
            <a:ext cx="11783050" cy="685172"/>
          </a:xfrm>
        </p:spPr>
        <p:txBody>
          <a:bodyPr/>
          <a:lstStyle/>
          <a:p>
            <a:r>
              <a:rPr lang="fr-FR" dirty="0" err="1"/>
              <a:t>Assess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en-GB" sz="3200" noProof="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DA45896E-CECD-49AE-9C53-8736A255C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BAA"/>
                </a:solidFill>
                <a:latin typeface="Arial"/>
                <a:cs typeface="Arial"/>
              </a:rPr>
              <a:t>Human</a:t>
            </a:r>
            <a:r>
              <a:rPr lang="en-US" dirty="0">
                <a:solidFill>
                  <a:srgbClr val="005BAA"/>
                </a:solidFill>
                <a:latin typeface="Arial"/>
                <a:cs typeface="Arial"/>
              </a:rPr>
              <a:t>: staff, skills,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BAA"/>
                </a:solidFill>
                <a:latin typeface="Arial"/>
                <a:cs typeface="Arial"/>
              </a:rPr>
              <a:t>Technical</a:t>
            </a:r>
            <a:r>
              <a:rPr lang="en-US" dirty="0">
                <a:solidFill>
                  <a:srgbClr val="005BAA"/>
                </a:solidFill>
                <a:latin typeface="Arial"/>
                <a:cs typeface="Arial"/>
              </a:rPr>
              <a:t>: hardware, software,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BAA"/>
                </a:solidFill>
                <a:latin typeface="Arial"/>
                <a:cs typeface="Arial"/>
              </a:rPr>
              <a:t>Financial</a:t>
            </a:r>
            <a:r>
              <a:rPr lang="en-US" dirty="0">
                <a:solidFill>
                  <a:srgbClr val="005BAA"/>
                </a:solidFill>
                <a:latin typeface="Arial"/>
                <a:cs typeface="Arial"/>
              </a:rPr>
              <a:t>: national and external</a:t>
            </a:r>
          </a:p>
        </p:txBody>
      </p:sp>
    </p:spTree>
    <p:extLst>
      <p:ext uri="{BB962C8B-B14F-4D97-AF65-F5344CB8AC3E}">
        <p14:creationId xmlns:p14="http://schemas.microsoft.com/office/powerpoint/2010/main" val="118887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72820-076E-8004-C47F-4A70B4D17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D2E0-FAF7-7C72-FEFF-C2F427D6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56" y="95398"/>
            <a:ext cx="11783050" cy="685172"/>
          </a:xfrm>
        </p:spPr>
        <p:txBody>
          <a:bodyPr/>
          <a:lstStyle/>
          <a:p>
            <a:r>
              <a:rPr lang="en-US" dirty="0"/>
              <a:t>Build a Pragmatic Plan</a:t>
            </a:r>
            <a:endParaRPr lang="en-GB" sz="3200" noProof="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DA45896E-CECD-49AE-9C53-8736A255C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BAA"/>
                </a:solidFill>
                <a:latin typeface="Arial"/>
                <a:cs typeface="Arial"/>
              </a:rPr>
              <a:t>Define </a:t>
            </a:r>
            <a:r>
              <a:rPr lang="en-US" b="1" dirty="0">
                <a:solidFill>
                  <a:srgbClr val="005BAA"/>
                </a:solidFill>
                <a:latin typeface="Arial"/>
                <a:cs typeface="Arial"/>
              </a:rPr>
              <a:t>tasks</a:t>
            </a:r>
            <a:r>
              <a:rPr lang="en-US" dirty="0">
                <a:solidFill>
                  <a:srgbClr val="005BAA"/>
                </a:solidFill>
                <a:latin typeface="Arial"/>
                <a:cs typeface="Arial"/>
              </a:rPr>
              <a:t> and </a:t>
            </a:r>
            <a:r>
              <a:rPr lang="en-US" b="1" dirty="0">
                <a:solidFill>
                  <a:srgbClr val="005BAA"/>
                </a:solidFill>
                <a:latin typeface="Arial"/>
                <a:cs typeface="Arial"/>
              </a:rPr>
              <a:t>responsibilities</a:t>
            </a:r>
            <a:r>
              <a:rPr lang="en-US" dirty="0">
                <a:solidFill>
                  <a:srgbClr val="005BAA"/>
                </a:solidFill>
                <a:latin typeface="Arial"/>
                <a:cs typeface="Arial"/>
              </a:rPr>
              <a:t> (who does what?)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BAA"/>
                </a:solidFill>
                <a:latin typeface="Arial"/>
                <a:cs typeface="Arial"/>
              </a:rPr>
              <a:t>Identify required </a:t>
            </a:r>
            <a:r>
              <a:rPr lang="en-US" b="1" dirty="0">
                <a:solidFill>
                  <a:srgbClr val="005BAA"/>
                </a:solidFill>
                <a:latin typeface="Arial"/>
                <a:cs typeface="Arial"/>
              </a:rPr>
              <a:t>workflow</a:t>
            </a:r>
            <a:r>
              <a:rPr lang="en-US" dirty="0">
                <a:solidFill>
                  <a:srgbClr val="005BAA"/>
                </a:solidFill>
                <a:latin typeface="Arial"/>
                <a:cs typeface="Arial"/>
              </a:rPr>
              <a:t> &amp; </a:t>
            </a:r>
            <a:r>
              <a:rPr lang="en-US" b="1" dirty="0">
                <a:solidFill>
                  <a:srgbClr val="005BAA"/>
                </a:solidFill>
                <a:latin typeface="Arial"/>
                <a:cs typeface="Arial"/>
              </a:rPr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BAA"/>
                </a:solidFill>
                <a:latin typeface="Arial"/>
                <a:cs typeface="Arial"/>
              </a:rPr>
              <a:t>Ensure </a:t>
            </a:r>
            <a:r>
              <a:rPr lang="en-US" b="1" dirty="0">
                <a:solidFill>
                  <a:srgbClr val="005BAA"/>
                </a:solidFill>
                <a:latin typeface="Arial"/>
                <a:cs typeface="Arial"/>
              </a:rPr>
              <a:t>sustainability</a:t>
            </a:r>
            <a:r>
              <a:rPr lang="en-US" dirty="0">
                <a:solidFill>
                  <a:srgbClr val="005BAA"/>
                </a:solidFill>
                <a:latin typeface="Arial"/>
                <a:cs typeface="Arial"/>
              </a:rPr>
              <a:t>: Human </a:t>
            </a:r>
            <a:r>
              <a:rPr lang="en-US" dirty="0" err="1">
                <a:solidFill>
                  <a:srgbClr val="005BAA"/>
                </a:solidFill>
                <a:latin typeface="Arial"/>
                <a:cs typeface="Arial"/>
              </a:rPr>
              <a:t>Ressource</a:t>
            </a:r>
            <a:r>
              <a:rPr lang="en-US" dirty="0">
                <a:solidFill>
                  <a:srgbClr val="005BAA"/>
                </a:solidFill>
                <a:latin typeface="Arial"/>
                <a:cs typeface="Arial"/>
              </a:rPr>
              <a:t>, data security, storage, updates frequency, data exchange</a:t>
            </a:r>
          </a:p>
        </p:txBody>
      </p:sp>
    </p:spTree>
    <p:extLst>
      <p:ext uri="{BB962C8B-B14F-4D97-AF65-F5344CB8AC3E}">
        <p14:creationId xmlns:p14="http://schemas.microsoft.com/office/powerpoint/2010/main" val="425950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72820-076E-8004-C47F-4A70B4D17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D2E0-FAF7-7C72-FEFF-C2F427D6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56" y="95398"/>
            <a:ext cx="11783050" cy="685172"/>
          </a:xfrm>
        </p:spPr>
        <p:txBody>
          <a:bodyPr/>
          <a:lstStyle/>
          <a:p>
            <a:r>
              <a:rPr lang="fr-FR" dirty="0"/>
              <a:t>Key </a:t>
            </a: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 err="1"/>
              <a:t>Tasks</a:t>
            </a:r>
            <a:endParaRPr lang="en-GB" sz="3200" noProof="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DA45896E-CECD-49AE-9C53-8736A255C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70C0"/>
                </a:solidFill>
              </a:rPr>
              <a:t>Develop</a:t>
            </a:r>
            <a:r>
              <a:rPr lang="fr-FR" dirty="0">
                <a:solidFill>
                  <a:srgbClr val="0070C0"/>
                </a:solidFill>
              </a:rPr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>
                <a:solidFill>
                  <a:srgbClr val="0070C0"/>
                </a:solidFill>
              </a:rPr>
              <a:t> (</a:t>
            </a:r>
            <a:r>
              <a:rPr lang="fr-FR" dirty="0" err="1">
                <a:solidFill>
                  <a:srgbClr val="0070C0"/>
                </a:solidFill>
              </a:rPr>
              <a:t>regions</a:t>
            </a:r>
            <a:r>
              <a:rPr lang="fr-FR" dirty="0">
                <a:solidFill>
                  <a:srgbClr val="0070C0"/>
                </a:solidFill>
              </a:rPr>
              <a:t>, stations, </a:t>
            </a:r>
            <a:r>
              <a:rPr lang="fr-FR" dirty="0" err="1">
                <a:solidFill>
                  <a:srgbClr val="0070C0"/>
                </a:solidFill>
              </a:rPr>
              <a:t>parameters</a:t>
            </a:r>
            <a:r>
              <a:rPr lang="fr-FR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70C0"/>
                </a:solidFill>
              </a:rPr>
              <a:t>Homogenize</a:t>
            </a:r>
            <a:r>
              <a:rPr lang="fr-FR" dirty="0">
                <a:solidFill>
                  <a:srgbClr val="0070C0"/>
                </a:solidFill>
              </a:rPr>
              <a:t> at multiple </a:t>
            </a:r>
            <a:r>
              <a:rPr lang="fr-FR" dirty="0" err="1">
                <a:solidFill>
                  <a:srgbClr val="0070C0"/>
                </a:solidFill>
              </a:rPr>
              <a:t>timescasles</a:t>
            </a:r>
            <a:r>
              <a:rPr lang="fr-FR" dirty="0">
                <a:solidFill>
                  <a:srgbClr val="0070C0"/>
                </a:solidFill>
              </a:rPr>
              <a:t> (</a:t>
            </a:r>
            <a:r>
              <a:rPr lang="fr-FR" dirty="0" err="1">
                <a:solidFill>
                  <a:srgbClr val="0070C0"/>
                </a:solidFill>
              </a:rPr>
              <a:t>monthly</a:t>
            </a:r>
            <a:r>
              <a:rPr lang="fr-FR" dirty="0">
                <a:solidFill>
                  <a:srgbClr val="0070C0"/>
                </a:solidFill>
              </a:rPr>
              <a:t>, </a:t>
            </a:r>
            <a:r>
              <a:rPr lang="fr-FR" dirty="0" err="1">
                <a:solidFill>
                  <a:srgbClr val="0070C0"/>
                </a:solidFill>
              </a:rPr>
              <a:t>daily</a:t>
            </a:r>
            <a:r>
              <a:rPr lang="fr-FR" dirty="0">
                <a:solidFill>
                  <a:srgbClr val="0070C0"/>
                </a:solidFill>
              </a:rPr>
              <a:t>, </a:t>
            </a:r>
            <a:r>
              <a:rPr lang="fr-FR" dirty="0" err="1">
                <a:solidFill>
                  <a:srgbClr val="0070C0"/>
                </a:solidFill>
              </a:rPr>
              <a:t>subdaily</a:t>
            </a:r>
            <a:r>
              <a:rPr lang="fr-FR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Expand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dataset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length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(Data Rescue), </a:t>
            </a:r>
            <a:r>
              <a:rPr lang="fr-FR" b="1" dirty="0" err="1">
                <a:solidFill>
                  <a:srgbClr val="0070C0"/>
                </a:solidFill>
              </a:rPr>
              <a:t>complete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datasets</a:t>
            </a:r>
            <a:r>
              <a:rPr lang="fr-FR" dirty="0">
                <a:solidFill>
                  <a:srgbClr val="0070C0"/>
                </a:solidFill>
              </a:rPr>
              <a:t>, </a:t>
            </a:r>
            <a:r>
              <a:rPr lang="fr-FR" dirty="0" err="1">
                <a:solidFill>
                  <a:srgbClr val="0070C0"/>
                </a:solidFill>
              </a:rPr>
              <a:t>metadata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knowledge</a:t>
            </a:r>
            <a:endParaRPr lang="fr-FR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0070C0"/>
                </a:solidFill>
              </a:rPr>
              <a:t>Regularly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b="1" dirty="0">
                <a:solidFill>
                  <a:srgbClr val="0070C0"/>
                </a:solidFill>
              </a:rPr>
              <a:t>update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homogenized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datasets</a:t>
            </a:r>
            <a:endParaRPr lang="fr-FR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Share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datasets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nationally</a:t>
            </a:r>
            <a:r>
              <a:rPr lang="fr-FR" dirty="0">
                <a:solidFill>
                  <a:srgbClr val="0070C0"/>
                </a:solidFill>
              </a:rPr>
              <a:t>, </a:t>
            </a:r>
            <a:r>
              <a:rPr lang="fr-FR" dirty="0" err="1">
                <a:solidFill>
                  <a:srgbClr val="0070C0"/>
                </a:solidFill>
              </a:rPr>
              <a:t>regionally</a:t>
            </a:r>
            <a:r>
              <a:rPr lang="fr-FR" dirty="0">
                <a:solidFill>
                  <a:srgbClr val="0070C0"/>
                </a:solidFill>
              </a:rPr>
              <a:t> &amp; </a:t>
            </a:r>
            <a:r>
              <a:rPr lang="fr-FR" dirty="0" err="1">
                <a:solidFill>
                  <a:srgbClr val="0070C0"/>
                </a:solidFill>
              </a:rPr>
              <a:t>globally</a:t>
            </a:r>
            <a:endParaRPr lang="fr-FR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Promote data </a:t>
            </a:r>
            <a:r>
              <a:rPr lang="fr-FR" dirty="0">
                <a:solidFill>
                  <a:srgbClr val="0070C0"/>
                </a:solidFill>
              </a:rPr>
              <a:t>and </a:t>
            </a:r>
            <a:r>
              <a:rPr lang="fr-FR" b="1" dirty="0" err="1">
                <a:solidFill>
                  <a:srgbClr val="0070C0"/>
                </a:solidFill>
              </a:rPr>
              <a:t>define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quality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level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for </a:t>
            </a:r>
            <a:r>
              <a:rPr lang="fr-FR" dirty="0" err="1">
                <a:solidFill>
                  <a:srgbClr val="0070C0"/>
                </a:solidFill>
              </a:rPr>
              <a:t>homogenized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datasets</a:t>
            </a:r>
            <a:endParaRPr lang="fr-FR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Engage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users</a:t>
            </a:r>
            <a:r>
              <a:rPr lang="fr-FR" dirty="0">
                <a:solidFill>
                  <a:srgbClr val="0070C0"/>
                </a:solidFill>
              </a:rPr>
              <a:t> (webinars, forums, feedback </a:t>
            </a:r>
            <a:r>
              <a:rPr lang="fr-FR" dirty="0" err="1">
                <a:solidFill>
                  <a:srgbClr val="0070C0"/>
                </a:solidFill>
              </a:rPr>
              <a:t>loops</a:t>
            </a:r>
            <a:r>
              <a:rPr lang="fr-FR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39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72820-076E-8004-C47F-4A70B4D17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D2E0-FAF7-7C72-FEFF-C2F427D6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56" y="95398"/>
            <a:ext cx="11783050" cy="685172"/>
          </a:xfrm>
        </p:spPr>
        <p:txBody>
          <a:bodyPr/>
          <a:lstStyle/>
          <a:p>
            <a:r>
              <a:rPr lang="fr-FR" dirty="0"/>
              <a:t>Key Message</a:t>
            </a:r>
            <a:endParaRPr lang="en-GB" sz="3200" noProof="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DA45896E-CECD-49AE-9C53-8736A255C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7862"/>
            <a:ext cx="9144000" cy="322698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Homogenization = an </a:t>
            </a:r>
            <a:r>
              <a:rPr lang="en-US" b="1" dirty="0">
                <a:solidFill>
                  <a:srgbClr val="0070C0"/>
                </a:solidFill>
              </a:rPr>
              <a:t>ongoing process</a:t>
            </a:r>
            <a:r>
              <a:rPr lang="en-US" dirty="0">
                <a:solidFill>
                  <a:srgbClr val="0070C0"/>
                </a:solidFill>
              </a:rPr>
              <a:t>, not a one-off project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It requires: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Knowledge of your network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Clear vision and strategy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Adequate resources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</a:rPr>
              <a:t>Sustainable planning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B4BDA-1349-496C-99C0-644E7C8E8840}"/>
              </a:ext>
            </a:extLst>
          </p:cNvPr>
          <p:cNvSpPr/>
          <p:nvPr/>
        </p:nvSpPr>
        <p:spPr>
          <a:xfrm>
            <a:off x="613956" y="4857267"/>
            <a:ext cx="11482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 </a:t>
            </a:r>
            <a:r>
              <a:rPr lang="fr-FR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foundation</a:t>
            </a:r>
            <a:r>
              <a:rPr lang="fr-F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for </a:t>
            </a:r>
            <a:r>
              <a:rPr lang="fr-FR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climate</a:t>
            </a:r>
            <a:r>
              <a:rPr lang="fr-F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research</a:t>
            </a:r>
            <a:r>
              <a:rPr lang="fr-F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services and support</a:t>
            </a:r>
            <a:endParaRPr lang="fr-FR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8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72820-076E-8004-C47F-4A70B4D17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D2E0-FAF7-7C72-FEFF-C2F427D6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56" y="95398"/>
            <a:ext cx="11783050" cy="685172"/>
          </a:xfrm>
        </p:spPr>
        <p:txBody>
          <a:bodyPr/>
          <a:lstStyle/>
          <a:p>
            <a:r>
              <a:rPr lang="fr-FR" dirty="0"/>
              <a:t>Conclusion</a:t>
            </a:r>
            <a:endParaRPr lang="en-GB" sz="3200" noProof="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DA45896E-CECD-49AE-9C53-8736A255C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7862"/>
            <a:ext cx="9144000" cy="322698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conclude, homogenization </a:t>
            </a:r>
            <a:r>
              <a:rPr lang="en-US" b="1" dirty="0">
                <a:solidFill>
                  <a:srgbClr val="0070C0"/>
                </a:solidFill>
              </a:rPr>
              <a:t>turns raw observations into reliable, usable data</a:t>
            </a:r>
            <a:r>
              <a:rPr lang="en-US" dirty="0">
                <a:solidFill>
                  <a:srgbClr val="0070C0"/>
                </a:solidFill>
              </a:rPr>
              <a:t>.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It supports research, enables products and services, and helps sectors like </a:t>
            </a:r>
            <a:r>
              <a:rPr lang="en-US" b="1" dirty="0">
                <a:solidFill>
                  <a:srgbClr val="0070C0"/>
                </a:solidFill>
              </a:rPr>
              <a:t>energy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b="1" dirty="0">
                <a:solidFill>
                  <a:srgbClr val="0070C0"/>
                </a:solidFill>
              </a:rPr>
              <a:t>health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b="1" dirty="0">
                <a:solidFill>
                  <a:srgbClr val="0070C0"/>
                </a:solidFill>
              </a:rPr>
              <a:t>agriculture</a:t>
            </a:r>
            <a:r>
              <a:rPr lang="en-US" dirty="0">
                <a:solidFill>
                  <a:srgbClr val="0070C0"/>
                </a:solidFill>
              </a:rPr>
              <a:t>, and </a:t>
            </a:r>
            <a:r>
              <a:rPr lang="en-US" b="1" dirty="0">
                <a:solidFill>
                  <a:srgbClr val="0070C0"/>
                </a:solidFill>
              </a:rPr>
              <a:t>water management </a:t>
            </a:r>
            <a:r>
              <a:rPr lang="en-US" dirty="0">
                <a:solidFill>
                  <a:srgbClr val="0070C0"/>
                </a:solidFill>
              </a:rPr>
              <a:t>make informed decisions.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It’s a long-term commitment, but absolutely </a:t>
            </a:r>
            <a:r>
              <a:rPr lang="en-US" b="1" dirty="0">
                <a:solidFill>
                  <a:srgbClr val="0070C0"/>
                </a:solidFill>
              </a:rPr>
              <a:t>essential</a:t>
            </a:r>
            <a:r>
              <a:rPr lang="en-US" dirty="0">
                <a:solidFill>
                  <a:srgbClr val="0070C0"/>
                </a:solidFill>
              </a:rPr>
              <a:t> for understanding and responding to climate change.</a:t>
            </a:r>
          </a:p>
        </p:txBody>
      </p:sp>
    </p:spTree>
    <p:extLst>
      <p:ext uri="{BB962C8B-B14F-4D97-AF65-F5344CB8AC3E}">
        <p14:creationId xmlns:p14="http://schemas.microsoft.com/office/powerpoint/2010/main" val="22936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1E5BA222991439BA07A4745E8FDAA" ma:contentTypeVersion="21" ma:contentTypeDescription="Create a new document." ma:contentTypeScope="" ma:versionID="462d2e959e1e0e178d585be3c6d8823b">
  <xsd:schema xmlns:xsd="http://www.w3.org/2001/XMLSchema" xmlns:xs="http://www.w3.org/2001/XMLSchema" xmlns:p="http://schemas.microsoft.com/office/2006/metadata/properties" xmlns:ns2="715fcdb6-58ff-4d84-993c-bb26a5b54815" xmlns:ns3="2c63548e-e22e-43cb-a415-9193d4d80a38" xmlns:ns4="9d2c9005-3129-4719-81ca-2fc8d806cf37" targetNamespace="http://schemas.microsoft.com/office/2006/metadata/properties" ma:root="true" ma:fieldsID="246055f4732c2ea4362ba02adc0373a6" ns2:_="" ns3:_="" ns4:_="">
    <xsd:import namespace="715fcdb6-58ff-4d84-993c-bb26a5b54815"/>
    <xsd:import namespace="2c63548e-e22e-43cb-a415-9193d4d80a38"/>
    <xsd:import namespace="9d2c9005-3129-4719-81ca-2fc8d806cf37"/>
    <xsd:element name="properties">
      <xsd:complexType>
        <xsd:sequence>
          <xsd:element name="documentManagement">
            <xsd:complexType>
              <xsd:all>
                <xsd:element ref="ns2:WMOWFApprovalStatu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3:MediaServiceLocation" minOccurs="0"/>
                <xsd:element ref="ns3:writingteam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ObjectDetectorVersions" minOccurs="0"/>
                <xsd:element ref="ns3:MediaServiceSearchProperties" minOccurs="0"/>
                <xsd:element ref="ns3:MediaServiceBillingMetadata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fcdb6-58ff-4d84-993c-bb26a5b54815" elementFormDefault="qualified">
    <xsd:import namespace="http://schemas.microsoft.com/office/2006/documentManagement/types"/>
    <xsd:import namespace="http://schemas.microsoft.com/office/infopath/2007/PartnerControls"/>
    <xsd:element name="WMOWFApprovalStatus" ma:index="2" nillable="true" ma:displayName="Workflow Approval Status" ma:default="Not Submitted" ma:format="Dropdown" ma:hidden="true" ma:internalName="WMOWFApprovalStatus" ma:readOnly="false">
      <xsd:simpleType>
        <xsd:restriction base="dms:Choice">
          <xsd:enumeration value="Not Submitted"/>
          <xsd:enumeration value="Pending for Review"/>
          <xsd:enumeration value="Pending for Consolidation"/>
          <xsd:enumeration value="Pending for Approval"/>
          <xsd:enumeration value="Approved"/>
          <xsd:enumeration value="Rejected by Approver"/>
          <xsd:enumeration value="Cancelled by Requesto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3548e-e22e-43cb-a415-9193d4d80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writingteam" ma:index="20" nillable="true" ma:displayName="writing team" ma:format="Dropdown" ma:list="UserInfo" ma:SharePointGroup="0" ma:internalName="writingteam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92a3b380-abf6-46f2-87bb-c2c114de1c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7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c9005-3129-4719-81ca-2fc8d806cf3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a24cdc8-8870-4ebd-a024-58577794ff9a}" ma:internalName="TaxCatchAll" ma:showField="CatchAllData" ma:web="9d2c9005-3129-4719-81ca-2fc8d806cf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29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3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c63548e-e22e-43cb-a415-9193d4d80a38">
      <Terms xmlns="http://schemas.microsoft.com/office/infopath/2007/PartnerControls"/>
    </lcf76f155ced4ddcb4097134ff3c332f>
    <TaxCatchAll xmlns="9d2c9005-3129-4719-81ca-2fc8d806cf37" xsi:nil="true"/>
    <_dlc_DocId xmlns="9d2c9005-3129-4719-81ca-2fc8d806cf37">WMOS-763995582-3262813</_dlc_DocId>
    <_dlc_DocIdUrl xmlns="9d2c9005-3129-4719-81ca-2fc8d806cf37">
      <Url>https://wmoomm.sharepoint.com/sites/Services/_layouts/15/DocIdRedir.aspx?ID=WMOS-763995582-3262813</Url>
      <Description>WMOS-763995582-3262813</Description>
    </_dlc_DocIdUrl>
    <writingteam xmlns="2c63548e-e22e-43cb-a415-9193d4d80a38">
      <UserInfo>
        <DisplayName/>
        <AccountId xsi:nil="true"/>
        <AccountType/>
      </UserInfo>
    </writingteam>
    <WMOWFApprovalStatus xmlns="715fcdb6-58ff-4d84-993c-bb26a5b54815">Not Submitted</WMOWFApproval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haredContentType xmlns="Microsoft.SharePoint.Taxonomy.ContentTypeSync" SourceId="92a3b380-abf6-46f2-87bb-c2c114de1c9e" ContentTypeId="0x01" PreviousValue="false"/>
</file>

<file path=customXml/itemProps1.xml><?xml version="1.0" encoding="utf-8"?>
<ds:datastoreItem xmlns:ds="http://schemas.openxmlformats.org/officeDocument/2006/customXml" ds:itemID="{80E82D94-E5A0-45E7-B4D7-7AF5C62331C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7A6540E-92B2-41B0-9EF7-8E9101850E75}">
  <ds:schemaRefs>
    <ds:schemaRef ds:uri="2c63548e-e22e-43cb-a415-9193d4d80a38"/>
    <ds:schemaRef ds:uri="715fcdb6-58ff-4d84-993c-bb26a5b54815"/>
    <ds:schemaRef ds:uri="9d2c9005-3129-4719-81ca-2fc8d806cf3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95722-7EE4-43F0-BFD1-A4A9177742E2}">
  <ds:schemaRefs>
    <ds:schemaRef ds:uri="http://purl.org/dc/dcmitype/"/>
    <ds:schemaRef ds:uri="http://purl.org/dc/terms/"/>
    <ds:schemaRef ds:uri="http://schemas.microsoft.com/office/2006/documentManagement/types"/>
    <ds:schemaRef ds:uri="2c63548e-e22e-43cb-a415-9193d4d80a38"/>
    <ds:schemaRef ds:uri="http://schemas.openxmlformats.org/package/2006/metadata/core-properties"/>
    <ds:schemaRef ds:uri="715fcdb6-58ff-4d84-993c-bb26a5b54815"/>
    <ds:schemaRef ds:uri="http://purl.org/dc/elements/1.1/"/>
    <ds:schemaRef ds:uri="http://schemas.microsoft.com/office/2006/metadata/properties"/>
    <ds:schemaRef ds:uri="http://schemas.microsoft.com/office/infopath/2007/PartnerControls"/>
    <ds:schemaRef ds:uri="9d2c9005-3129-4719-81ca-2fc8d806cf37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BFEAFFEE-5F5C-4084-82CF-BA64B4593A7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1FF883A6-9891-42C1-A02C-5A16FDB44AE4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905</Words>
  <Application>Microsoft Office PowerPoint</Application>
  <PresentationFormat>Grand écran</PresentationFormat>
  <Paragraphs>109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8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Verdana</vt:lpstr>
      <vt:lpstr>Wingdings</vt:lpstr>
      <vt:lpstr>Office Theme</vt:lpstr>
      <vt:lpstr>Custom Design</vt:lpstr>
      <vt:lpstr>1_Custom Design</vt:lpstr>
      <vt:lpstr>2_Custom Design</vt:lpstr>
      <vt:lpstr>3_Custom Design</vt:lpstr>
      <vt:lpstr>Consultation on Homogenization</vt:lpstr>
      <vt:lpstr>Prerequisites</vt:lpstr>
      <vt:lpstr>Define Vision &amp; Objectives</vt:lpstr>
      <vt:lpstr>Assess Resources</vt:lpstr>
      <vt:lpstr>Build a Pragmatic Plan</vt:lpstr>
      <vt:lpstr>Key Implementation Tasks</vt:lpstr>
      <vt:lpstr>Key Message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Klara Josipovic</dc:creator>
  <cp:lastModifiedBy>STUBER Denis</cp:lastModifiedBy>
  <cp:revision>550</cp:revision>
  <dcterms:created xsi:type="dcterms:W3CDTF">2024-04-23T12:25:23Z</dcterms:created>
  <dcterms:modified xsi:type="dcterms:W3CDTF">2025-10-23T13:13:22Z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0x010100B0C1E5BA222991439BA07A4745E8FDAA</vt:lpwstr>
  </property>
  <property fmtid="{D5CDD505-2E9C-101B-9397-08002B2CF9AE}" pid="3" name="_dlc_DocIdItemGuid">
    <vt:lpwstr>fa7141aa-289e-4e29-97ff-2851a3a12ea5</vt:lpwstr>
  </property>
  <property fmtid="{D5CDD505-2E9C-101B-9397-08002B2CF9AE}" pid="4" name="MediaServiceImageTags">
    <vt:lpwstr/>
  </property>
</Properties>
</file>