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61" r:id="rId3"/>
    <p:sldId id="389" r:id="rId4"/>
    <p:sldId id="390" r:id="rId5"/>
    <p:sldId id="391" r:id="rId6"/>
    <p:sldId id="375" r:id="rId7"/>
    <p:sldId id="367" r:id="rId8"/>
    <p:sldId id="376" r:id="rId9"/>
    <p:sldId id="384" r:id="rId10"/>
    <p:sldId id="383" r:id="rId11"/>
    <p:sldId id="382" r:id="rId12"/>
    <p:sldId id="381" r:id="rId13"/>
    <p:sldId id="380" r:id="rId14"/>
    <p:sldId id="392" r:id="rId15"/>
    <p:sldId id="38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7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38" autoAdjust="0"/>
    <p:restoredTop sz="92442" autoAdjust="0"/>
  </p:normalViewPr>
  <p:slideViewPr>
    <p:cSldViewPr snapToGrid="0" snapToObjects="1">
      <p:cViewPr>
        <p:scale>
          <a:sx n="130" d="100"/>
          <a:sy n="130" d="100"/>
        </p:scale>
        <p:origin x="216" y="-1650"/>
      </p:cViewPr>
      <p:guideLst>
        <p:guide orient="horz" pos="1207"/>
        <p:guide pos="29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34E3A-36B4-46F2-B5B1-5239B6F7BDB4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EBAAB-75CA-4EEC-9FB8-D5C80E69EB0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802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A64BE-CACF-4CEE-A925-28596A754FAC}" type="datetimeFigureOut">
              <a:rPr lang="en-GB" smtClean="0"/>
              <a:t>02/12/2020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16527-64FD-4ADC-8819-9BFA1E8A93F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35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16527-64FD-4ADC-8819-9BFA1E8A93F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469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400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6527-64FD-4ADC-8819-9BFA1E8A93F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4667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400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6527-64FD-4ADC-8819-9BFA1E8A93F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0834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400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6527-64FD-4ADC-8819-9BFA1E8A93F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944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400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6527-64FD-4ADC-8819-9BFA1E8A93F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220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400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6527-64FD-4ADC-8819-9BFA1E8A93F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6335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400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6527-64FD-4ADC-8819-9BFA1E8A93F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052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400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16527-64FD-4ADC-8819-9BFA1E8A93F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494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400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16527-64FD-4ADC-8819-9BFA1E8A93F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432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400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16527-64FD-4ADC-8819-9BFA1E8A93F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626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400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16527-64FD-4ADC-8819-9BFA1E8A93F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955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400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6527-64FD-4ADC-8819-9BFA1E8A93F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5832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400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116527-64FD-4ADC-8819-9BFA1E8A93F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524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400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6527-64FD-4ADC-8819-9BFA1E8A93F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2892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400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6527-64FD-4ADC-8819-9BFA1E8A93F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677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mo2016_powerpoint_standard_v2-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94700" y="6356350"/>
            <a:ext cx="584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259AF2F-52C6-9B46-B8B2-0579234AE62E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4238" y="6297400"/>
            <a:ext cx="499533" cy="365125"/>
          </a:xfrm>
        </p:spPr>
        <p:txBody>
          <a:bodyPr/>
          <a:lstStyle/>
          <a:p>
            <a:fld id="{9259AF2F-52C6-9B46-B8B2-0579234AE62E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7" name="Picture 6" descr="wmo2016_powerpoint_standard_v2-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51694"/>
            <a:ext cx="1988820" cy="17145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126925" y="6308725"/>
            <a:ext cx="599157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Meeting of the WMO Expert Team on Data Requirements for Climate Services (SERCOM)</a:t>
            </a:r>
          </a:p>
        </p:txBody>
      </p:sp>
    </p:spTree>
    <p:extLst>
      <p:ext uri="{BB962C8B-B14F-4D97-AF65-F5344CB8AC3E}">
        <p14:creationId xmlns:p14="http://schemas.microsoft.com/office/powerpoint/2010/main" val="50093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0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5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2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0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mo2016_powerpoint_standard_v2-2.jp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51694"/>
            <a:ext cx="1988820" cy="1714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9AF2F-52C6-9B46-B8B2-0579234AE6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17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8918" y="169851"/>
            <a:ext cx="8615082" cy="3889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dirty="0">
                <a:solidFill>
                  <a:schemeClr val="accent1"/>
                </a:solidFill>
              </a:rPr>
              <a:t>Expert-Team on Data Requirements</a:t>
            </a:r>
            <a:br>
              <a:rPr lang="en-US" sz="3800" dirty="0">
                <a:solidFill>
                  <a:schemeClr val="accent1"/>
                </a:solidFill>
              </a:rPr>
            </a:br>
            <a:r>
              <a:rPr lang="en-US" sz="3800" dirty="0">
                <a:solidFill>
                  <a:schemeClr val="accent1"/>
                </a:solidFill>
              </a:rPr>
              <a:t>for Climate Services</a:t>
            </a:r>
            <a:br>
              <a:rPr lang="en-US" sz="3800" dirty="0">
                <a:solidFill>
                  <a:schemeClr val="accent1"/>
                </a:solidFill>
              </a:rPr>
            </a:br>
            <a:r>
              <a:rPr lang="en-US" sz="3800" dirty="0">
                <a:solidFill>
                  <a:schemeClr val="accent1"/>
                </a:solidFill>
              </a:rPr>
              <a:t>(ET-DRC)</a:t>
            </a:r>
            <a:r>
              <a:rPr lang="en-US" sz="7300" dirty="0">
                <a:solidFill>
                  <a:schemeClr val="accent1"/>
                </a:solidFill>
              </a:rPr>
              <a:t/>
            </a:r>
            <a:br>
              <a:rPr lang="en-US" sz="7300" dirty="0">
                <a:solidFill>
                  <a:schemeClr val="accent1"/>
                </a:solidFill>
              </a:rPr>
            </a:br>
            <a:endParaRPr lang="en-US" sz="7300" dirty="0">
              <a:solidFill>
                <a:schemeClr val="accent1"/>
              </a:solidFill>
            </a:endParaRPr>
          </a:p>
          <a:p>
            <a:r>
              <a:rPr lang="en-US" sz="2800" dirty="0">
                <a:solidFill>
                  <a:schemeClr val="accent1"/>
                </a:solidFill>
              </a:rPr>
              <a:t>Team meeting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December 2, 2020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26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ZoneTexte 37"/>
          <p:cNvSpPr txBox="1"/>
          <p:nvPr/>
        </p:nvSpPr>
        <p:spPr>
          <a:xfrm>
            <a:off x="1" y="9095"/>
            <a:ext cx="9144000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lvl="0" algn="ctr"/>
            <a:r>
              <a:rPr lang="en-GB" sz="2800" dirty="0"/>
              <a:t>Task Team: WMO Catalogue of Climate Data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183946"/>
              </p:ext>
            </p:extLst>
          </p:nvPr>
        </p:nvGraphicFramePr>
        <p:xfrm>
          <a:off x="193147" y="2271714"/>
          <a:ext cx="8830731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65">
                  <a:extLst>
                    <a:ext uri="{9D8B030D-6E8A-4147-A177-3AD203B41FA5}">
                      <a16:colId xmlns:a16="http://schemas.microsoft.com/office/drawing/2014/main" val="3575969003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val="1691917832"/>
                    </a:ext>
                  </a:extLst>
                </a:gridCol>
                <a:gridCol w="2510366">
                  <a:extLst>
                    <a:ext uri="{9D8B030D-6E8A-4147-A177-3AD203B41FA5}">
                      <a16:colId xmlns:a16="http://schemas.microsoft.com/office/drawing/2014/main" val="1400480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Task Breakdown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Members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437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e.1</a:t>
                      </a:r>
                      <a:endParaRPr lang="en-GB" sz="1400" dirty="0"/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070C0"/>
                          </a:solidFill>
                        </a:rPr>
                        <a:t>Identify global datasets that need to be updated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80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e.2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rgbClr val="0070C0"/>
                          </a:solidFill>
                        </a:rPr>
                        <a:t>Draft new text for content of Catalogue website</a:t>
                      </a:r>
                      <a:endParaRPr lang="en-GB" sz="1400" dirty="0">
                        <a:solidFill>
                          <a:schemeClr val="accent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526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e.3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070C0"/>
                          </a:solidFill>
                        </a:rPr>
                        <a:t>Christina will update on the Catalogue website 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Christina has login access to the site and will load new content.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269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e.4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070C0"/>
                          </a:solidFill>
                        </a:rPr>
                        <a:t>Task Team needs to conceptualize</a:t>
                      </a:r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 new national assessed Datasets feature page on the Catalogue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19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e.5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070C0"/>
                          </a:solidFill>
                        </a:rPr>
                        <a:t>National datasets for France, Germany, Canada and Brazil need to be added to Catalogue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388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253318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819227"/>
            <a:ext cx="91440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§"/>
              <a:defRPr/>
            </a:pPr>
            <a:r>
              <a:rPr lang="en-US" sz="1400" b="1" dirty="0">
                <a:solidFill>
                  <a:srgbClr val="FF0000"/>
                </a:solidFill>
              </a:rPr>
              <a:t>Lead: Christina</a:t>
            </a:r>
          </a:p>
          <a:p>
            <a:pPr marL="1371600" lvl="2" indent="-457200">
              <a:buFont typeface="Wingdings" panose="05000000000000000000" pitchFamily="2" charset="2"/>
              <a:buChar char="§"/>
              <a:defRPr/>
            </a:pPr>
            <a:r>
              <a:rPr lang="en-US" sz="1400" b="1" dirty="0">
                <a:solidFill>
                  <a:srgbClr val="FF0000"/>
                </a:solidFill>
              </a:rPr>
              <a:t>Members based on preferences: Ali, Bruce, Peng, </a:t>
            </a:r>
            <a:r>
              <a:rPr lang="en-US" sz="1400" b="1" dirty="0" err="1">
                <a:solidFill>
                  <a:srgbClr val="FF0000"/>
                </a:solidFill>
              </a:rPr>
              <a:t>Lipeng</a:t>
            </a:r>
            <a:r>
              <a:rPr lang="en-US" sz="1400" b="1" dirty="0">
                <a:solidFill>
                  <a:srgbClr val="FF0000"/>
                </a:solidFill>
              </a:rPr>
              <a:t>, Markus D., Markus Z., Reinaldo, </a:t>
            </a:r>
            <a:r>
              <a:rPr lang="en-US" sz="1400" b="1" dirty="0" err="1">
                <a:solidFill>
                  <a:srgbClr val="FF0000"/>
                </a:solidFill>
              </a:rPr>
              <a:t>Urip</a:t>
            </a:r>
            <a:r>
              <a:rPr lang="en-US" sz="1400" b="1" dirty="0">
                <a:solidFill>
                  <a:srgbClr val="FF0000"/>
                </a:solidFill>
              </a:rPr>
              <a:t>, </a:t>
            </a:r>
            <a:r>
              <a:rPr lang="en-US" sz="1400" b="1" dirty="0" err="1">
                <a:solidFill>
                  <a:srgbClr val="FF0000"/>
                </a:solidFill>
              </a:rPr>
              <a:t>Xiaolan</a:t>
            </a:r>
            <a:endParaRPr lang="en-US" sz="1400" b="1" dirty="0">
              <a:solidFill>
                <a:srgbClr val="FF0000"/>
              </a:solidFill>
            </a:endParaRPr>
          </a:p>
          <a:p>
            <a:pPr marL="1371600" lvl="2" indent="-457200">
              <a:buFont typeface="Wingdings" panose="05000000000000000000" pitchFamily="2" charset="2"/>
              <a:buChar char="§"/>
              <a:defRPr/>
            </a:pPr>
            <a:r>
              <a:rPr lang="en-US" sz="1400" b="1" dirty="0">
                <a:solidFill>
                  <a:srgbClr val="FF0000"/>
                </a:solidFill>
              </a:rPr>
              <a:t>TT Catalogue</a:t>
            </a:r>
          </a:p>
          <a:p>
            <a:pPr lvl="2">
              <a:defRPr/>
            </a:pPr>
            <a:endParaRPr lang="en-US" sz="1600" b="1" dirty="0">
              <a:solidFill>
                <a:srgbClr val="FF0000"/>
              </a:solidFill>
            </a:endParaRPr>
          </a:p>
          <a:p>
            <a:pPr marL="1371600" lvl="2" indent="-457200">
              <a:buFont typeface="Wingdings" panose="05000000000000000000" pitchFamily="2" charset="2"/>
              <a:buChar char="§"/>
              <a:defRPr/>
            </a:pPr>
            <a:endParaRPr lang="en-AU" sz="1600" dirty="0">
              <a:solidFill>
                <a:schemeClr val="accent1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65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ZoneTexte 37"/>
          <p:cNvSpPr txBox="1"/>
          <p:nvPr/>
        </p:nvSpPr>
        <p:spPr>
          <a:xfrm>
            <a:off x="1" y="0"/>
            <a:ext cx="9144000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lvl="0" algn="ctr"/>
            <a:r>
              <a:rPr lang="en-GB" sz="2800" dirty="0"/>
              <a:t>Task Team: WMO Manual on High Quality Global Data Management Framework for Climate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576955"/>
              </p:ext>
            </p:extLst>
          </p:nvPr>
        </p:nvGraphicFramePr>
        <p:xfrm>
          <a:off x="156634" y="2579054"/>
          <a:ext cx="8830731" cy="162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65">
                  <a:extLst>
                    <a:ext uri="{9D8B030D-6E8A-4147-A177-3AD203B41FA5}">
                      <a16:colId xmlns:a16="http://schemas.microsoft.com/office/drawing/2014/main" val="3575969003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val="1691917832"/>
                    </a:ext>
                  </a:extLst>
                </a:gridCol>
                <a:gridCol w="2510366">
                  <a:extLst>
                    <a:ext uri="{9D8B030D-6E8A-4147-A177-3AD203B41FA5}">
                      <a16:colId xmlns:a16="http://schemas.microsoft.com/office/drawing/2014/main" val="1400480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Task Breakdown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Members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437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f.1</a:t>
                      </a:r>
                      <a:endParaRPr lang="en-GB" sz="1400" dirty="0"/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rgbClr val="0070C0"/>
                          </a:solidFill>
                        </a:rPr>
                        <a:t>Review of the manual and identify areas that need updating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All members; Lead author: William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80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f.2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400" dirty="0">
                          <a:solidFill>
                            <a:srgbClr val="0070C0"/>
                          </a:solidFill>
                        </a:rPr>
                        <a:t>Among others needs additional information on Marine Data (Lydia) and Hydrology (</a:t>
                      </a:r>
                      <a:r>
                        <a:rPr lang="en-GB" sz="1400" dirty="0" err="1">
                          <a:solidFill>
                            <a:srgbClr val="0070C0"/>
                          </a:solidFill>
                        </a:rPr>
                        <a:t>Nirina</a:t>
                      </a:r>
                      <a:r>
                        <a:rPr lang="en-GB" sz="1400" dirty="0">
                          <a:solidFill>
                            <a:srgbClr val="0070C0"/>
                          </a:solidFill>
                        </a:rPr>
                        <a:t>);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Lydia and </a:t>
                      </a:r>
                      <a:r>
                        <a:rPr lang="en-GB" sz="1400" dirty="0" err="1"/>
                        <a:t>Nirina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52624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-1" y="1127699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§"/>
              <a:defRPr/>
            </a:pPr>
            <a:r>
              <a:rPr lang="en-US" sz="1400" b="1" dirty="0">
                <a:solidFill>
                  <a:srgbClr val="FF0000"/>
                </a:solidFill>
              </a:rPr>
              <a:t>Lead: Christina</a:t>
            </a:r>
          </a:p>
          <a:p>
            <a:pPr marL="1371600" lvl="2" indent="-457200">
              <a:buFont typeface="Wingdings" panose="05000000000000000000" pitchFamily="2" charset="2"/>
              <a:buChar char="§"/>
              <a:defRPr/>
            </a:pPr>
            <a:r>
              <a:rPr lang="en-US" sz="1400" b="1" dirty="0">
                <a:solidFill>
                  <a:srgbClr val="FF0000"/>
                </a:solidFill>
              </a:rPr>
              <a:t>Members based on preferences: Ali, Bruce, Peng, Markus D., Markus Z., </a:t>
            </a:r>
            <a:r>
              <a:rPr lang="en-US" sz="1400" b="1" dirty="0" err="1">
                <a:solidFill>
                  <a:srgbClr val="FF0000"/>
                </a:solidFill>
              </a:rPr>
              <a:t>Nirina</a:t>
            </a:r>
            <a:r>
              <a:rPr lang="en-US" sz="1400" b="1" dirty="0">
                <a:solidFill>
                  <a:srgbClr val="FF0000"/>
                </a:solidFill>
              </a:rPr>
              <a:t>, Lydia, Reinaldo</a:t>
            </a:r>
          </a:p>
          <a:p>
            <a:pPr marL="1371600" lvl="2" indent="-457200">
              <a:buFont typeface="Wingdings" panose="05000000000000000000" pitchFamily="2" charset="2"/>
              <a:buChar char="§"/>
              <a:defRPr/>
            </a:pPr>
            <a:r>
              <a:rPr lang="en-US" sz="1400" b="1" dirty="0">
                <a:solidFill>
                  <a:srgbClr val="FF0000"/>
                </a:solidFill>
              </a:rPr>
              <a:t>TT Manual</a:t>
            </a:r>
            <a:endParaRPr lang="en-US" sz="1600" b="1" dirty="0">
              <a:solidFill>
                <a:srgbClr val="FF0000"/>
              </a:solidFill>
            </a:endParaRPr>
          </a:p>
          <a:p>
            <a:pPr marL="1371600" lvl="2" indent="-457200">
              <a:buFont typeface="Wingdings" panose="05000000000000000000" pitchFamily="2" charset="2"/>
              <a:buChar char="§"/>
              <a:defRPr/>
            </a:pPr>
            <a:endParaRPr lang="en-AU" sz="1600" dirty="0">
              <a:solidFill>
                <a:schemeClr val="accent1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1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ZoneTexte 37"/>
          <p:cNvSpPr txBox="1"/>
          <p:nvPr/>
        </p:nvSpPr>
        <p:spPr>
          <a:xfrm>
            <a:off x="1" y="0"/>
            <a:ext cx="9144000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lvl="0" algn="ctr"/>
            <a:r>
              <a:rPr lang="en-GB" sz="2800" dirty="0"/>
              <a:t>Task Team: Update of the WMO recognition mechanism for the Long-Term Observing Stations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324219"/>
              </p:ext>
            </p:extLst>
          </p:nvPr>
        </p:nvGraphicFramePr>
        <p:xfrm>
          <a:off x="66147" y="1935694"/>
          <a:ext cx="8925453" cy="162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841">
                  <a:extLst>
                    <a:ext uri="{9D8B030D-6E8A-4147-A177-3AD203B41FA5}">
                      <a16:colId xmlns:a16="http://schemas.microsoft.com/office/drawing/2014/main" val="3575969003"/>
                    </a:ext>
                  </a:extLst>
                </a:gridCol>
                <a:gridCol w="5853319">
                  <a:extLst>
                    <a:ext uri="{9D8B030D-6E8A-4147-A177-3AD203B41FA5}">
                      <a16:colId xmlns:a16="http://schemas.microsoft.com/office/drawing/2014/main" val="1691917832"/>
                    </a:ext>
                  </a:extLst>
                </a:gridCol>
                <a:gridCol w="2537293">
                  <a:extLst>
                    <a:ext uri="{9D8B030D-6E8A-4147-A177-3AD203B41FA5}">
                      <a16:colId xmlns:a16="http://schemas.microsoft.com/office/drawing/2014/main" val="1400480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Task Breakdown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Members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437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g.1</a:t>
                      </a:r>
                      <a:endParaRPr lang="en-GB" sz="1400" dirty="0"/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accent1"/>
                          </a:solidFill>
                        </a:rPr>
                        <a:t>WMO Secretariat to provide to ET-DRC a draft recommendation for the SERCOM session in Feb 21 that provides a proposal for TCC </a:t>
                      </a:r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on updated mechanism for long-term observing stations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Peer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80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g.2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accent1"/>
                          </a:solidFill>
                        </a:rPr>
                        <a:t>Review of the recommendation </a:t>
                      </a:r>
                      <a:r>
                        <a:rPr lang="en-US" sz="1400" dirty="0">
                          <a:solidFill>
                            <a:schemeClr val="accent1"/>
                          </a:solidFill>
                        </a:rPr>
                        <a:t>on updated mechanism for long-term observing stations</a:t>
                      </a:r>
                      <a:endParaRPr lang="en-GB" sz="1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52624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1060180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§"/>
              <a:defRPr/>
            </a:pPr>
            <a:r>
              <a:rPr lang="en-US" sz="1400" b="1" dirty="0">
                <a:solidFill>
                  <a:srgbClr val="FF0000"/>
                </a:solidFill>
              </a:rPr>
              <a:t>Lead: Christina</a:t>
            </a:r>
          </a:p>
          <a:p>
            <a:pPr marL="1371600" lvl="2" indent="-457200">
              <a:buFont typeface="Wingdings" panose="05000000000000000000" pitchFamily="2" charset="2"/>
              <a:buChar char="§"/>
              <a:defRPr/>
            </a:pPr>
            <a:r>
              <a:rPr lang="en-US" sz="1400" b="1" dirty="0">
                <a:solidFill>
                  <a:srgbClr val="FF0000"/>
                </a:solidFill>
              </a:rPr>
              <a:t>Members based on preferences: Jose, Maria, Reinaldo, Robert, </a:t>
            </a:r>
            <a:r>
              <a:rPr lang="en-US" sz="1400" b="1" dirty="0" err="1">
                <a:solidFill>
                  <a:srgbClr val="FF0000"/>
                </a:solidFill>
              </a:rPr>
              <a:t>Xiaolan</a:t>
            </a:r>
            <a:endParaRPr lang="en-US" sz="1400" b="1" dirty="0">
              <a:solidFill>
                <a:srgbClr val="FF0000"/>
              </a:solidFill>
            </a:endParaRPr>
          </a:p>
          <a:p>
            <a:pPr marL="1371600" lvl="2" indent="-457200">
              <a:buFont typeface="Wingdings" panose="05000000000000000000" pitchFamily="2" charset="2"/>
              <a:buChar char="§"/>
              <a:defRPr/>
            </a:pPr>
            <a:r>
              <a:rPr lang="en-US" sz="1400" b="1" dirty="0">
                <a:solidFill>
                  <a:srgbClr val="FF0000"/>
                </a:solidFill>
              </a:rPr>
              <a:t>TT Long-term Observing Stations</a:t>
            </a:r>
            <a:endParaRPr lang="en-US" sz="1600" b="1" dirty="0">
              <a:solidFill>
                <a:srgbClr val="FF0000"/>
              </a:solidFill>
            </a:endParaRPr>
          </a:p>
          <a:p>
            <a:pPr marL="1371600" lvl="2" indent="-457200">
              <a:buFont typeface="Wingdings" panose="05000000000000000000" pitchFamily="2" charset="2"/>
              <a:buChar char="§"/>
              <a:defRPr/>
            </a:pPr>
            <a:endParaRPr lang="en-AU" sz="16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4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ZoneTexte 37"/>
          <p:cNvSpPr txBox="1"/>
          <p:nvPr/>
        </p:nvSpPr>
        <p:spPr>
          <a:xfrm>
            <a:off x="1" y="0"/>
            <a:ext cx="9144000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lvl="0" algn="ctr"/>
            <a:r>
              <a:rPr lang="en-GB" sz="2800" dirty="0"/>
              <a:t>Task Team: Guidelines on definitions and requirements for climatological reference stations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20873"/>
              </p:ext>
            </p:extLst>
          </p:nvPr>
        </p:nvGraphicFramePr>
        <p:xfrm>
          <a:off x="218548" y="3188761"/>
          <a:ext cx="8925453" cy="162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841">
                  <a:extLst>
                    <a:ext uri="{9D8B030D-6E8A-4147-A177-3AD203B41FA5}">
                      <a16:colId xmlns:a16="http://schemas.microsoft.com/office/drawing/2014/main" val="3575969003"/>
                    </a:ext>
                  </a:extLst>
                </a:gridCol>
                <a:gridCol w="5853319">
                  <a:extLst>
                    <a:ext uri="{9D8B030D-6E8A-4147-A177-3AD203B41FA5}">
                      <a16:colId xmlns:a16="http://schemas.microsoft.com/office/drawing/2014/main" val="1691917832"/>
                    </a:ext>
                  </a:extLst>
                </a:gridCol>
                <a:gridCol w="2537293">
                  <a:extLst>
                    <a:ext uri="{9D8B030D-6E8A-4147-A177-3AD203B41FA5}">
                      <a16:colId xmlns:a16="http://schemas.microsoft.com/office/drawing/2014/main" val="1400480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Task Breakdown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Members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437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h.1</a:t>
                      </a:r>
                      <a:endParaRPr lang="en-GB" sz="1400" dirty="0"/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rgbClr val="FF0000"/>
                          </a:solidFill>
                        </a:rPr>
                        <a:t>WMO Secretariat to provide and present to ET-DRC the document </a:t>
                      </a:r>
                      <a:r>
                        <a:rPr lang="en-GB" sz="1400" b="1" dirty="0">
                          <a:solidFill>
                            <a:srgbClr val="FF0000"/>
                          </a:solidFill>
                        </a:rPr>
                        <a:t>“Climate Reference Stations: Definitions and Requirements” written mostly</a:t>
                      </a:r>
                      <a:r>
                        <a:rPr lang="en-GB" sz="1400" b="1" baseline="0" dirty="0">
                          <a:solidFill>
                            <a:srgbClr val="FF0000"/>
                          </a:solidFill>
                        </a:rPr>
                        <a:t> by Mr. Andrea </a:t>
                      </a:r>
                      <a:r>
                        <a:rPr lang="en-GB" sz="1400" b="1" baseline="0" dirty="0" err="1">
                          <a:solidFill>
                            <a:srgbClr val="FF0000"/>
                          </a:solidFill>
                        </a:rPr>
                        <a:t>Merlone</a:t>
                      </a:r>
                      <a:r>
                        <a:rPr lang="en-GB" sz="1400" b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GB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Peer, William, Andrea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80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h.2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rgbClr val="FF0000"/>
                          </a:solidFill>
                        </a:rPr>
                        <a:t>Review of the document </a:t>
                      </a:r>
                      <a:r>
                        <a:rPr lang="en-GB" sz="1400" b="1" dirty="0">
                          <a:solidFill>
                            <a:srgbClr val="FF0000"/>
                          </a:solidFill>
                        </a:rPr>
                        <a:t>“Climate Reference Stations: Definitions and Requirements” (deadline December 2020)</a:t>
                      </a:r>
                      <a:endParaRPr lang="en-GB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All members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52624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1301992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§"/>
              <a:defRPr/>
            </a:pPr>
            <a:r>
              <a:rPr lang="en-US" sz="1400" b="1" dirty="0">
                <a:solidFill>
                  <a:srgbClr val="FF0000"/>
                </a:solidFill>
              </a:rPr>
              <a:t>Lead: Christina</a:t>
            </a:r>
          </a:p>
          <a:p>
            <a:pPr marL="1371600" lvl="2" indent="-457200">
              <a:buFont typeface="Wingdings" panose="05000000000000000000" pitchFamily="2" charset="2"/>
              <a:buChar char="§"/>
              <a:defRPr/>
            </a:pPr>
            <a:r>
              <a:rPr lang="en-US" sz="1400" b="1" dirty="0">
                <a:solidFill>
                  <a:srgbClr val="FF0000"/>
                </a:solidFill>
              </a:rPr>
              <a:t>Members based on preferences: Jose, Maria, Rachid, Reinaldo, </a:t>
            </a:r>
            <a:r>
              <a:rPr lang="en-US" sz="1400" b="1" dirty="0" err="1">
                <a:solidFill>
                  <a:srgbClr val="FF0000"/>
                </a:solidFill>
              </a:rPr>
              <a:t>Xiaolan</a:t>
            </a:r>
            <a:endParaRPr lang="en-US" sz="1400" b="1" dirty="0">
              <a:solidFill>
                <a:srgbClr val="FF0000"/>
              </a:solidFill>
            </a:endParaRPr>
          </a:p>
          <a:p>
            <a:pPr marL="1371600" lvl="2" indent="-457200">
              <a:buFont typeface="Wingdings" panose="05000000000000000000" pitchFamily="2" charset="2"/>
              <a:buChar char="§"/>
              <a:defRPr/>
            </a:pPr>
            <a:r>
              <a:rPr lang="en-US" sz="1400" b="1" dirty="0">
                <a:solidFill>
                  <a:srgbClr val="FF0000"/>
                </a:solidFill>
              </a:rPr>
              <a:t>TT Climatological Reference Stations</a:t>
            </a:r>
            <a:endParaRPr lang="en-US" sz="1600" b="1" dirty="0">
              <a:solidFill>
                <a:srgbClr val="FF0000"/>
              </a:solidFill>
            </a:endParaRPr>
          </a:p>
          <a:p>
            <a:pPr marL="1371600" lvl="2" indent="-457200">
              <a:buFont typeface="Wingdings" panose="05000000000000000000" pitchFamily="2" charset="2"/>
              <a:buChar char="§"/>
              <a:defRPr/>
            </a:pPr>
            <a:endParaRPr lang="en-AU" sz="1600" dirty="0">
              <a:solidFill>
                <a:schemeClr val="accent1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7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ZoneTexte 37"/>
          <p:cNvSpPr txBox="1"/>
          <p:nvPr/>
        </p:nvSpPr>
        <p:spPr>
          <a:xfrm>
            <a:off x="0" y="215443"/>
            <a:ext cx="9144000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lvl="0" algn="ctr"/>
            <a:r>
              <a:rPr lang="en-GB" sz="2800" dirty="0"/>
              <a:t>Other Tasks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661169"/>
              </p:ext>
            </p:extLst>
          </p:nvPr>
        </p:nvGraphicFramePr>
        <p:xfrm>
          <a:off x="218548" y="1916113"/>
          <a:ext cx="8925453" cy="358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841">
                  <a:extLst>
                    <a:ext uri="{9D8B030D-6E8A-4147-A177-3AD203B41FA5}">
                      <a16:colId xmlns:a16="http://schemas.microsoft.com/office/drawing/2014/main" val="3575969003"/>
                    </a:ext>
                  </a:extLst>
                </a:gridCol>
                <a:gridCol w="5853319">
                  <a:extLst>
                    <a:ext uri="{9D8B030D-6E8A-4147-A177-3AD203B41FA5}">
                      <a16:colId xmlns:a16="http://schemas.microsoft.com/office/drawing/2014/main" val="1691917832"/>
                    </a:ext>
                  </a:extLst>
                </a:gridCol>
                <a:gridCol w="2537293">
                  <a:extLst>
                    <a:ext uri="{9D8B030D-6E8A-4147-A177-3AD203B41FA5}">
                      <a16:colId xmlns:a16="http://schemas.microsoft.com/office/drawing/2014/main" val="1400480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Task Breakdown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Members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437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i.1</a:t>
                      </a:r>
                      <a:endParaRPr lang="en-GB" sz="1400" dirty="0"/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rgbClr val="FF0000"/>
                          </a:solidFill>
                        </a:rPr>
                        <a:t>Communication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Christina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80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i.2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rgbClr val="FF0000"/>
                          </a:solidFill>
                        </a:rPr>
                        <a:t>Work methods and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Christina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526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i.3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rgbClr val="FF0000"/>
                          </a:solidFill>
                        </a:rPr>
                        <a:t>Contact </a:t>
                      </a:r>
                      <a:r>
                        <a:rPr lang="fr-FR" sz="1400" dirty="0" err="1">
                          <a:solidFill>
                            <a:srgbClr val="FF0000"/>
                          </a:solidFill>
                        </a:rPr>
                        <a:t>with</a:t>
                      </a:r>
                      <a:r>
                        <a:rPr lang="fr-FR" sz="14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GB" sz="1400" dirty="0">
                          <a:solidFill>
                            <a:schemeClr val="accent1"/>
                          </a:solidFill>
                        </a:rPr>
                        <a:t>WMO and Open Geospatial Consortium (OGC): The Meteorology and Oceanography Domain Working Group (Met Ocean DWG) 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945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i.4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1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fr-FR" sz="1400" dirty="0">
                          <a:solidFill>
                            <a:srgbClr val="FF0000"/>
                          </a:solidFill>
                        </a:rPr>
                        <a:t>Contact </a:t>
                      </a:r>
                      <a:r>
                        <a:rPr lang="fr-FR" sz="1400" dirty="0" err="1">
                          <a:solidFill>
                            <a:srgbClr val="FF0000"/>
                          </a:solidFill>
                        </a:rPr>
                        <a:t>with</a:t>
                      </a:r>
                      <a:r>
                        <a:rPr lang="fr-FR" sz="14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GB" sz="1400" dirty="0">
                          <a:solidFill>
                            <a:schemeClr val="accent1"/>
                          </a:solidFill>
                        </a:rPr>
                        <a:t>WMO and Open Geospatial Consortium (OGC): The Hydrology Domain Working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11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i.5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rgbClr val="FF0000"/>
                          </a:solidFill>
                        </a:rPr>
                        <a:t>Contact </a:t>
                      </a:r>
                      <a:r>
                        <a:rPr lang="fr-FR" sz="1400" dirty="0" err="1">
                          <a:solidFill>
                            <a:srgbClr val="FF0000"/>
                          </a:solidFill>
                        </a:rPr>
                        <a:t>with</a:t>
                      </a:r>
                      <a:r>
                        <a:rPr lang="fr-FR" sz="14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GB" sz="1400" dirty="0">
                          <a:solidFill>
                            <a:schemeClr val="accent1"/>
                          </a:solidFill>
                        </a:rPr>
                        <a:t>WMO and Open Geospatial Consortium (OGC): The Meteorology and Oceanography Domain Working Group (Met Ocean DWG)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43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i.6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rgbClr val="FF0000"/>
                          </a:solidFill>
                        </a:rPr>
                        <a:t>Contact </a:t>
                      </a:r>
                      <a:r>
                        <a:rPr lang="fr-FR" sz="1400" dirty="0" err="1">
                          <a:solidFill>
                            <a:srgbClr val="FF0000"/>
                          </a:solidFill>
                        </a:rPr>
                        <a:t>with</a:t>
                      </a:r>
                      <a:r>
                        <a:rPr lang="fr-FR" sz="14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GB" sz="1400" dirty="0">
                          <a:solidFill>
                            <a:schemeClr val="accent1"/>
                          </a:solidFill>
                        </a:rPr>
                        <a:t>OGC and International Organization for Standardization (ISO)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Xiaolan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81399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942667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§"/>
              <a:defRPr/>
            </a:pPr>
            <a:r>
              <a:rPr lang="en-US" sz="1400" b="1" dirty="0">
                <a:solidFill>
                  <a:srgbClr val="FF0000"/>
                </a:solidFill>
              </a:rPr>
              <a:t>Lead: Denis and Christina</a:t>
            </a:r>
          </a:p>
          <a:p>
            <a:pPr marL="1371600" lvl="2" indent="-457200">
              <a:buFont typeface="Wingdings" panose="05000000000000000000" pitchFamily="2" charset="2"/>
              <a:buChar char="§"/>
              <a:defRPr/>
            </a:pPr>
            <a:r>
              <a:rPr lang="en-US" sz="1400" b="1" dirty="0">
                <a:solidFill>
                  <a:srgbClr val="FF0000"/>
                </a:solidFill>
              </a:rPr>
              <a:t>All members</a:t>
            </a:r>
            <a:endParaRPr lang="en-US" sz="1600" b="1" dirty="0">
              <a:solidFill>
                <a:srgbClr val="FF0000"/>
              </a:solidFill>
            </a:endParaRPr>
          </a:p>
          <a:p>
            <a:pPr marL="1371600" lvl="2" indent="-457200">
              <a:buFont typeface="Wingdings" panose="05000000000000000000" pitchFamily="2" charset="2"/>
              <a:buChar char="§"/>
              <a:defRPr/>
            </a:pPr>
            <a:endParaRPr lang="en-AU" sz="1600" dirty="0">
              <a:solidFill>
                <a:schemeClr val="accent1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17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ZoneTexte 37"/>
          <p:cNvSpPr txBox="1"/>
          <p:nvPr/>
        </p:nvSpPr>
        <p:spPr>
          <a:xfrm>
            <a:off x="1" y="9095"/>
            <a:ext cx="9144000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Attempt on work processes and frequency</a:t>
            </a:r>
            <a:r>
              <a:rPr kumimoji="0" lang="en-US" sz="2800" b="1" i="0" u="none" strike="noStrike" kern="1200" cap="none" spc="0" normalizeH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meetings</a:t>
            </a:r>
            <a:endParaRPr kumimoji="0" lang="en-US" sz="2800" b="1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76250" y="1028700"/>
            <a:ext cx="813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Agenda for </a:t>
            </a:r>
            <a:r>
              <a:rPr lang="fr-FR" dirty="0" err="1"/>
              <a:t>next</a:t>
            </a:r>
            <a:r>
              <a:rPr lang="fr-FR" dirty="0"/>
              <a:t> meetings .....</a:t>
            </a:r>
            <a:endParaRPr lang="en-GB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6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ZoneTexte 37"/>
          <p:cNvSpPr txBox="1"/>
          <p:nvPr/>
        </p:nvSpPr>
        <p:spPr>
          <a:xfrm>
            <a:off x="1" y="9095"/>
            <a:ext cx="9144000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Rectangle 2"/>
          <p:cNvSpPr/>
          <p:nvPr/>
        </p:nvSpPr>
        <p:spPr>
          <a:xfrm>
            <a:off x="95250" y="1347519"/>
            <a:ext cx="88773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schemeClr val="accent1"/>
                </a:solidFill>
              </a:rPr>
              <a:t>Introduction of Ali and Rachid</a:t>
            </a:r>
          </a:p>
          <a:p>
            <a:pPr marL="1371600" lvl="2" indent="-457200"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schemeClr val="accent1"/>
                </a:solidFill>
              </a:rPr>
              <a:t>Task teams – member confirmation and task team leads</a:t>
            </a:r>
          </a:p>
          <a:p>
            <a:pPr marL="1371600" lvl="2" indent="-457200"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schemeClr val="accent1"/>
                </a:solidFill>
              </a:rPr>
              <a:t>Discussion of work plan for task teams</a:t>
            </a:r>
          </a:p>
          <a:p>
            <a:pPr marL="1371600" lvl="2" indent="-457200"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schemeClr val="accent1"/>
                </a:solidFill>
              </a:rPr>
              <a:t>Next agenda</a:t>
            </a:r>
            <a:endParaRPr lang="en-AU" sz="2000" dirty="0">
              <a:solidFill>
                <a:schemeClr val="accent1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80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ZoneTexte 37"/>
          <p:cNvSpPr txBox="1"/>
          <p:nvPr/>
        </p:nvSpPr>
        <p:spPr>
          <a:xfrm>
            <a:off x="1" y="9095"/>
            <a:ext cx="9144000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Team </a:t>
            </a:r>
            <a:r>
              <a:rPr lang="fr-FR" sz="2800" b="1" dirty="0" err="1">
                <a:solidFill>
                  <a:schemeClr val="bg1"/>
                </a:solidFill>
              </a:rPr>
              <a:t>member</a:t>
            </a:r>
            <a:r>
              <a:rPr lang="fr-FR" sz="2800" b="1" dirty="0">
                <a:solidFill>
                  <a:schemeClr val="bg1"/>
                </a:solidFill>
              </a:rPr>
              <a:t> </a:t>
            </a:r>
            <a:r>
              <a:rPr lang="fr-FR" sz="2800" b="1" dirty="0" err="1">
                <a:solidFill>
                  <a:schemeClr val="bg1"/>
                </a:solidFill>
              </a:rPr>
              <a:t>task</a:t>
            </a:r>
            <a:r>
              <a:rPr lang="fr-FR" sz="2800" b="1" dirty="0">
                <a:solidFill>
                  <a:schemeClr val="bg1"/>
                </a:solidFill>
              </a:rPr>
              <a:t> group </a:t>
            </a:r>
            <a:r>
              <a:rPr lang="fr-FR" sz="2800" b="1" dirty="0" err="1">
                <a:solidFill>
                  <a:schemeClr val="bg1"/>
                </a:solidFill>
              </a:rPr>
              <a:t>preferences</a:t>
            </a:r>
            <a:endParaRPr lang="fr-FR" sz="2800" b="1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3350" y="1074509"/>
            <a:ext cx="88773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accent1"/>
                </a:solidFill>
              </a:rPr>
              <a:t>Ali EDDENJAL: c, e, f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accent1"/>
                </a:solidFill>
              </a:rPr>
              <a:t>Bruce BANNERMAN: a, b, c, d, e, f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accent1"/>
                </a:solidFill>
              </a:rPr>
              <a:t>Ge PENG: a, b, e, f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accent1"/>
                </a:solidFill>
              </a:rPr>
              <a:t>José A. GUIJARRO: a, b, g, h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en-US" sz="2000" dirty="0" err="1">
                <a:solidFill>
                  <a:schemeClr val="accent1"/>
                </a:solidFill>
              </a:rPr>
              <a:t>Lipeng</a:t>
            </a:r>
            <a:r>
              <a:rPr lang="en-US" sz="2000" dirty="0">
                <a:solidFill>
                  <a:schemeClr val="accent1"/>
                </a:solidFill>
              </a:rPr>
              <a:t> JIANG: a, b, d, e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accent1"/>
                </a:solidFill>
              </a:rPr>
              <a:t>Lydia GATES: Marine Data Expert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accent1"/>
                </a:solidFill>
              </a:rPr>
              <a:t>María SKANSI: a, c, g, h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accent1"/>
                </a:solidFill>
              </a:rPr>
              <a:t>Markus DONAT: a, c, e, f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accent1"/>
                </a:solidFill>
              </a:rPr>
              <a:t>Markus ZIESE: a, b, c, e, f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en-US" sz="2000" dirty="0" err="1">
                <a:solidFill>
                  <a:schemeClr val="accent1"/>
                </a:solidFill>
              </a:rPr>
              <a:t>Nirina</a:t>
            </a:r>
            <a:r>
              <a:rPr lang="en-US" sz="2000" dirty="0">
                <a:solidFill>
                  <a:schemeClr val="accent1"/>
                </a:solidFill>
              </a:rPr>
              <a:t> RAVALITERA: Hydrology Data Expert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accent1"/>
                </a:solidFill>
              </a:rPr>
              <a:t>Rachid SEBBARI: a, b, c, h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accent1"/>
                </a:solidFill>
              </a:rPr>
              <a:t>Reinaldo SILVEIRA: c, e, f, g, h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en-US" sz="2000" dirty="0">
                <a:solidFill>
                  <a:schemeClr val="accent1"/>
                </a:solidFill>
              </a:rPr>
              <a:t>Robert ALLAN: a, c, g	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en-US" sz="2000" dirty="0" err="1">
                <a:solidFill>
                  <a:schemeClr val="accent1"/>
                </a:solidFill>
              </a:rPr>
              <a:t>Urip</a:t>
            </a:r>
            <a:r>
              <a:rPr lang="en-US" sz="2000" dirty="0">
                <a:solidFill>
                  <a:schemeClr val="accent1"/>
                </a:solidFill>
              </a:rPr>
              <a:t> HARYOKO: a, b, c, e</a:t>
            </a:r>
          </a:p>
          <a:p>
            <a:pPr marL="1371600" lvl="2" indent="-457200">
              <a:buFont typeface="+mj-lt"/>
              <a:buAutoNum type="arabicPeriod"/>
              <a:defRPr/>
            </a:pPr>
            <a:r>
              <a:rPr lang="en-US" sz="2000" dirty="0" err="1">
                <a:solidFill>
                  <a:schemeClr val="accent1"/>
                </a:solidFill>
              </a:rPr>
              <a:t>Xiaolan</a:t>
            </a:r>
            <a:r>
              <a:rPr lang="en-US" sz="2000" dirty="0">
                <a:solidFill>
                  <a:schemeClr val="accent1"/>
                </a:solidFill>
              </a:rPr>
              <a:t> WANG: a, c, e, g, h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2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ZoneTexte 37"/>
          <p:cNvSpPr txBox="1"/>
          <p:nvPr/>
        </p:nvSpPr>
        <p:spPr>
          <a:xfrm>
            <a:off x="1" y="9095"/>
            <a:ext cx="9144000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Denis Lead: </a:t>
            </a:r>
            <a:r>
              <a:rPr lang="fr-FR" sz="2800" b="1" dirty="0" err="1">
                <a:solidFill>
                  <a:schemeClr val="bg1"/>
                </a:solidFill>
              </a:rPr>
              <a:t>Task</a:t>
            </a:r>
            <a:r>
              <a:rPr lang="fr-FR" sz="2800" b="1" dirty="0">
                <a:solidFill>
                  <a:schemeClr val="bg1"/>
                </a:solidFill>
              </a:rPr>
              <a:t> Teams</a:t>
            </a:r>
          </a:p>
        </p:txBody>
      </p:sp>
      <p:sp>
        <p:nvSpPr>
          <p:cNvPr id="3" name="Rectangle 2"/>
          <p:cNvSpPr/>
          <p:nvPr/>
        </p:nvSpPr>
        <p:spPr>
          <a:xfrm>
            <a:off x="95250" y="897835"/>
            <a:ext cx="88773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LcParenR"/>
              <a:defRPr/>
            </a:pPr>
            <a:r>
              <a:rPr lang="en-US" sz="2000" dirty="0">
                <a:solidFill>
                  <a:schemeClr val="accent1"/>
                </a:solidFill>
              </a:rPr>
              <a:t>Guidance and recommendations for </a:t>
            </a:r>
            <a:r>
              <a:rPr lang="en-US" sz="2000" b="1" dirty="0">
                <a:solidFill>
                  <a:schemeClr val="accent1"/>
                </a:solidFill>
              </a:rPr>
              <a:t>CDMS and Data Rescue Project </a:t>
            </a:r>
            <a:r>
              <a:rPr lang="en-US" sz="2000" dirty="0">
                <a:solidFill>
                  <a:schemeClr val="accent1"/>
                </a:solidFill>
              </a:rPr>
              <a:t>implementation using WMO Extra-Budgetary resources; </a:t>
            </a:r>
            <a:r>
              <a:rPr lang="en-US" sz="2000" dirty="0" err="1">
                <a:solidFill>
                  <a:schemeClr val="accent1"/>
                </a:solidFill>
              </a:rPr>
              <a:t>Lipeng</a:t>
            </a:r>
            <a:r>
              <a:rPr lang="en-US" sz="2000" dirty="0">
                <a:solidFill>
                  <a:schemeClr val="accent1"/>
                </a:solidFill>
              </a:rPr>
              <a:t>, Jose, Markus Z., Rachid, Rob, </a:t>
            </a:r>
            <a:r>
              <a:rPr lang="en-US" sz="2000" dirty="0" err="1">
                <a:solidFill>
                  <a:schemeClr val="accent1"/>
                </a:solidFill>
              </a:rPr>
              <a:t>Urip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dirty="0" err="1">
                <a:solidFill>
                  <a:schemeClr val="accent1"/>
                </a:solidFill>
              </a:rPr>
              <a:t>Xiaolan</a:t>
            </a:r>
            <a:r>
              <a:rPr lang="en-US" sz="2000" dirty="0">
                <a:solidFill>
                  <a:schemeClr val="accent1"/>
                </a:solidFill>
              </a:rPr>
              <a:t>, Peng, Maria, Markus D., Bruce</a:t>
            </a:r>
          </a:p>
          <a:p>
            <a:pPr marL="457200" indent="-457200">
              <a:buFont typeface="+mj-lt"/>
              <a:buAutoNum type="alphaLcParenR"/>
              <a:defRPr/>
            </a:pPr>
            <a:endParaRPr lang="en-US" sz="2000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lphaLcParenR"/>
              <a:defRPr/>
            </a:pPr>
            <a:r>
              <a:rPr lang="en-US" sz="2000" b="1" dirty="0">
                <a:solidFill>
                  <a:schemeClr val="accent1"/>
                </a:solidFill>
              </a:rPr>
              <a:t>Open Source </a:t>
            </a:r>
            <a:r>
              <a:rPr lang="en-US" sz="2000" dirty="0">
                <a:solidFill>
                  <a:schemeClr val="accent1"/>
                </a:solidFill>
              </a:rPr>
              <a:t>Climate Data Management </a:t>
            </a:r>
            <a:r>
              <a:rPr lang="en-US" sz="2000" b="1" dirty="0">
                <a:solidFill>
                  <a:schemeClr val="accent1"/>
                </a:solidFill>
              </a:rPr>
              <a:t>Systems</a:t>
            </a:r>
            <a:r>
              <a:rPr lang="en-US" sz="2000" dirty="0">
                <a:solidFill>
                  <a:schemeClr val="accent1"/>
                </a:solidFill>
              </a:rPr>
              <a:t> using WMO specifications and modern data models:  </a:t>
            </a:r>
            <a:r>
              <a:rPr lang="en-US" sz="2000" dirty="0" err="1">
                <a:solidFill>
                  <a:schemeClr val="accent1"/>
                </a:solidFill>
              </a:rPr>
              <a:t>Lipeng</a:t>
            </a:r>
            <a:r>
              <a:rPr lang="en-US" sz="2000" dirty="0">
                <a:solidFill>
                  <a:schemeClr val="accent1"/>
                </a:solidFill>
              </a:rPr>
              <a:t>, Jose, Markus Z., Rachid, </a:t>
            </a:r>
            <a:r>
              <a:rPr lang="en-US" sz="2000" dirty="0" err="1">
                <a:solidFill>
                  <a:schemeClr val="accent1"/>
                </a:solidFill>
              </a:rPr>
              <a:t>Urip</a:t>
            </a:r>
            <a:r>
              <a:rPr lang="en-US" sz="2000" dirty="0">
                <a:solidFill>
                  <a:schemeClr val="accent1"/>
                </a:solidFill>
              </a:rPr>
              <a:t>, Peng, Bruce</a:t>
            </a:r>
          </a:p>
          <a:p>
            <a:pPr marL="457200" indent="-457200">
              <a:buFont typeface="+mj-lt"/>
              <a:buAutoNum type="alphaLcParenR"/>
              <a:defRPr/>
            </a:pPr>
            <a:endParaRPr lang="en-US" sz="2000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lphaLcParenR"/>
              <a:defRPr/>
            </a:pPr>
            <a:r>
              <a:rPr lang="en-US" sz="2000" dirty="0">
                <a:solidFill>
                  <a:schemeClr val="accent1"/>
                </a:solidFill>
              </a:rPr>
              <a:t>Guidance and recommendations for global and regional climate data collections including WWR, CLINO, CLIMAT, daily climate (DAYCLI) </a:t>
            </a:r>
            <a:r>
              <a:rPr lang="en-US" sz="2000" b="1" dirty="0">
                <a:solidFill>
                  <a:schemeClr val="accent1"/>
                </a:solidFill>
              </a:rPr>
              <a:t>data exchange </a:t>
            </a:r>
            <a:r>
              <a:rPr lang="en-US" sz="2000" dirty="0">
                <a:solidFill>
                  <a:schemeClr val="accent1"/>
                </a:solidFill>
              </a:rPr>
              <a:t>and reference climatological stations: Ali, Markus Z. Rachid, Reinaldo, Rob, </a:t>
            </a:r>
            <a:r>
              <a:rPr lang="en-US" sz="2000" dirty="0" err="1">
                <a:solidFill>
                  <a:schemeClr val="accent1"/>
                </a:solidFill>
              </a:rPr>
              <a:t>Urip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dirty="0" err="1">
                <a:solidFill>
                  <a:schemeClr val="accent1"/>
                </a:solidFill>
              </a:rPr>
              <a:t>Xiaolan</a:t>
            </a:r>
            <a:r>
              <a:rPr lang="en-US" sz="2000" dirty="0">
                <a:solidFill>
                  <a:schemeClr val="accent1"/>
                </a:solidFill>
              </a:rPr>
              <a:t>, Maria, Markus D, Bruce.</a:t>
            </a:r>
          </a:p>
          <a:p>
            <a:pPr marL="1371600" lvl="2" indent="-457200">
              <a:buFont typeface="+mj-lt"/>
              <a:buAutoNum type="arabicPeriod"/>
              <a:defRPr/>
            </a:pP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78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ZoneTexte 37"/>
          <p:cNvSpPr txBox="1"/>
          <p:nvPr/>
        </p:nvSpPr>
        <p:spPr>
          <a:xfrm>
            <a:off x="1" y="9095"/>
            <a:ext cx="9144000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fr-FR" sz="2800" b="1" dirty="0">
                <a:solidFill>
                  <a:schemeClr val="bg1"/>
                </a:solidFill>
              </a:rPr>
              <a:t>Christina Lead: </a:t>
            </a:r>
            <a:r>
              <a:rPr lang="fr-FR" sz="2800" b="1" dirty="0" err="1">
                <a:solidFill>
                  <a:schemeClr val="bg1"/>
                </a:solidFill>
              </a:rPr>
              <a:t>Task</a:t>
            </a:r>
            <a:r>
              <a:rPr lang="fr-FR" sz="2800" b="1" dirty="0">
                <a:solidFill>
                  <a:schemeClr val="bg1"/>
                </a:solidFill>
              </a:rPr>
              <a:t> Teams</a:t>
            </a:r>
          </a:p>
        </p:txBody>
      </p:sp>
      <p:sp>
        <p:nvSpPr>
          <p:cNvPr id="3" name="Rectangle 2"/>
          <p:cNvSpPr/>
          <p:nvPr/>
        </p:nvSpPr>
        <p:spPr>
          <a:xfrm>
            <a:off x="95250" y="703102"/>
            <a:ext cx="88773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LcParenR" startAt="4"/>
              <a:defRPr/>
            </a:pPr>
            <a:r>
              <a:rPr lang="en-US" sz="2000" dirty="0">
                <a:solidFill>
                  <a:schemeClr val="accent1"/>
                </a:solidFill>
              </a:rPr>
              <a:t>Guidance and recommendations for full </a:t>
            </a:r>
            <a:r>
              <a:rPr lang="en-US" sz="2000" b="1" dirty="0">
                <a:solidFill>
                  <a:schemeClr val="accent1"/>
                </a:solidFill>
              </a:rPr>
              <a:t>WIS 2.0 </a:t>
            </a:r>
            <a:r>
              <a:rPr lang="en-US" sz="2000" dirty="0">
                <a:solidFill>
                  <a:schemeClr val="accent1"/>
                </a:solidFill>
              </a:rPr>
              <a:t>utilization for climate data and products: </a:t>
            </a:r>
            <a:r>
              <a:rPr lang="en-US" sz="2000" dirty="0" err="1">
                <a:solidFill>
                  <a:schemeClr val="accent1"/>
                </a:solidFill>
              </a:rPr>
              <a:t>Lipeng</a:t>
            </a:r>
            <a:r>
              <a:rPr lang="en-US" sz="2000" dirty="0">
                <a:solidFill>
                  <a:schemeClr val="accent1"/>
                </a:solidFill>
              </a:rPr>
              <a:t>, William, Bruce</a:t>
            </a:r>
          </a:p>
          <a:p>
            <a:pPr marL="457200" indent="-457200">
              <a:buFont typeface="+mj-lt"/>
              <a:buAutoNum type="alphaLcParenR" startAt="4"/>
              <a:defRPr/>
            </a:pPr>
            <a:endParaRPr lang="en-US" sz="2000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lphaLcParenR" startAt="4"/>
              <a:defRPr/>
            </a:pPr>
            <a:r>
              <a:rPr lang="en-US" sz="2000" dirty="0">
                <a:solidFill>
                  <a:schemeClr val="accent1"/>
                </a:solidFill>
              </a:rPr>
              <a:t>Evaluation of Climate Datasets Stewardship for inclusion in the WMO </a:t>
            </a:r>
            <a:r>
              <a:rPr lang="en-US" sz="2000" b="1" dirty="0">
                <a:solidFill>
                  <a:schemeClr val="accent1"/>
                </a:solidFill>
              </a:rPr>
              <a:t>Catalogue</a:t>
            </a:r>
            <a:r>
              <a:rPr lang="en-US" sz="2000" dirty="0">
                <a:solidFill>
                  <a:schemeClr val="accent1"/>
                </a:solidFill>
              </a:rPr>
              <a:t> of Climate Data: Ali, </a:t>
            </a:r>
            <a:r>
              <a:rPr lang="en-US" sz="2000" dirty="0" err="1">
                <a:solidFill>
                  <a:schemeClr val="accent1"/>
                </a:solidFill>
              </a:rPr>
              <a:t>Lipeng</a:t>
            </a:r>
            <a:r>
              <a:rPr lang="en-US" sz="2000" dirty="0">
                <a:solidFill>
                  <a:schemeClr val="accent1"/>
                </a:solidFill>
              </a:rPr>
              <a:t>, Markus Z., Reinaldo, </a:t>
            </a:r>
            <a:r>
              <a:rPr lang="en-US" sz="2000" dirty="0" err="1">
                <a:solidFill>
                  <a:schemeClr val="accent1"/>
                </a:solidFill>
              </a:rPr>
              <a:t>Urip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dirty="0" err="1">
                <a:solidFill>
                  <a:schemeClr val="accent1"/>
                </a:solidFill>
              </a:rPr>
              <a:t>Xiaolan</a:t>
            </a:r>
            <a:r>
              <a:rPr lang="en-US" sz="2000" dirty="0">
                <a:solidFill>
                  <a:schemeClr val="accent1"/>
                </a:solidFill>
              </a:rPr>
              <a:t>, Peng, Markus D., Bruce</a:t>
            </a:r>
          </a:p>
          <a:p>
            <a:pPr marL="457200" indent="-457200">
              <a:buFont typeface="+mj-lt"/>
              <a:buAutoNum type="alphaLcParenR" startAt="4"/>
              <a:defRPr/>
            </a:pPr>
            <a:endParaRPr lang="en-US" sz="2000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lphaLcParenR" startAt="4"/>
              <a:defRPr/>
            </a:pPr>
            <a:r>
              <a:rPr lang="en-US" sz="2000" dirty="0">
                <a:solidFill>
                  <a:schemeClr val="accent1"/>
                </a:solidFill>
              </a:rPr>
              <a:t>Maintenance and update of the WMO </a:t>
            </a:r>
            <a:r>
              <a:rPr lang="en-US" sz="2000" b="1" dirty="0">
                <a:solidFill>
                  <a:schemeClr val="accent1"/>
                </a:solidFill>
              </a:rPr>
              <a:t>Manual</a:t>
            </a:r>
            <a:r>
              <a:rPr lang="en-US" sz="2000" dirty="0">
                <a:solidFill>
                  <a:schemeClr val="accent1"/>
                </a:solidFill>
              </a:rPr>
              <a:t> on High Quality Global Data Management Framework for Climate: William, Ali, Markus Z., Reinaldo, Rob, </a:t>
            </a:r>
            <a:r>
              <a:rPr lang="en-US" sz="2000" dirty="0" err="1">
                <a:solidFill>
                  <a:schemeClr val="accent1"/>
                </a:solidFill>
              </a:rPr>
              <a:t>Xiaolan</a:t>
            </a:r>
            <a:r>
              <a:rPr lang="en-US" sz="2000" dirty="0">
                <a:solidFill>
                  <a:schemeClr val="accent1"/>
                </a:solidFill>
              </a:rPr>
              <a:t>, Peng, Markus D., Bruce</a:t>
            </a:r>
          </a:p>
          <a:p>
            <a:pPr marL="457200" indent="-457200">
              <a:buFont typeface="+mj-lt"/>
              <a:buAutoNum type="alphaLcParenR" startAt="4"/>
              <a:defRPr/>
            </a:pPr>
            <a:endParaRPr lang="en-US" sz="2000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lphaLcParenR" startAt="4"/>
              <a:defRPr/>
            </a:pPr>
            <a:r>
              <a:rPr lang="en-US" sz="2000" dirty="0">
                <a:solidFill>
                  <a:schemeClr val="accent1"/>
                </a:solidFill>
              </a:rPr>
              <a:t>Update of the WMO recognition mechanism for the </a:t>
            </a:r>
            <a:r>
              <a:rPr lang="en-US" sz="2000" b="1" dirty="0">
                <a:solidFill>
                  <a:schemeClr val="accent1"/>
                </a:solidFill>
              </a:rPr>
              <a:t>long-term observing stations</a:t>
            </a:r>
            <a:r>
              <a:rPr lang="en-US" sz="2000" dirty="0">
                <a:solidFill>
                  <a:schemeClr val="accent1"/>
                </a:solidFill>
              </a:rPr>
              <a:t>: Jose, Reinaldo, Rob, </a:t>
            </a:r>
            <a:r>
              <a:rPr lang="en-US" sz="2000" dirty="0" err="1">
                <a:solidFill>
                  <a:schemeClr val="accent1"/>
                </a:solidFill>
              </a:rPr>
              <a:t>Xiaolan</a:t>
            </a:r>
            <a:r>
              <a:rPr lang="en-US" sz="2000" dirty="0">
                <a:solidFill>
                  <a:schemeClr val="accent1"/>
                </a:solidFill>
              </a:rPr>
              <a:t>, Maria</a:t>
            </a:r>
          </a:p>
          <a:p>
            <a:pPr marL="457200" indent="-457200">
              <a:buFont typeface="+mj-lt"/>
              <a:buAutoNum type="alphaLcParenR" startAt="4"/>
              <a:defRPr/>
            </a:pPr>
            <a:endParaRPr lang="en-US" sz="2000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lphaLcParenR" startAt="4"/>
              <a:defRPr/>
            </a:pPr>
            <a:r>
              <a:rPr lang="en-US" sz="2000" dirty="0">
                <a:solidFill>
                  <a:schemeClr val="accent1"/>
                </a:solidFill>
              </a:rPr>
              <a:t>Guidelines on definitions and requirements for </a:t>
            </a:r>
            <a:r>
              <a:rPr lang="en-US" sz="2000" b="1" dirty="0">
                <a:solidFill>
                  <a:schemeClr val="accent1"/>
                </a:solidFill>
              </a:rPr>
              <a:t>climatological reference stations</a:t>
            </a:r>
            <a:r>
              <a:rPr lang="en-US" sz="2000" dirty="0">
                <a:solidFill>
                  <a:schemeClr val="accent1"/>
                </a:solidFill>
              </a:rPr>
              <a:t>: </a:t>
            </a:r>
            <a:r>
              <a:rPr lang="en-US" sz="2000" dirty="0" err="1">
                <a:solidFill>
                  <a:schemeClr val="accent1"/>
                </a:solidFill>
              </a:rPr>
              <a:t>Xiaolan</a:t>
            </a:r>
            <a:r>
              <a:rPr lang="en-US" sz="2000" dirty="0">
                <a:solidFill>
                  <a:schemeClr val="accent1"/>
                </a:solidFill>
              </a:rPr>
              <a:t>, Jose, Rachid, Reinaldo, Maria</a:t>
            </a:r>
          </a:p>
          <a:p>
            <a:pPr marL="1371600" lvl="2" indent="-457200">
              <a:buFont typeface="+mj-lt"/>
              <a:buAutoNum type="arabicPeriod"/>
              <a:defRPr/>
            </a:pP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41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ZoneTexte 37"/>
          <p:cNvSpPr txBox="1"/>
          <p:nvPr/>
        </p:nvSpPr>
        <p:spPr>
          <a:xfrm>
            <a:off x="1" y="9095"/>
            <a:ext cx="9144000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Task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Team</a:t>
            </a:r>
            <a:r>
              <a:rPr lang="fr-FR" sz="2800" b="1" dirty="0">
                <a:solidFill>
                  <a:prstClr val="white"/>
                </a:solidFill>
                <a:latin typeface="Calibri"/>
              </a:rPr>
              <a:t> 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CDMS and Data Rescue</a:t>
            </a:r>
          </a:p>
        </p:txBody>
      </p:sp>
      <p:sp>
        <p:nvSpPr>
          <p:cNvPr id="2" name="Rectangle 1"/>
          <p:cNvSpPr/>
          <p:nvPr/>
        </p:nvSpPr>
        <p:spPr>
          <a:xfrm>
            <a:off x="36512" y="684189"/>
            <a:ext cx="91074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Guidance and recommendations for CDMS and Data Rescue Project implementation using WMO Extra-Budgetary resources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" y="1233553"/>
            <a:ext cx="900006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§"/>
              <a:defRPr/>
            </a:pPr>
            <a:r>
              <a:rPr lang="en-US" sz="1400" b="1" dirty="0">
                <a:solidFill>
                  <a:srgbClr val="FF0000"/>
                </a:solidFill>
              </a:rPr>
              <a:t>Lead: Denis</a:t>
            </a:r>
          </a:p>
          <a:p>
            <a:pPr marL="1371600" lvl="2" indent="-457200">
              <a:buFont typeface="Wingdings" panose="05000000000000000000" pitchFamily="2" charset="2"/>
              <a:buChar char="§"/>
              <a:defRPr/>
            </a:pPr>
            <a:r>
              <a:rPr lang="en-US" sz="1400" b="1" dirty="0">
                <a:solidFill>
                  <a:srgbClr val="FF0000"/>
                </a:solidFill>
              </a:rPr>
              <a:t>Members based on preferences: Bruce, Peng, Jose, </a:t>
            </a:r>
            <a:r>
              <a:rPr lang="en-US" sz="1400" b="1" dirty="0" err="1">
                <a:solidFill>
                  <a:srgbClr val="FF0000"/>
                </a:solidFill>
              </a:rPr>
              <a:t>Lipeng</a:t>
            </a:r>
            <a:r>
              <a:rPr lang="en-US" sz="1400" b="1" dirty="0">
                <a:solidFill>
                  <a:srgbClr val="FF0000"/>
                </a:solidFill>
              </a:rPr>
              <a:t>, Maria, Markus D., Markus Z., Rachid, Rob, </a:t>
            </a:r>
            <a:r>
              <a:rPr lang="en-US" sz="1400" b="1" dirty="0" err="1">
                <a:solidFill>
                  <a:srgbClr val="FF0000"/>
                </a:solidFill>
              </a:rPr>
              <a:t>Urip</a:t>
            </a:r>
            <a:r>
              <a:rPr lang="en-US" sz="1400" b="1" dirty="0">
                <a:solidFill>
                  <a:srgbClr val="FF0000"/>
                </a:solidFill>
              </a:rPr>
              <a:t> and </a:t>
            </a:r>
            <a:r>
              <a:rPr lang="en-US" sz="1400" b="1" dirty="0" err="1">
                <a:solidFill>
                  <a:srgbClr val="FF0000"/>
                </a:solidFill>
              </a:rPr>
              <a:t>Xiaolan</a:t>
            </a:r>
            <a:endParaRPr lang="en-US" sz="1400" b="1" dirty="0">
              <a:solidFill>
                <a:srgbClr val="FF0000"/>
              </a:solidFill>
            </a:endParaRPr>
          </a:p>
          <a:p>
            <a:pPr marL="1371600" lvl="2" indent="-457200">
              <a:buFont typeface="Wingdings" panose="05000000000000000000" pitchFamily="2" charset="2"/>
              <a:buChar char="§"/>
              <a:defRPr/>
            </a:pPr>
            <a:r>
              <a:rPr lang="en-US" sz="1400" b="1" dirty="0">
                <a:solidFill>
                  <a:srgbClr val="FF0000"/>
                </a:solidFill>
              </a:rPr>
              <a:t>TT CDMS &amp; DATA RESCUE</a:t>
            </a:r>
          </a:p>
          <a:p>
            <a:pPr marL="1371600" lvl="2" indent="-457200">
              <a:buFont typeface="Wingdings" panose="05000000000000000000" pitchFamily="2" charset="2"/>
              <a:buChar char="§"/>
              <a:defRPr/>
            </a:pPr>
            <a:endParaRPr lang="en-US" sz="1600" b="1" dirty="0">
              <a:solidFill>
                <a:srgbClr val="FF0000"/>
              </a:solidFill>
            </a:endParaRPr>
          </a:p>
          <a:p>
            <a:pPr marL="1371600" lvl="2" indent="-457200">
              <a:buFont typeface="Wingdings" panose="05000000000000000000" pitchFamily="2" charset="2"/>
              <a:buChar char="§"/>
              <a:defRPr/>
            </a:pPr>
            <a:endParaRPr lang="en-AU" sz="1600" dirty="0">
              <a:solidFill>
                <a:schemeClr val="accent1"/>
              </a:solidFill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618538"/>
              </p:ext>
            </p:extLst>
          </p:nvPr>
        </p:nvGraphicFramePr>
        <p:xfrm>
          <a:off x="156635" y="2175359"/>
          <a:ext cx="8830731" cy="37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65">
                  <a:extLst>
                    <a:ext uri="{9D8B030D-6E8A-4147-A177-3AD203B41FA5}">
                      <a16:colId xmlns:a16="http://schemas.microsoft.com/office/drawing/2014/main" val="3575969003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val="1691917832"/>
                    </a:ext>
                  </a:extLst>
                </a:gridCol>
                <a:gridCol w="2510366">
                  <a:extLst>
                    <a:ext uri="{9D8B030D-6E8A-4147-A177-3AD203B41FA5}">
                      <a16:colId xmlns:a16="http://schemas.microsoft.com/office/drawing/2014/main" val="1400480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Task Breakdown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Members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437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a.1</a:t>
                      </a:r>
                      <a:endParaRPr lang="en-GB" sz="1400" dirty="0"/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FF0000"/>
                          </a:solidFill>
                        </a:rPr>
                        <a:t>Maintenance and Update of the "CDMS Specifications" WMO-No.1131 (2014). In liaise with the necessary Teams expertise from SERCOM and INFCOM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0" lvl="2" indent="0"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Lead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 :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Bruce</a:t>
                      </a:r>
                      <a:br>
                        <a:rPr lang="en-US" sz="1400" b="1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, Peng, Jose, 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Lipeng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, Maria, Markus D., Markus Z., 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Rachid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, Rob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80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a.2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accent1"/>
                          </a:solidFill>
                        </a:rPr>
                        <a:t>CDMS Monitoring (Maintenance and update of the database on CDMS implementations, survey)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= a.1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526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a.3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accent1"/>
                          </a:solidFill>
                        </a:rPr>
                        <a:t>Maintenance and Update of the "Guidelines on Best Practices for Climate Data Rescue"  WMO-No.1182 (2016). In liaise with Copernicus "Best Practices Guidelines for Climate Data Rescue" (2019). </a:t>
                      </a:r>
                      <a:r>
                        <a:rPr lang="en-GB" sz="1400" b="1" dirty="0">
                          <a:solidFill>
                            <a:srgbClr val="FF0000"/>
                          </a:solidFill>
                        </a:rPr>
                        <a:t>Close Work with the KNMI (I-Dare Portal) and with the Copernicus Portal 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Lead : Rob, 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Xiaolan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Urip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, Denis, Jose</a:t>
                      </a:r>
                      <a:br>
                        <a:rPr lang="en-US" sz="1400" b="1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Marine and Hydro data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269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a.4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accent1"/>
                          </a:solidFill>
                        </a:rPr>
                        <a:t>Maintenance and Update of the "Guidelines on Homogenization"  WMO-No.1245 (2020)</a:t>
                      </a:r>
                      <a:endParaRPr lang="en-AU" sz="1400" dirty="0">
                        <a:solidFill>
                          <a:schemeClr val="accent1"/>
                        </a:solidFill>
                      </a:endParaRP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Xiaolan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Urip</a:t>
                      </a:r>
                      <a:r>
                        <a:rPr lang="en-US" sz="1400" b="1" smtClean="0">
                          <a:solidFill>
                            <a:srgbClr val="FF0000"/>
                          </a:solidFill>
                        </a:rPr>
                        <a:t>, Jose…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19412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7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ZoneTexte 37"/>
          <p:cNvSpPr txBox="1"/>
          <p:nvPr/>
        </p:nvSpPr>
        <p:spPr>
          <a:xfrm>
            <a:off x="1" y="9095"/>
            <a:ext cx="9144000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algn="ctr"/>
            <a:r>
              <a:rPr lang="fr-FR" sz="2800" b="1" dirty="0" err="1">
                <a:solidFill>
                  <a:schemeClr val="bg1"/>
                </a:solidFill>
              </a:rPr>
              <a:t>Task</a:t>
            </a:r>
            <a:r>
              <a:rPr lang="fr-FR" sz="2800" b="1" dirty="0">
                <a:solidFill>
                  <a:schemeClr val="bg1"/>
                </a:solidFill>
              </a:rPr>
              <a:t> Team: Open Source </a:t>
            </a:r>
            <a:r>
              <a:rPr lang="fr-FR" sz="2800" b="1" dirty="0" err="1">
                <a:solidFill>
                  <a:schemeClr val="bg1"/>
                </a:solidFill>
              </a:rPr>
              <a:t>Climate</a:t>
            </a:r>
            <a:r>
              <a:rPr lang="fr-FR" sz="2800" b="1" dirty="0">
                <a:solidFill>
                  <a:schemeClr val="bg1"/>
                </a:solidFill>
              </a:rPr>
              <a:t> Data Management </a:t>
            </a:r>
            <a:r>
              <a:rPr lang="fr-FR" sz="2800" b="1" dirty="0" err="1">
                <a:solidFill>
                  <a:schemeClr val="bg1"/>
                </a:solidFill>
              </a:rPr>
              <a:t>Systems</a:t>
            </a:r>
            <a:endParaRPr lang="fr-FR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755077"/>
              </p:ext>
            </p:extLst>
          </p:nvPr>
        </p:nvGraphicFramePr>
        <p:xfrm>
          <a:off x="156635" y="1916113"/>
          <a:ext cx="8830731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65">
                  <a:extLst>
                    <a:ext uri="{9D8B030D-6E8A-4147-A177-3AD203B41FA5}">
                      <a16:colId xmlns:a16="http://schemas.microsoft.com/office/drawing/2014/main" val="3575969003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val="1691917832"/>
                    </a:ext>
                  </a:extLst>
                </a:gridCol>
                <a:gridCol w="2510366">
                  <a:extLst>
                    <a:ext uri="{9D8B030D-6E8A-4147-A177-3AD203B41FA5}">
                      <a16:colId xmlns:a16="http://schemas.microsoft.com/office/drawing/2014/main" val="1400480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Task Breakdown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Members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437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b.1</a:t>
                      </a:r>
                      <a:endParaRPr lang="en-GB" sz="1400" dirty="0"/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accent1"/>
                          </a:solidFill>
                        </a:rPr>
                        <a:t>Be a guarantor of the best climatological practices to be implemented in Climate Data Management System projects and initiatives. In liaise with all actors : SERCOM, INFCOM and other entities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Lead : Denis</a:t>
                      </a:r>
                      <a:br>
                        <a:rPr lang="en-US" sz="1400" b="1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Bruce, Peng, Jose, 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Lipeng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, Markus Z., 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Urip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80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b.2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accent1"/>
                          </a:solidFill>
                        </a:rPr>
                        <a:t>Maintenance and Update of the QA/QC WMO Document + Finalization of the </a:t>
                      </a:r>
                      <a:r>
                        <a:rPr lang="en-GB" sz="1400" dirty="0" smtClean="0">
                          <a:solidFill>
                            <a:schemeClr val="accent1"/>
                          </a:solidFill>
                        </a:rPr>
                        <a:t>review (23 of December + updates need later on ) </a:t>
                      </a:r>
                      <a:endParaRPr lang="en-GB" sz="1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William lead</a:t>
                      </a:r>
                    </a:p>
                    <a:p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Bruce, Peng, Jose, 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Lipeng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, Markus Z., 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Rachid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Urip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Reinaldo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526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b.3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accent1"/>
                          </a:solidFill>
                        </a:rPr>
                        <a:t>Provide use cases, conceptual diagrams to all the community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Lead : Bruce</a:t>
                      </a:r>
                      <a:br>
                        <a:rPr lang="en-US" sz="1400" b="1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Peng, Jose, 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Lipeng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, Markus Z., 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Rachid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Urip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Reinaldo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GB" sz="1400" dirty="0" smtClean="0"/>
                    </a:p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269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b.4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FF0000"/>
                          </a:solidFill>
                        </a:rPr>
                        <a:t>Design and provide a first draft of an international Data Quality Code 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Lead : Denis</a:t>
                      </a:r>
                      <a:br>
                        <a:rPr lang="en-US" sz="1400" b="1" dirty="0" smtClean="0">
                          <a:solidFill>
                            <a:srgbClr val="FF0000"/>
                          </a:solidFill>
                        </a:rPr>
                      </a:b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Bruce, Peng, Jose, 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Lipeng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, Markus Z., 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Rachid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Urip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, William, 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Rachid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Reinaldo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GB" sz="1400" dirty="0" smtClean="0"/>
                    </a:p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1941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" y="685007"/>
            <a:ext cx="900006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§"/>
              <a:defRPr/>
            </a:pPr>
            <a:r>
              <a:rPr lang="en-US" sz="1400" b="1" dirty="0">
                <a:solidFill>
                  <a:srgbClr val="FF0000"/>
                </a:solidFill>
              </a:rPr>
              <a:t>Team Lead: Denis</a:t>
            </a:r>
          </a:p>
          <a:p>
            <a:pPr marL="1371600" lvl="2" indent="-457200">
              <a:buFont typeface="Wingdings" panose="05000000000000000000" pitchFamily="2" charset="2"/>
              <a:buChar char="§"/>
              <a:defRPr/>
            </a:pPr>
            <a:r>
              <a:rPr lang="en-US" sz="1400" b="1" dirty="0">
                <a:solidFill>
                  <a:srgbClr val="FF0000"/>
                </a:solidFill>
              </a:rPr>
              <a:t>Team members based on preferences: Bruce, Peng, Jose, </a:t>
            </a:r>
            <a:r>
              <a:rPr lang="en-US" sz="1400" b="1" dirty="0" err="1">
                <a:solidFill>
                  <a:srgbClr val="FF0000"/>
                </a:solidFill>
              </a:rPr>
              <a:t>Lipeng</a:t>
            </a:r>
            <a:r>
              <a:rPr lang="en-US" sz="1400" b="1" dirty="0">
                <a:solidFill>
                  <a:srgbClr val="FF0000"/>
                </a:solidFill>
              </a:rPr>
              <a:t>, Markus Z., Rachid, </a:t>
            </a:r>
            <a:r>
              <a:rPr lang="en-US" sz="1400" b="1" dirty="0" err="1">
                <a:solidFill>
                  <a:srgbClr val="FF0000"/>
                </a:solidFill>
              </a:rPr>
              <a:t>Urip</a:t>
            </a:r>
            <a:endParaRPr lang="en-US" sz="1400" b="1" dirty="0">
              <a:solidFill>
                <a:srgbClr val="FF0000"/>
              </a:solidFill>
            </a:endParaRPr>
          </a:p>
          <a:p>
            <a:pPr marL="1371600" lvl="2" indent="-457200">
              <a:buFont typeface="Wingdings" panose="05000000000000000000" pitchFamily="2" charset="2"/>
              <a:buChar char="§"/>
              <a:defRPr/>
            </a:pPr>
            <a:r>
              <a:rPr lang="en-US" sz="1400" b="1" dirty="0">
                <a:solidFill>
                  <a:srgbClr val="FF0000"/>
                </a:solidFill>
              </a:rPr>
              <a:t>TT Open Source Systems</a:t>
            </a:r>
          </a:p>
          <a:p>
            <a:pPr lvl="2">
              <a:defRPr/>
            </a:pPr>
            <a:endParaRPr lang="en-US" sz="1600" b="1" dirty="0">
              <a:solidFill>
                <a:srgbClr val="FF0000"/>
              </a:solidFill>
            </a:endParaRPr>
          </a:p>
          <a:p>
            <a:pPr marL="1371600" lvl="2" indent="-457200">
              <a:buFont typeface="Wingdings" panose="05000000000000000000" pitchFamily="2" charset="2"/>
              <a:buChar char="§"/>
              <a:defRPr/>
            </a:pPr>
            <a:endParaRPr lang="en-AU" sz="1600" dirty="0">
              <a:solidFill>
                <a:schemeClr val="accent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96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ZoneTexte 37"/>
          <p:cNvSpPr txBox="1"/>
          <p:nvPr/>
        </p:nvSpPr>
        <p:spPr>
          <a:xfrm>
            <a:off x="1" y="0"/>
            <a:ext cx="9144000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lvl="0" algn="ctr"/>
            <a:r>
              <a:rPr lang="en-GB" sz="2800" dirty="0"/>
              <a:t> Task Team: WWR, CLINO, CLIMAT and daily climate (DAYCLI) data exchange 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746219" y="960211"/>
            <a:ext cx="97057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defRPr/>
            </a:pPr>
            <a:r>
              <a:rPr lang="en-GB" dirty="0">
                <a:solidFill>
                  <a:schemeClr val="accent1"/>
                </a:solidFill>
              </a:rPr>
              <a:t>Guidance and recommendations for global and regional climate data collections including WWR, CLINO, CLIMAT and, daily climate data exchange and reference climatological stations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219420"/>
              </p:ext>
            </p:extLst>
          </p:nvPr>
        </p:nvGraphicFramePr>
        <p:xfrm>
          <a:off x="128759" y="2972459"/>
          <a:ext cx="8830731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65">
                  <a:extLst>
                    <a:ext uri="{9D8B030D-6E8A-4147-A177-3AD203B41FA5}">
                      <a16:colId xmlns:a16="http://schemas.microsoft.com/office/drawing/2014/main" val="3575969003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val="1691917832"/>
                    </a:ext>
                  </a:extLst>
                </a:gridCol>
                <a:gridCol w="2510366">
                  <a:extLst>
                    <a:ext uri="{9D8B030D-6E8A-4147-A177-3AD203B41FA5}">
                      <a16:colId xmlns:a16="http://schemas.microsoft.com/office/drawing/2014/main" val="1400480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Task Breakdown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Members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437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c.1</a:t>
                      </a:r>
                      <a:endParaRPr lang="en-GB" sz="1400" dirty="0"/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FF0000"/>
                          </a:solidFill>
                        </a:rPr>
                        <a:t>DAYCLI message : Provide user requirements to INFCOM for the implementation of the DAYCLI, With TT-TDCF (INFCOM), Meetings with TT-TDCF: 3-4 November 2020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Denis lead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Ali, Maria, Markus D., Markus Z., 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Rachid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, Lydia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80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c.2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accent1"/>
                          </a:solidFill>
                        </a:rPr>
                        <a:t>WMO Secretariat to provide to ET-DRC a draft recommendation </a:t>
                      </a:r>
                      <a:r>
                        <a:rPr lang="en-GB" sz="1400" b="1" dirty="0">
                          <a:solidFill>
                            <a:srgbClr val="FF0000"/>
                          </a:solidFill>
                        </a:rPr>
                        <a:t>on the collection of Climatological Standard </a:t>
                      </a:r>
                      <a:r>
                        <a:rPr lang="en-GB" sz="1400" b="1" dirty="0" err="1">
                          <a:solidFill>
                            <a:srgbClr val="FF0000"/>
                          </a:solidFill>
                        </a:rPr>
                        <a:t>Normals</a:t>
                      </a:r>
                      <a:r>
                        <a:rPr lang="en-GB" sz="1400" dirty="0">
                          <a:solidFill>
                            <a:schemeClr val="accent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Peer, </a:t>
                      </a:r>
                      <a:r>
                        <a:rPr lang="fr-FR" sz="1400" dirty="0" err="1" smtClean="0"/>
                        <a:t>Urip</a:t>
                      </a:r>
                      <a:r>
                        <a:rPr lang="fr-FR" sz="1400" dirty="0" smtClean="0"/>
                        <a:t>, 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Xiaolan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525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c.3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>
                          <a:solidFill>
                            <a:srgbClr val="FF0000"/>
                          </a:solidFill>
                        </a:rPr>
                        <a:t>Review the recommendation for EC-73 (through SERCOM/INFCOM) on the collection of Climatological Standard </a:t>
                      </a:r>
                      <a:r>
                        <a:rPr lang="en-GB" sz="1400" b="1" dirty="0" err="1">
                          <a:solidFill>
                            <a:srgbClr val="FF0000"/>
                          </a:solidFill>
                        </a:rPr>
                        <a:t>Normals</a:t>
                      </a:r>
                      <a:endParaRPr lang="en-GB" sz="1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All </a:t>
                      </a:r>
                      <a:r>
                        <a:rPr lang="fr-FR" sz="1400" dirty="0" err="1" smtClean="0"/>
                        <a:t>member</a:t>
                      </a:r>
                      <a:r>
                        <a:rPr lang="fr-FR" sz="1400" dirty="0" smtClean="0"/>
                        <a:t> (- Ali) 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52624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4092" y="1673947"/>
            <a:ext cx="9000064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§"/>
              <a:defRPr/>
            </a:pPr>
            <a:r>
              <a:rPr lang="en-US" sz="1400" b="1" dirty="0">
                <a:solidFill>
                  <a:srgbClr val="FF0000"/>
                </a:solidFill>
              </a:rPr>
              <a:t>Team Lead: Denis</a:t>
            </a:r>
          </a:p>
          <a:p>
            <a:pPr marL="1371600" lvl="2" indent="-457200">
              <a:buFont typeface="Wingdings" panose="05000000000000000000" pitchFamily="2" charset="2"/>
              <a:buChar char="§"/>
              <a:defRPr/>
            </a:pPr>
            <a:r>
              <a:rPr lang="en-US" sz="1400" b="1" dirty="0">
                <a:solidFill>
                  <a:srgbClr val="FF0000"/>
                </a:solidFill>
              </a:rPr>
              <a:t>Team members based on preferences: Ali, Bruce, Maria, Markus D., Markus Z., Rachid, Reinaldo, Robert, </a:t>
            </a:r>
            <a:r>
              <a:rPr lang="en-US" sz="1400" b="1" dirty="0" err="1">
                <a:solidFill>
                  <a:srgbClr val="FF0000"/>
                </a:solidFill>
              </a:rPr>
              <a:t>Urip</a:t>
            </a:r>
            <a:r>
              <a:rPr lang="en-US" sz="1400" b="1" dirty="0">
                <a:solidFill>
                  <a:srgbClr val="FF0000"/>
                </a:solidFill>
              </a:rPr>
              <a:t>, </a:t>
            </a:r>
            <a:r>
              <a:rPr lang="en-US" sz="1400" b="1" dirty="0" err="1">
                <a:solidFill>
                  <a:srgbClr val="FF0000"/>
                </a:solidFill>
              </a:rPr>
              <a:t>Xiaolan</a:t>
            </a:r>
            <a:endParaRPr lang="en-US" sz="1400" b="1" dirty="0">
              <a:solidFill>
                <a:srgbClr val="FF0000"/>
              </a:solidFill>
            </a:endParaRPr>
          </a:p>
          <a:p>
            <a:pPr marL="1371600" lvl="2" indent="-457200">
              <a:buFont typeface="Wingdings" panose="05000000000000000000" pitchFamily="2" charset="2"/>
              <a:buChar char="§"/>
              <a:defRPr/>
            </a:pPr>
            <a:r>
              <a:rPr lang="en-US" sz="1400" b="1" dirty="0">
                <a:solidFill>
                  <a:srgbClr val="FF0000"/>
                </a:solidFill>
              </a:rPr>
              <a:t>TT Data Exchange</a:t>
            </a:r>
          </a:p>
          <a:p>
            <a:pPr marL="1371600" lvl="2" indent="-457200">
              <a:buFont typeface="Wingdings" panose="05000000000000000000" pitchFamily="2" charset="2"/>
              <a:buChar char="§"/>
              <a:defRPr/>
            </a:pPr>
            <a:endParaRPr lang="en-US" sz="1400" b="1" dirty="0">
              <a:solidFill>
                <a:srgbClr val="FF0000"/>
              </a:solidFill>
            </a:endParaRPr>
          </a:p>
          <a:p>
            <a:pPr lvl="2">
              <a:defRPr/>
            </a:pPr>
            <a:endParaRPr lang="en-US" sz="1600" b="1" dirty="0">
              <a:solidFill>
                <a:srgbClr val="FF0000"/>
              </a:solidFill>
            </a:endParaRPr>
          </a:p>
          <a:p>
            <a:pPr marL="1371600" lvl="2" indent="-457200">
              <a:buFont typeface="Wingdings" panose="05000000000000000000" pitchFamily="2" charset="2"/>
              <a:buChar char="§"/>
              <a:defRPr/>
            </a:pPr>
            <a:endParaRPr lang="en-AU" sz="1600" dirty="0">
              <a:solidFill>
                <a:schemeClr val="accent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0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ZoneTexte 37"/>
          <p:cNvSpPr txBox="1"/>
          <p:nvPr/>
        </p:nvSpPr>
        <p:spPr>
          <a:xfrm>
            <a:off x="1" y="5319"/>
            <a:ext cx="9144000" cy="95410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/>
          <a:p>
            <a:pPr lvl="0" algn="ctr"/>
            <a:r>
              <a:rPr lang="en-GB" sz="2800" dirty="0"/>
              <a:t>Task Team: Full WIS 2.0 utilization for climate data and products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205361"/>
              </p:ext>
            </p:extLst>
          </p:nvPr>
        </p:nvGraphicFramePr>
        <p:xfrm>
          <a:off x="193147" y="2254781"/>
          <a:ext cx="8830731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65">
                  <a:extLst>
                    <a:ext uri="{9D8B030D-6E8A-4147-A177-3AD203B41FA5}">
                      <a16:colId xmlns:a16="http://schemas.microsoft.com/office/drawing/2014/main" val="3575969003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val="1691917832"/>
                    </a:ext>
                  </a:extLst>
                </a:gridCol>
                <a:gridCol w="2510366">
                  <a:extLst>
                    <a:ext uri="{9D8B030D-6E8A-4147-A177-3AD203B41FA5}">
                      <a16:colId xmlns:a16="http://schemas.microsoft.com/office/drawing/2014/main" val="1400480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TaskBbreakdown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Members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437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d.1</a:t>
                      </a:r>
                      <a:endParaRPr lang="en-GB" sz="1400" dirty="0"/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accent1"/>
                          </a:solidFill>
                        </a:rPr>
                        <a:t>Evaluate way to collaborate ET-DRC and the Expert Team on Information Management (ET-IM, INFCOM)  to avoid duplication of work and for this purpose a close collaboration is required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Lead : William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Bruce, </a:t>
                      </a:r>
                      <a:r>
                        <a:rPr lang="en-US" sz="1400" b="1" dirty="0" err="1" smtClean="0">
                          <a:solidFill>
                            <a:srgbClr val="FF0000"/>
                          </a:solidFill>
                        </a:rPr>
                        <a:t>Lipeng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, William, Peng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80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d.2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accent1"/>
                          </a:solidFill>
                        </a:rPr>
                        <a:t>Need to make WMO Catalogue for Climate Data assessed datasets searchable on the WIS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Christina and Team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526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d.3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accent1"/>
                          </a:solidFill>
                        </a:rPr>
                        <a:t>Test pilot with NOAA GISC (</a:t>
                      </a:r>
                      <a:r>
                        <a:rPr lang="en-GB" sz="1400" dirty="0" err="1">
                          <a:solidFill>
                            <a:schemeClr val="accent1"/>
                          </a:solidFill>
                        </a:rPr>
                        <a:t>NOAAGlobalTemp</a:t>
                      </a:r>
                      <a:r>
                        <a:rPr lang="en-GB" sz="1400" dirty="0">
                          <a:solidFill>
                            <a:schemeClr val="accent1"/>
                          </a:solidFill>
                        </a:rPr>
                        <a:t>) dataset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Christina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269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d.4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chemeClr val="accent1"/>
                          </a:solidFill>
                        </a:rPr>
                        <a:t>Discussion on best way to integrate WMO-No.1238 and WMO-No.1131 into the manual in the WIS technical regulation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William and Team review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1941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1025265"/>
            <a:ext cx="91440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§"/>
              <a:defRPr/>
            </a:pPr>
            <a:r>
              <a:rPr lang="en-US" sz="1400" b="1" dirty="0">
                <a:solidFill>
                  <a:srgbClr val="FF0000"/>
                </a:solidFill>
              </a:rPr>
              <a:t>Lead: Christina</a:t>
            </a:r>
          </a:p>
          <a:p>
            <a:pPr marL="1371600" lvl="2" indent="-457200">
              <a:buFont typeface="Wingdings" panose="05000000000000000000" pitchFamily="2" charset="2"/>
              <a:buChar char="§"/>
              <a:defRPr/>
            </a:pPr>
            <a:r>
              <a:rPr lang="en-US" sz="1400" b="1" dirty="0">
                <a:solidFill>
                  <a:srgbClr val="FF0000"/>
                </a:solidFill>
              </a:rPr>
              <a:t>Members based on preferences: Bruce, </a:t>
            </a:r>
            <a:r>
              <a:rPr lang="en-US" sz="1400" b="1" dirty="0" err="1">
                <a:solidFill>
                  <a:srgbClr val="FF0000"/>
                </a:solidFill>
              </a:rPr>
              <a:t>Lipeng</a:t>
            </a:r>
            <a:r>
              <a:rPr lang="en-US" sz="1400" b="1" dirty="0">
                <a:solidFill>
                  <a:srgbClr val="FF0000"/>
                </a:solidFill>
              </a:rPr>
              <a:t>, </a:t>
            </a:r>
            <a:r>
              <a:rPr lang="en-US" sz="1400" b="1" dirty="0" smtClean="0">
                <a:solidFill>
                  <a:srgbClr val="FF0000"/>
                </a:solidFill>
              </a:rPr>
              <a:t>William, Peng</a:t>
            </a:r>
            <a:endParaRPr lang="en-US" sz="1400" b="1" dirty="0">
              <a:solidFill>
                <a:srgbClr val="FF0000"/>
              </a:solidFill>
            </a:endParaRPr>
          </a:p>
          <a:p>
            <a:pPr marL="1371600" lvl="2" indent="-457200">
              <a:buFont typeface="Wingdings" panose="05000000000000000000" pitchFamily="2" charset="2"/>
              <a:buChar char="§"/>
              <a:defRPr/>
            </a:pPr>
            <a:r>
              <a:rPr lang="en-US" sz="1400" b="1" dirty="0">
                <a:solidFill>
                  <a:srgbClr val="FF0000"/>
                </a:solidFill>
              </a:rPr>
              <a:t>TT WIS 2.0</a:t>
            </a:r>
          </a:p>
          <a:p>
            <a:pPr lvl="2">
              <a:defRPr/>
            </a:pPr>
            <a:endParaRPr lang="en-US" sz="1600" b="1" dirty="0">
              <a:solidFill>
                <a:srgbClr val="FF0000"/>
              </a:solidFill>
            </a:endParaRPr>
          </a:p>
          <a:p>
            <a:pPr marL="1371600" lvl="2" indent="-457200">
              <a:buFont typeface="Wingdings" panose="05000000000000000000" pitchFamily="2" charset="2"/>
              <a:buChar char="§"/>
              <a:defRPr/>
            </a:pPr>
            <a:endParaRPr lang="en-AU" sz="16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9AF2F-52C6-9B46-B8B2-0579234AE62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2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10129</TotalTime>
  <Words>1666</Words>
  <Application>Microsoft Office PowerPoint</Application>
  <PresentationFormat>Affichage à l'écran (4:3)</PresentationFormat>
  <Paragraphs>219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blank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World Meteorological 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Foreman</dc:creator>
  <cp:lastModifiedBy>STUBER Denis</cp:lastModifiedBy>
  <cp:revision>440</cp:revision>
  <dcterms:created xsi:type="dcterms:W3CDTF">2017-08-23T09:47:05Z</dcterms:created>
  <dcterms:modified xsi:type="dcterms:W3CDTF">2020-12-02T14:02:09Z</dcterms:modified>
</cp:coreProperties>
</file>