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5" r:id="rId6"/>
    <p:sldMasterId id="2147483693" r:id="rId7"/>
    <p:sldMasterId id="2147483672" r:id="rId8"/>
    <p:sldMasterId id="2147483682" r:id="rId9"/>
  </p:sldMasterIdLst>
  <p:notesMasterIdLst>
    <p:notesMasterId r:id="rId17"/>
  </p:notesMasterIdLst>
  <p:handoutMasterIdLst>
    <p:handoutMasterId r:id="rId18"/>
  </p:handoutMasterIdLst>
  <p:sldIdLst>
    <p:sldId id="299" r:id="rId10"/>
    <p:sldId id="301" r:id="rId11"/>
    <p:sldId id="302" r:id="rId12"/>
    <p:sldId id="303" r:id="rId13"/>
    <p:sldId id="304" r:id="rId14"/>
    <p:sldId id="306" r:id="rId15"/>
    <p:sldId id="307" r:id="rId16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059" autoAdjust="0"/>
  </p:normalViewPr>
  <p:slideViewPr>
    <p:cSldViewPr snapToGrid="0">
      <p:cViewPr varScale="1">
        <p:scale>
          <a:sx n="73" d="100"/>
          <a:sy n="73" d="100"/>
        </p:scale>
        <p:origin x="19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4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2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8A2F388-1EB9-4532-9083-68F92165FB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14D5C2-1C09-4DF9-ACC4-F06F171285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83CC6-FB64-424E-ABE8-49DCE2BF1820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E21B33-AA69-43CD-A470-D7B871959E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6E46EB-759F-4E8E-9C9D-26137491CE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C3B0F-5535-48FF-BB20-E92AE46D3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5157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9412B-34D5-4BDB-A0C0-AC22A6FDD924}" type="datetimeFigureOut">
              <a:t>26/09/2025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CCD4D-18BB-44E7-A6BB-22414018B37A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970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9734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9971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136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/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796776-E13E-EE70-1024-61D0E548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GB"/>
              <a:t>Cover – Insert title</a:t>
            </a:r>
            <a:endParaRPr lang="en-FR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A33BDE-5827-B978-8782-68D8565E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0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 sz="2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4470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84C69AE-3299-1F59-997F-1709C1DD7A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60902"/>
            <a:ext cx="10515600" cy="132556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Lorem Ipsum</a:t>
            </a:r>
            <a:endParaRPr lang="en-FR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EDA0CF7-60D6-4B86-6F50-ECF55C6DB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9558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396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ientific Slide with Graph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3AAD9ED-75F1-0289-7EF5-74AB2DFDD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50112" y="1059400"/>
            <a:ext cx="5664915" cy="4560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32C05C5-F63A-53B8-E6BB-6E73E6E749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85197" y="1460093"/>
            <a:ext cx="5240250" cy="8356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1">
                <a:solidFill>
                  <a:srgbClr val="005BA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59AFEE7-E5E4-8C50-6361-BB9205652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197" y="2434976"/>
            <a:ext cx="5240250" cy="318541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9712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7684-9640-7B9F-691F-3B5A2666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BAA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FF9C-C20C-490B-6F06-81BD2D8FB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69EF0-726B-80A7-9DCD-6896F352D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l">
              <a:buNone/>
              <a:defRPr sz="2200"/>
            </a:lvl2pPr>
            <a:lvl3pPr marL="914400" indent="0" algn="l">
              <a:buNone/>
              <a:defRPr sz="2200"/>
            </a:lvl3pPr>
            <a:lvl4pPr marL="1371600" indent="0" algn="l">
              <a:buNone/>
              <a:defRPr sz="2200"/>
            </a:lvl4pPr>
            <a:lvl5pPr marL="1828800" indent="0" algn="l">
              <a:buNone/>
              <a:defRPr sz="22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901CD-B4D9-4C0A-A8C1-D42233A2E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5A26A-1F4A-80E3-3CF1-B5AF98EE4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l">
              <a:buNone/>
              <a:defRPr sz="2200"/>
            </a:lvl2pPr>
            <a:lvl3pPr marL="914400" indent="0" algn="l">
              <a:buNone/>
              <a:defRPr sz="2200"/>
            </a:lvl3pPr>
            <a:lvl4pPr marL="1371600" indent="0" algn="l">
              <a:buNone/>
              <a:defRPr sz="2200"/>
            </a:lvl4pPr>
            <a:lvl5pPr marL="1828800" indent="0" algn="l">
              <a:buNone/>
              <a:defRPr sz="22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854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C3EAE96-DCE0-88A1-D4B1-3E38DC1986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03437"/>
            <a:ext cx="121920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BAA"/>
                </a:solidFill>
              </a:defRPr>
            </a:lvl1pPr>
          </a:lstStyle>
          <a:p>
            <a:r>
              <a:rPr lang="en-GB"/>
              <a:t>Thank you.</a:t>
            </a:r>
            <a:endParaRPr lang="en-FR"/>
          </a:p>
        </p:txBody>
      </p:sp>
      <p:sp>
        <p:nvSpPr>
          <p:cNvPr id="9" name="CuadroTexto 3">
            <a:extLst>
              <a:ext uri="{FF2B5EF4-FFF2-40B4-BE49-F238E27FC236}">
                <a16:creationId xmlns:a16="http://schemas.microsoft.com/office/drawing/2014/main" id="{002E4A1E-1EB0-0593-1C8D-3884AC9BB310}"/>
              </a:ext>
            </a:extLst>
          </p:cNvPr>
          <p:cNvSpPr txBox="1"/>
          <p:nvPr userDrawn="1"/>
        </p:nvSpPr>
        <p:spPr>
          <a:xfrm>
            <a:off x="3824879" y="4572080"/>
            <a:ext cx="4542242" cy="52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0">
              <a:lnSpc>
                <a:spcPct val="150000"/>
              </a:lnSpc>
            </a:pPr>
            <a:r>
              <a:rPr lang="en-US" sz="3200" b="0" i="0" u="none" strike="noStrike" baseline="30000">
                <a:solidFill>
                  <a:srgbClr val="005BA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wmo.int</a:t>
            </a:r>
          </a:p>
        </p:txBody>
      </p:sp>
    </p:spTree>
    <p:extLst>
      <p:ext uri="{BB962C8B-B14F-4D97-AF65-F5344CB8AC3E}">
        <p14:creationId xmlns:p14="http://schemas.microsoft.com/office/powerpoint/2010/main" val="2375781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389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AD252D8-47A9-4F50-0A77-F7F2B5C7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Cover – Insert title</a:t>
            </a:r>
            <a:endParaRPr lang="en-FR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54E0E61-AEC0-9130-9970-54CD0B1FE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0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sz="2800"/>
            </a:lvl1pPr>
            <a:lvl2pPr algn="ctr">
              <a:defRPr sz="28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35933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1E8E-B63B-2812-4914-7B39E38C71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685172"/>
          </a:xfrm>
        </p:spPr>
        <p:txBody>
          <a:bodyPr anchor="b">
            <a:noAutofit/>
          </a:bodyPr>
          <a:lstStyle>
            <a:lvl1pPr algn="l">
              <a:defRPr sz="4400">
                <a:solidFill>
                  <a:srgbClr val="005BAA"/>
                </a:solidFill>
              </a:defRPr>
            </a:lvl1pPr>
          </a:lstStyle>
          <a:p>
            <a:r>
              <a:rPr lang="en-GB"/>
              <a:t>Content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65A07-4D49-E8EF-40E0-498B3F03B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451"/>
            <a:ext cx="9144000" cy="32269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71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4CE9B65-7C16-AD40-4E8F-376EFB31D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60902"/>
            <a:ext cx="10515600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Lorem Ipsum</a:t>
            </a:r>
            <a:endParaRPr lang="en-FR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CEF2646-4A29-9DC6-94A1-9C78C840C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9558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2713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ientific Slide with Graph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3CBA443-1DB4-591B-10FB-89F19A331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884739"/>
            <a:ext cx="5664915" cy="4560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DF71B37-838A-25F4-2891-96F126B3BD4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31085" y="1285432"/>
            <a:ext cx="5240250" cy="8356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1">
                <a:solidFill>
                  <a:srgbClr val="005BA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F64250E-B7FE-5C77-8772-835E1D3B0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085" y="2260315"/>
            <a:ext cx="5240250" cy="318541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9793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51E2-0AA8-B538-88F2-E8FEE737F0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Comparison Slide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FE506-04E4-4D79-51C0-DE1A5396B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EB5BD-B42E-8768-14F6-DA6AD364E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263CD-AEDB-2834-CF69-D950F370B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0949F-23D7-43BC-86B5-A59EEC23A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4310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3637AC-ADC8-93B9-85DF-F33A355184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68517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Content</a:t>
            </a:r>
            <a:endParaRPr lang="en-FR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BA7D7FA-A6C1-15E9-248F-222403659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451"/>
            <a:ext cx="9144000" cy="32269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745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BD8F-B49C-E9AF-967A-FE2625C117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03437"/>
            <a:ext cx="12192000" cy="1325563"/>
          </a:xfrm>
        </p:spPr>
        <p:txBody>
          <a:bodyPr/>
          <a:lstStyle>
            <a:lvl1pPr>
              <a:defRPr>
                <a:solidFill>
                  <a:srgbClr val="005BAA"/>
                </a:solidFill>
              </a:defRPr>
            </a:lvl1pPr>
          </a:lstStyle>
          <a:p>
            <a:r>
              <a:rPr lang="en-GB"/>
              <a:t>Thank you.</a:t>
            </a:r>
            <a:endParaRPr lang="en-FR"/>
          </a:p>
        </p:txBody>
      </p:sp>
      <p:sp>
        <p:nvSpPr>
          <p:cNvPr id="10" name="CuadroTexto 3">
            <a:extLst>
              <a:ext uri="{FF2B5EF4-FFF2-40B4-BE49-F238E27FC236}">
                <a16:creationId xmlns:a16="http://schemas.microsoft.com/office/drawing/2014/main" id="{9CC6D77E-AF65-470D-B774-7812FAD3C4A3}"/>
              </a:ext>
            </a:extLst>
          </p:cNvPr>
          <p:cNvSpPr txBox="1"/>
          <p:nvPr userDrawn="1"/>
        </p:nvSpPr>
        <p:spPr>
          <a:xfrm>
            <a:off x="3824879" y="5024143"/>
            <a:ext cx="4542242" cy="52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0">
              <a:lnSpc>
                <a:spcPct val="150000"/>
              </a:lnSpc>
            </a:pPr>
            <a:r>
              <a:rPr lang="en-US" sz="3200" b="0" i="0" u="none" strike="noStrike" baseline="30000">
                <a:solidFill>
                  <a:srgbClr val="005BA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wmo.int</a:t>
            </a:r>
          </a:p>
        </p:txBody>
      </p:sp>
    </p:spTree>
    <p:extLst>
      <p:ext uri="{BB962C8B-B14F-4D97-AF65-F5344CB8AC3E}">
        <p14:creationId xmlns:p14="http://schemas.microsoft.com/office/powerpoint/2010/main" val="1516502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21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ge to Edge Photo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3ED7F9-AC2F-AB90-E59E-6D3DCE7D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078" y="1013439"/>
            <a:ext cx="4274474" cy="1600200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6C12E21-29DC-AD1F-41A5-AE890AAD2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690053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4530C31-AD13-5759-E472-94A0E4916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8078" y="2941814"/>
            <a:ext cx="4274474" cy="2667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06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3590D3C-988E-2567-60EB-0A4602CD3C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60902"/>
            <a:ext cx="10515600" cy="1325563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en-GB"/>
              <a:t>Lorem Ipsum</a:t>
            </a:r>
            <a:endParaRPr lang="en-FR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0E4EEFA-0995-9CCD-6D7F-70B9EBD45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95584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911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ientific Slide with Graph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D4D1A9-9F6B-C561-7AC4-05C86FF1A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50112" y="1059400"/>
            <a:ext cx="5664915" cy="4560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7FCF368-AB64-5FEB-A4ED-1837EE8E80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85197" y="1460093"/>
            <a:ext cx="5240250" cy="8356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33C1AC0-3A73-603A-A859-24A89A5E3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197" y="2434976"/>
            <a:ext cx="5240250" cy="318541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512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452C-9105-195E-DD50-B85571BF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A40B-4ECB-51F3-7BA4-D0C43996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CB4D9-3A4B-1F8B-5219-5EE058F87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l">
              <a:buNone/>
              <a:defRPr sz="2200"/>
            </a:lvl2pPr>
            <a:lvl3pPr marL="914400" indent="0" algn="l">
              <a:buNone/>
              <a:defRPr sz="2200"/>
            </a:lvl3pPr>
            <a:lvl4pPr marL="1371600" indent="0" algn="l">
              <a:buNone/>
              <a:defRPr sz="2200"/>
            </a:lvl4pPr>
            <a:lvl5pPr marL="1828800" indent="0" algn="l">
              <a:buNone/>
              <a:defRPr sz="22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03604-72C3-D5CE-C09C-E05C72BFC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53E66-3D7A-FC9C-DAAB-7750C4812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edit Master text styles</a:t>
            </a:r>
          </a:p>
          <a:p>
            <a:pPr lvl="0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0831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BC293F6-E8B6-92CA-8DD3-F46267F226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564" y="2103437"/>
            <a:ext cx="121920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GB"/>
              <a:t>Thank you.</a:t>
            </a:r>
            <a:endParaRPr lang="en-FR"/>
          </a:p>
        </p:txBody>
      </p:sp>
      <p:sp>
        <p:nvSpPr>
          <p:cNvPr id="8" name="CuadroTexto 3">
            <a:extLst>
              <a:ext uri="{FF2B5EF4-FFF2-40B4-BE49-F238E27FC236}">
                <a16:creationId xmlns:a16="http://schemas.microsoft.com/office/drawing/2014/main" id="{85E8BFE3-BE3F-06D0-2E51-B1A3E835A55D}"/>
              </a:ext>
            </a:extLst>
          </p:cNvPr>
          <p:cNvSpPr txBox="1"/>
          <p:nvPr userDrawn="1"/>
        </p:nvSpPr>
        <p:spPr>
          <a:xfrm>
            <a:off x="3958443" y="4346049"/>
            <a:ext cx="4542242" cy="52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0">
              <a:lnSpc>
                <a:spcPct val="150000"/>
              </a:lnSpc>
            </a:pPr>
            <a:r>
              <a:rPr lang="en-US" sz="3200" b="0" i="0" u="none" strike="noStrike" baseline="30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wmo.int</a:t>
            </a:r>
          </a:p>
        </p:txBody>
      </p:sp>
    </p:spTree>
    <p:extLst>
      <p:ext uri="{BB962C8B-B14F-4D97-AF65-F5344CB8AC3E}">
        <p14:creationId xmlns:p14="http://schemas.microsoft.com/office/powerpoint/2010/main" val="58393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12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C09337-932E-DF18-5552-8A10A7DD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rgbClr val="005BAA"/>
                </a:solidFill>
              </a:defRPr>
            </a:lvl1pPr>
          </a:lstStyle>
          <a:p>
            <a:r>
              <a:rPr lang="en-GB"/>
              <a:t>Cover – Insert title</a:t>
            </a:r>
            <a:endParaRPr lang="en-FR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0165C1A-53B3-D986-E0E9-DDD54523D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0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sz="2800"/>
            </a:lvl1pPr>
            <a:lvl2pPr algn="ctr">
              <a:defRPr sz="28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226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23C0AB1-DC1A-370D-2DBC-7F636C925F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68517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>
                <a:solidFill>
                  <a:srgbClr val="005BAA"/>
                </a:solidFill>
              </a:defRPr>
            </a:lvl1pPr>
          </a:lstStyle>
          <a:p>
            <a:r>
              <a:rPr lang="en-GB"/>
              <a:t>Content</a:t>
            </a:r>
            <a:endParaRPr lang="en-FR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E4AFEC8-D7E6-FB46-B2C8-3E1FF5184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451"/>
            <a:ext cx="9144000" cy="32269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06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43E974-FF92-2065-59B5-7198AC9AFE0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rcRect/>
          <a:stretch/>
        </p:blipFill>
        <p:spPr>
          <a:xfrm>
            <a:off x="337" y="0"/>
            <a:ext cx="12474857" cy="7017488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AAFC96D-DE28-DCBB-6A7D-6E7FC08F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90" y="2204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WMO PPT Style #1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8034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90" r:id="rId3"/>
    <p:sldLayoutId id="2147483688" r:id="rId4"/>
    <p:sldLayoutId id="2147483689" r:id="rId5"/>
    <p:sldLayoutId id="2147483691" r:id="rId6"/>
    <p:sldLayoutId id="2147483692" r:id="rId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6C007C7-A317-B3BD-4F67-1F0F9741F8A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rcRect/>
          <a:stretch/>
        </p:blipFill>
        <p:spPr>
          <a:xfrm>
            <a:off x="0" y="3477952"/>
            <a:ext cx="12192000" cy="3380048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8A9C213-3E26-B848-BF1A-9E6EC69B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90" y="2204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WMO PPT Style #2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3318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9" r:id="rId3"/>
    <p:sldLayoutId id="2147483670" r:id="rId4"/>
    <p:sldLayoutId id="2147483694" r:id="rId5"/>
    <p:sldLayoutId id="2147483671" r:id="rId6"/>
    <p:sldLayoutId id="2147483681" r:id="rId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5BA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8A25AD-8EE8-C80F-37B6-E5BC4C2CBA5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rcRect/>
          <a:stretch/>
        </p:blipFill>
        <p:spPr>
          <a:xfrm>
            <a:off x="0" y="5776713"/>
            <a:ext cx="12195019" cy="108128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CF8C2-75E9-6016-486F-1EAB5024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90" y="2204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WMO PPT Style #3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3081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75" r:id="rId3"/>
    <p:sldLayoutId id="2147483676" r:id="rId4"/>
    <p:sldLayoutId id="2147483679" r:id="rId5"/>
    <p:sldLayoutId id="2147483677" r:id="rId6"/>
    <p:sldLayoutId id="2147483678" r:id="rId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5BA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1F7C8-B977-11A8-F895-8D99CAC03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Photography Slides</a:t>
            </a:r>
            <a:endParaRPr lang="en-F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FDA4F3-78CD-1AB6-C649-9A0EF319DC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1" y="0"/>
            <a:ext cx="12191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4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cos.wmo.int/site/global-climate-observing-system-gcos/essential-climate-variables/about-essential-climate-variabl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619"/>
            <a:ext cx="10515600" cy="1325563"/>
          </a:xfrm>
        </p:spPr>
        <p:txBody>
          <a:bodyPr/>
          <a:lstStyle/>
          <a:p>
            <a:r>
              <a:rPr dirty="0"/>
              <a:t>Consultation on Homogenization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891" y="2658372"/>
            <a:ext cx="10515600" cy="101048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How to implement a homogenization process in a NMHS</a:t>
            </a:r>
            <a:r>
              <a:rPr lang="fr-FR"/>
              <a:t>?</a:t>
            </a:r>
            <a:endParaRPr dirty="0"/>
          </a:p>
          <a:p>
            <a:pPr marL="0" indent="0">
              <a:buNone/>
            </a:pPr>
            <a:r>
              <a:rPr dirty="0"/>
              <a:t>(Based on WMO-No. 1245 and community expertise)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A7333D5-39F5-4D30-BE44-BFCC717741CE}"/>
              </a:ext>
            </a:extLst>
          </p:cNvPr>
          <p:cNvSpPr txBox="1">
            <a:spLocks/>
          </p:cNvSpPr>
          <p:nvPr/>
        </p:nvSpPr>
        <p:spPr>
          <a:xfrm>
            <a:off x="7680961" y="5721530"/>
            <a:ext cx="4245428" cy="7903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GB" dirty="0"/>
              <a:t>WMO/SERCOM/SC-CS/ET-DDS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GB" sz="1800" b="1" dirty="0"/>
              <a:t>Date</a:t>
            </a:r>
            <a:r>
              <a:rPr lang="en-GB" sz="1800" dirty="0"/>
              <a:t>: </a:t>
            </a:r>
            <a:r>
              <a:rPr lang="en-GB" sz="1800" i="1" dirty="0"/>
              <a:t>Day/Month/Year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Step 1: Prerequisites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685" y="2005237"/>
            <a:ext cx="11976463" cy="3226981"/>
          </a:xfrm>
        </p:spPr>
        <p:txBody>
          <a:bodyPr/>
          <a:lstStyle/>
          <a:p>
            <a:endParaRPr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dirty="0"/>
              <a:t>Efficient governance of observing network &amp; data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dirty="0"/>
              <a:t>Compliance with WMO standards (WMO-No. 8)</a:t>
            </a:r>
            <a:r>
              <a:rPr lang="fr-FR" dirty="0"/>
              <a:t>*</a:t>
            </a:r>
            <a:endParaRPr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dirty="0"/>
              <a:t>Respect of GCOS Climate Monitoring Principles</a:t>
            </a:r>
            <a:r>
              <a:rPr lang="fr-FR" dirty="0"/>
              <a:t>**</a:t>
            </a:r>
            <a:endParaRPr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dirty="0"/>
              <a:t>Knowledge of datasets: metadata, QC, data rescue, </a:t>
            </a:r>
            <a:r>
              <a:rPr lang="fr-FR" dirty="0" err="1"/>
              <a:t>Stewardship</a:t>
            </a:r>
            <a:r>
              <a:rPr lang="fr-FR" dirty="0"/>
              <a:t> </a:t>
            </a:r>
            <a:r>
              <a:rPr dirty="0"/>
              <a:t>maturity</a:t>
            </a:r>
            <a:r>
              <a:rPr lang="fr-FR" dirty="0"/>
              <a:t> matrix***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EC9AB6-7BFD-4673-AD10-1E0854BE272E}"/>
              </a:ext>
            </a:extLst>
          </p:cNvPr>
          <p:cNvSpPr/>
          <p:nvPr/>
        </p:nvSpPr>
        <p:spPr>
          <a:xfrm>
            <a:off x="401634" y="5232218"/>
            <a:ext cx="122203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* Guide to Instrument and Methods of Observation</a:t>
            </a:r>
          </a:p>
          <a:p>
            <a:r>
              <a:rPr lang="fr-FR" dirty="0">
                <a:solidFill>
                  <a:schemeClr val="bg1"/>
                </a:solidFill>
              </a:rPr>
              <a:t>** </a:t>
            </a:r>
            <a:r>
              <a:rPr lang="fr-FR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https://gcos.wmo.int/site/global-climate-observing-system-gcos/essential-climate-variables/about-essential-climate-variables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*** </a:t>
            </a:r>
            <a:r>
              <a:rPr lang="en-US" dirty="0">
                <a:solidFill>
                  <a:schemeClr val="bg1"/>
                </a:solidFill>
              </a:rPr>
              <a:t>Manual on the High-quality Global Data Management Framework for Climate (WMO-No. 1238)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8C2D4D4-7CA9-4737-8BF8-B0C2E8A29BFC}"/>
              </a:ext>
            </a:extLst>
          </p:cNvPr>
          <p:cNvSpPr txBox="1"/>
          <p:nvPr/>
        </p:nvSpPr>
        <p:spPr>
          <a:xfrm>
            <a:off x="11586753" y="6488668"/>
            <a:ext cx="70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771" y="1122363"/>
            <a:ext cx="11408229" cy="685172"/>
          </a:xfrm>
        </p:spPr>
        <p:txBody>
          <a:bodyPr/>
          <a:lstStyle/>
          <a:p>
            <a:r>
              <a:rPr dirty="0"/>
              <a:t>Step 2: Define Vision &amp;</a:t>
            </a:r>
            <a:r>
              <a:rPr lang="fr-FR" dirty="0"/>
              <a:t> Objectives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1451"/>
            <a:ext cx="9144000" cy="3694186"/>
          </a:xfrm>
        </p:spPr>
        <p:txBody>
          <a:bodyPr/>
          <a:lstStyle/>
          <a:p>
            <a:endParaRPr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Aligned</a:t>
            </a:r>
            <a:r>
              <a:rPr dirty="0"/>
              <a:t> with national, regional, and global priorities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Objectives </a:t>
            </a:r>
            <a:r>
              <a:rPr lang="fr-FR" dirty="0" err="1"/>
              <a:t>examples</a:t>
            </a:r>
            <a:r>
              <a:rPr lang="fr-FR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sz="2400" dirty="0"/>
              <a:t>Contribute to climate change research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sz="2400" dirty="0"/>
              <a:t>Provide reliable datasets to researchers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sz="2400" dirty="0"/>
              <a:t>Develop products and services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sz="2400" dirty="0"/>
              <a:t>Support user sectors (energy, health, agriculture</a:t>
            </a:r>
            <a:r>
              <a:rPr lang="fr-FR" sz="2400" dirty="0"/>
              <a:t>, …</a:t>
            </a:r>
            <a:r>
              <a:rPr sz="2400" dirty="0"/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DDAC373-0918-487A-A59D-C322FDB2957C}"/>
              </a:ext>
            </a:extLst>
          </p:cNvPr>
          <p:cNvSpPr txBox="1"/>
          <p:nvPr/>
        </p:nvSpPr>
        <p:spPr>
          <a:xfrm>
            <a:off x="11586753" y="6488668"/>
            <a:ext cx="70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Step 3: Assess Resources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dirty="0"/>
              <a:t>Human: staff, expertise,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dirty="0"/>
              <a:t>Technical: hardware, software,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dirty="0"/>
              <a:t>Financial: national funding, regional/global support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60422B0-6436-4366-9AB2-AC71E245F744}"/>
              </a:ext>
            </a:extLst>
          </p:cNvPr>
          <p:cNvSpPr txBox="1"/>
          <p:nvPr/>
        </p:nvSpPr>
        <p:spPr>
          <a:xfrm>
            <a:off x="11586753" y="6488668"/>
            <a:ext cx="70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Step 4: Build a Pragmatic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dirty="0"/>
              <a:t>Define tasks and responsibilities (who, what, teams)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dirty="0"/>
              <a:t>Identify required tools (hardware/software</a:t>
            </a:r>
            <a:r>
              <a:rPr lang="fr-FR" dirty="0"/>
              <a:t>/</a:t>
            </a:r>
            <a:r>
              <a:rPr lang="fr-FR" dirty="0" err="1"/>
              <a:t>stewardship</a:t>
            </a:r>
            <a:r>
              <a:rPr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dirty="0"/>
              <a:t>Ensure sustainability: </a:t>
            </a:r>
            <a:r>
              <a:rPr lang="fr-FR" dirty="0" err="1"/>
              <a:t>human</a:t>
            </a:r>
            <a:r>
              <a:rPr lang="fr-FR" dirty="0"/>
              <a:t> ressource, </a:t>
            </a:r>
            <a:r>
              <a:rPr dirty="0" err="1"/>
              <a:t>secur</a:t>
            </a:r>
            <a:r>
              <a:rPr lang="fr-FR" dirty="0" err="1"/>
              <a:t>ity</a:t>
            </a:r>
            <a:r>
              <a:rPr lang="fr-FR" dirty="0"/>
              <a:t>, </a:t>
            </a:r>
            <a:r>
              <a:rPr dirty="0"/>
              <a:t>storage &amp; archiving, update frequency, regional/global data exchange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7663F95-52FA-4360-AA4B-C110BF53A819}"/>
              </a:ext>
            </a:extLst>
          </p:cNvPr>
          <p:cNvSpPr txBox="1"/>
          <p:nvPr/>
        </p:nvSpPr>
        <p:spPr>
          <a:xfrm>
            <a:off x="11586753" y="6488668"/>
            <a:ext cx="70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Key Implementation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141" y="2041451"/>
            <a:ext cx="11465859" cy="3226981"/>
          </a:xfrm>
        </p:spPr>
        <p:txBody>
          <a:bodyPr/>
          <a:lstStyle/>
          <a:p>
            <a:endParaRPr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according</a:t>
            </a:r>
            <a:r>
              <a:rPr lang="fr-FR" dirty="0"/>
              <a:t> the vision (</a:t>
            </a:r>
            <a:r>
              <a:rPr lang="fr-FR" dirty="0" err="1"/>
              <a:t>regions</a:t>
            </a:r>
            <a:r>
              <a:rPr lang="fr-FR" dirty="0"/>
              <a:t>, stations, </a:t>
            </a:r>
            <a:r>
              <a:rPr lang="fr-FR" dirty="0" err="1"/>
              <a:t>parameters</a:t>
            </a:r>
            <a:r>
              <a:rPr lang="fr-FR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dirty="0"/>
              <a:t>Homogenize </a:t>
            </a:r>
            <a:r>
              <a:rPr lang="fr-FR" dirty="0" err="1"/>
              <a:t>monthly</a:t>
            </a:r>
            <a:r>
              <a:rPr lang="fr-FR" dirty="0"/>
              <a:t>, </a:t>
            </a:r>
            <a:r>
              <a:rPr dirty="0"/>
              <a:t>daily</a:t>
            </a:r>
            <a:r>
              <a:rPr lang="fr-FR" dirty="0"/>
              <a:t>, </a:t>
            </a:r>
            <a:r>
              <a:rPr lang="fr-FR" dirty="0" err="1"/>
              <a:t>subdaily</a:t>
            </a:r>
            <a:r>
              <a:rPr lang="fr-FR" dirty="0"/>
              <a:t>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dirty="0"/>
              <a:t>Continuously expand dataset length</a:t>
            </a:r>
            <a:r>
              <a:rPr lang="fr-FR" dirty="0"/>
              <a:t>, data </a:t>
            </a:r>
            <a:r>
              <a:rPr lang="fr-FR" dirty="0" err="1"/>
              <a:t>completness</a:t>
            </a:r>
            <a:r>
              <a:rPr lang="fr-FR" dirty="0"/>
              <a:t>, </a:t>
            </a:r>
            <a:r>
              <a:rPr lang="fr-FR" dirty="0" err="1"/>
              <a:t>knowledge</a:t>
            </a:r>
            <a:r>
              <a:rPr lang="fr-FR" dirty="0"/>
              <a:t> on </a:t>
            </a:r>
            <a:r>
              <a:rPr lang="fr-FR" dirty="0" err="1"/>
              <a:t>metadata</a:t>
            </a:r>
            <a:r>
              <a:rPr lang="fr-FR" dirty="0"/>
              <a:t> (importance of data </a:t>
            </a:r>
            <a:r>
              <a:rPr lang="fr-FR" dirty="0" err="1"/>
              <a:t>rescue</a:t>
            </a:r>
            <a:r>
              <a:rPr lang="fr-FR" dirty="0"/>
              <a:t>)</a:t>
            </a:r>
            <a:endParaRPr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dirty="0"/>
              <a:t>Update homogenized data regularly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datasets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</a:t>
            </a:r>
            <a:r>
              <a:rPr dirty="0"/>
              <a:t>internally, nationally, </a:t>
            </a:r>
            <a:r>
              <a:rPr lang="fr-FR" dirty="0" err="1"/>
              <a:t>regionally</a:t>
            </a:r>
            <a:r>
              <a:rPr lang="fr-FR" dirty="0"/>
              <a:t> </a:t>
            </a:r>
            <a:r>
              <a:rPr dirty="0"/>
              <a:t>and globally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Consider</a:t>
            </a:r>
            <a:r>
              <a:rPr lang="fr-FR" dirty="0"/>
              <a:t> to </a:t>
            </a:r>
            <a:r>
              <a:rPr lang="fr-FR" dirty="0" err="1"/>
              <a:t>qualify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homogenized</a:t>
            </a:r>
            <a:r>
              <a:rPr lang="fr-FR" dirty="0"/>
              <a:t> </a:t>
            </a:r>
            <a:r>
              <a:rPr lang="fr-FR" dirty="0" err="1"/>
              <a:t>datasets</a:t>
            </a:r>
            <a:r>
              <a:rPr lang="fr-FR" dirty="0"/>
              <a:t> (</a:t>
            </a:r>
            <a:r>
              <a:rPr lang="fr-FR" dirty="0" err="1"/>
              <a:t>quality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Stay close to your users and their needs (webinars, forums, etc.)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BA49D57-1011-420D-9E04-2A87366778AA}"/>
              </a:ext>
            </a:extLst>
          </p:cNvPr>
          <p:cNvSpPr txBox="1"/>
          <p:nvPr/>
        </p:nvSpPr>
        <p:spPr>
          <a:xfrm>
            <a:off x="11586753" y="6488668"/>
            <a:ext cx="70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Key Message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041451"/>
            <a:ext cx="10668001" cy="3226981"/>
          </a:xfrm>
        </p:spPr>
        <p:txBody>
          <a:bodyPr/>
          <a:lstStyle/>
          <a:p>
            <a:endParaRPr dirty="0"/>
          </a:p>
          <a:p>
            <a:r>
              <a:rPr dirty="0"/>
              <a:t>Homogenization is not a one-off project</a:t>
            </a:r>
            <a:r>
              <a:rPr lang="fr-FR" dirty="0"/>
              <a:t>, </a:t>
            </a:r>
            <a:r>
              <a:rPr dirty="0"/>
              <a:t>It is an ongoing process </a:t>
            </a:r>
            <a:r>
              <a:rPr lang="fr-FR" dirty="0"/>
              <a:t>r</a:t>
            </a:r>
            <a:r>
              <a:rPr dirty="0" err="1"/>
              <a:t>equiring</a:t>
            </a:r>
            <a:r>
              <a:rPr dirty="0"/>
              <a:t>:</a:t>
            </a:r>
            <a:endParaRPr lang="fr-FR" dirty="0"/>
          </a:p>
          <a:p>
            <a:endParaRPr dirty="0"/>
          </a:p>
          <a:p>
            <a:r>
              <a:rPr dirty="0"/>
              <a:t>• Governance</a:t>
            </a:r>
          </a:p>
          <a:p>
            <a:r>
              <a:rPr dirty="0"/>
              <a:t>• Clear vision</a:t>
            </a:r>
            <a:r>
              <a:rPr lang="fr-FR" dirty="0"/>
              <a:t> and a </a:t>
            </a:r>
            <a:r>
              <a:rPr lang="fr-FR" dirty="0" err="1"/>
              <a:t>strategy</a:t>
            </a:r>
            <a:r>
              <a:rPr lang="fr-FR" dirty="0"/>
              <a:t> in place</a:t>
            </a:r>
            <a:endParaRPr dirty="0"/>
          </a:p>
          <a:p>
            <a:r>
              <a:rPr dirty="0"/>
              <a:t>• Resources</a:t>
            </a:r>
          </a:p>
          <a:p>
            <a:r>
              <a:rPr dirty="0"/>
              <a:t>• Sustainability </a:t>
            </a:r>
            <a:r>
              <a:rPr lang="fr-FR" dirty="0"/>
              <a:t>in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dirty="0"/>
              <a:t>plan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F656BC2-D9E3-47C2-BD20-6F01CFC8A336}"/>
              </a:ext>
            </a:extLst>
          </p:cNvPr>
          <p:cNvSpPr txBox="1"/>
          <p:nvPr/>
        </p:nvSpPr>
        <p:spPr>
          <a:xfrm>
            <a:off x="11586753" y="6488668"/>
            <a:ext cx="70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C1E5BA222991439BA07A4745E8FDAA" ma:contentTypeVersion="21" ma:contentTypeDescription="Create a new document." ma:contentTypeScope="" ma:versionID="462d2e959e1e0e178d585be3c6d8823b">
  <xsd:schema xmlns:xsd="http://www.w3.org/2001/XMLSchema" xmlns:xs="http://www.w3.org/2001/XMLSchema" xmlns:p="http://schemas.microsoft.com/office/2006/metadata/properties" xmlns:ns2="715fcdb6-58ff-4d84-993c-bb26a5b54815" xmlns:ns3="2c63548e-e22e-43cb-a415-9193d4d80a38" xmlns:ns4="9d2c9005-3129-4719-81ca-2fc8d806cf37" targetNamespace="http://schemas.microsoft.com/office/2006/metadata/properties" ma:root="true" ma:fieldsID="246055f4732c2ea4362ba02adc0373a6" ns2:_="" ns3:_="" ns4:_="">
    <xsd:import namespace="715fcdb6-58ff-4d84-993c-bb26a5b54815"/>
    <xsd:import namespace="2c63548e-e22e-43cb-a415-9193d4d80a38"/>
    <xsd:import namespace="9d2c9005-3129-4719-81ca-2fc8d806cf37"/>
    <xsd:element name="properties">
      <xsd:complexType>
        <xsd:sequence>
          <xsd:element name="documentManagement">
            <xsd:complexType>
              <xsd:all>
                <xsd:element ref="ns2:WMOWFApprovalStatu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3:MediaServiceLocation" minOccurs="0"/>
                <xsd:element ref="ns3:writingteam" minOccurs="0"/>
                <xsd:element ref="ns3:MediaLengthInSeconds" minOccurs="0"/>
                <xsd:element ref="ns3:lcf76f155ced4ddcb4097134ff3c332f" minOccurs="0"/>
                <xsd:element ref="ns4:TaxCatchAll" minOccurs="0"/>
                <xsd:element ref="ns3:MediaServiceObjectDetectorVersions" minOccurs="0"/>
                <xsd:element ref="ns3:MediaServiceSearchProperties" minOccurs="0"/>
                <xsd:element ref="ns3:MediaServiceBillingMetadata" minOccurs="0"/>
                <xsd:element ref="ns4:_dlc_DocId" minOccurs="0"/>
                <xsd:element ref="ns4:_dlc_DocIdUrl" minOccurs="0"/>
                <xsd:element ref="ns4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fcdb6-58ff-4d84-993c-bb26a5b54815" elementFormDefault="qualified">
    <xsd:import namespace="http://schemas.microsoft.com/office/2006/documentManagement/types"/>
    <xsd:import namespace="http://schemas.microsoft.com/office/infopath/2007/PartnerControls"/>
    <xsd:element name="WMOWFApprovalStatus" ma:index="2" nillable="true" ma:displayName="Workflow Approval Status" ma:default="Not Submitted" ma:format="Dropdown" ma:hidden="true" ma:internalName="WMOWFApprovalStatus" ma:readOnly="false">
      <xsd:simpleType>
        <xsd:restriction base="dms:Choice">
          <xsd:enumeration value="Not Submitted"/>
          <xsd:enumeration value="Pending for Review"/>
          <xsd:enumeration value="Pending for Consolidation"/>
          <xsd:enumeration value="Pending for Approval"/>
          <xsd:enumeration value="Approved"/>
          <xsd:enumeration value="Rejected by Approver"/>
          <xsd:enumeration value="Cancelled by Requestor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3548e-e22e-43cb-a415-9193d4d80a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writingteam" ma:index="20" nillable="true" ma:displayName="writing team" ma:format="Dropdown" ma:list="UserInfo" ma:SharePointGroup="0" ma:internalName="writingteam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92a3b380-abf6-46f2-87bb-c2c114de1c9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7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2c9005-3129-4719-81ca-2fc8d806cf3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a24cdc8-8870-4ebd-a024-58577794ff9a}" ma:internalName="TaxCatchAll" ma:showField="CatchAllData" ma:web="9d2c9005-3129-4719-81ca-2fc8d806cf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29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3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3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c63548e-e22e-43cb-a415-9193d4d80a38">
      <Terms xmlns="http://schemas.microsoft.com/office/infopath/2007/PartnerControls"/>
    </lcf76f155ced4ddcb4097134ff3c332f>
    <TaxCatchAll xmlns="9d2c9005-3129-4719-81ca-2fc8d806cf37" xsi:nil="true"/>
    <_dlc_DocId xmlns="9d2c9005-3129-4719-81ca-2fc8d806cf37">WMOS-763995582-3262813</_dlc_DocId>
    <_dlc_DocIdUrl xmlns="9d2c9005-3129-4719-81ca-2fc8d806cf37">
      <Url>https://wmoomm.sharepoint.com/sites/Services/_layouts/15/DocIdRedir.aspx?ID=WMOS-763995582-3262813</Url>
      <Description>WMOS-763995582-3262813</Description>
    </_dlc_DocIdUrl>
    <writingteam xmlns="2c63548e-e22e-43cb-a415-9193d4d80a38">
      <UserInfo>
        <DisplayName/>
        <AccountId xsi:nil="true"/>
        <AccountType/>
      </UserInfo>
    </writingteam>
    <WMOWFApprovalStatus xmlns="715fcdb6-58ff-4d84-993c-bb26a5b54815">Not Submitted</WMOWFApprovalStatus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SharedContentType xmlns="Microsoft.SharePoint.Taxonomy.ContentTypeSync" SourceId="92a3b380-abf6-46f2-87bb-c2c114de1c9e" ContentTypeId="0x01" PreviousValue="false"/>
</file>

<file path=customXml/itemProps1.xml><?xml version="1.0" encoding="utf-8"?>
<ds:datastoreItem xmlns:ds="http://schemas.openxmlformats.org/officeDocument/2006/customXml" ds:itemID="{80E82D94-E5A0-45E7-B4D7-7AF5C62331C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7A6540E-92B2-41B0-9EF7-8E9101850E75}">
  <ds:schemaRefs>
    <ds:schemaRef ds:uri="2c63548e-e22e-43cb-a415-9193d4d80a38"/>
    <ds:schemaRef ds:uri="715fcdb6-58ff-4d84-993c-bb26a5b54815"/>
    <ds:schemaRef ds:uri="9d2c9005-3129-4719-81ca-2fc8d806cf3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95722-7EE4-43F0-BFD1-A4A9177742E2}">
  <ds:schemaRefs>
    <ds:schemaRef ds:uri="http://purl.org/dc/terms/"/>
    <ds:schemaRef ds:uri="http://schemas.openxmlformats.org/package/2006/metadata/core-properties"/>
    <ds:schemaRef ds:uri="9d2c9005-3129-4719-81ca-2fc8d806cf37"/>
    <ds:schemaRef ds:uri="http://purl.org/dc/elements/1.1/"/>
    <ds:schemaRef ds:uri="http://www.w3.org/XML/1998/namespace"/>
    <ds:schemaRef ds:uri="715fcdb6-58ff-4d84-993c-bb26a5b54815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2c63548e-e22e-43cb-a415-9193d4d80a38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BFEAFFEE-5F5C-4084-82CF-BA64B4593A72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1FF883A6-9891-42C1-A02C-5A16FDB44AE4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362</Words>
  <Application>Microsoft Office PowerPoint</Application>
  <PresentationFormat>Grand écran</PresentationFormat>
  <Paragraphs>56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7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Verdana</vt:lpstr>
      <vt:lpstr>Office Theme</vt:lpstr>
      <vt:lpstr>Custom Design</vt:lpstr>
      <vt:lpstr>1_Custom Design</vt:lpstr>
      <vt:lpstr>2_Custom Design</vt:lpstr>
      <vt:lpstr>Consultation on Homogenization</vt:lpstr>
      <vt:lpstr>Step 1: Prerequisites</vt:lpstr>
      <vt:lpstr>Step 2: Define Vision &amp; Objectives</vt:lpstr>
      <vt:lpstr>Step 3: Assess Resources</vt:lpstr>
      <vt:lpstr>Step 4: Build a Pragmatic Plan</vt:lpstr>
      <vt:lpstr>Key Implementation Tasks</vt:lpstr>
      <vt:lpstr>Key Message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Klara Josipovic</dc:creator>
  <cp:lastModifiedBy>STUBER Denis</cp:lastModifiedBy>
  <cp:revision>535</cp:revision>
  <dcterms:created xsi:type="dcterms:W3CDTF">2024-04-23T12:25:23Z</dcterms:created>
  <dcterms:modified xsi:type="dcterms:W3CDTF">2025-09-26T14:22:39Z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0x010100B0C1E5BA222991439BA07A4745E8FDAA</vt:lpwstr>
  </property>
  <property fmtid="{D5CDD505-2E9C-101B-9397-08002B2CF9AE}" pid="3" name="_dlc_DocIdItemGuid">
    <vt:lpwstr>fa7141aa-289e-4e29-97ff-2851a3a12ea5</vt:lpwstr>
  </property>
  <property fmtid="{D5CDD505-2E9C-101B-9397-08002B2CF9AE}" pid="4" name="MediaServiceImageTags">
    <vt:lpwstr/>
  </property>
</Properties>
</file>