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6"/>
    <p:sldMasterId id="2147483693" r:id="rId7"/>
    <p:sldMasterId id="2147483672" r:id="rId8"/>
    <p:sldMasterId id="2147483682" r:id="rId9"/>
  </p:sldMasterIdLst>
  <p:notesMasterIdLst>
    <p:notesMasterId r:id="rId15"/>
  </p:notesMasterIdLst>
  <p:sldIdLst>
    <p:sldId id="256" r:id="rId10"/>
    <p:sldId id="257" r:id="rId11"/>
    <p:sldId id="258" r:id="rId12"/>
    <p:sldId id="297" r:id="rId13"/>
    <p:sldId id="260" r:id="rId14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059" autoAdjust="0"/>
  </p:normalViewPr>
  <p:slideViewPr>
    <p:cSldViewPr snapToGrid="0">
      <p:cViewPr varScale="1">
        <p:scale>
          <a:sx n="71" d="100"/>
          <a:sy n="71" d="100"/>
        </p:scale>
        <p:origin x="13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4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3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2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9412B-34D5-4BDB-A0C0-AC22A6FDD924}" type="datetimeFigureOut">
              <a:t>09/10/2025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CCD4D-18BB-44E7-A6BB-22414018B37A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9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CCD4D-18BB-44E7-A6BB-22414018B37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255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/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796776-E13E-EE70-1024-61D0E548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GB"/>
              <a:t>Cover – Insert title</a:t>
            </a:r>
            <a:endParaRPr lang="en-FR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A33BDE-5827-B978-8782-68D8565E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0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 sz="2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4470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84C69AE-3299-1F59-997F-1709C1DD7A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60902"/>
            <a:ext cx="10515600" cy="132556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Lorem Ipsum</a:t>
            </a:r>
            <a:endParaRPr lang="en-FR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EDA0CF7-60D6-4B86-6F50-ECF55C6DB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9558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396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ientific Slide with Graph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3AAD9ED-75F1-0289-7EF5-74AB2DFDD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50112" y="1059400"/>
            <a:ext cx="5664915" cy="4560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32C05C5-F63A-53B8-E6BB-6E73E6E749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85197" y="1460093"/>
            <a:ext cx="5240250" cy="8356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1">
                <a:solidFill>
                  <a:srgbClr val="005BA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59AFEE7-E5E4-8C50-6361-BB9205652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197" y="2434976"/>
            <a:ext cx="5240250" cy="318541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9712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7684-9640-7B9F-691F-3B5A2666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5BAA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FF9C-C20C-490B-6F06-81BD2D8FB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69EF0-726B-80A7-9DCD-6896F352D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l">
              <a:buNone/>
              <a:defRPr sz="2200"/>
            </a:lvl2pPr>
            <a:lvl3pPr marL="914400" indent="0" algn="l">
              <a:buNone/>
              <a:defRPr sz="2200"/>
            </a:lvl3pPr>
            <a:lvl4pPr marL="1371600" indent="0" algn="l">
              <a:buNone/>
              <a:defRPr sz="2200"/>
            </a:lvl4pPr>
            <a:lvl5pPr marL="1828800" indent="0" algn="l">
              <a:buNone/>
              <a:defRPr sz="22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901CD-B4D9-4C0A-A8C1-D42233A2E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5A26A-1F4A-80E3-3CF1-B5AF98EE4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l">
              <a:buNone/>
              <a:defRPr sz="2200"/>
            </a:lvl2pPr>
            <a:lvl3pPr marL="914400" indent="0" algn="l">
              <a:buNone/>
              <a:defRPr sz="2200"/>
            </a:lvl3pPr>
            <a:lvl4pPr marL="1371600" indent="0" algn="l">
              <a:buNone/>
              <a:defRPr sz="2200"/>
            </a:lvl4pPr>
            <a:lvl5pPr marL="1828800" indent="0" algn="l">
              <a:buNone/>
              <a:defRPr sz="22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854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C3EAE96-DCE0-88A1-D4B1-3E38DC1986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03437"/>
            <a:ext cx="121920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BAA"/>
                </a:solidFill>
              </a:defRPr>
            </a:lvl1pPr>
          </a:lstStyle>
          <a:p>
            <a:r>
              <a:rPr lang="en-GB"/>
              <a:t>Thank you.</a:t>
            </a:r>
            <a:endParaRPr lang="en-FR"/>
          </a:p>
        </p:txBody>
      </p:sp>
      <p:sp>
        <p:nvSpPr>
          <p:cNvPr id="9" name="CuadroTexto 3">
            <a:extLst>
              <a:ext uri="{FF2B5EF4-FFF2-40B4-BE49-F238E27FC236}">
                <a16:creationId xmlns:a16="http://schemas.microsoft.com/office/drawing/2014/main" id="{002E4A1E-1EB0-0593-1C8D-3884AC9BB310}"/>
              </a:ext>
            </a:extLst>
          </p:cNvPr>
          <p:cNvSpPr txBox="1"/>
          <p:nvPr userDrawn="1"/>
        </p:nvSpPr>
        <p:spPr>
          <a:xfrm>
            <a:off x="3824879" y="4572080"/>
            <a:ext cx="4542242" cy="52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0">
              <a:lnSpc>
                <a:spcPct val="150000"/>
              </a:lnSpc>
            </a:pPr>
            <a:r>
              <a:rPr lang="en-US" sz="3200" b="0" i="0" u="none" strike="noStrike" baseline="30000">
                <a:solidFill>
                  <a:srgbClr val="005BA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wmo.int</a:t>
            </a:r>
          </a:p>
        </p:txBody>
      </p:sp>
    </p:spTree>
    <p:extLst>
      <p:ext uri="{BB962C8B-B14F-4D97-AF65-F5344CB8AC3E}">
        <p14:creationId xmlns:p14="http://schemas.microsoft.com/office/powerpoint/2010/main" val="2375781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389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780FFA-63E5-A2E0-8A4C-ADD13C22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F4FBCD-FEE2-B9A8-0AA9-27121B4F3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FD7F5C-5547-2B8C-44A8-5974ED5D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4F72-3F90-7140-B010-1E951FBA524F}" type="datetimeFigureOut">
              <a:rPr lang="fr-MG" smtClean="0"/>
              <a:t>10/09/2025</a:t>
            </a:fld>
            <a:endParaRPr lang="fr-M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94FBEF-C8C8-E348-61AB-57F17D44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B7391E-DE70-C86E-93FA-88009B85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57BE-3591-9241-AEE8-E3E39B5D1966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1160450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AD252D8-47A9-4F50-0A77-F7F2B5C7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Cover – Insert title</a:t>
            </a:r>
            <a:endParaRPr lang="en-FR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54E0E61-AEC0-9130-9970-54CD0B1FE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0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sz="2800"/>
            </a:lvl1pPr>
            <a:lvl2pPr algn="ctr">
              <a:defRPr sz="28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35933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1E8E-B63B-2812-4914-7B39E38C71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685172"/>
          </a:xfrm>
        </p:spPr>
        <p:txBody>
          <a:bodyPr anchor="b">
            <a:noAutofit/>
          </a:bodyPr>
          <a:lstStyle>
            <a:lvl1pPr algn="l">
              <a:defRPr sz="4400">
                <a:solidFill>
                  <a:srgbClr val="005BAA"/>
                </a:solidFill>
              </a:defRPr>
            </a:lvl1pPr>
          </a:lstStyle>
          <a:p>
            <a:r>
              <a:rPr lang="en-GB"/>
              <a:t>Content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65A07-4D49-E8EF-40E0-498B3F03B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451"/>
            <a:ext cx="9144000" cy="32269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71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4CE9B65-7C16-AD40-4E8F-376EFB31D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60902"/>
            <a:ext cx="10515600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Lorem Ipsum</a:t>
            </a:r>
            <a:endParaRPr lang="en-FR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CEF2646-4A29-9DC6-94A1-9C78C840C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9558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2713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ientific Slide with Graph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3CBA443-1DB4-591B-10FB-89F19A331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884739"/>
            <a:ext cx="5664915" cy="4560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DF71B37-838A-25F4-2891-96F126B3BD4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31085" y="1285432"/>
            <a:ext cx="5240250" cy="8356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1">
                <a:solidFill>
                  <a:srgbClr val="005BAA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F64250E-B7FE-5C77-8772-835E1D3B0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085" y="2260315"/>
            <a:ext cx="5240250" cy="318541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979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3637AC-ADC8-93B9-85DF-F33A355184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68517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Content</a:t>
            </a:r>
            <a:endParaRPr lang="en-FR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BA7D7FA-A6C1-15E9-248F-222403659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451"/>
            <a:ext cx="9144000" cy="32269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745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51E2-0AA8-B538-88F2-E8FEE737F0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Comparison Slide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FE506-04E4-4D79-51C0-DE1A5396B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EB5BD-B42E-8768-14F6-DA6AD364E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263CD-AEDB-2834-CF69-D950F370B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0949F-23D7-43BC-86B5-A59EEC23A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43105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BD8F-B49C-E9AF-967A-FE2625C117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103437"/>
            <a:ext cx="12192000" cy="1325563"/>
          </a:xfrm>
        </p:spPr>
        <p:txBody>
          <a:bodyPr/>
          <a:lstStyle>
            <a:lvl1pPr>
              <a:defRPr>
                <a:solidFill>
                  <a:srgbClr val="005BAA"/>
                </a:solidFill>
              </a:defRPr>
            </a:lvl1pPr>
          </a:lstStyle>
          <a:p>
            <a:r>
              <a:rPr lang="en-GB"/>
              <a:t>Thank you.</a:t>
            </a:r>
            <a:endParaRPr lang="en-FR"/>
          </a:p>
        </p:txBody>
      </p:sp>
      <p:sp>
        <p:nvSpPr>
          <p:cNvPr id="10" name="CuadroTexto 3">
            <a:extLst>
              <a:ext uri="{FF2B5EF4-FFF2-40B4-BE49-F238E27FC236}">
                <a16:creationId xmlns:a16="http://schemas.microsoft.com/office/drawing/2014/main" id="{9CC6D77E-AF65-470D-B774-7812FAD3C4A3}"/>
              </a:ext>
            </a:extLst>
          </p:cNvPr>
          <p:cNvSpPr txBox="1"/>
          <p:nvPr userDrawn="1"/>
        </p:nvSpPr>
        <p:spPr>
          <a:xfrm>
            <a:off x="3824879" y="5024143"/>
            <a:ext cx="4542242" cy="52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0">
              <a:lnSpc>
                <a:spcPct val="150000"/>
              </a:lnSpc>
            </a:pPr>
            <a:r>
              <a:rPr lang="en-US" sz="3200" b="0" i="0" u="none" strike="noStrike" baseline="30000">
                <a:solidFill>
                  <a:srgbClr val="005BAA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wmo.int</a:t>
            </a:r>
          </a:p>
        </p:txBody>
      </p:sp>
    </p:spTree>
    <p:extLst>
      <p:ext uri="{BB962C8B-B14F-4D97-AF65-F5344CB8AC3E}">
        <p14:creationId xmlns:p14="http://schemas.microsoft.com/office/powerpoint/2010/main" val="1516502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217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ge to Edge Photo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63ED7F9-AC2F-AB90-E59E-6D3DCE7D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078" y="1013439"/>
            <a:ext cx="4274474" cy="1600200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6C12E21-29DC-AD1F-41A5-AE890AAD2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690053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4530C31-AD13-5759-E472-94A0E4916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8078" y="2941814"/>
            <a:ext cx="4274474" cy="26678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06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bullet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3590D3C-988E-2567-60EB-0A4602CD3C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60902"/>
            <a:ext cx="10515600" cy="1325563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en-GB"/>
              <a:t>Lorem Ipsum</a:t>
            </a:r>
            <a:endParaRPr lang="en-FR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0E4EEFA-0995-9CCD-6D7F-70B9EBD45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95584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911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ientific Slide with Graph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CD4D1A9-9F6B-C561-7AC4-05C86FF1A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50112" y="1059400"/>
            <a:ext cx="5664915" cy="45609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7FCF368-AB64-5FEB-A4ED-1837EE8E80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85197" y="1460093"/>
            <a:ext cx="5240250" cy="8356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33C1AC0-3A73-603A-A859-24A89A5E3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197" y="2434976"/>
            <a:ext cx="5240250" cy="3185418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512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452C-9105-195E-DD50-B85571BF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CA40B-4ECB-51F3-7BA4-D0C43996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CB4D9-3A4B-1F8B-5219-5EE058F87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l">
              <a:buNone/>
              <a:defRPr sz="2200"/>
            </a:lvl2pPr>
            <a:lvl3pPr marL="914400" indent="0" algn="l">
              <a:buNone/>
              <a:defRPr sz="2200"/>
            </a:lvl3pPr>
            <a:lvl4pPr marL="1371600" indent="0" algn="l">
              <a:buNone/>
              <a:defRPr sz="2200"/>
            </a:lvl4pPr>
            <a:lvl5pPr marL="1828800" indent="0" algn="l">
              <a:buNone/>
              <a:defRPr sz="22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03604-72C3-D5CE-C09C-E05C72BFC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A53E66-3D7A-FC9C-DAAB-7750C4812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edit Master text styles</a:t>
            </a:r>
          </a:p>
          <a:p>
            <a:pPr lvl="0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0831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BC293F6-E8B6-92CA-8DD3-F46267F226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564" y="2103437"/>
            <a:ext cx="121920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GB"/>
              <a:t>Thank you.</a:t>
            </a:r>
            <a:endParaRPr lang="en-FR"/>
          </a:p>
        </p:txBody>
      </p:sp>
      <p:sp>
        <p:nvSpPr>
          <p:cNvPr id="8" name="CuadroTexto 3">
            <a:extLst>
              <a:ext uri="{FF2B5EF4-FFF2-40B4-BE49-F238E27FC236}">
                <a16:creationId xmlns:a16="http://schemas.microsoft.com/office/drawing/2014/main" id="{85E8BFE3-BE3F-06D0-2E51-B1A3E835A55D}"/>
              </a:ext>
            </a:extLst>
          </p:cNvPr>
          <p:cNvSpPr txBox="1"/>
          <p:nvPr userDrawn="1"/>
        </p:nvSpPr>
        <p:spPr>
          <a:xfrm>
            <a:off x="3958443" y="4346049"/>
            <a:ext cx="4542242" cy="52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0">
              <a:lnSpc>
                <a:spcPct val="150000"/>
              </a:lnSpc>
            </a:pPr>
            <a:r>
              <a:rPr lang="en-US" sz="3200" b="0" i="0" u="none" strike="noStrike" baseline="3000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wmo.int</a:t>
            </a:r>
          </a:p>
        </p:txBody>
      </p:sp>
    </p:spTree>
    <p:extLst>
      <p:ext uri="{BB962C8B-B14F-4D97-AF65-F5344CB8AC3E}">
        <p14:creationId xmlns:p14="http://schemas.microsoft.com/office/powerpoint/2010/main" val="58393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12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C09337-932E-DF18-5552-8A10A7DD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5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rgbClr val="005BAA"/>
                </a:solidFill>
              </a:defRPr>
            </a:lvl1pPr>
          </a:lstStyle>
          <a:p>
            <a:r>
              <a:rPr lang="en-GB"/>
              <a:t>Cover – Insert title</a:t>
            </a:r>
            <a:endParaRPr lang="en-FR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0165C1A-53B3-D986-E0E9-DDD54523D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0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>
              <a:defRPr sz="2800"/>
            </a:lvl1pPr>
            <a:lvl2pPr algn="ctr">
              <a:defRPr sz="2800"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226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23C0AB1-DC1A-370D-2DBC-7F636C925F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68517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>
                <a:solidFill>
                  <a:srgbClr val="005BAA"/>
                </a:solidFill>
              </a:defRPr>
            </a:lvl1pPr>
          </a:lstStyle>
          <a:p>
            <a:r>
              <a:rPr lang="en-GB"/>
              <a:t>Content</a:t>
            </a:r>
            <a:endParaRPr lang="en-FR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E4AFEC8-D7E6-FB46-B2C8-3E1FF5184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451"/>
            <a:ext cx="9144000" cy="32269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064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E43E974-FF92-2065-59B5-7198AC9AFE0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rcRect/>
          <a:stretch/>
        </p:blipFill>
        <p:spPr>
          <a:xfrm>
            <a:off x="337" y="0"/>
            <a:ext cx="12474857" cy="7017488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AAFC96D-DE28-DCBB-6A7D-6E7FC08F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90" y="2204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WMO PPT Style #1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8034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90" r:id="rId3"/>
    <p:sldLayoutId id="2147483688" r:id="rId4"/>
    <p:sldLayoutId id="2147483689" r:id="rId5"/>
    <p:sldLayoutId id="2147483691" r:id="rId6"/>
    <p:sldLayoutId id="2147483692" r:id="rId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6C007C7-A317-B3BD-4F67-1F0F9741F8A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rcRect/>
          <a:stretch/>
        </p:blipFill>
        <p:spPr>
          <a:xfrm>
            <a:off x="0" y="3477952"/>
            <a:ext cx="12192000" cy="3380048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8A9C213-3E26-B848-BF1A-9E6EC69B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90" y="2204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WMO PPT Style #2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3318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9" r:id="rId3"/>
    <p:sldLayoutId id="2147483670" r:id="rId4"/>
    <p:sldLayoutId id="2147483694" r:id="rId5"/>
    <p:sldLayoutId id="2147483671" r:id="rId6"/>
    <p:sldLayoutId id="2147483681" r:id="rId7"/>
    <p:sldLayoutId id="2147483695" r:id="rId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5BA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E8A25AD-8EE8-C80F-37B6-E5BC4C2CBA5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rcRect/>
          <a:stretch/>
        </p:blipFill>
        <p:spPr>
          <a:xfrm>
            <a:off x="0" y="5776713"/>
            <a:ext cx="12195019" cy="108128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CF8C2-75E9-6016-486F-1EAB5024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90" y="22041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WMO PPT Style #3</a:t>
            </a:r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3081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3" r:id="rId2"/>
    <p:sldLayoutId id="2147483675" r:id="rId3"/>
    <p:sldLayoutId id="2147483676" r:id="rId4"/>
    <p:sldLayoutId id="2147483679" r:id="rId5"/>
    <p:sldLayoutId id="2147483677" r:id="rId6"/>
    <p:sldLayoutId id="2147483678" r:id="rId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5BA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91F7C8-B977-11A8-F895-8D99CAC03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Photography Slides</a:t>
            </a:r>
            <a:endParaRPr lang="en-F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FDA4F3-78CD-1AB6-C649-9A0EF319DC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31" y="0"/>
            <a:ext cx="12191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4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41481-C6BF-C213-3477-846899AA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90"/>
            <a:ext cx="10515600" cy="2155608"/>
          </a:xfrm>
        </p:spPr>
        <p:txBody>
          <a:bodyPr>
            <a:normAutofit/>
          </a:bodyPr>
          <a:lstStyle/>
          <a:p>
            <a:r>
              <a:rPr lang="en-GB" sz="6000" noProof="0" dirty="0">
                <a:effectLst/>
                <a:latin typeface="Calibri" panose="020F0502020204030204" pitchFamily="34" charset="0"/>
                <a:ea typeface="PMingLiU"/>
              </a:rPr>
              <a:t>WMO Consultation on climate data homogenization</a:t>
            </a:r>
            <a:endParaRPr lang="en-GB" sz="17900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563E35-7C2F-CF05-8A9D-C2464ECD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" y="2261062"/>
            <a:ext cx="11040291" cy="39402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noProof="0" dirty="0"/>
          </a:p>
          <a:p>
            <a:pPr marL="0" indent="0" algn="l">
              <a:buNone/>
            </a:pPr>
            <a:r>
              <a:rPr lang="en-GB" b="1" noProof="0" dirty="0"/>
              <a:t>Use case from</a:t>
            </a:r>
            <a:r>
              <a:rPr lang="en-GB" noProof="0" dirty="0"/>
              <a:t>:	</a:t>
            </a:r>
            <a:r>
              <a:rPr lang="en-GB" i="1" noProof="0" dirty="0"/>
              <a:t>NMHS Madagascar</a:t>
            </a:r>
          </a:p>
          <a:p>
            <a:pPr marL="0" indent="0" algn="l">
              <a:buNone/>
            </a:pPr>
            <a:endParaRPr lang="en-GB" i="1" noProof="0" dirty="0"/>
          </a:p>
          <a:p>
            <a:pPr marL="0" indent="0" algn="l">
              <a:buNone/>
            </a:pPr>
            <a:r>
              <a:rPr lang="en-GB" b="1" noProof="0" dirty="0"/>
              <a:t>Contact</a:t>
            </a:r>
            <a:r>
              <a:rPr lang="en-GB" i="1" noProof="0" dirty="0"/>
              <a:t>: 		Luc Yannick Andréas RANDRIAMAROLAZA (PhD)</a:t>
            </a:r>
          </a:p>
          <a:p>
            <a:pPr marL="0" indent="0" algn="l">
              <a:buNone/>
            </a:pPr>
            <a:r>
              <a:rPr lang="en-GB" i="1" noProof="0" dirty="0"/>
              <a:t>			PR of Madagascar with the WMO</a:t>
            </a:r>
          </a:p>
          <a:p>
            <a:pPr marL="0" indent="0" algn="l">
              <a:buNone/>
            </a:pPr>
            <a:r>
              <a:rPr lang="en-GB" i="1" noProof="0" dirty="0"/>
              <a:t>			Director General of DGM</a:t>
            </a:r>
          </a:p>
          <a:p>
            <a:pPr marL="0" indent="0" algn="l">
              <a:buNone/>
            </a:pPr>
            <a:r>
              <a:rPr lang="en-GB" i="1" noProof="0" dirty="0"/>
              <a:t>			randriamarolaza.luc@gmail.com</a:t>
            </a:r>
          </a:p>
          <a:p>
            <a:pPr marL="0" indent="0" algn="l">
              <a:buNone/>
            </a:pPr>
            <a:endParaRPr lang="en-GB" i="1" noProof="0" dirty="0"/>
          </a:p>
          <a:p>
            <a:pPr marL="0" indent="0" algn="l">
              <a:buNone/>
            </a:pPr>
            <a:endParaRPr lang="en-GB" i="1" dirty="0"/>
          </a:p>
          <a:p>
            <a:pPr marL="0" indent="0" algn="l">
              <a:buNone/>
            </a:pPr>
            <a:endParaRPr lang="en-GB" i="1" noProof="0" dirty="0"/>
          </a:p>
          <a:p>
            <a:pPr marL="0" indent="0" algn="l">
              <a:buNone/>
            </a:pPr>
            <a:endParaRPr lang="en-GB" i="1" dirty="0"/>
          </a:p>
          <a:p>
            <a:pPr marL="0" indent="0" algn="l">
              <a:buNone/>
            </a:pPr>
            <a:endParaRPr lang="en-GB" i="1" noProof="0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EA986E8-72CD-4B7B-8424-4EC41E803F7C}"/>
              </a:ext>
            </a:extLst>
          </p:cNvPr>
          <p:cNvSpPr txBox="1">
            <a:spLocks/>
          </p:cNvSpPr>
          <p:nvPr/>
        </p:nvSpPr>
        <p:spPr>
          <a:xfrm>
            <a:off x="8898144" y="5555617"/>
            <a:ext cx="3082835" cy="1291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GB" sz="1800" b="1" dirty="0"/>
              <a:t>Date</a:t>
            </a:r>
            <a:r>
              <a:rPr lang="en-GB" sz="1800" dirty="0"/>
              <a:t>: </a:t>
            </a:r>
            <a:r>
              <a:rPr lang="en-GB" sz="1800" i="1" dirty="0"/>
              <a:t>26/Sep/2025</a:t>
            </a:r>
          </a:p>
        </p:txBody>
      </p:sp>
    </p:spTree>
    <p:extLst>
      <p:ext uri="{BB962C8B-B14F-4D97-AF65-F5344CB8AC3E}">
        <p14:creationId xmlns:p14="http://schemas.microsoft.com/office/powerpoint/2010/main" val="283559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EFAA023-DBB5-E52D-4722-D99BE0145D29}"/>
              </a:ext>
            </a:extLst>
          </p:cNvPr>
          <p:cNvSpPr txBox="1"/>
          <p:nvPr/>
        </p:nvSpPr>
        <p:spPr>
          <a:xfrm>
            <a:off x="0" y="-4227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G" b="1" dirty="0"/>
              <a:t>Homogenization: data processes, </a:t>
            </a:r>
            <a:r>
              <a:rPr lang="fr-FR" b="1" dirty="0" err="1"/>
              <a:t>product</a:t>
            </a:r>
            <a:r>
              <a:rPr lang="fr-FR" b="1" dirty="0"/>
              <a:t>,</a:t>
            </a:r>
            <a:r>
              <a:rPr lang="fr-MG" b="1" dirty="0"/>
              <a:t> and services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8663EFE-611A-D501-6830-957F6EA52FE4}"/>
              </a:ext>
            </a:extLst>
          </p:cNvPr>
          <p:cNvSpPr txBox="1"/>
          <p:nvPr/>
        </p:nvSpPr>
        <p:spPr>
          <a:xfrm>
            <a:off x="0" y="198376"/>
            <a:ext cx="1217567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cs typeface="Times New Roman" panose="02020603050405020304" pitchFamily="18" charset="0"/>
              </a:rPr>
              <a:t>Assess the quality control of observational datasets by using the INQC tool developed by the INDECIS project</a:t>
            </a:r>
            <a:endParaRPr lang="fr-MG" dirty="0">
              <a:cs typeface="Times New Roman" panose="02020603050405020304" pitchFamily="18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4EA62F5-022D-8EB8-E7B7-FCFB8305B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10" y="4301210"/>
            <a:ext cx="7439890" cy="175387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2DFF04A-C6F3-51AF-8F1A-8A3E93036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333" y="1014905"/>
            <a:ext cx="3601669" cy="27237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F613E14-1D61-F09E-FCBE-58D98FC33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516" y="1032579"/>
            <a:ext cx="3732506" cy="279551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1F299BE-31CF-C92B-1E5D-A62B298EC85C}"/>
              </a:ext>
            </a:extLst>
          </p:cNvPr>
          <p:cNvSpPr txBox="1"/>
          <p:nvPr/>
        </p:nvSpPr>
        <p:spPr>
          <a:xfrm>
            <a:off x="-178103" y="663247"/>
            <a:ext cx="12175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MG" dirty="0"/>
              <a:t>﻿Examples of error types in raw data (a) erroneous and (b) suspects and collectively suspects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7CF6F8B-A117-10AE-4ACC-802BC0623191}"/>
              </a:ext>
            </a:extLst>
          </p:cNvPr>
          <p:cNvSpPr txBox="1"/>
          <p:nvPr/>
        </p:nvSpPr>
        <p:spPr>
          <a:xfrm>
            <a:off x="7864930" y="4274721"/>
            <a:ext cx="432707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fr-MG" dirty="0"/>
              <a:t>0.06% values are flags from 1 to 4</a:t>
            </a:r>
          </a:p>
          <a:p>
            <a:pPr marL="285750" indent="-285750" algn="just">
              <a:buFontTx/>
              <a:buChar char="-"/>
            </a:pPr>
            <a:endParaRPr lang="fr-MG" sz="1200" dirty="0"/>
          </a:p>
          <a:p>
            <a:pPr marL="285750" indent="-285750" algn="just">
              <a:buFontTx/>
              <a:buChar char="-"/>
            </a:pPr>
            <a:r>
              <a:rPr lang="fr-MG" dirty="0"/>
              <a:t>More flag values </a:t>
            </a:r>
            <a:r>
              <a:rPr lang="fr-FR" dirty="0"/>
              <a:t>are </a:t>
            </a:r>
            <a:r>
              <a:rPr lang="fr-MG" dirty="0"/>
              <a:t>found in temperature, especially TX, than in precipitation</a:t>
            </a:r>
            <a:endParaRPr lang="fr-MG" sz="1200" dirty="0"/>
          </a:p>
          <a:p>
            <a:pPr marL="285750" indent="-285750" algn="just">
              <a:buFontTx/>
              <a:buChar char="-"/>
            </a:pPr>
            <a:r>
              <a:rPr lang="fr-MG" dirty="0"/>
              <a:t>Missing data percentage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3797005-9D9F-32C8-4F75-7BCA14EB3062}"/>
              </a:ext>
            </a:extLst>
          </p:cNvPr>
          <p:cNvSpPr txBox="1"/>
          <p:nvPr/>
        </p:nvSpPr>
        <p:spPr>
          <a:xfrm>
            <a:off x="1046099" y="3828978"/>
            <a:ext cx="378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</a:t>
            </a:r>
            <a:r>
              <a:rPr lang="fr-MG" dirty="0"/>
              <a:t>rrors due to digitali</a:t>
            </a:r>
            <a:r>
              <a:rPr lang="fr-FR" dirty="0"/>
              <a:t>z</a:t>
            </a:r>
            <a:r>
              <a:rPr lang="fr-MG" dirty="0"/>
              <a:t>ation process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B59D035-2BC3-EABD-86A1-E78595871CDB}"/>
              </a:ext>
            </a:extLst>
          </p:cNvPr>
          <p:cNvSpPr txBox="1"/>
          <p:nvPr/>
        </p:nvSpPr>
        <p:spPr>
          <a:xfrm>
            <a:off x="7004893" y="3854587"/>
            <a:ext cx="382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Suspect values </a:t>
            </a:r>
            <a:r>
              <a:rPr lang="fr-MG" dirty="0"/>
              <a:t>due to sensor failure</a:t>
            </a:r>
          </a:p>
        </p:txBody>
      </p:sp>
      <p:graphicFrame>
        <p:nvGraphicFramePr>
          <p:cNvPr id="17" name="Tableau 10">
            <a:extLst>
              <a:ext uri="{FF2B5EF4-FFF2-40B4-BE49-F238E27FC236}">
                <a16:creationId xmlns:a16="http://schemas.microsoft.com/office/drawing/2014/main" id="{ED2F36F8-5591-A61C-2FB5-8FA1E56C0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014849"/>
              </p:ext>
            </p:extLst>
          </p:nvPr>
        </p:nvGraphicFramePr>
        <p:xfrm>
          <a:off x="7937269" y="5981154"/>
          <a:ext cx="4238401" cy="723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280">
                  <a:extLst>
                    <a:ext uri="{9D8B030D-6E8A-4147-A177-3AD203B41FA5}">
                      <a16:colId xmlns:a16="http://schemas.microsoft.com/office/drawing/2014/main" val="905897939"/>
                    </a:ext>
                  </a:extLst>
                </a:gridCol>
                <a:gridCol w="1166303">
                  <a:extLst>
                    <a:ext uri="{9D8B030D-6E8A-4147-A177-3AD203B41FA5}">
                      <a16:colId xmlns:a16="http://schemas.microsoft.com/office/drawing/2014/main" val="3893786151"/>
                    </a:ext>
                  </a:extLst>
                </a:gridCol>
                <a:gridCol w="1137409">
                  <a:extLst>
                    <a:ext uri="{9D8B030D-6E8A-4147-A177-3AD203B41FA5}">
                      <a16:colId xmlns:a16="http://schemas.microsoft.com/office/drawing/2014/main" val="909305339"/>
                    </a:ext>
                  </a:extLst>
                </a:gridCol>
                <a:gridCol w="1137409">
                  <a:extLst>
                    <a:ext uri="{9D8B030D-6E8A-4147-A177-3AD203B41FA5}">
                      <a16:colId xmlns:a16="http://schemas.microsoft.com/office/drawing/2014/main" val="809621995"/>
                    </a:ext>
                  </a:extLst>
                </a:gridCol>
              </a:tblGrid>
              <a:tr h="241063">
                <a:tc>
                  <a:txBody>
                    <a:bodyPr/>
                    <a:lstStyle/>
                    <a:p>
                      <a:pPr algn="ctr"/>
                      <a:r>
                        <a:rPr lang="fr-MG" sz="1100" dirty="0"/>
                        <a:t>Correction</a:t>
                      </a:r>
                    </a:p>
                  </a:txBody>
                  <a:tcPr marL="59440" marR="59440" marT="29720" marB="29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G" sz="1100" dirty="0"/>
                        <a:t>TX</a:t>
                      </a:r>
                    </a:p>
                  </a:txBody>
                  <a:tcPr marL="59440" marR="59440" marT="29720" marB="29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G" sz="1100" dirty="0"/>
                        <a:t>TN</a:t>
                      </a:r>
                    </a:p>
                  </a:txBody>
                  <a:tcPr marL="59440" marR="59440" marT="29720" marB="29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G" sz="1100" dirty="0"/>
                        <a:t>RR</a:t>
                      </a:r>
                    </a:p>
                  </a:txBody>
                  <a:tcPr marL="59440" marR="59440" marT="29720" marB="29720"/>
                </a:tc>
                <a:extLst>
                  <a:ext uri="{0D108BD9-81ED-4DB2-BD59-A6C34878D82A}">
                    <a16:rowId xmlns:a16="http://schemas.microsoft.com/office/drawing/2014/main" val="327030993"/>
                  </a:ext>
                </a:extLst>
              </a:tr>
              <a:tr h="241063">
                <a:tc>
                  <a:txBody>
                    <a:bodyPr/>
                    <a:lstStyle/>
                    <a:p>
                      <a:pPr algn="ctr"/>
                      <a:r>
                        <a:rPr lang="fr-MG" sz="1100" dirty="0"/>
                        <a:t>Before</a:t>
                      </a:r>
                    </a:p>
                  </a:txBody>
                  <a:tcPr marL="59440" marR="59440" marT="29720" marB="29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G" sz="1100" dirty="0"/>
                        <a:t>15.70%</a:t>
                      </a:r>
                    </a:p>
                  </a:txBody>
                  <a:tcPr marL="59440" marR="59440" marT="29720" marB="29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G" sz="1100" dirty="0"/>
                        <a:t>16.10%</a:t>
                      </a:r>
                    </a:p>
                  </a:txBody>
                  <a:tcPr marL="59440" marR="59440" marT="29720" marB="29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G" sz="1100" dirty="0"/>
                        <a:t>10.20%</a:t>
                      </a:r>
                    </a:p>
                  </a:txBody>
                  <a:tcPr marL="59440" marR="59440" marT="29720" marB="29720"/>
                </a:tc>
                <a:extLst>
                  <a:ext uri="{0D108BD9-81ED-4DB2-BD59-A6C34878D82A}">
                    <a16:rowId xmlns:a16="http://schemas.microsoft.com/office/drawing/2014/main" val="4027587951"/>
                  </a:ext>
                </a:extLst>
              </a:tr>
              <a:tr h="241063">
                <a:tc>
                  <a:txBody>
                    <a:bodyPr/>
                    <a:lstStyle/>
                    <a:p>
                      <a:pPr algn="ctr"/>
                      <a:r>
                        <a:rPr lang="fr-MG" sz="1100" dirty="0"/>
                        <a:t>After</a:t>
                      </a:r>
                    </a:p>
                  </a:txBody>
                  <a:tcPr marL="59440" marR="59440" marT="29720" marB="29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G" sz="1100" dirty="0"/>
                        <a:t>16.35% (+0.65%)</a:t>
                      </a:r>
                    </a:p>
                  </a:txBody>
                  <a:tcPr marL="59440" marR="59440" marT="29720" marB="2972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MG" sz="1100" dirty="0"/>
                        <a:t>15.98% (-0.12%)</a:t>
                      </a:r>
                    </a:p>
                  </a:txBody>
                  <a:tcPr marL="59440" marR="59440" marT="29720" marB="297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MG" sz="1100" dirty="0"/>
                        <a:t>10.19% (-0.01%)</a:t>
                      </a:r>
                    </a:p>
                  </a:txBody>
                  <a:tcPr marL="59440" marR="59440" marT="29720" marB="29720"/>
                </a:tc>
                <a:extLst>
                  <a:ext uri="{0D108BD9-81ED-4DB2-BD59-A6C34878D82A}">
                    <a16:rowId xmlns:a16="http://schemas.microsoft.com/office/drawing/2014/main" val="3649030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70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E498694-C188-2615-17EC-765C700AD316}"/>
              </a:ext>
            </a:extLst>
          </p:cNvPr>
          <p:cNvSpPr txBox="1"/>
          <p:nvPr/>
        </p:nvSpPr>
        <p:spPr>
          <a:xfrm>
            <a:off x="0" y="208524"/>
            <a:ext cx="121920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dirty="0">
                <a:cs typeface="Times New Roman" panose="02020603050405020304" pitchFamily="18" charset="0"/>
              </a:rPr>
              <a:t>2. Homogenize the quality-controlled observational datasets by applying two different approaches;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30AE3E-0EFF-6CD9-A348-F6F5B8A2748B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G" b="1" dirty="0"/>
              <a:t>Homogenization: data processes, </a:t>
            </a:r>
            <a:r>
              <a:rPr lang="fr-FR" b="1" dirty="0" err="1"/>
              <a:t>products</a:t>
            </a:r>
            <a:r>
              <a:rPr lang="fr-FR" b="1" dirty="0"/>
              <a:t>,</a:t>
            </a:r>
            <a:r>
              <a:rPr lang="fr-MG" b="1" dirty="0"/>
              <a:t> and services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A657A2B-7B69-5725-4229-12C674DEF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934904"/>
              </p:ext>
            </p:extLst>
          </p:nvPr>
        </p:nvGraphicFramePr>
        <p:xfrm>
          <a:off x="1" y="673395"/>
          <a:ext cx="683306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3060">
                  <a:extLst>
                    <a:ext uri="{9D8B030D-6E8A-4147-A177-3AD203B41FA5}">
                      <a16:colId xmlns:a16="http://schemas.microsoft.com/office/drawing/2014/main" val="3960212833"/>
                    </a:ext>
                  </a:extLst>
                </a:gridCol>
              </a:tblGrid>
              <a:tr h="2753680"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r>
                        <a:rPr lang="fr-MG" b="1" dirty="0">
                          <a:solidFill>
                            <a:schemeClr val="tx1"/>
                          </a:solidFill>
                        </a:rPr>
                        <a:t>Semi-automatic</a:t>
                      </a:r>
                      <a:r>
                        <a:rPr lang="fr-MG" b="0" dirty="0">
                          <a:solidFill>
                            <a:schemeClr val="tx1"/>
                          </a:solidFill>
                        </a:rPr>
                        <a:t> procedure with </a:t>
                      </a:r>
                      <a:r>
                        <a:rPr lang="fr-MG" b="1" dirty="0">
                          <a:solidFill>
                            <a:schemeClr val="tx1"/>
                          </a:solidFill>
                        </a:rPr>
                        <a:t>HOMER</a:t>
                      </a:r>
                      <a:r>
                        <a:rPr lang="fr-MG" b="0" dirty="0">
                          <a:solidFill>
                            <a:schemeClr val="tx1"/>
                          </a:solidFill>
                        </a:rPr>
                        <a:t> software:</a:t>
                      </a:r>
                    </a:p>
                    <a:p>
                      <a:pPr marL="306388" lvl="2" indent="-306388" algn="just">
                        <a:buFont typeface="Wingdings" pitchFamily="2" charset="2"/>
                        <a:buChar char="v"/>
                        <a:tabLst/>
                      </a:pPr>
                      <a:r>
                        <a:rPr lang="fr-FR" b="0" dirty="0" err="1">
                          <a:solidFill>
                            <a:schemeClr val="tx1"/>
                          </a:solidFill>
                        </a:rPr>
                        <a:t>Breakpoint</a:t>
                      </a:r>
                      <a:r>
                        <a:rPr lang="fr-MG" b="0" dirty="0">
                          <a:solidFill>
                            <a:schemeClr val="tx1"/>
                          </a:solidFill>
                        </a:rPr>
                        <a:t> detection is done on a monthly scales</a:t>
                      </a:r>
                    </a:p>
                    <a:p>
                      <a:pPr marL="306388" lvl="2" indent="-306388" algn="just">
                        <a:buFont typeface="Wingdings" pitchFamily="2" charset="2"/>
                        <a:buChar char="v"/>
                        <a:tabLst/>
                      </a:pPr>
                      <a:r>
                        <a:rPr lang="fr-MG" b="0" dirty="0">
                          <a:solidFill>
                            <a:schemeClr val="tx1"/>
                          </a:solidFill>
                        </a:rPr>
                        <a:t>19 weather synoptic stations</a:t>
                      </a:r>
                    </a:p>
                    <a:p>
                      <a:pPr marL="306388" lvl="2" indent="-306388" algn="just">
                        <a:buFont typeface="Wingdings" pitchFamily="2" charset="2"/>
                        <a:buChar char="v"/>
                        <a:tabLst/>
                      </a:pPr>
                      <a:r>
                        <a:rPr lang="fr-MG" b="0" dirty="0">
                          <a:solidFill>
                            <a:schemeClr val="tx1"/>
                          </a:solidFill>
                        </a:rPr>
                        <a:t>Subjective pairwise comparison technique and 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J</a:t>
                      </a:r>
                      <a:r>
                        <a:rPr lang="fr-MG" b="0" dirty="0">
                          <a:solidFill>
                            <a:schemeClr val="tx1"/>
                          </a:solidFill>
                        </a:rPr>
                        <a:t>oint-segmentation methods</a:t>
                      </a:r>
                    </a:p>
                    <a:p>
                      <a:pPr marL="306388" lvl="2" indent="-306388" algn="just">
                        <a:buFont typeface="Wingdings" pitchFamily="2" charset="2"/>
                        <a:buChar char="v"/>
                        <a:tabLst/>
                      </a:pPr>
                      <a:r>
                        <a:rPr lang="fr-MG" b="0" dirty="0">
                          <a:solidFill>
                            <a:schemeClr val="tx1"/>
                          </a:solidFill>
                        </a:rPr>
                        <a:t>manual acceptance or rejection of breakpoints detected by using the metadata</a:t>
                      </a:r>
                    </a:p>
                    <a:p>
                      <a:pPr marL="306388" lvl="2" indent="-306388" algn="just">
                        <a:buFont typeface="Wingdings" pitchFamily="2" charset="2"/>
                        <a:buChar char="v"/>
                        <a:tabLst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fr-MG" b="0" dirty="0">
                          <a:solidFill>
                            <a:schemeClr val="tx1"/>
                          </a:solidFill>
                        </a:rPr>
                        <a:t>aily adjustment by linear interpolation using monthly and annual factors</a:t>
                      </a:r>
                    </a:p>
                    <a:p>
                      <a:pPr marL="306388" lvl="2" indent="-306388" algn="just">
                        <a:buFont typeface="Wingdings" pitchFamily="2" charset="2"/>
                        <a:buChar char="v"/>
                        <a:tabLst/>
                      </a:pPr>
                      <a:r>
                        <a:rPr lang="fr-MG" b="0" dirty="0">
                          <a:solidFill>
                            <a:schemeClr val="tx1"/>
                          </a:solidFill>
                        </a:rPr>
                        <a:t>No gaps fill in</a:t>
                      </a:r>
                    </a:p>
                    <a:p>
                      <a:pPr marL="306388" lvl="2" indent="-306388" algn="just">
                        <a:buFont typeface="Wingdings" pitchFamily="2" charset="2"/>
                        <a:buChar char="v"/>
                        <a:tabLst/>
                      </a:pPr>
                      <a:endParaRPr lang="fr-MG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588718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C5FBF31D-6544-49D7-7D4A-2FAA5715F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061" y="881919"/>
            <a:ext cx="5358937" cy="58416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18B8D9-96E4-6BBC-6FD5-D90497D4AFC2}"/>
              </a:ext>
            </a:extLst>
          </p:cNvPr>
          <p:cNvSpPr txBox="1"/>
          <p:nvPr/>
        </p:nvSpPr>
        <p:spPr>
          <a:xfrm>
            <a:off x="2477193" y="3084242"/>
            <a:ext cx="44722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MG" b="1" dirty="0"/>
              <a:t>Automatic</a:t>
            </a:r>
            <a:r>
              <a:rPr lang="fr-MG" dirty="0"/>
              <a:t> procedure with </a:t>
            </a:r>
            <a:r>
              <a:rPr lang="fr-MG" b="1" dirty="0"/>
              <a:t>CLIMATOL</a:t>
            </a:r>
            <a:r>
              <a:rPr lang="fr-MG" dirty="0"/>
              <a:t> software: </a:t>
            </a:r>
          </a:p>
          <a:p>
            <a:pPr marL="306388" lvl="2" indent="-306388" algn="just">
              <a:buFont typeface="Wingdings" pitchFamily="2" charset="2"/>
              <a:buChar char="v"/>
              <a:tabLst/>
            </a:pPr>
            <a:r>
              <a:rPr lang="fr-FR" dirty="0" err="1"/>
              <a:t>Breakpoint</a:t>
            </a:r>
            <a:r>
              <a:rPr lang="fr-MG" dirty="0"/>
              <a:t> detection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MG" dirty="0"/>
              <a:t>done on </a:t>
            </a:r>
            <a:r>
              <a:rPr lang="fr-FR" dirty="0"/>
              <a:t>a </a:t>
            </a:r>
            <a:r>
              <a:rPr lang="fr-MG" dirty="0"/>
              <a:t>monthly scale</a:t>
            </a:r>
          </a:p>
          <a:p>
            <a:pPr marL="306388" lvl="2" indent="-306388" algn="just">
              <a:buFont typeface="Wingdings" pitchFamily="2" charset="2"/>
              <a:buChar char="v"/>
              <a:tabLst/>
            </a:pPr>
            <a:r>
              <a:rPr lang="fr-MG" dirty="0"/>
              <a:t>26 weather synoptic stations</a:t>
            </a:r>
          </a:p>
          <a:p>
            <a:pPr marL="306388" lvl="2" indent="-306388" algn="just">
              <a:buFont typeface="Wingdings" pitchFamily="2" charset="2"/>
              <a:buChar char="v"/>
              <a:tabLst/>
            </a:pPr>
            <a:r>
              <a:rPr lang="fr-FR" dirty="0"/>
              <a:t>A m</a:t>
            </a:r>
            <a:r>
              <a:rPr lang="fr-MG" dirty="0"/>
              <a:t>odified version of </a:t>
            </a:r>
            <a:r>
              <a:rPr lang="fr-FR" dirty="0"/>
              <a:t>﻿the Standard Normal </a:t>
            </a:r>
            <a:r>
              <a:rPr lang="fr-FR" dirty="0" err="1"/>
              <a:t>Homogeneity</a:t>
            </a:r>
            <a:r>
              <a:rPr lang="fr-FR" dirty="0"/>
              <a:t> Test (</a:t>
            </a:r>
            <a:r>
              <a:rPr lang="fr-MG" dirty="0"/>
              <a:t>SNHT)</a:t>
            </a:r>
          </a:p>
          <a:p>
            <a:pPr marL="306388" lvl="2" indent="-306388" algn="just">
              <a:buFont typeface="Wingdings" pitchFamily="2" charset="2"/>
              <a:buChar char="v"/>
              <a:tabLst/>
            </a:pPr>
            <a:r>
              <a:rPr lang="fr-FR" dirty="0"/>
              <a:t>A</a:t>
            </a:r>
            <a:r>
              <a:rPr lang="fr-MG" dirty="0"/>
              <a:t>ny accepta</a:t>
            </a:r>
            <a:r>
              <a:rPr lang="fr-FR" dirty="0" err="1"/>
              <a:t>nce</a:t>
            </a:r>
            <a:r>
              <a:rPr lang="fr-MG" dirty="0"/>
              <a:t> or rejection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MG" dirty="0"/>
              <a:t>done by using the metadata</a:t>
            </a:r>
          </a:p>
          <a:p>
            <a:pPr marL="306388" lvl="2" indent="-306388" algn="just">
              <a:buFont typeface="Wingdings" pitchFamily="2" charset="2"/>
              <a:buChar char="v"/>
              <a:tabLst/>
            </a:pPr>
            <a:r>
              <a:rPr lang="fr-FR" dirty="0"/>
              <a:t>D</a:t>
            </a:r>
            <a:r>
              <a:rPr lang="fr-MG" dirty="0"/>
              <a:t>aily adjustment by </a:t>
            </a:r>
            <a:r>
              <a:rPr lang="fr-FR" dirty="0"/>
              <a:t>orthogonal </a:t>
            </a:r>
            <a:r>
              <a:rPr lang="fr-FR" dirty="0" err="1"/>
              <a:t>regression</a:t>
            </a:r>
            <a:r>
              <a:rPr lang="fr-FR" dirty="0"/>
              <a:t> or </a:t>
            </a:r>
            <a:r>
              <a:rPr lang="fr-FR" dirty="0" err="1"/>
              <a:t>Reduced</a:t>
            </a:r>
            <a:r>
              <a:rPr lang="fr-FR" dirty="0"/>
              <a:t> Major Axis</a:t>
            </a:r>
          </a:p>
          <a:p>
            <a:pPr marL="306388" lvl="2" indent="-306388" algn="just">
              <a:buFont typeface="Wingdings" pitchFamily="2" charset="2"/>
              <a:buChar char="v"/>
              <a:tabLst/>
            </a:pPr>
            <a:r>
              <a:rPr lang="fr-MG" dirty="0"/>
              <a:t>iterative process to fill gaps in mean and standard deviation calculation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813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72820-076E-8004-C47F-4A70B4D17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8D2E0-FAF7-7C72-FEFF-C2F427D6B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156" y="278278"/>
            <a:ext cx="11783050" cy="685172"/>
          </a:xfrm>
        </p:spPr>
        <p:txBody>
          <a:bodyPr/>
          <a:lstStyle/>
          <a:p>
            <a:r>
              <a:rPr lang="en-GB" sz="3200" dirty="0">
                <a:latin typeface="Arial"/>
                <a:cs typeface="Arial"/>
              </a:rPr>
              <a:t>Homogenization: projects, needs and issues</a:t>
            </a:r>
            <a:endParaRPr lang="en-GB" sz="3200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4BB6E2-C460-FD96-1712-6D044001DC55}"/>
              </a:ext>
            </a:extLst>
          </p:cNvPr>
          <p:cNvSpPr txBox="1"/>
          <p:nvPr/>
        </p:nvSpPr>
        <p:spPr>
          <a:xfrm>
            <a:off x="478333" y="1818508"/>
            <a:ext cx="112353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Data rescue	</a:t>
            </a:r>
            <a:r>
              <a:rPr lang="en-GB" sz="2000" dirty="0"/>
              <a:t>		: Digitalization and Improvement of the archive of the recorded 					 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Capacity building</a:t>
            </a:r>
            <a:r>
              <a:rPr lang="en-GB" sz="2000" dirty="0"/>
              <a:t>		: Training on other methods of homogenization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Equipment and materials</a:t>
            </a:r>
            <a:r>
              <a:rPr lang="en-GB" sz="2000" dirty="0"/>
              <a:t>	: Operationalisation of the methods</a:t>
            </a:r>
          </a:p>
        </p:txBody>
      </p:sp>
    </p:spTree>
    <p:extLst>
      <p:ext uri="{BB962C8B-B14F-4D97-AF65-F5344CB8AC3E}">
        <p14:creationId xmlns:p14="http://schemas.microsoft.com/office/powerpoint/2010/main" val="3646029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FB7D373-FB1A-CC1F-D1ED-A177A9E239F5}"/>
              </a:ext>
            </a:extLst>
          </p:cNvPr>
          <p:cNvSpPr txBox="1"/>
          <p:nvPr/>
        </p:nvSpPr>
        <p:spPr>
          <a:xfrm>
            <a:off x="0" y="0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G" sz="2400" b="1" dirty="0">
                <a:solidFill>
                  <a:srgbClr val="0070C0"/>
                </a:solidFill>
              </a:rPr>
              <a:t>References</a:t>
            </a:r>
          </a:p>
          <a:p>
            <a:endParaRPr lang="fr-MG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21BC764-35B7-6959-3942-A50D538D7D93}"/>
              </a:ext>
            </a:extLst>
          </p:cNvPr>
          <p:cNvSpPr txBox="1"/>
          <p:nvPr/>
        </p:nvSpPr>
        <p:spPr>
          <a:xfrm>
            <a:off x="0" y="738664"/>
            <a:ext cx="1219200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dirty="0"/>
              <a:t>Randriamarolaza, L.Y.A., Aguilar, E., </a:t>
            </a:r>
            <a:r>
              <a:rPr lang="en-US" dirty="0" err="1"/>
              <a:t>Skrynyk</a:t>
            </a:r>
            <a:r>
              <a:rPr lang="en-US" dirty="0"/>
              <a:t>, O., Vicente- Serrano, S.M. &amp; Domínguez-Castro, F. (2021) </a:t>
            </a:r>
            <a:r>
              <a:rPr lang="en-US" b="1" dirty="0"/>
              <a:t>Indices for daily temperature and precipitation in Madagascar, based on quality-controlled and homogenized data, 1950–2018</a:t>
            </a:r>
            <a:r>
              <a:rPr lang="en-US" dirty="0"/>
              <a:t>. International Journal of Climatology, 42 (1), 265–288. Available from: https://</a:t>
            </a:r>
            <a:r>
              <a:rPr lang="en-US" dirty="0" err="1"/>
              <a:t>doi.org</a:t>
            </a:r>
            <a:r>
              <a:rPr lang="en-US" dirty="0"/>
              <a:t>/10.1002/joc.7243 [</a:t>
            </a:r>
            <a:r>
              <a:rPr lang="en-US" b="1" dirty="0"/>
              <a:t>JCR Q1, IF 3.651</a:t>
            </a:r>
            <a:r>
              <a:rPr lang="en-US" dirty="0"/>
              <a:t>]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FE6E9A-22CD-4C0F-8746-87817BDBDD4F}"/>
              </a:ext>
            </a:extLst>
          </p:cNvPr>
          <p:cNvSpPr txBox="1"/>
          <p:nvPr/>
        </p:nvSpPr>
        <p:spPr>
          <a:xfrm>
            <a:off x="0" y="2212360"/>
            <a:ext cx="1219200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dirty="0"/>
              <a:t>Randriamarolaza, L.Y.A., Aguilar, E. &amp; </a:t>
            </a:r>
            <a:r>
              <a:rPr lang="en-US" dirty="0" err="1"/>
              <a:t>Skrynyk</a:t>
            </a:r>
            <a:r>
              <a:rPr lang="en-US" dirty="0"/>
              <a:t>, O. (2023) </a:t>
            </a:r>
            <a:r>
              <a:rPr lang="en-US" b="1" dirty="0"/>
              <a:t>Extreme temperatures detection and attribution related to external forcing in Madagascar</a:t>
            </a:r>
            <a:r>
              <a:rPr lang="en-US" dirty="0"/>
              <a:t>. International Journal of Climatology, 43 (8), 3907-3924. Available from: https://</a:t>
            </a:r>
            <a:r>
              <a:rPr lang="en-US" dirty="0" err="1"/>
              <a:t>doi.org</a:t>
            </a:r>
            <a:r>
              <a:rPr lang="en-US" dirty="0"/>
              <a:t>/10.1002/joc.8065 [</a:t>
            </a:r>
            <a:r>
              <a:rPr lang="en-US" b="1" dirty="0"/>
              <a:t>JCR Q1, IF 3.651</a:t>
            </a:r>
            <a:r>
              <a:rPr lang="en-US" dirty="0"/>
              <a:t>]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86C6E86-7101-BD71-A49F-47DBBF71C2DB}"/>
              </a:ext>
            </a:extLst>
          </p:cNvPr>
          <p:cNvSpPr txBox="1"/>
          <p:nvPr/>
        </p:nvSpPr>
        <p:spPr>
          <a:xfrm>
            <a:off x="249382" y="3686056"/>
            <a:ext cx="11693236" cy="17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dirty="0"/>
              <a:t>Randriamarolaza, L.Y.A. &amp; Aguilar, E. (2023) </a:t>
            </a:r>
            <a:r>
              <a:rPr lang="en-US" b="1" dirty="0"/>
              <a:t>Rainy season and crop calendars comparison between past (1950-2018) and future (2030-2100) in Madagascar</a:t>
            </a:r>
            <a:r>
              <a:rPr lang="en-US" dirty="0"/>
              <a:t>. Meteorological Applications, 30 (5), e2146. Available from https://</a:t>
            </a:r>
            <a:r>
              <a:rPr lang="en-US" dirty="0" err="1"/>
              <a:t>doi.org</a:t>
            </a:r>
            <a:r>
              <a:rPr lang="en-US" dirty="0"/>
              <a:t>/10.1002/met.2146 </a:t>
            </a:r>
          </a:p>
          <a:p>
            <a:pPr lvl="0" algn="just">
              <a:lnSpc>
                <a:spcPct val="150000"/>
              </a:lnSpc>
            </a:pPr>
            <a:r>
              <a:rPr lang="en-US" dirty="0"/>
              <a:t>[</a:t>
            </a:r>
            <a:r>
              <a:rPr lang="en-US" b="1" dirty="0"/>
              <a:t>JCR Q3, IF 2.451</a:t>
            </a:r>
            <a:r>
              <a:rPr lang="en-US" dirty="0"/>
              <a:t>]</a:t>
            </a:r>
            <a:endParaRPr lang="fr-MG" dirty="0"/>
          </a:p>
        </p:txBody>
      </p:sp>
    </p:spTree>
    <p:extLst>
      <p:ext uri="{BB962C8B-B14F-4D97-AF65-F5344CB8AC3E}">
        <p14:creationId xmlns:p14="http://schemas.microsoft.com/office/powerpoint/2010/main" val="299627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c63548e-e22e-43cb-a415-9193d4d80a38">
      <Terms xmlns="http://schemas.microsoft.com/office/infopath/2007/PartnerControls"/>
    </lcf76f155ced4ddcb4097134ff3c332f>
    <TaxCatchAll xmlns="9d2c9005-3129-4719-81ca-2fc8d806cf37" xsi:nil="true"/>
    <_dlc_DocId xmlns="9d2c9005-3129-4719-81ca-2fc8d806cf37">WMOS-763995582-3262813</_dlc_DocId>
    <_dlc_DocIdUrl xmlns="9d2c9005-3129-4719-81ca-2fc8d806cf37">
      <Url>https://wmoomm.sharepoint.com/sites/Services/_layouts/15/DocIdRedir.aspx?ID=WMOS-763995582-3262813</Url>
      <Description>WMOS-763995582-3262813</Description>
    </_dlc_DocIdUrl>
    <writingteam xmlns="2c63548e-e22e-43cb-a415-9193d4d80a38">
      <UserInfo>
        <DisplayName/>
        <AccountId xsi:nil="true"/>
        <AccountType/>
      </UserInfo>
    </writingteam>
    <WMOWFApprovalStatus xmlns="715fcdb6-58ff-4d84-993c-bb26a5b54815">Not Submitted</WMOWFApproval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92a3b380-abf6-46f2-87bb-c2c114de1c9e" ContentTypeId="0x01" PreviousValue="false"/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C1E5BA222991439BA07A4745E8FDAA" ma:contentTypeVersion="21" ma:contentTypeDescription="Create a new document." ma:contentTypeScope="" ma:versionID="462d2e959e1e0e178d585be3c6d8823b">
  <xsd:schema xmlns:xsd="http://www.w3.org/2001/XMLSchema" xmlns:xs="http://www.w3.org/2001/XMLSchema" xmlns:p="http://schemas.microsoft.com/office/2006/metadata/properties" xmlns:ns2="715fcdb6-58ff-4d84-993c-bb26a5b54815" xmlns:ns3="2c63548e-e22e-43cb-a415-9193d4d80a38" xmlns:ns4="9d2c9005-3129-4719-81ca-2fc8d806cf37" targetNamespace="http://schemas.microsoft.com/office/2006/metadata/properties" ma:root="true" ma:fieldsID="246055f4732c2ea4362ba02adc0373a6" ns2:_="" ns3:_="" ns4:_="">
    <xsd:import namespace="715fcdb6-58ff-4d84-993c-bb26a5b54815"/>
    <xsd:import namespace="2c63548e-e22e-43cb-a415-9193d4d80a38"/>
    <xsd:import namespace="9d2c9005-3129-4719-81ca-2fc8d806cf37"/>
    <xsd:element name="properties">
      <xsd:complexType>
        <xsd:sequence>
          <xsd:element name="documentManagement">
            <xsd:complexType>
              <xsd:all>
                <xsd:element ref="ns2:WMOWFApprovalStatu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3:MediaServiceLocation" minOccurs="0"/>
                <xsd:element ref="ns3:writingteam" minOccurs="0"/>
                <xsd:element ref="ns3:MediaLengthInSeconds" minOccurs="0"/>
                <xsd:element ref="ns3:lcf76f155ced4ddcb4097134ff3c332f" minOccurs="0"/>
                <xsd:element ref="ns4:TaxCatchAll" minOccurs="0"/>
                <xsd:element ref="ns3:MediaServiceObjectDetectorVersions" minOccurs="0"/>
                <xsd:element ref="ns3:MediaServiceSearchProperties" minOccurs="0"/>
                <xsd:element ref="ns3:MediaServiceBillingMetadata" minOccurs="0"/>
                <xsd:element ref="ns4:_dlc_DocId" minOccurs="0"/>
                <xsd:element ref="ns4:_dlc_DocIdUrl" minOccurs="0"/>
                <xsd:element ref="ns4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fcdb6-58ff-4d84-993c-bb26a5b54815" elementFormDefault="qualified">
    <xsd:import namespace="http://schemas.microsoft.com/office/2006/documentManagement/types"/>
    <xsd:import namespace="http://schemas.microsoft.com/office/infopath/2007/PartnerControls"/>
    <xsd:element name="WMOWFApprovalStatus" ma:index="2" nillable="true" ma:displayName="Workflow Approval Status" ma:default="Not Submitted" ma:format="Dropdown" ma:hidden="true" ma:internalName="WMOWFApprovalStatus" ma:readOnly="false">
      <xsd:simpleType>
        <xsd:restriction base="dms:Choice">
          <xsd:enumeration value="Not Submitted"/>
          <xsd:enumeration value="Pending for Review"/>
          <xsd:enumeration value="Pending for Consolidation"/>
          <xsd:enumeration value="Pending for Approval"/>
          <xsd:enumeration value="Approved"/>
          <xsd:enumeration value="Rejected by Approver"/>
          <xsd:enumeration value="Cancelled by Requestor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3548e-e22e-43cb-a415-9193d4d80a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writingteam" ma:index="20" nillable="true" ma:displayName="writing team" ma:format="Dropdown" ma:list="UserInfo" ma:SharePointGroup="0" ma:internalName="writingteam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92a3b380-abf6-46f2-87bb-c2c114de1c9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7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2c9005-3129-4719-81ca-2fc8d806cf3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a24cdc8-8870-4ebd-a024-58577794ff9a}" ma:internalName="TaxCatchAll" ma:showField="CatchAllData" ma:web="9d2c9005-3129-4719-81ca-2fc8d806cf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29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3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3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95722-7EE4-43F0-BFD1-A4A9177742E2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715fcdb6-58ff-4d84-993c-bb26a5b54815"/>
    <ds:schemaRef ds:uri="http://www.w3.org/XML/1998/namespace"/>
    <ds:schemaRef ds:uri="http://schemas.openxmlformats.org/package/2006/metadata/core-properties"/>
    <ds:schemaRef ds:uri="http://purl.org/dc/terms/"/>
    <ds:schemaRef ds:uri="9d2c9005-3129-4719-81ca-2fc8d806cf37"/>
    <ds:schemaRef ds:uri="2c63548e-e22e-43cb-a415-9193d4d80a3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FEAFFEE-5F5C-4084-82CF-BA64B4593A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F883A6-9891-42C1-A02C-5A16FDB44AE4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80E82D94-E5A0-45E7-B4D7-7AF5C62331C5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57A6540E-92B2-41B0-9EF7-8E9101850E75}">
  <ds:schemaRefs>
    <ds:schemaRef ds:uri="2c63548e-e22e-43cb-a415-9193d4d80a38"/>
    <ds:schemaRef ds:uri="715fcdb6-58ff-4d84-993c-bb26a5b54815"/>
    <ds:schemaRef ds:uri="9d2c9005-3129-4719-81ca-2fc8d806cf3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569</Words>
  <Application>Microsoft Office PowerPoint</Application>
  <PresentationFormat>Grand écran</PresentationFormat>
  <Paragraphs>65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5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PMingLiU</vt:lpstr>
      <vt:lpstr>Times New Roman</vt:lpstr>
      <vt:lpstr>Verdana</vt:lpstr>
      <vt:lpstr>Wingdings</vt:lpstr>
      <vt:lpstr>Office Theme</vt:lpstr>
      <vt:lpstr>Custom Design</vt:lpstr>
      <vt:lpstr>1_Custom Design</vt:lpstr>
      <vt:lpstr>2_Custom Design</vt:lpstr>
      <vt:lpstr>WMO Consultation on climate data homogenization</vt:lpstr>
      <vt:lpstr>Présentation PowerPoint</vt:lpstr>
      <vt:lpstr>Présentation PowerPoint</vt:lpstr>
      <vt:lpstr>Homogenization: projects, needs and issues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Klara Josipovic</dc:creator>
  <cp:lastModifiedBy>STUBER Denis</cp:lastModifiedBy>
  <cp:revision>520</cp:revision>
  <dcterms:created xsi:type="dcterms:W3CDTF">2024-04-23T12:25:23Z</dcterms:created>
  <dcterms:modified xsi:type="dcterms:W3CDTF">2025-10-09T13:40:37Z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0x010100B0C1E5BA222991439BA07A4745E8FDAA</vt:lpwstr>
  </property>
  <property fmtid="{D5CDD505-2E9C-101B-9397-08002B2CF9AE}" pid="3" name="_dlc_DocIdItemGuid">
    <vt:lpwstr>fa7141aa-289e-4e29-97ff-2851a3a12ea5</vt:lpwstr>
  </property>
  <property fmtid="{D5CDD505-2E9C-101B-9397-08002B2CF9AE}" pid="4" name="MediaServiceImageTags">
    <vt:lpwstr/>
  </property>
</Properties>
</file>