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20"/>
  </p:notesMasterIdLst>
  <p:handoutMasterIdLst>
    <p:handoutMasterId r:id="rId121"/>
  </p:handout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256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357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360" r:id="rId56"/>
    <p:sldId id="259" r:id="rId57"/>
    <p:sldId id="295" r:id="rId58"/>
    <p:sldId id="296" r:id="rId59"/>
    <p:sldId id="297" r:id="rId60"/>
    <p:sldId id="298" r:id="rId61"/>
    <p:sldId id="299" r:id="rId62"/>
    <p:sldId id="300" r:id="rId63"/>
    <p:sldId id="387" r:id="rId64"/>
    <p:sldId id="301" r:id="rId65"/>
    <p:sldId id="361" r:id="rId66"/>
    <p:sldId id="302" r:id="rId67"/>
    <p:sldId id="303" r:id="rId68"/>
    <p:sldId id="304" r:id="rId69"/>
    <p:sldId id="362" r:id="rId70"/>
    <p:sldId id="305" r:id="rId71"/>
    <p:sldId id="306" r:id="rId72"/>
    <p:sldId id="307" r:id="rId73"/>
    <p:sldId id="308" r:id="rId74"/>
    <p:sldId id="309" r:id="rId75"/>
    <p:sldId id="363" r:id="rId76"/>
    <p:sldId id="310" r:id="rId77"/>
    <p:sldId id="364" r:id="rId78"/>
    <p:sldId id="311" r:id="rId79"/>
    <p:sldId id="312" r:id="rId80"/>
    <p:sldId id="356" r:id="rId81"/>
    <p:sldId id="353" r:id="rId82"/>
    <p:sldId id="314" r:id="rId83"/>
    <p:sldId id="315" r:id="rId84"/>
    <p:sldId id="316" r:id="rId85"/>
    <p:sldId id="317" r:id="rId86"/>
    <p:sldId id="318" r:id="rId87"/>
    <p:sldId id="319" r:id="rId88"/>
    <p:sldId id="320" r:id="rId89"/>
    <p:sldId id="321" r:id="rId90"/>
    <p:sldId id="260" r:id="rId91"/>
    <p:sldId id="322" r:id="rId92"/>
    <p:sldId id="323" r:id="rId93"/>
    <p:sldId id="324" r:id="rId94"/>
    <p:sldId id="325" r:id="rId95"/>
    <p:sldId id="326" r:id="rId96"/>
    <p:sldId id="327" r:id="rId97"/>
    <p:sldId id="328" r:id="rId98"/>
    <p:sldId id="329" r:id="rId99"/>
    <p:sldId id="262" r:id="rId100"/>
    <p:sldId id="358" r:id="rId101"/>
    <p:sldId id="343" r:id="rId102"/>
    <p:sldId id="336" r:id="rId103"/>
    <p:sldId id="344" r:id="rId104"/>
    <p:sldId id="359" r:id="rId105"/>
    <p:sldId id="345" r:id="rId106"/>
    <p:sldId id="346" r:id="rId107"/>
    <p:sldId id="338" r:id="rId108"/>
    <p:sldId id="347" r:id="rId109"/>
    <p:sldId id="339" r:id="rId110"/>
    <p:sldId id="348" r:id="rId111"/>
    <p:sldId id="340" r:id="rId112"/>
    <p:sldId id="349" r:id="rId113"/>
    <p:sldId id="350" r:id="rId114"/>
    <p:sldId id="341" r:id="rId115"/>
    <p:sldId id="351" r:id="rId116"/>
    <p:sldId id="342" r:id="rId117"/>
    <p:sldId id="263" r:id="rId118"/>
    <p:sldId id="352" r:id="rId11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eptos" id="{51BF9654-125A-B141-8EA5-84C17335F87B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5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60"/>
            <p14:sldId id="259"/>
            <p14:sldId id="295"/>
            <p14:sldId id="296"/>
            <p14:sldId id="297"/>
            <p14:sldId id="298"/>
            <p14:sldId id="299"/>
            <p14:sldId id="300"/>
            <p14:sldId id="387"/>
            <p14:sldId id="301"/>
            <p14:sldId id="361"/>
            <p14:sldId id="302"/>
            <p14:sldId id="303"/>
            <p14:sldId id="304"/>
            <p14:sldId id="362"/>
            <p14:sldId id="305"/>
            <p14:sldId id="306"/>
            <p14:sldId id="307"/>
            <p14:sldId id="308"/>
            <p14:sldId id="309"/>
            <p14:sldId id="363"/>
            <p14:sldId id="310"/>
            <p14:sldId id="364"/>
            <p14:sldId id="311"/>
            <p14:sldId id="312"/>
            <p14:sldId id="356"/>
            <p14:sldId id="35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Ejercicios" id="{834E32D9-3A73-9C43-B805-E6F6458F6209}">
          <p14:sldIdLst>
            <p14:sldId id="26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paso" id="{59A9BC0F-B94E-A640-83FC-4498B9DFB08D}">
          <p14:sldIdLst/>
        </p14:section>
        <p14:section name="Resolución" id="{21731FF2-E669-DA4D-8C98-EBA50549C89C}">
          <p14:sldIdLst>
            <p14:sldId id="262"/>
            <p14:sldId id="358"/>
            <p14:sldId id="343"/>
            <p14:sldId id="336"/>
            <p14:sldId id="344"/>
            <p14:sldId id="359"/>
            <p14:sldId id="345"/>
            <p14:sldId id="346"/>
            <p14:sldId id="338"/>
            <p14:sldId id="347"/>
            <p14:sldId id="339"/>
            <p14:sldId id="348"/>
            <p14:sldId id="340"/>
            <p14:sldId id="349"/>
            <p14:sldId id="350"/>
            <p14:sldId id="341"/>
            <p14:sldId id="351"/>
            <p14:sldId id="342"/>
            <p14:sldId id="263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ier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449"/>
    <a:srgbClr val="5A3A92"/>
    <a:srgbClr val="1DC1DC"/>
    <a:srgbClr val="F25B2C"/>
    <a:srgbClr val="FFFFFF"/>
    <a:srgbClr val="01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/>
    <p:restoredTop sz="93357"/>
  </p:normalViewPr>
  <p:slideViewPr>
    <p:cSldViewPr snapToGrid="0" snapToObjects="1">
      <p:cViewPr>
        <p:scale>
          <a:sx n="100" d="100"/>
          <a:sy n="100" d="100"/>
        </p:scale>
        <p:origin x="2298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21:38:06.252" idx="1">
    <p:pos x="5800" y="1321"/>
    <p:text>no logré  darle 18 y que entre todo el código en la misma slide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23213-4E04-42E2-888D-166C2BB927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F387C3-242D-44C9-BE63-CC9F8C9AD524}">
      <dgm:prSet phldrT="[Texto]"/>
      <dgm:spPr/>
      <dgm:t>
        <a:bodyPr/>
        <a:lstStyle/>
        <a:p>
          <a:r>
            <a:rPr lang="en-GB" dirty="0" err="1"/>
            <a:t>Igualdad</a:t>
          </a:r>
          <a:r>
            <a:rPr lang="en-GB" dirty="0"/>
            <a:t> de </a:t>
          </a:r>
          <a:r>
            <a:rPr lang="en-GB" dirty="0" err="1"/>
            <a:t>Referencias</a:t>
          </a:r>
          <a:endParaRPr lang="en-GB" dirty="0"/>
        </a:p>
      </dgm:t>
    </dgm:pt>
    <dgm:pt modelId="{7F7FDE38-FE8F-4E23-91D8-EAE6EA60CAE8}" type="parTrans" cxnId="{A5F2CB1F-7CDB-42A0-9139-8F49D4A4C6CD}">
      <dgm:prSet/>
      <dgm:spPr/>
      <dgm:t>
        <a:bodyPr/>
        <a:lstStyle/>
        <a:p>
          <a:endParaRPr lang="en-GB"/>
        </a:p>
      </dgm:t>
    </dgm:pt>
    <dgm:pt modelId="{5E55AE94-F5D9-4B8F-94AD-8B2FBCFC7E0D}" type="sibTrans" cxnId="{A5F2CB1F-7CDB-42A0-9139-8F49D4A4C6CD}">
      <dgm:prSet/>
      <dgm:spPr/>
      <dgm:t>
        <a:bodyPr/>
        <a:lstStyle/>
        <a:p>
          <a:endParaRPr lang="en-GB"/>
        </a:p>
      </dgm:t>
    </dgm:pt>
    <dgm:pt modelId="{618F25D2-6E19-4685-9F60-092A5CD5B5D6}">
      <dgm:prSet phldrT="[Texto]"/>
      <dgm:spPr/>
      <dgm:t>
        <a:bodyPr/>
        <a:lstStyle/>
        <a:p>
          <a:r>
            <a:rPr lang="en-GB" dirty="0" err="1"/>
            <a:t>Igualdad</a:t>
          </a:r>
          <a:r>
            <a:rPr lang="en-GB" dirty="0"/>
            <a:t> de </a:t>
          </a:r>
          <a:r>
            <a:rPr lang="en-GB" dirty="0" err="1"/>
            <a:t>Objetos</a:t>
          </a:r>
          <a:endParaRPr lang="en-GB" dirty="0"/>
        </a:p>
      </dgm:t>
    </dgm:pt>
    <dgm:pt modelId="{CAA494CB-98C6-48D4-8030-0FA608B4E83C}" type="parTrans" cxnId="{A95BCB5C-F808-4CA6-BBF3-DE5D0935481F}">
      <dgm:prSet/>
      <dgm:spPr/>
      <dgm:t>
        <a:bodyPr/>
        <a:lstStyle/>
        <a:p>
          <a:endParaRPr lang="en-GB"/>
        </a:p>
      </dgm:t>
    </dgm:pt>
    <dgm:pt modelId="{D197E6CC-67D3-44F4-820B-D36428F24A50}" type="sibTrans" cxnId="{A95BCB5C-F808-4CA6-BBF3-DE5D0935481F}">
      <dgm:prSet/>
      <dgm:spPr/>
      <dgm:t>
        <a:bodyPr/>
        <a:lstStyle/>
        <a:p>
          <a:endParaRPr lang="en-GB"/>
        </a:p>
      </dgm:t>
    </dgm:pt>
    <dgm:pt modelId="{7910C659-2292-451C-9CC4-68E1FA86C032}" type="pres">
      <dgm:prSet presAssocID="{1A523213-4E04-42E2-888D-166C2BB927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C9089C-EEA9-4959-ABD0-ECC6F0BDE825}" type="pres">
      <dgm:prSet presAssocID="{19F387C3-242D-44C9-BE63-CC9F8C9AD52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4E632E-7825-4D27-8419-834916224520}" type="pres">
      <dgm:prSet presAssocID="{5E55AE94-F5D9-4B8F-94AD-8B2FBCFC7E0D}" presName="sibTrans" presStyleCnt="0"/>
      <dgm:spPr/>
    </dgm:pt>
    <dgm:pt modelId="{95952DF3-7201-49F5-8A14-A7EDA67A9919}" type="pres">
      <dgm:prSet presAssocID="{618F25D2-6E19-4685-9F60-092A5CD5B5D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5F2CB1F-7CDB-42A0-9139-8F49D4A4C6CD}" srcId="{1A523213-4E04-42E2-888D-166C2BB9276F}" destId="{19F387C3-242D-44C9-BE63-CC9F8C9AD524}" srcOrd="0" destOrd="0" parTransId="{7F7FDE38-FE8F-4E23-91D8-EAE6EA60CAE8}" sibTransId="{5E55AE94-F5D9-4B8F-94AD-8B2FBCFC7E0D}"/>
    <dgm:cxn modelId="{6C8438A8-2604-7B4A-9EB2-A85DD00DAA5E}" type="presOf" srcId="{19F387C3-242D-44C9-BE63-CC9F8C9AD524}" destId="{74C9089C-EEA9-4959-ABD0-ECC6F0BDE825}" srcOrd="0" destOrd="0" presId="urn:microsoft.com/office/officeart/2005/8/layout/default"/>
    <dgm:cxn modelId="{A95BCB5C-F808-4CA6-BBF3-DE5D0935481F}" srcId="{1A523213-4E04-42E2-888D-166C2BB9276F}" destId="{618F25D2-6E19-4685-9F60-092A5CD5B5D6}" srcOrd="1" destOrd="0" parTransId="{CAA494CB-98C6-48D4-8030-0FA608B4E83C}" sibTransId="{D197E6CC-67D3-44F4-820B-D36428F24A50}"/>
    <dgm:cxn modelId="{7CB9804A-BC85-8F4F-B60F-150DA4C35EA3}" type="presOf" srcId="{1A523213-4E04-42E2-888D-166C2BB9276F}" destId="{7910C659-2292-451C-9CC4-68E1FA86C032}" srcOrd="0" destOrd="0" presId="urn:microsoft.com/office/officeart/2005/8/layout/default"/>
    <dgm:cxn modelId="{AFF75A22-04E6-D94B-A890-82F1C4249E46}" type="presOf" srcId="{618F25D2-6E19-4685-9F60-092A5CD5B5D6}" destId="{95952DF3-7201-49F5-8A14-A7EDA67A9919}" srcOrd="0" destOrd="0" presId="urn:microsoft.com/office/officeart/2005/8/layout/default"/>
    <dgm:cxn modelId="{EE625AAF-08A0-214F-83A3-B2029F32051C}" type="presParOf" srcId="{7910C659-2292-451C-9CC4-68E1FA86C032}" destId="{74C9089C-EEA9-4959-ABD0-ECC6F0BDE825}" srcOrd="0" destOrd="0" presId="urn:microsoft.com/office/officeart/2005/8/layout/default"/>
    <dgm:cxn modelId="{6534ABB7-90BC-3244-B3F3-91465D227733}" type="presParOf" srcId="{7910C659-2292-451C-9CC4-68E1FA86C032}" destId="{564E632E-7825-4D27-8419-834916224520}" srcOrd="1" destOrd="0" presId="urn:microsoft.com/office/officeart/2005/8/layout/default"/>
    <dgm:cxn modelId="{33BD53CC-8DB3-C74A-AA56-95746B36DD52}" type="presParOf" srcId="{7910C659-2292-451C-9CC4-68E1FA86C032}" destId="{95952DF3-7201-49F5-8A14-A7EDA67A99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ADD9B-8BBE-4B8D-92E5-D1AA0A9208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CD27A9-705F-40DE-B01D-194E2D15B39C}">
      <dgm:prSet phldrT="[Texto]"/>
      <dgm:spPr/>
      <dgm:t>
        <a:bodyPr/>
        <a:lstStyle/>
        <a:p>
          <a:r>
            <a:rPr lang="en-GB" dirty="0" err="1"/>
            <a:t>Downcasting</a:t>
          </a:r>
          <a:endParaRPr lang="en-GB" dirty="0"/>
        </a:p>
      </dgm:t>
    </dgm:pt>
    <dgm:pt modelId="{57ED94F2-0B1A-47A1-A456-173FB2E6FFC2}" type="parTrans" cxnId="{DC6D3E70-A34B-4E50-8154-16D955820921}">
      <dgm:prSet/>
      <dgm:spPr/>
      <dgm:t>
        <a:bodyPr/>
        <a:lstStyle/>
        <a:p>
          <a:endParaRPr lang="en-GB"/>
        </a:p>
      </dgm:t>
    </dgm:pt>
    <dgm:pt modelId="{658EC644-A6CC-4497-91F8-83E6BDF62995}" type="sibTrans" cxnId="{DC6D3E70-A34B-4E50-8154-16D955820921}">
      <dgm:prSet/>
      <dgm:spPr/>
      <dgm:t>
        <a:bodyPr/>
        <a:lstStyle/>
        <a:p>
          <a:endParaRPr lang="en-GB"/>
        </a:p>
      </dgm:t>
    </dgm:pt>
    <dgm:pt modelId="{45921912-AFC4-40E1-8CC9-1B41359E111B}">
      <dgm:prSet phldrT="[Texto]"/>
      <dgm:spPr/>
      <dgm:t>
        <a:bodyPr/>
        <a:lstStyle/>
        <a:p>
          <a:r>
            <a:rPr lang="en-GB" dirty="0" err="1"/>
            <a:t>Upcasting</a:t>
          </a:r>
          <a:endParaRPr lang="en-GB" dirty="0"/>
        </a:p>
      </dgm:t>
    </dgm:pt>
    <dgm:pt modelId="{17491AAF-BF49-409D-87D8-4063CFDBC03C}" type="parTrans" cxnId="{F28DF46E-3CD8-444A-A037-9DDD776CA39A}">
      <dgm:prSet/>
      <dgm:spPr/>
      <dgm:t>
        <a:bodyPr/>
        <a:lstStyle/>
        <a:p>
          <a:endParaRPr lang="en-GB"/>
        </a:p>
      </dgm:t>
    </dgm:pt>
    <dgm:pt modelId="{4B9DC8BA-1F4D-479C-B926-82ED00EBB60A}" type="sibTrans" cxnId="{F28DF46E-3CD8-444A-A037-9DDD776CA39A}">
      <dgm:prSet/>
      <dgm:spPr/>
      <dgm:t>
        <a:bodyPr/>
        <a:lstStyle/>
        <a:p>
          <a:endParaRPr lang="en-GB"/>
        </a:p>
      </dgm:t>
    </dgm:pt>
    <dgm:pt modelId="{A41C9E1F-DC99-4989-B301-FB37A2CC68F0}" type="pres">
      <dgm:prSet presAssocID="{F56ADD9B-8BBE-4B8D-92E5-D1AA0A9208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6B37324-6744-41F9-AA08-524679F25715}" type="pres">
      <dgm:prSet presAssocID="{29CD27A9-705F-40DE-B01D-194E2D15B39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3E0267-44CC-4969-A275-FBB2B1CD7DAC}" type="pres">
      <dgm:prSet presAssocID="{658EC644-A6CC-4497-91F8-83E6BDF62995}" presName="sibTrans" presStyleCnt="0"/>
      <dgm:spPr/>
    </dgm:pt>
    <dgm:pt modelId="{DA7753D8-61B5-49D2-AD94-E1E35F7A61DC}" type="pres">
      <dgm:prSet presAssocID="{45921912-AFC4-40E1-8CC9-1B41359E111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28DF46E-3CD8-444A-A037-9DDD776CA39A}" srcId="{F56ADD9B-8BBE-4B8D-92E5-D1AA0A9208E3}" destId="{45921912-AFC4-40E1-8CC9-1B41359E111B}" srcOrd="1" destOrd="0" parTransId="{17491AAF-BF49-409D-87D8-4063CFDBC03C}" sibTransId="{4B9DC8BA-1F4D-479C-B926-82ED00EBB60A}"/>
    <dgm:cxn modelId="{DC6D3E70-A34B-4E50-8154-16D955820921}" srcId="{F56ADD9B-8BBE-4B8D-92E5-D1AA0A9208E3}" destId="{29CD27A9-705F-40DE-B01D-194E2D15B39C}" srcOrd="0" destOrd="0" parTransId="{57ED94F2-0B1A-47A1-A456-173FB2E6FFC2}" sibTransId="{658EC644-A6CC-4497-91F8-83E6BDF62995}"/>
    <dgm:cxn modelId="{7366D789-376E-B24F-B0F7-6EA53E6A1E21}" type="presOf" srcId="{45921912-AFC4-40E1-8CC9-1B41359E111B}" destId="{DA7753D8-61B5-49D2-AD94-E1E35F7A61DC}" srcOrd="0" destOrd="0" presId="urn:microsoft.com/office/officeart/2005/8/layout/default"/>
    <dgm:cxn modelId="{89CF50CC-B786-D848-AED0-96191F8FB1B4}" type="presOf" srcId="{29CD27A9-705F-40DE-B01D-194E2D15B39C}" destId="{96B37324-6744-41F9-AA08-524679F25715}" srcOrd="0" destOrd="0" presId="urn:microsoft.com/office/officeart/2005/8/layout/default"/>
    <dgm:cxn modelId="{3553BE1A-5E77-2345-8CA3-1F786AF921E6}" type="presOf" srcId="{F56ADD9B-8BBE-4B8D-92E5-D1AA0A9208E3}" destId="{A41C9E1F-DC99-4989-B301-FB37A2CC68F0}" srcOrd="0" destOrd="0" presId="urn:microsoft.com/office/officeart/2005/8/layout/default"/>
    <dgm:cxn modelId="{83361C84-27F0-854D-986A-0D521FE3C3B3}" type="presParOf" srcId="{A41C9E1F-DC99-4989-B301-FB37A2CC68F0}" destId="{96B37324-6744-41F9-AA08-524679F25715}" srcOrd="0" destOrd="0" presId="urn:microsoft.com/office/officeart/2005/8/layout/default"/>
    <dgm:cxn modelId="{E196DD28-F389-9943-B42B-D5EF4BAB2615}" type="presParOf" srcId="{A41C9E1F-DC99-4989-B301-FB37A2CC68F0}" destId="{723E0267-44CC-4969-A275-FBB2B1CD7DAC}" srcOrd="1" destOrd="0" presId="urn:microsoft.com/office/officeart/2005/8/layout/default"/>
    <dgm:cxn modelId="{A13809D4-87A0-1240-82DD-A0D2CDAFCD03}" type="presParOf" srcId="{A41C9E1F-DC99-4989-B301-FB37A2CC68F0}" destId="{DA7753D8-61B5-49D2-AD94-E1E35F7A61D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9089C-EEA9-4959-ABD0-ECC6F0BDE825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err="1"/>
            <a:t>Igualdad</a:t>
          </a:r>
          <a:r>
            <a:rPr lang="en-GB" sz="4900" kern="1200" dirty="0"/>
            <a:t> de </a:t>
          </a:r>
          <a:r>
            <a:rPr lang="en-GB" sz="4900" kern="1200" dirty="0" err="1"/>
            <a:t>Referencias</a:t>
          </a:r>
          <a:endParaRPr lang="en-GB" sz="4900" kern="1200" dirty="0"/>
        </a:p>
      </dsp:txBody>
      <dsp:txXfrm>
        <a:off x="962" y="1049272"/>
        <a:ext cx="3754654" cy="2252792"/>
      </dsp:txXfrm>
    </dsp:sp>
    <dsp:sp modelId="{95952DF3-7201-49F5-8A14-A7EDA67A9919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err="1"/>
            <a:t>Igualdad</a:t>
          </a:r>
          <a:r>
            <a:rPr lang="en-GB" sz="4900" kern="1200" dirty="0"/>
            <a:t> de </a:t>
          </a:r>
          <a:r>
            <a:rPr lang="en-GB" sz="4900" kern="1200" dirty="0" err="1"/>
            <a:t>Objetos</a:t>
          </a:r>
          <a:endParaRPr lang="en-GB" sz="4900" kern="1200" dirty="0"/>
        </a:p>
      </dsp:txBody>
      <dsp:txXfrm>
        <a:off x="4131082" y="1049272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7324-6744-41F9-AA08-524679F25715}">
      <dsp:nvSpPr>
        <dsp:cNvPr id="0" name=""/>
        <dsp:cNvSpPr/>
      </dsp:nvSpPr>
      <dsp:spPr>
        <a:xfrm>
          <a:off x="962" y="269454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err="1"/>
            <a:t>Downcasting</a:t>
          </a:r>
          <a:endParaRPr lang="en-GB" sz="4600" kern="1200" dirty="0"/>
        </a:p>
      </dsp:txBody>
      <dsp:txXfrm>
        <a:off x="962" y="269454"/>
        <a:ext cx="3754654" cy="2252792"/>
      </dsp:txXfrm>
    </dsp:sp>
    <dsp:sp modelId="{DA7753D8-61B5-49D2-AD94-E1E35F7A61DC}">
      <dsp:nvSpPr>
        <dsp:cNvPr id="0" name=""/>
        <dsp:cNvSpPr/>
      </dsp:nvSpPr>
      <dsp:spPr>
        <a:xfrm>
          <a:off x="4131082" y="269454"/>
          <a:ext cx="3754654" cy="2252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err="1"/>
            <a:t>Upcasting</a:t>
          </a:r>
          <a:endParaRPr lang="en-GB" sz="4600" kern="1200" dirty="0"/>
        </a:p>
      </dsp:txBody>
      <dsp:txXfrm>
        <a:off x="4131082" y="269454"/>
        <a:ext cx="3754654" cy="225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6F4-23E1-814D-8DBC-753DCD8F7CD3}" type="datetimeFigureOut">
              <a:rPr lang="es-ES_tradnl" smtClean="0"/>
              <a:t>17/08/2018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ACC-9D08-B743-BC76-14D8CF8E693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20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8938-2154-AC49-8423-1D92A390099E}" type="datetimeFigureOut">
              <a:rPr lang="es-ES_tradnl" smtClean="0"/>
              <a:t>17/08/2018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A042-DB59-4F46-A5FA-899CA81112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35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t>70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82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2881" y="4636859"/>
            <a:ext cx="914688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295" y="1177183"/>
            <a:ext cx="4511710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2885" y="0"/>
            <a:ext cx="1303867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2" y="0"/>
            <a:ext cx="9143968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301948" y="65315"/>
            <a:ext cx="800089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60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60000"/>
            <a:ext cx="38862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60000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0000"/>
            <a:ext cx="7886700" cy="10778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8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80000"/>
            <a:ext cx="3868340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8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80000"/>
            <a:ext cx="3887391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39054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2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08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2932"/>
            <a:ext cx="2949178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5567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38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2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0000"/>
            <a:ext cx="1971675" cy="5765424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0000"/>
            <a:ext cx="5800725" cy="5765424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88803"/>
            <a:ext cx="2665272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5" y="4636859"/>
            <a:ext cx="914688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997" y="60474"/>
            <a:ext cx="789459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3734" y="1402250"/>
            <a:ext cx="2668606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19" y="65316"/>
            <a:ext cx="795037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1" y="0"/>
            <a:ext cx="914688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90912"/>
            <a:ext cx="2672294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20" y="65316"/>
            <a:ext cx="797618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5701496" y="1402249"/>
            <a:ext cx="2670843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1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615112"/>
            <a:ext cx="9143968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mtClean="0"/>
              <a:t>Programa 111Mil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8" r:id="rId4"/>
    <p:sldLayoutId id="2147483673" r:id="rId5"/>
    <p:sldLayoutId id="2147483677" r:id="rId6"/>
    <p:sldLayoutId id="2147483674" r:id="rId7"/>
    <p:sldLayoutId id="2147483679" r:id="rId8"/>
    <p:sldLayoutId id="2147483675" r:id="rId9"/>
    <p:sldLayoutId id="214748368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Programación Orientada a Objetos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Polimorfismo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575425"/>
            <a:ext cx="2057400" cy="365125"/>
          </a:xfrm>
        </p:spPr>
        <p:txBody>
          <a:bodyPr/>
          <a:lstStyle/>
          <a:p>
            <a:fld id="{D802D9E1-0DDA-174F-9155-A972C397A999}" type="slidenum">
              <a:rPr lang="es-AR" smtClean="0"/>
              <a:pPr/>
              <a:t>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45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Sobre-carga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 método sobre-cargado es un método diferente que tiene el mismo nombre.</a:t>
            </a:r>
          </a:p>
          <a:p>
            <a:endParaRPr lang="es-AR" dirty="0"/>
          </a:p>
          <a:p>
            <a:r>
              <a:rPr lang="es-AR" b="1" dirty="0"/>
              <a:t>NO</a:t>
            </a:r>
            <a:r>
              <a:rPr lang="es-AR" dirty="0"/>
              <a:t> está relacionado con herencia ni polimorfismo.</a:t>
            </a:r>
          </a:p>
          <a:p>
            <a:endParaRPr lang="es-AR" dirty="0"/>
          </a:p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Sobre-carga != Sobre-escritura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0326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25"/>
          <p:cNvSpPr/>
          <p:nvPr/>
        </p:nvSpPr>
        <p:spPr>
          <a:xfrm flipV="1">
            <a:off x="8199206" y="4543837"/>
            <a:ext cx="229535" cy="282676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Clases Abstractas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800" i="1" dirty="0" smtClean="0"/>
              <a:t>Problema: Animales</a:t>
            </a:r>
            <a:endParaRPr lang="es-ES_tradnl" sz="31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99</a:t>
            </a:fld>
            <a:endParaRPr lang="es-ES_tradnl"/>
          </a:p>
        </p:txBody>
      </p:sp>
      <p:sp>
        <p:nvSpPr>
          <p:cNvPr id="7" name="Shape 672"/>
          <p:cNvSpPr txBox="1"/>
          <p:nvPr/>
        </p:nvSpPr>
        <p:spPr>
          <a:xfrm>
            <a:off x="6410652" y="1690689"/>
            <a:ext cx="2686049" cy="58661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&lt;&lt;Abstract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73"/>
          <p:cNvSpPr txBox="1"/>
          <p:nvPr/>
        </p:nvSpPr>
        <p:spPr>
          <a:xfrm>
            <a:off x="2475186" y="4810745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Araña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Araña 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 : void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74"/>
          <p:cNvSpPr txBox="1"/>
          <p:nvPr/>
        </p:nvSpPr>
        <p:spPr>
          <a:xfrm>
            <a:off x="4778748" y="4810746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Gato()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 :void</a:t>
            </a:r>
          </a:p>
        </p:txBody>
      </p:sp>
      <p:sp>
        <p:nvSpPr>
          <p:cNvPr id="10" name="Shape 675"/>
          <p:cNvSpPr txBox="1"/>
          <p:nvPr/>
        </p:nvSpPr>
        <p:spPr>
          <a:xfrm>
            <a:off x="7082309" y="4810745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Pez()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 :void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676"/>
          <p:cNvCxnSpPr/>
          <p:nvPr/>
        </p:nvCxnSpPr>
        <p:spPr>
          <a:xfrm>
            <a:off x="3653545" y="4540745"/>
            <a:ext cx="463607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677"/>
          <p:cNvCxnSpPr/>
          <p:nvPr/>
        </p:nvCxnSpPr>
        <p:spPr>
          <a:xfrm>
            <a:off x="3653545" y="454074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" name="Shape 680"/>
          <p:cNvCxnSpPr/>
          <p:nvPr/>
        </p:nvCxnSpPr>
        <p:spPr>
          <a:xfrm>
            <a:off x="7478546" y="4219804"/>
            <a:ext cx="0" cy="3013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677"/>
          <p:cNvCxnSpPr/>
          <p:nvPr/>
        </p:nvCxnSpPr>
        <p:spPr>
          <a:xfrm>
            <a:off x="5971584" y="454971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7170" name="Picture 2" descr="Image result for 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0462" y="5480315"/>
            <a:ext cx="1459958" cy="131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fi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401" y="4370464"/>
            <a:ext cx="1071880" cy="9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sp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7828" y="4934911"/>
            <a:ext cx="328794" cy="4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99" y="2052918"/>
            <a:ext cx="62956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Codifique la siguiente jerarquía de clases en un paquete llamado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modelo</a:t>
            </a:r>
          </a:p>
          <a:p>
            <a:pPr lvl="0"/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Todas 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las clases son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públicas</a:t>
            </a:r>
            <a:endParaRPr lang="es-ES" sz="2000" dirty="0">
              <a:solidFill>
                <a:prstClr val="black"/>
              </a:solidFill>
              <a:ea typeface="DejaVu Sans"/>
              <a:cs typeface="DejaVu Sans"/>
            </a:endParaRPr>
          </a:p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El método comer() en cada subclases imprime en pantalla el alimento que ingiere el animal. Por ejemplo, en la clase Araña imprime “La araña come insectos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”</a:t>
            </a:r>
            <a:endParaRPr lang="es-ES" sz="2000" dirty="0">
              <a:solidFill>
                <a:prstClr val="black"/>
              </a:solidFill>
              <a:ea typeface="DejaVu Sans"/>
              <a:cs typeface="DejaVu Sans"/>
            </a:endParaRPr>
          </a:p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Los métodos </a:t>
            </a:r>
            <a:r>
              <a:rPr lang="es-ES" sz="2000" dirty="0" err="1">
                <a:solidFill>
                  <a:prstClr val="black"/>
                </a:solidFill>
                <a:ea typeface="DejaVu Sans"/>
                <a:cs typeface="DejaVu Sans"/>
              </a:rPr>
              <a:t>getPatas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() y </a:t>
            </a:r>
            <a:r>
              <a:rPr lang="es-ES" sz="2000" dirty="0" err="1">
                <a:solidFill>
                  <a:prstClr val="black"/>
                </a:solidFill>
                <a:ea typeface="DejaVu Sans"/>
                <a:cs typeface="DejaVu Sans"/>
              </a:rPr>
              <a:t>setPatas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() son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concretos</a:t>
            </a:r>
            <a:endParaRPr lang="es-ES_tradnl" sz="2000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18" name="Shape 672"/>
          <p:cNvSpPr txBox="1"/>
          <p:nvPr/>
        </p:nvSpPr>
        <p:spPr>
          <a:xfrm>
            <a:off x="6410651" y="2277308"/>
            <a:ext cx="2686049" cy="3373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SzPct val="25000"/>
            </a:pP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patas 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6410652" y="2610992"/>
            <a:ext cx="2686049" cy="16439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Animal(patas: int)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i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comer() : void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getPatas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 int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setPatas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(patas :int) :void</a:t>
            </a:r>
          </a:p>
        </p:txBody>
      </p:sp>
      <p:sp>
        <p:nvSpPr>
          <p:cNvPr id="20" name="Shape 675"/>
          <p:cNvSpPr txBox="1"/>
          <p:nvPr/>
        </p:nvSpPr>
        <p:spPr>
          <a:xfrm>
            <a:off x="7082309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675"/>
          <p:cNvSpPr txBox="1"/>
          <p:nvPr/>
        </p:nvSpPr>
        <p:spPr>
          <a:xfrm>
            <a:off x="4778747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5"/>
          <p:cNvSpPr txBox="1"/>
          <p:nvPr/>
        </p:nvSpPr>
        <p:spPr>
          <a:xfrm>
            <a:off x="2475185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9" y="5412670"/>
            <a:ext cx="1066949" cy="695422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flipV="1">
            <a:off x="3538777" y="454971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Down Arrow 24"/>
          <p:cNvSpPr/>
          <p:nvPr/>
        </p:nvSpPr>
        <p:spPr>
          <a:xfrm flipV="1">
            <a:off x="5856816" y="454971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9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100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52400" y="834033"/>
            <a:ext cx="4419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modelo;</a:t>
            </a:r>
          </a:p>
          <a:p>
            <a:endParaRPr lang="es-AR" sz="1200" dirty="0" smtClean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Animal(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comer();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7" name="Rectangle 6"/>
          <p:cNvSpPr/>
          <p:nvPr/>
        </p:nvSpPr>
        <p:spPr>
          <a:xfrm>
            <a:off x="4457700" y="83903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modelo;</a:t>
            </a:r>
            <a:endParaRPr lang="es-AR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 araña come insectos."</a:t>
            </a:r>
            <a:r>
              <a:rPr lang="es-E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8" name="Rectangle 7"/>
          <p:cNvSpPr/>
          <p:nvPr/>
        </p:nvSpPr>
        <p:spPr>
          <a:xfrm>
            <a:off x="4514850" y="346696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modelo;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Gato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Gato()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 gato come peces y aves pequeñas."</a:t>
            </a:r>
            <a:r>
              <a:rPr lang="es-E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636433"/>
            <a:ext cx="441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modelo;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Pez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Pez() {</a:t>
            </a: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pez come plancton."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0120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Clases Abstractas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</a:t>
            </a:r>
            <a:r>
              <a:rPr lang="es-ES_tradnl" sz="2800" i="1" dirty="0" smtClean="0"/>
              <a:t>Animales Parte 2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 una clase llamada </a:t>
            </a:r>
            <a:r>
              <a:rPr lang="es-E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TestAnimales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 paquete llamado </a:t>
            </a:r>
            <a:r>
              <a:rPr lang="es-E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 las siguientes características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su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crea una instancia de Araña, otra de Gato y una de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un método de clase llamado </a:t>
            </a:r>
            <a:r>
              <a:rPr lang="es-E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muestraQueCome</a:t>
            </a:r>
            <a:r>
              <a:rPr lang="es-E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(Animal a)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recibe como argumento un objeto de tipo Animal y devuelve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Este método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invoca 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método comer() del objeto que recibe como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argumento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 el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invoque al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muestraQueCome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(Animal a) enviándole como argumento cada una de las instancias creadas en el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métodos comer() fueron invocados en cada caso? ¿Se aplicó la idea de polimorfismo?</a:t>
            </a:r>
          </a:p>
          <a:p>
            <a:endParaRPr lang="es-A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101</a:t>
            </a:fld>
            <a:endParaRPr lang="es-ES_tradnl"/>
          </a:p>
        </p:txBody>
      </p:sp>
      <p:pic>
        <p:nvPicPr>
          <p:cNvPr id="6" name="Shape 7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399" y="5565216"/>
            <a:ext cx="1782481" cy="132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0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68" y="4769875"/>
            <a:ext cx="1099151" cy="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102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714500" y="1080135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</a:p>
          <a:p>
            <a:r>
              <a:rPr lang="es-A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modelo.Animal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modelo.Arania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modelo.Gato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modelo.Pez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TestAnimales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muestraQueCome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(Animal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s-A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.comer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6A3E3E"/>
                </a:solidFill>
                <a:latin typeface="Consolas" panose="020B0609020204030204" pitchFamily="49" charset="0"/>
              </a:rPr>
              <a:t>arania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Gato </a:t>
            </a:r>
            <a:r>
              <a:rPr lang="es-AR" dirty="0" err="1">
                <a:solidFill>
                  <a:srgbClr val="6A3E3E"/>
                </a:solidFill>
                <a:latin typeface="Consolas" panose="020B0609020204030204" pitchFamily="49" charset="0"/>
              </a:rPr>
              <a:t>gato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Pez </a:t>
            </a:r>
            <a:r>
              <a:rPr lang="es-AR" dirty="0" err="1">
                <a:solidFill>
                  <a:srgbClr val="6A3E3E"/>
                </a:solidFill>
                <a:latin typeface="Consolas" panose="020B0609020204030204" pitchFamily="49" charset="0"/>
              </a:rPr>
              <a:t>pez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Pez();</a:t>
            </a:r>
          </a:p>
          <a:p>
            <a:r>
              <a:rPr lang="es-A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muestraQueCome</a:t>
            </a:r>
            <a:r>
              <a:rPr lang="es-A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arania</a:t>
            </a:r>
            <a:r>
              <a:rPr lang="es-A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muestraQueCome</a:t>
            </a:r>
            <a:r>
              <a:rPr lang="es-A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gato</a:t>
            </a:r>
            <a:r>
              <a:rPr lang="es-A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muestraQueCome</a:t>
            </a:r>
            <a:r>
              <a:rPr lang="es-A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pez</a:t>
            </a:r>
            <a:r>
              <a:rPr lang="es-A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8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Clases </a:t>
            </a:r>
            <a:r>
              <a:rPr lang="es-ES_tradnl" b="1" dirty="0" smtClean="0"/>
              <a:t>Abstractas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3</a:t>
            </a:r>
            <a:endParaRPr lang="es-ES_tradnl" sz="31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Volviendo a la jerarquía de clases inicial, ¿considera correcto que la clase </a:t>
            </a:r>
            <a:r>
              <a:rPr lang="es-A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establezca que todos los animales tienen </a:t>
            </a:r>
            <a:r>
              <a:rPr lang="es-A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patas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Si </a:t>
            </a: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así, ¿cómo podría corregirse la jerarquía? Implemente entonces la nueva jerarquía modificada, y revise la clase </a:t>
            </a:r>
            <a:r>
              <a:rPr lang="es-AR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TestAnimales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introducir también las adaptaciones </a:t>
            </a: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necesarias</a:t>
            </a:r>
            <a:endParaRPr lang="es-A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103</a:t>
            </a:fld>
            <a:endParaRPr lang="es-ES_tradnl"/>
          </a:p>
        </p:txBody>
      </p:sp>
      <p:sp>
        <p:nvSpPr>
          <p:cNvPr id="19" name="Shape 672"/>
          <p:cNvSpPr txBox="1"/>
          <p:nvPr/>
        </p:nvSpPr>
        <p:spPr>
          <a:xfrm>
            <a:off x="2350616" y="4067502"/>
            <a:ext cx="2686049" cy="277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&lt;&lt;Abstract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6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673"/>
          <p:cNvSpPr txBox="1"/>
          <p:nvPr/>
        </p:nvSpPr>
        <p:spPr>
          <a:xfrm>
            <a:off x="197243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Araña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674"/>
          <p:cNvSpPr txBox="1"/>
          <p:nvPr/>
        </p:nvSpPr>
        <p:spPr>
          <a:xfrm>
            <a:off x="2500805" y="5419434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5"/>
          <p:cNvSpPr txBox="1"/>
          <p:nvPr/>
        </p:nvSpPr>
        <p:spPr>
          <a:xfrm>
            <a:off x="4804366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</a:p>
        </p:txBody>
      </p:sp>
      <p:cxnSp>
        <p:nvCxnSpPr>
          <p:cNvPr id="23" name="Shape 676"/>
          <p:cNvCxnSpPr/>
          <p:nvPr/>
        </p:nvCxnSpPr>
        <p:spPr>
          <a:xfrm>
            <a:off x="1375602" y="5149433"/>
            <a:ext cx="463607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677"/>
          <p:cNvCxnSpPr/>
          <p:nvPr/>
        </p:nvCxnSpPr>
        <p:spPr>
          <a:xfrm>
            <a:off x="1375602" y="514943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680"/>
          <p:cNvCxnSpPr/>
          <p:nvPr/>
        </p:nvCxnSpPr>
        <p:spPr>
          <a:xfrm>
            <a:off x="3693641" y="4828492"/>
            <a:ext cx="0" cy="3013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Shape 677"/>
          <p:cNvCxnSpPr/>
          <p:nvPr/>
        </p:nvCxnSpPr>
        <p:spPr>
          <a:xfrm>
            <a:off x="6026428" y="513366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677"/>
          <p:cNvCxnSpPr/>
          <p:nvPr/>
        </p:nvCxnSpPr>
        <p:spPr>
          <a:xfrm>
            <a:off x="3693641" y="515840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2350616" y="4621752"/>
            <a:ext cx="2686049" cy="1977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endParaRPr lang="es-A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50616" y="4344626"/>
            <a:ext cx="2686049" cy="2771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AR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- patas : int</a:t>
            </a:r>
            <a:endParaRPr lang="es-A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97242" y="602747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673"/>
          <p:cNvSpPr txBox="1"/>
          <p:nvPr/>
        </p:nvSpPr>
        <p:spPr>
          <a:xfrm>
            <a:off x="197241" y="609032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673"/>
          <p:cNvSpPr txBox="1"/>
          <p:nvPr/>
        </p:nvSpPr>
        <p:spPr>
          <a:xfrm>
            <a:off x="2500803" y="602747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673"/>
          <p:cNvSpPr txBox="1"/>
          <p:nvPr/>
        </p:nvSpPr>
        <p:spPr>
          <a:xfrm>
            <a:off x="2500802" y="609032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673"/>
          <p:cNvSpPr txBox="1"/>
          <p:nvPr/>
        </p:nvSpPr>
        <p:spPr>
          <a:xfrm>
            <a:off x="4804363" y="6019832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673"/>
          <p:cNvSpPr txBox="1"/>
          <p:nvPr/>
        </p:nvSpPr>
        <p:spPr>
          <a:xfrm>
            <a:off x="4804362" y="6082595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Image result for patas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890355">
            <a:off x="5093155" y="5298197"/>
            <a:ext cx="4523099" cy="8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3" y="4414109"/>
            <a:ext cx="1066949" cy="695422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flipV="1">
            <a:off x="1260834" y="5150994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Down Arrow 36"/>
          <p:cNvSpPr/>
          <p:nvPr/>
        </p:nvSpPr>
        <p:spPr>
          <a:xfrm flipV="1">
            <a:off x="3572498" y="516063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Down Arrow 37"/>
          <p:cNvSpPr/>
          <p:nvPr/>
        </p:nvSpPr>
        <p:spPr>
          <a:xfrm flipV="1">
            <a:off x="5903289" y="5142676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Clases </a:t>
            </a:r>
            <a:r>
              <a:rPr lang="es-ES_tradnl" b="1" dirty="0" smtClean="0"/>
              <a:t>Abstractas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3</a:t>
            </a:r>
            <a:endParaRPr lang="es-ES_tradnl" sz="31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Diferenciamos los animales de los animales con patas</a:t>
            </a: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animales con patas son animales, así que es una herencia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endParaRPr lang="es-AR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endParaRPr lang="es-AR" sz="2000" dirty="0" err="1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104</a:t>
            </a:fld>
            <a:endParaRPr lang="es-ES_tradnl"/>
          </a:p>
        </p:txBody>
      </p:sp>
      <p:sp>
        <p:nvSpPr>
          <p:cNvPr id="19" name="Shape 672"/>
          <p:cNvSpPr txBox="1"/>
          <p:nvPr/>
        </p:nvSpPr>
        <p:spPr>
          <a:xfrm>
            <a:off x="2526838" y="3186167"/>
            <a:ext cx="2686049" cy="75185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&lt;&lt;Abstract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6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673"/>
          <p:cNvSpPr txBox="1"/>
          <p:nvPr/>
        </p:nvSpPr>
        <p:spPr>
          <a:xfrm>
            <a:off x="197243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Araña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674"/>
          <p:cNvSpPr txBox="1"/>
          <p:nvPr/>
        </p:nvSpPr>
        <p:spPr>
          <a:xfrm>
            <a:off x="2500805" y="5419434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5"/>
          <p:cNvSpPr txBox="1"/>
          <p:nvPr/>
        </p:nvSpPr>
        <p:spPr>
          <a:xfrm>
            <a:off x="4804366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</a:p>
        </p:txBody>
      </p:sp>
      <p:cxnSp>
        <p:nvCxnSpPr>
          <p:cNvPr id="23" name="Shape 676"/>
          <p:cNvCxnSpPr/>
          <p:nvPr/>
        </p:nvCxnSpPr>
        <p:spPr>
          <a:xfrm>
            <a:off x="1375602" y="5149433"/>
            <a:ext cx="2318039" cy="89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677"/>
          <p:cNvCxnSpPr/>
          <p:nvPr/>
        </p:nvCxnSpPr>
        <p:spPr>
          <a:xfrm>
            <a:off x="1375602" y="514943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680"/>
          <p:cNvCxnSpPr>
            <a:stCxn id="46" idx="2"/>
          </p:cNvCxnSpPr>
          <p:nvPr/>
        </p:nvCxnSpPr>
        <p:spPr>
          <a:xfrm>
            <a:off x="2761474" y="5061969"/>
            <a:ext cx="1259" cy="970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Shape 677"/>
          <p:cNvCxnSpPr/>
          <p:nvPr/>
        </p:nvCxnSpPr>
        <p:spPr>
          <a:xfrm>
            <a:off x="6026428" y="4127243"/>
            <a:ext cx="0" cy="12760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677"/>
          <p:cNvCxnSpPr/>
          <p:nvPr/>
        </p:nvCxnSpPr>
        <p:spPr>
          <a:xfrm>
            <a:off x="3693641" y="515840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Shape 672"/>
          <p:cNvSpPr txBox="1"/>
          <p:nvPr/>
        </p:nvSpPr>
        <p:spPr>
          <a:xfrm>
            <a:off x="1004264" y="4190201"/>
            <a:ext cx="3516938" cy="4070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AnimalConPatas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s-AR" sz="1600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lang="es-AR" sz="16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Shape 676"/>
          <p:cNvCxnSpPr/>
          <p:nvPr/>
        </p:nvCxnSpPr>
        <p:spPr>
          <a:xfrm flipV="1">
            <a:off x="4037594" y="4109303"/>
            <a:ext cx="1988834" cy="89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Shape 677"/>
          <p:cNvCxnSpPr/>
          <p:nvPr/>
        </p:nvCxnSpPr>
        <p:spPr>
          <a:xfrm>
            <a:off x="2816835" y="4109303"/>
            <a:ext cx="0" cy="946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" name="Shape 680"/>
          <p:cNvCxnSpPr/>
          <p:nvPr/>
        </p:nvCxnSpPr>
        <p:spPr>
          <a:xfrm>
            <a:off x="4037594" y="3938018"/>
            <a:ext cx="0" cy="18025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9" name="Picture 2" descr="Image result for pa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033" b="30360"/>
          <a:stretch/>
        </p:blipFill>
        <p:spPr bwMode="auto">
          <a:xfrm rot="21449550">
            <a:off x="4825845" y="6169068"/>
            <a:ext cx="4523099" cy="8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own Arrow 30"/>
          <p:cNvSpPr/>
          <p:nvPr/>
        </p:nvSpPr>
        <p:spPr>
          <a:xfrm flipV="1">
            <a:off x="1260834" y="5150994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Down Arrow 31"/>
          <p:cNvSpPr/>
          <p:nvPr/>
        </p:nvSpPr>
        <p:spPr>
          <a:xfrm flipV="1">
            <a:off x="3578873" y="5159062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Down Arrow 32"/>
          <p:cNvSpPr/>
          <p:nvPr/>
        </p:nvSpPr>
        <p:spPr>
          <a:xfrm flipV="1">
            <a:off x="5908662" y="4109303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Down Arrow 33"/>
          <p:cNvSpPr/>
          <p:nvPr/>
        </p:nvSpPr>
        <p:spPr>
          <a:xfrm flipV="1">
            <a:off x="2699049" y="3938018"/>
            <a:ext cx="229535" cy="252183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3" y="4414109"/>
            <a:ext cx="1066949" cy="695422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004264" y="4864265"/>
            <a:ext cx="3514419" cy="1977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endParaRPr lang="es-AR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04264" y="4587139"/>
            <a:ext cx="3514419" cy="2771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AR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- patas : int</a:t>
            </a:r>
            <a:endParaRPr lang="es-A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Shape 673"/>
          <p:cNvSpPr txBox="1"/>
          <p:nvPr/>
        </p:nvSpPr>
        <p:spPr>
          <a:xfrm>
            <a:off x="197244" y="6032337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673"/>
          <p:cNvSpPr txBox="1"/>
          <p:nvPr/>
        </p:nvSpPr>
        <p:spPr>
          <a:xfrm>
            <a:off x="197243" y="6095187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673"/>
          <p:cNvSpPr txBox="1"/>
          <p:nvPr/>
        </p:nvSpPr>
        <p:spPr>
          <a:xfrm>
            <a:off x="4799327" y="6021537"/>
            <a:ext cx="2025436" cy="748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673"/>
          <p:cNvSpPr txBox="1"/>
          <p:nvPr/>
        </p:nvSpPr>
        <p:spPr>
          <a:xfrm>
            <a:off x="4799326" y="6084387"/>
            <a:ext cx="2025436" cy="748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673"/>
          <p:cNvSpPr txBox="1"/>
          <p:nvPr/>
        </p:nvSpPr>
        <p:spPr>
          <a:xfrm>
            <a:off x="2500806" y="6007682"/>
            <a:ext cx="2017877" cy="838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673"/>
          <p:cNvSpPr txBox="1"/>
          <p:nvPr/>
        </p:nvSpPr>
        <p:spPr>
          <a:xfrm>
            <a:off x="2500805" y="6070532"/>
            <a:ext cx="2017877" cy="838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1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105</a:t>
            </a:fld>
            <a:endParaRPr lang="es-ES_tradnl"/>
          </a:p>
        </p:txBody>
      </p:sp>
      <p:pic>
        <p:nvPicPr>
          <p:cNvPr id="6146" name="Picture 2" descr="Image result for pa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033" b="30360"/>
          <a:stretch/>
        </p:blipFill>
        <p:spPr bwMode="auto">
          <a:xfrm rot="21449550">
            <a:off x="4825845" y="6169068"/>
            <a:ext cx="4523099" cy="8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92643" y="85880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  <a:endParaRPr lang="es-AR" sz="1200" dirty="0" smtClean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 smtClean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comer();</a:t>
            </a:r>
            <a:endParaRPr lang="es-AR" sz="1200" dirty="0" smtClean="0"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1430" y="21744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patas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9405" y="3946874"/>
            <a:ext cx="48375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Gato()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gato come peces y </a:t>
            </a:r>
            <a:r>
              <a:rPr lang="es-E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aves."</a:t>
            </a:r>
            <a:r>
              <a:rPr lang="es-E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4443" y="177921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Pez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Pez()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comer()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pez come plancton."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405" y="478267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Arania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"La araña come insectos."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3035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</a:t>
            </a:r>
            <a:r>
              <a:rPr lang="es-ES_tradnl" sz="2800" i="1" dirty="0" smtClean="0"/>
              <a:t>Animales 2 </a:t>
            </a:r>
            <a:r>
              <a:rPr lang="es-ES_tradnl" sz="2800" i="1" dirty="0"/>
              <a:t>Parte 1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Declare la interface pública Mascota en un paquete llamado interfaces, y la clase abstracta Animal, dadas por las siguientes definiciones: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2 clases públicas que implementen la interface Mascota: Gato y Pez, subclases de Animal. Ambas clases deben declarar una variable de instancia, nombre,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que contendrá el nombre de la mascota y, un constructor con un argumento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que permita inicializar la variable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método jugar() imprimirá en pantalla el tipo de animal está invocando al método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Gato.jugar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Pez.jugar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()). 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Ambas clases sobre-escriben el método comer() heredado de la clase Animal.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¿De cuántas versiones del método jugar() dispone el código desarrollado?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9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107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240030" y="3737544"/>
            <a:ext cx="50063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Pez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Pez()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pez come plancton."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jugar()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PEZ juega"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7" name="Rectangle 6"/>
          <p:cNvSpPr/>
          <p:nvPr/>
        </p:nvSpPr>
        <p:spPr>
          <a:xfrm>
            <a:off x="3406140" y="889843"/>
            <a:ext cx="56349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Gato()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gato come peces y aves pequeñas."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jugar()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GATO juega</a:t>
            </a:r>
            <a:r>
              <a:rPr lang="es-A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A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8" name="Rectangle 7"/>
          <p:cNvSpPr/>
          <p:nvPr/>
        </p:nvSpPr>
        <p:spPr>
          <a:xfrm>
            <a:off x="400050" y="1372583"/>
            <a:ext cx="2686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interfaces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jugar();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0912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2</a:t>
            </a:r>
            <a:endParaRPr lang="es-A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la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TestAnimales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para probar las implementaciones de Mascota, de acuerdo a las siguientes indicaciones: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un método de clase </a:t>
            </a:r>
            <a:r>
              <a:rPr lang="es-A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jugarConMiMascota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(Mascota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que recibe como parámetro una Mascota y devuelve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La implementación de este método consiste en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getNombre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y jugar() del objeto que recibe como parámetro. Imprima por pantalla el nombre de la mascota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debe crear un arreglo de tipo Mascota que contiene 2 instancias de Pez, y 2 de Gato. Luego, el método debe recorrer el arreglo e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miMascota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pasándole como parámetro cada uno de los elementos del arreglo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¿El método jugar() en cada caso funciona correctamente? ¿Por qué?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108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4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Sobre-carga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Tipos de retorno pueden ser diferentes.</a:t>
            </a:r>
          </a:p>
          <a:p>
            <a:pPr lvl="1"/>
            <a:r>
              <a:rPr lang="es-AR" dirty="0"/>
              <a:t>Siempre y cuando los argumentos sean diferentes.</a:t>
            </a:r>
          </a:p>
          <a:p>
            <a:endParaRPr lang="es-AR" dirty="0"/>
          </a:p>
          <a:p>
            <a:r>
              <a:rPr lang="es-AR" b="1" dirty="0"/>
              <a:t>NO</a:t>
            </a:r>
            <a:r>
              <a:rPr lang="es-AR" dirty="0"/>
              <a:t> se puede cambiar SOLO el tipo de retorno.</a:t>
            </a:r>
          </a:p>
          <a:p>
            <a:pPr lvl="1"/>
            <a:r>
              <a:rPr lang="es-AR" dirty="0"/>
              <a:t>Si solo se cambia el retorno, el compilador asume que se quiere hacer una sobre-escritura. Solo funcionará si el nuevo tipo es sub-tipo del declarado en la </a:t>
            </a:r>
            <a:r>
              <a:rPr lang="es-AR" dirty="0" err="1"/>
              <a:t>super</a:t>
            </a:r>
            <a:r>
              <a:rPr lang="es-AR" dirty="0"/>
              <a:t>-clase.</a:t>
            </a:r>
          </a:p>
          <a:p>
            <a:endParaRPr lang="es-AR" dirty="0"/>
          </a:p>
          <a:p>
            <a:r>
              <a:rPr lang="es-AR" dirty="0"/>
              <a:t>Se puede cambiar el modificador de acceso.</a:t>
            </a:r>
          </a:p>
          <a:p>
            <a:pPr lvl="1"/>
            <a:r>
              <a:rPr lang="es-AR" dirty="0"/>
              <a:t>Se puede aumentar o restringir el acceso.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564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109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451610" y="1720215"/>
            <a:ext cx="64236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400" dirty="0">
              <a:latin typeface="Consolas" panose="020B0609020204030204" pitchFamily="49" charset="0"/>
            </a:endParaRPr>
          </a:p>
          <a:p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TestAnimales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jugarConMiMascota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(Mascota </a:t>
            </a:r>
            <a:r>
              <a:rPr lang="es-A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.jugar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Mascota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1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Mascota[4];</a:t>
            </a: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Pez</a:t>
            </a:r>
            <a:r>
              <a:rPr lang="es-A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Pez();</a:t>
            </a: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nn-NO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Mascota </a:t>
            </a:r>
            <a:r>
              <a:rPr lang="es-A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mascota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</a:t>
            </a:r>
            <a:r>
              <a:rPr lang="es-A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mascota</a:t>
            </a:r>
            <a:r>
              <a:rPr lang="es-A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.jugar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400" dirty="0" smtClean="0">
                <a:latin typeface="Consolas" panose="020B0609020204030204" pitchFamily="49" charset="0"/>
              </a:rPr>
              <a:t>    </a:t>
            </a:r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9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3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110</a:t>
            </a:fld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233083" y="2203515"/>
            <a:ext cx="5195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la interface pública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el paquete interfaces dada la siguiente definición:</a:t>
            </a:r>
          </a:p>
        </p:txBody>
      </p:sp>
      <p:pic>
        <p:nvPicPr>
          <p:cNvPr id="9218" name="Picture 2" descr="Image result for 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2082098"/>
            <a:ext cx="1551246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704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950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0196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050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96" y="2082098"/>
            <a:ext cx="1551246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23560" y="1991843"/>
            <a:ext cx="3474688" cy="13342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4600" tIns="48875" rIns="94600" bIns="48875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&lt;&lt;interface&gt;&gt;</a:t>
            </a:r>
            <a:endParaRPr lang="es-AR" sz="16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AR" b="1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EmisorSonido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s-AR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emitirSonido</a:t>
            </a: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(): void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s-AR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getSonido</a:t>
            </a: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(): String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setSonido</a:t>
            </a: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sonido:String</a:t>
            </a: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):void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294" y="3239053"/>
            <a:ext cx="8910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Codifique la clase pública Perro en el paquete Modelo como subclase de Animal y que implemente las interfaces Mascota y </a:t>
            </a:r>
            <a:r>
              <a:rPr lang="es-ES" dirty="0" err="1"/>
              <a:t>EmisorSonido</a:t>
            </a:r>
            <a:r>
              <a:rPr lang="es-ES" dirty="0"/>
              <a:t>. Considere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guarda el nombre y el sonido del perro una variable de instancia que se inicializará en el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 método </a:t>
            </a:r>
            <a:r>
              <a:rPr lang="es-ES" dirty="0" err="1"/>
              <a:t>emitirSonido</a:t>
            </a:r>
            <a:r>
              <a:rPr lang="es-ES" dirty="0"/>
              <a:t>() deberá imprimir en pantalla el sonido que emite el animal. Por ejemplo, cuando se lo invoca sobre un objeto Perro deberá imprimir “Guau!! Guau!! Guau!!!”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clase Perro sobre-escribe el método comer() heredado de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clase Gato </a:t>
            </a:r>
            <a:r>
              <a:rPr lang="es-ES" dirty="0" smtClean="0"/>
              <a:t>implementa </a:t>
            </a:r>
            <a:r>
              <a:rPr lang="es-ES" dirty="0" err="1" smtClean="0"/>
              <a:t>EmisorSonido</a:t>
            </a:r>
            <a:r>
              <a:rPr lang="es-ES" dirty="0"/>
              <a:t>. Haga los cambios necesarios para 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¿De cuántas versiones del método </a:t>
            </a:r>
            <a:r>
              <a:rPr lang="es-ES" dirty="0" err="1"/>
              <a:t>emitirSonido</a:t>
            </a:r>
            <a:r>
              <a:rPr lang="es-ES" dirty="0"/>
              <a:t>(), jugar() y comer dispone? Discuta qué versión es una sobre-escritura por herencia y cuál por implementación de interfaces</a:t>
            </a:r>
          </a:p>
        </p:txBody>
      </p:sp>
    </p:spTree>
    <p:extLst>
      <p:ext uri="{BB962C8B-B14F-4D97-AF65-F5344CB8AC3E}">
        <p14:creationId xmlns:p14="http://schemas.microsoft.com/office/powerpoint/2010/main" val="40297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111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354298" y="105156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Perro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Mascota,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EmisorSonido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s-AR" sz="1200" dirty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Perro() {</a:t>
            </a:r>
          </a:p>
          <a:p>
            <a:r>
              <a:rPr lang="es-A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sonido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"Guau!"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"Perro come carne"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jugar()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"Perro juega"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emitirSonido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404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112</a:t>
            </a:fld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560070" y="984052"/>
            <a:ext cx="7955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AnimalConPatas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Mascota,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EmisorSonido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s-A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Gato()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"Miau!"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comer() {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gato come peces y aves pequeñas."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jugar()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GATO juega"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emitirSonido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A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A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9389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4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siguientes cambios en la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TestAnimales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Agregue un método de clase llamado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queSonidoEmite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que recibe como parámetro un objeto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devuelve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La implementación de este método consiste en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emitirSonido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del objeto que recibe como parámetro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cree un arreglo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agréguele 2 instancias de Perro, y 3 de Gato. Luego recorra iterativamente el arreglo e invoque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queSonidoEmite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con cada uno de los elementos del arreglo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emitirSonido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funciona correctamente en cada caso? ¿Por qué?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5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114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543050" y="1074152"/>
            <a:ext cx="672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TestAnimales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jugarConMiMascota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(Mascota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.jugar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queSonidoEmite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EmisorSonido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.emitirSonido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Mascota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Mascota[4];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Pez();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Pez();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m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nn-N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Mascota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mascota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mascota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.jugar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EmisorSonido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es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EmisorSonido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Perro();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Perro();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nn-NO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es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es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emitirSonido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486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5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Realice los siguientes cambios en la clase Animal:</a:t>
            </a:r>
          </a:p>
          <a:p>
            <a:pPr lvl="1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Agregue un atributo de tipo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llamado peso y métodos para establecer y devolver dicho atributo</a:t>
            </a:r>
          </a:p>
          <a:p>
            <a:pPr lvl="1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Haga que la clase Animal implemente la interface Comparable, y su implementación retorne un valor entero dependiendo del peso de los animales a comparar</a:t>
            </a:r>
          </a:p>
          <a:p>
            <a:pPr lvl="1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Cree una clase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ComparadorPeso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con un método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que  recibe dos instancias de Animal como parámetro, e imprimir por pantalla el primer parámetro es “Más liviano”, “Pesa lo mismo” o es “Más pesado” que el segundo parámetro. ¿Cómo implementó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Cree una clase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TestComparadorPeso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con un método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() que cree dos instancias Gato, establezca pesos diferentes, cree una instancia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ComparadorPeso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 invoque 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con las instancias de Gato creadas</a:t>
            </a: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115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4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116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342900" y="1257656"/>
            <a:ext cx="7223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Comparable&lt;Animal&gt;{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Animal()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comer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A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peso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s-A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A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(Animal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5401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117</a:t>
            </a:fld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514350" y="1222653"/>
            <a:ext cx="83896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ComparadorPeso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verificarPeso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(Animal</a:t>
            </a:r>
            <a:r>
              <a:rPr lang="es-AR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s-AR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s-AR" sz="12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s-A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== -1)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primer parámetro es MAS LIVIANO que el segundo."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primer parámetro es IGUAL DE PESADO que el segundo."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s-A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 primer parámetro es MAS PESADO que el segundo."</a:t>
            </a:r>
            <a:r>
              <a:rPr lang="es-E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6" name="Rectangle 5"/>
          <p:cNvSpPr/>
          <p:nvPr/>
        </p:nvSpPr>
        <p:spPr>
          <a:xfrm>
            <a:off x="3851878" y="360080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TestComparadorPeso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Gato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gato1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Gato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gato2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Gato();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gato1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.setPeso(4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gato2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.setPeso(3.1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ComparadorPeso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ComparadorPeso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cp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.verificarPeso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gato1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gato2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730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El </a:t>
            </a:r>
            <a:r>
              <a:rPr lang="es-AR" sz="2400" b="1" dirty="0"/>
              <a:t>casting</a:t>
            </a:r>
            <a:r>
              <a:rPr lang="es-AR" sz="2400" dirty="0"/>
              <a:t> es una </a:t>
            </a:r>
            <a:r>
              <a:rPr lang="es-AR" sz="2400" b="1" dirty="0"/>
              <a:t>conversión de tipos de datos</a:t>
            </a:r>
            <a:r>
              <a:rPr lang="es-AR" sz="2400" dirty="0"/>
              <a:t>.</a:t>
            </a:r>
          </a:p>
          <a:p>
            <a:r>
              <a:rPr lang="es-AR" sz="2400" dirty="0"/>
              <a:t>Es posible aplicar casting a:</a:t>
            </a:r>
          </a:p>
          <a:p>
            <a:pPr lvl="1"/>
            <a:r>
              <a:rPr lang="es-AR" sz="2000" dirty="0"/>
              <a:t>Atributos de </a:t>
            </a:r>
            <a:r>
              <a:rPr lang="es-AR" sz="2000" b="1" dirty="0"/>
              <a:t>tipo primitivo </a:t>
            </a:r>
            <a:r>
              <a:rPr lang="es-AR" sz="2000" dirty="0"/>
              <a:t>para obtener un valor convertido a otro tipo primitivo.</a:t>
            </a:r>
          </a:p>
          <a:p>
            <a:pPr lvl="1"/>
            <a:r>
              <a:rPr lang="es-AR" sz="2000" b="1" dirty="0"/>
              <a:t>Objetos</a:t>
            </a:r>
            <a:r>
              <a:rPr lang="es-AR" sz="2000" dirty="0"/>
              <a:t>, para convertir objetos de una clase en otra.</a:t>
            </a:r>
          </a:p>
          <a:p>
            <a:pPr lvl="1"/>
            <a:endParaRPr lang="es-AR" sz="2000" dirty="0"/>
          </a:p>
          <a:p>
            <a:r>
              <a:rPr lang="es-AR" sz="2400" dirty="0"/>
              <a:t>El operador de casting tiene un solo operando a la derecha que es la expresión que se desea convertir y se representa encerrando entre paréntesis el tipo de dato destino. Por ejemplo: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37793" y="5849007"/>
            <a:ext cx="21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) 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272220" y="5943216"/>
            <a:ext cx="287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Convierte a x en tipo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Tipos Primitivos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Widening</a:t>
            </a:r>
            <a:endParaRPr lang="es-AR" sz="28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automática e implícita.</a:t>
            </a:r>
          </a:p>
          <a:p>
            <a:endParaRPr lang="es-AR" dirty="0"/>
          </a:p>
          <a:p>
            <a:r>
              <a:rPr lang="es-AR" dirty="0"/>
              <a:t>Ocurre cuando:</a:t>
            </a:r>
          </a:p>
          <a:p>
            <a:pPr lvl="1"/>
            <a:r>
              <a:rPr lang="es-AR" dirty="0"/>
              <a:t>Los dos tipos son compatibles.</a:t>
            </a:r>
          </a:p>
          <a:p>
            <a:pPr lvl="1"/>
            <a:r>
              <a:rPr lang="es-AR" dirty="0"/>
              <a:t>El tipo destino es mayor que el tipo de origen.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992242" y="5030105"/>
          <a:ext cx="715951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78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1813035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061264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177862" y="5236750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436164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730530" y="5236750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321113" y="5918200"/>
            <a:ext cx="210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>
                <a:latin typeface="Consolas" panose="020B0609020204030204" pitchFamily="49" charset="0"/>
              </a:rPr>
              <a:t>widening</a:t>
            </a:r>
            <a:endParaRPr lang="es-AR" sz="2000" dirty="0">
              <a:latin typeface="Consolas" panose="020B0609020204030204" pitchFamily="49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2010104" y="5706650"/>
            <a:ext cx="5400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Tipos Primitivos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Narrowing</a:t>
            </a:r>
            <a:endParaRPr lang="es-AR" sz="28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Explícito.</a:t>
            </a:r>
          </a:p>
          <a:p>
            <a:endParaRPr lang="es-AR" dirty="0"/>
          </a:p>
          <a:p>
            <a:r>
              <a:rPr lang="es-AR" dirty="0"/>
              <a:t>Consiste en la asignación de un tipo de datos más grande a uno más pequeño.</a:t>
            </a:r>
          </a:p>
          <a:p>
            <a:pPr lvl="1"/>
            <a:r>
              <a:rPr lang="es-AR" dirty="0"/>
              <a:t>Puede existir pérdida de datos.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992242" y="5030105"/>
          <a:ext cx="7159516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78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byte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H="1">
            <a:off x="1813035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061264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4177862" y="5236750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5436164" y="5228225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730530" y="5236750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321113" y="5918200"/>
            <a:ext cx="210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>
                <a:latin typeface="Consolas" panose="020B0609020204030204" pitchFamily="49" charset="0"/>
              </a:rPr>
              <a:t>narrowing</a:t>
            </a:r>
            <a:endParaRPr lang="es-AR" sz="2000" dirty="0">
              <a:latin typeface="Consolas" panose="020B0609020204030204" pitchFamily="49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2010104" y="5706650"/>
            <a:ext cx="5400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Objetos</a:t>
            </a:r>
            <a:r>
              <a:rPr lang="es-AR" dirty="0"/>
              <a:t/>
            </a:r>
            <a:br>
              <a:rPr lang="es-AR" dirty="0"/>
            </a:br>
            <a:endParaRPr lang="es-AR" sz="31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Su importancia está asociada a la </a:t>
            </a:r>
            <a:r>
              <a:rPr lang="es-AR" b="1" dirty="0"/>
              <a:t>herencia</a:t>
            </a:r>
            <a:r>
              <a:rPr lang="es-AR" dirty="0"/>
              <a:t> y al </a:t>
            </a:r>
            <a:r>
              <a:rPr lang="es-AR" b="1" dirty="0"/>
              <a:t>polimorfismo</a:t>
            </a:r>
            <a:r>
              <a:rPr lang="es-AR" dirty="0"/>
              <a:t>.</a:t>
            </a:r>
          </a:p>
          <a:p>
            <a:r>
              <a:rPr lang="es-AR" dirty="0"/>
              <a:t>De forma similar al casting de tipos primitivos, hay dos tipos de casting de objetos.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graphicFrame>
        <p:nvGraphicFramePr>
          <p:cNvPr id="8" name="Marcador de contenido 5"/>
          <p:cNvGraphicFramePr>
            <a:graphicFrameLocks/>
          </p:cNvGraphicFramePr>
          <p:nvPr>
            <p:extLst/>
          </p:nvPr>
        </p:nvGraphicFramePr>
        <p:xfrm>
          <a:off x="628650" y="3783724"/>
          <a:ext cx="7886700" cy="2791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Objetos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Downcasting</a:t>
            </a:r>
            <a:endParaRPr lang="es-AR" sz="28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Es el casting a un sub-tipo, bajando por el árbol de herencia.</a:t>
            </a:r>
          </a:p>
          <a:p>
            <a:endParaRPr lang="es-AR" dirty="0"/>
          </a:p>
          <a:p>
            <a:r>
              <a:rPr lang="es-AR" dirty="0"/>
              <a:t>Se toma un objeto de una </a:t>
            </a:r>
            <a:r>
              <a:rPr lang="es-AR" dirty="0" err="1"/>
              <a:t>super</a:t>
            </a:r>
            <a:r>
              <a:rPr lang="es-AR" dirty="0"/>
              <a:t>-clase y se lo </a:t>
            </a:r>
            <a:r>
              <a:rPr lang="es-AR" b="1" dirty="0"/>
              <a:t>intenta</a:t>
            </a:r>
            <a:r>
              <a:rPr lang="es-AR" dirty="0"/>
              <a:t> convertir en uno de una clase derivada.</a:t>
            </a:r>
          </a:p>
          <a:p>
            <a:pPr lvl="1"/>
            <a:r>
              <a:rPr lang="es-AR" dirty="0"/>
              <a:t>Se intenta porque no siempre tiene sentido!</a:t>
            </a:r>
          </a:p>
          <a:p>
            <a:pPr lvl="1"/>
            <a:endParaRPr lang="es-AR" dirty="0"/>
          </a:p>
          <a:p>
            <a:r>
              <a:rPr lang="es-AR" dirty="0"/>
              <a:t>¿Para qué se usa? Para acceder a comportamiento específico de los sub-tipos.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0786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Objetos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Upcasting</a:t>
            </a:r>
            <a:endParaRPr lang="es-AR" sz="28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Es el casting de un sub-tipo a un </a:t>
            </a:r>
            <a:r>
              <a:rPr lang="es-AR" dirty="0" err="1"/>
              <a:t>super</a:t>
            </a:r>
            <a:r>
              <a:rPr lang="es-AR" dirty="0"/>
              <a:t>-tipo subiendo por el árbol de herencia.</a:t>
            </a:r>
          </a:p>
          <a:p>
            <a:endParaRPr lang="es-AR" dirty="0"/>
          </a:p>
          <a:p>
            <a:r>
              <a:rPr lang="es-AR" dirty="0"/>
              <a:t>Se toma un objeto de una sub-clase y se lo convierte en uno de una </a:t>
            </a:r>
            <a:r>
              <a:rPr lang="es-AR" dirty="0" err="1"/>
              <a:t>super</a:t>
            </a:r>
            <a:r>
              <a:rPr lang="es-AR" dirty="0"/>
              <a:t>-clase.</a:t>
            </a:r>
          </a:p>
          <a:p>
            <a:pPr lvl="1"/>
            <a:r>
              <a:rPr lang="es-AR" dirty="0"/>
              <a:t>Siempre es seguro! </a:t>
            </a:r>
          </a:p>
          <a:p>
            <a:pPr lvl="1"/>
            <a:r>
              <a:rPr lang="es-AR" dirty="0"/>
              <a:t>Un objeto de una sub-clase es también del tipo de la </a:t>
            </a:r>
            <a:r>
              <a:rPr lang="es-AR" dirty="0" err="1"/>
              <a:t>super</a:t>
            </a:r>
            <a:r>
              <a:rPr lang="es-AR" dirty="0"/>
              <a:t>-clase.</a:t>
            </a:r>
          </a:p>
          <a:p>
            <a:pPr lvl="1"/>
            <a:endParaRPr lang="es-AR" dirty="0"/>
          </a:p>
          <a:p>
            <a:r>
              <a:rPr lang="es-AR" dirty="0"/>
              <a:t>¿Para qué se usa? Se necesita cuando se quiere escribir código que solo se refiera a la </a:t>
            </a:r>
            <a:r>
              <a:rPr lang="es-AR" dirty="0" err="1"/>
              <a:t>super</a:t>
            </a:r>
            <a:r>
              <a:rPr lang="es-AR" dirty="0"/>
              <a:t>-clase.</a:t>
            </a:r>
          </a:p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57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Casting de Objetos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/>
              <a:t>Recordar!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Casting </a:t>
            </a:r>
            <a:r>
              <a:rPr lang="es-AR" b="1" dirty="0"/>
              <a:t>NO</a:t>
            </a:r>
            <a:r>
              <a:rPr lang="es-AR" dirty="0"/>
              <a:t> cambia el </a:t>
            </a:r>
            <a:r>
              <a:rPr lang="es-AR" b="1" dirty="0"/>
              <a:t>tipo</a:t>
            </a:r>
            <a:r>
              <a:rPr lang="es-AR" dirty="0"/>
              <a:t> del objeto. </a:t>
            </a:r>
            <a:r>
              <a:rPr lang="es-AR" b="1" dirty="0"/>
              <a:t>Solo</a:t>
            </a:r>
            <a:r>
              <a:rPr lang="es-AR" dirty="0"/>
              <a:t> cambia la </a:t>
            </a:r>
            <a:r>
              <a:rPr lang="es-AR" b="1" dirty="0"/>
              <a:t>referencia</a:t>
            </a:r>
            <a:r>
              <a:rPr lang="es-AR" dirty="0"/>
              <a:t> al mismo.</a:t>
            </a:r>
          </a:p>
          <a:p>
            <a:r>
              <a:rPr lang="es-AR" dirty="0" err="1"/>
              <a:t>Upcasting</a:t>
            </a:r>
            <a:r>
              <a:rPr lang="es-AR" dirty="0"/>
              <a:t> </a:t>
            </a:r>
            <a:r>
              <a:rPr lang="es-AR" b="1" dirty="0"/>
              <a:t>NUNCA</a:t>
            </a:r>
            <a:r>
              <a:rPr lang="es-AR" dirty="0"/>
              <a:t> falla.</a:t>
            </a:r>
          </a:p>
          <a:p>
            <a:r>
              <a:rPr lang="es-AR" dirty="0" err="1"/>
              <a:t>Downcasting</a:t>
            </a:r>
            <a:r>
              <a:rPr lang="es-AR" dirty="0"/>
              <a:t> puede fallar si los tipos no son compatibles.</a:t>
            </a:r>
          </a:p>
          <a:p>
            <a:pPr lvl="1"/>
            <a:r>
              <a:rPr lang="es-AR" dirty="0" err="1">
                <a:latin typeface="Consolas" panose="020B0609020204030204" pitchFamily="49" charset="0"/>
              </a:rPr>
              <a:t>instanceOf</a:t>
            </a:r>
            <a:r>
              <a:rPr lang="es-AR" dirty="0"/>
              <a:t> permite chequear los tipos antes de hacer el casting.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068141" y="5288736"/>
            <a:ext cx="1005840" cy="35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4433175" y="5641211"/>
            <a:ext cx="290286" cy="540000"/>
            <a:chOff x="-1886857" y="3661511"/>
            <a:chExt cx="290286" cy="1027860"/>
          </a:xfrm>
        </p:grpSpPr>
        <p:sp>
          <p:nvSpPr>
            <p:cNvPr id="10" name="Triángulo isósceles 9"/>
            <p:cNvSpPr/>
            <p:nvPr/>
          </p:nvSpPr>
          <p:spPr>
            <a:xfrm>
              <a:off x="-1886857" y="3661511"/>
              <a:ext cx="290286" cy="2718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ector recto 10"/>
            <p:cNvCxnSpPr>
              <a:stCxn id="10" idx="3"/>
            </p:cNvCxnSpPr>
            <p:nvPr/>
          </p:nvCxnSpPr>
          <p:spPr>
            <a:xfrm>
              <a:off x="-1741714" y="3933371"/>
              <a:ext cx="0" cy="75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/>
          <p:cNvSpPr/>
          <p:nvPr/>
        </p:nvSpPr>
        <p:spPr>
          <a:xfrm>
            <a:off x="4068141" y="6039212"/>
            <a:ext cx="1005840" cy="35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3672114" y="5400887"/>
            <a:ext cx="0" cy="814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329464" y="5400887"/>
            <a:ext cx="0" cy="814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107774" y="5582513"/>
            <a:ext cx="141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483924" y="5564046"/>
            <a:ext cx="166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¿Qué es polimorfismo?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Significa: </a:t>
            </a:r>
            <a:r>
              <a:rPr lang="es-AR" b="1" dirty="0"/>
              <a:t>“un mismo nombre representa diferentes formas”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/>
              <a:t>Es el mecanismo que permite que </a:t>
            </a:r>
            <a:r>
              <a:rPr lang="es-AR" b="1" dirty="0"/>
              <a:t>diferentes objetos </a:t>
            </a:r>
            <a:r>
              <a:rPr lang="es-AR" dirty="0"/>
              <a:t>respondan al </a:t>
            </a:r>
            <a:r>
              <a:rPr lang="es-AR" b="1" dirty="0"/>
              <a:t>mismo método </a:t>
            </a:r>
            <a:r>
              <a:rPr lang="es-AR" dirty="0"/>
              <a:t>de </a:t>
            </a:r>
            <a:r>
              <a:rPr lang="es-AR" b="1" dirty="0"/>
              <a:t>manera diferente</a:t>
            </a:r>
            <a:r>
              <a:rPr lang="es-AR" dirty="0"/>
              <a:t>.</a:t>
            </a:r>
          </a:p>
          <a:p>
            <a:endParaRPr lang="es-AR" dirty="0"/>
          </a:p>
          <a:p>
            <a:r>
              <a:rPr lang="es-AR" dirty="0"/>
              <a:t>Es la capacidad de un método de tener diferente comportamiento dependiendo del objeto sobre el que está actuando. </a:t>
            </a:r>
          </a:p>
          <a:p>
            <a:endParaRPr lang="es-AR" dirty="0"/>
          </a:p>
          <a:p>
            <a:r>
              <a:rPr lang="es-AR" dirty="0"/>
              <a:t>Facilita la </a:t>
            </a:r>
            <a:r>
              <a:rPr lang="es-AR" b="1" dirty="0"/>
              <a:t>extensibilidad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7019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Clase </a:t>
            </a:r>
            <a:r>
              <a:rPr lang="es-AR" b="1" dirty="0" err="1">
                <a:latin typeface="Consolas" panose="020B0609020204030204" pitchFamily="49" charset="0"/>
              </a:rPr>
              <a:t>Object</a:t>
            </a:r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Object</a:t>
            </a:r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clase padre de cualquier clase en Java.</a:t>
            </a:r>
          </a:p>
          <a:p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que todas las clases deberían tener!</a:t>
            </a:r>
          </a:p>
          <a:p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objeto puede responder a la invocación de estos métodos. </a:t>
            </a:r>
          </a:p>
          <a:p>
            <a:pPr lvl="1"/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deben </a:t>
            </a:r>
            <a:r>
              <a:rPr lang="es-AR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sobre-escribirlos</a:t>
            </a:r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el comportamiento deseado.</a:t>
            </a:r>
          </a:p>
          <a:p>
            <a:endParaRPr lang="es-AR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97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Tipos de Polimorfismo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b="1" dirty="0" err="1"/>
              <a:t>Binding</a:t>
            </a:r>
            <a:r>
              <a:rPr lang="es-AR" dirty="0"/>
              <a:t> es el mecanismo que resuelve la invocación de un método con el cuerpo del método. 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Polimorfismo en tiempo de </a:t>
            </a:r>
            <a:r>
              <a:rPr lang="es-AR" b="1" dirty="0"/>
              <a:t>COMPILACIÓN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Sobre-carga de un método </a:t>
            </a:r>
            <a:r>
              <a:rPr lang="es-AR" dirty="0" err="1">
                <a:latin typeface="Consolas" panose="020B0609020204030204" pitchFamily="49" charset="0"/>
              </a:rPr>
              <a:t>static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Polimorfismo en tiempo de </a:t>
            </a:r>
            <a:r>
              <a:rPr lang="es-AR" b="1" dirty="0"/>
              <a:t>EJECUCIÓN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Sobre-escritura de un método.</a:t>
            </a:r>
          </a:p>
          <a:p>
            <a:pPr lvl="1"/>
            <a:r>
              <a:rPr lang="es-AR" dirty="0"/>
              <a:t>Un método sobre-escrito es invocado a partir de la referencia a la </a:t>
            </a:r>
            <a:r>
              <a:rPr lang="es-AR" dirty="0" err="1"/>
              <a:t>super</a:t>
            </a:r>
            <a:r>
              <a:rPr lang="es-AR" dirty="0"/>
              <a:t>-clase.</a:t>
            </a:r>
          </a:p>
          <a:p>
            <a:pPr marL="457200" lvl="1" indent="0">
              <a:buNone/>
            </a:pP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19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783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Polimorfismo en Compilación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Binding</a:t>
            </a:r>
            <a:r>
              <a:rPr lang="es-AR" sz="2800" i="1" dirty="0"/>
              <a:t> Temprano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compilador puede determinar qué método se invocará basándose en la cantidad, tipo y orden de los argumentos.</a:t>
            </a:r>
          </a:p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70126" y="3920632"/>
            <a:ext cx="124749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m1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(){…}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m2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(){…}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m3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(){…}</a:t>
            </a:r>
            <a:endParaRPr lang="es-AR" dirty="0"/>
          </a:p>
          <a:p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(){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 m1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 m2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   …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-200642" y="3456435"/>
            <a:ext cx="260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</a:rPr>
              <a:t>Código Fuente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07724" y="3524830"/>
            <a:ext cx="2871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</a:rPr>
              <a:t>Programa Compilado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721445" y="3989388"/>
            <a:ext cx="244367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latin typeface="Consolas" panose="020B0609020204030204" pitchFamily="49" charset="0"/>
              </a:rPr>
              <a:t>…</a:t>
            </a:r>
          </a:p>
          <a:p>
            <a:r>
              <a:rPr lang="es-AR" dirty="0">
                <a:latin typeface="Consolas" panose="020B0609020204030204" pitchFamily="49" charset="0"/>
              </a:rPr>
              <a:t>…</a:t>
            </a:r>
          </a:p>
          <a:p>
            <a:r>
              <a:rPr lang="es-AR" dirty="0">
                <a:latin typeface="Consolas" panose="020B0609020204030204" pitchFamily="49" charset="0"/>
              </a:rPr>
              <a:t>Invocación a m1();</a:t>
            </a:r>
          </a:p>
          <a:p>
            <a:r>
              <a:rPr lang="es-AR" dirty="0">
                <a:latin typeface="Consolas" panose="020B0609020204030204" pitchFamily="49" charset="0"/>
              </a:rPr>
              <a:t>Invocación a m2();  </a:t>
            </a:r>
          </a:p>
          <a:p>
            <a:r>
              <a:rPr lang="es-AR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Flecha derecha 23"/>
          <p:cNvSpPr/>
          <p:nvPr/>
        </p:nvSpPr>
        <p:spPr>
          <a:xfrm>
            <a:off x="1777457" y="4518444"/>
            <a:ext cx="1857829" cy="74310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785623" y="4693431"/>
            <a:ext cx="159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</a:rPr>
              <a:t>Compilador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6720114" y="3889854"/>
            <a:ext cx="2057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compilación se resuelven todas las invocaciones a métodos</a:t>
            </a:r>
          </a:p>
        </p:txBody>
      </p:sp>
    </p:spTree>
    <p:extLst>
      <p:ext uri="{BB962C8B-B14F-4D97-AF65-F5344CB8AC3E}">
        <p14:creationId xmlns:p14="http://schemas.microsoft.com/office/powerpoint/2010/main" val="613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Polimorfismo en Ejecución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Binding</a:t>
            </a:r>
            <a:r>
              <a:rPr lang="es-AR" sz="2800" i="1" dirty="0"/>
              <a:t> Dinámico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determinación de </a:t>
            </a:r>
            <a:r>
              <a:rPr lang="es-AR" b="1" dirty="0"/>
              <a:t>qué método invocar se basa en el tipo del objeto al que se está haciendo referencia</a:t>
            </a:r>
            <a:r>
              <a:rPr lang="es-AR" dirty="0"/>
              <a:t>.</a:t>
            </a:r>
          </a:p>
          <a:p>
            <a:r>
              <a:rPr lang="es-AR" dirty="0"/>
              <a:t>Resuelve el polimorfismo basado en la sobre-escritura.</a:t>
            </a:r>
          </a:p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21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9987" y="5122513"/>
            <a:ext cx="35840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rgbClr val="660066"/>
                </a:solidFill>
                <a:latin typeface="Consolas" panose="020B0609020204030204" pitchFamily="49" charset="0"/>
              </a:rPr>
              <a:t>ClaseA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660066"/>
                </a:solidFill>
                <a:latin typeface="Consolas" panose="020B0609020204030204" pitchFamily="49" charset="0"/>
              </a:rPr>
              <a:t>SubClaseB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  <a:p>
            <a:r>
              <a:rPr lang="es-AR" dirty="0" err="1">
                <a:solidFill>
                  <a:srgbClr val="660066"/>
                </a:solidFill>
                <a:latin typeface="Consolas" panose="020B0609020204030204" pitchFamily="49" charset="0"/>
              </a:rPr>
              <a:t>ClaseA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660066"/>
                </a:solidFill>
                <a:latin typeface="Consolas" panose="020B0609020204030204" pitchFamily="49" charset="0"/>
              </a:rPr>
              <a:t>SubClaseC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metodo1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metodo1</a:t>
            </a:r>
            <a:r>
              <a:rPr lang="es-AR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04227" y="4452933"/>
            <a:ext cx="260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</a:rPr>
              <a:t>Código Fuente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66226" y="4372636"/>
            <a:ext cx="260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</a:rPr>
              <a:t>En ejecución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886200" y="4869933"/>
            <a:ext cx="50863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Implementación de </a:t>
            </a:r>
            <a:r>
              <a:rPr lang="es-AR" dirty="0" err="1">
                <a:latin typeface="Consolas" panose="020B0609020204030204" pitchFamily="49" charset="0"/>
              </a:rPr>
              <a:t>SubClaseB</a:t>
            </a:r>
            <a:r>
              <a:rPr lang="es-AR" dirty="0">
                <a:latin typeface="Consolas" panose="020B0609020204030204" pitchFamily="49" charset="0"/>
              </a:rPr>
              <a:t> de metodo1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886200" y="5722678"/>
            <a:ext cx="50863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Implementación de </a:t>
            </a:r>
            <a:r>
              <a:rPr lang="es-AR" dirty="0" err="1">
                <a:latin typeface="Consolas" panose="020B0609020204030204" pitchFamily="49" charset="0"/>
              </a:rPr>
              <a:t>SubClaseC</a:t>
            </a:r>
            <a:r>
              <a:rPr lang="es-AR" dirty="0">
                <a:latin typeface="Consolas" panose="020B0609020204030204" pitchFamily="49" charset="0"/>
              </a:rPr>
              <a:t> de metodo1</a:t>
            </a:r>
          </a:p>
        </p:txBody>
      </p:sp>
      <p:cxnSp>
        <p:nvCxnSpPr>
          <p:cNvPr id="31" name="Conector curvado 30"/>
          <p:cNvCxnSpPr>
            <a:endCxn id="28" idx="1"/>
          </p:cNvCxnSpPr>
          <p:nvPr/>
        </p:nvCxnSpPr>
        <p:spPr>
          <a:xfrm flipV="1">
            <a:off x="1739900" y="5054599"/>
            <a:ext cx="2146300" cy="8527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endCxn id="29" idx="1"/>
          </p:cNvCxnSpPr>
          <p:nvPr/>
        </p:nvCxnSpPr>
        <p:spPr>
          <a:xfrm flipV="1">
            <a:off x="1739900" y="5907344"/>
            <a:ext cx="2146300" cy="24875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Programación Orientada a Objetos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Clases Abstractas e </a:t>
            </a:r>
            <a:r>
              <a:rPr lang="es-ES_tradnl" dirty="0" smtClean="0"/>
              <a:t>Interfaces (Conceptos)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Clases Abstractas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Abstracciones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En el lenguaje natural usamos las abstracciones para poder referirnos a algo enfocándonos en el aspecto que nos interesa y no en detalles innecesarios</a:t>
            </a:r>
          </a:p>
          <a:p>
            <a:pPr algn="just"/>
            <a:r>
              <a:rPr lang="es-AR" dirty="0" smtClean="0"/>
              <a:t>Ejemplo: el concepto de mueble, si digo “para mudarme tengo que llevar todos los muebles”, me enfoco en lo que quiero decir y no en el listado de cada mueble y sus detalles (tipo de mueble, forma, color, </a:t>
            </a:r>
            <a:r>
              <a:rPr lang="es-AR" dirty="0" err="1" smtClean="0"/>
              <a:t>etc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05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24</a:t>
            </a:fld>
            <a:endParaRPr lang="es-ES_tradnl" dirty="0"/>
          </a:p>
        </p:txBody>
      </p:sp>
      <p:sp>
        <p:nvSpPr>
          <p:cNvPr id="11" name="Rectangle 10"/>
          <p:cNvSpPr/>
          <p:nvPr/>
        </p:nvSpPr>
        <p:spPr>
          <a:xfrm>
            <a:off x="104464" y="2018314"/>
            <a:ext cx="8935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/>
              <a:t>En POO se pueden definir </a:t>
            </a:r>
            <a:r>
              <a:rPr lang="es-AR" sz="2000" dirty="0"/>
              <a:t>clases que representan un concepto </a:t>
            </a:r>
            <a:r>
              <a:rPr lang="es-AR" sz="2000" dirty="0" smtClean="0"/>
              <a:t>abstracto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/>
              <a:t>Los conceptos abstractos no pueden ser instanciados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/>
              <a:t>Ejemplo del mundo real: el concepto de “comida”. Si definimos una clase llamada Comida, ¿es posible crear instancias?</a:t>
            </a:r>
            <a:endParaRPr lang="es-AR" sz="2000" dirty="0"/>
          </a:p>
        </p:txBody>
      </p:sp>
      <p:cxnSp>
        <p:nvCxnSpPr>
          <p:cNvPr id="12" name="Shape 273"/>
          <p:cNvCxnSpPr/>
          <p:nvPr/>
        </p:nvCxnSpPr>
        <p:spPr>
          <a:xfrm>
            <a:off x="1332803" y="4263497"/>
            <a:ext cx="54576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" name="Shape 274"/>
          <p:cNvSpPr/>
          <p:nvPr/>
        </p:nvSpPr>
        <p:spPr>
          <a:xfrm>
            <a:off x="1907364" y="4050736"/>
            <a:ext cx="5443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 w="1907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14" name="Shape 276"/>
          <p:cNvCxnSpPr/>
          <p:nvPr/>
        </p:nvCxnSpPr>
        <p:spPr>
          <a:xfrm>
            <a:off x="906203" y="4696577"/>
            <a:ext cx="0" cy="288719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" name="Shape 277"/>
          <p:cNvSpPr/>
          <p:nvPr/>
        </p:nvSpPr>
        <p:spPr>
          <a:xfrm>
            <a:off x="558803" y="5020936"/>
            <a:ext cx="66383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 w="1907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6" name="Shape 280"/>
          <p:cNvSpPr/>
          <p:nvPr/>
        </p:nvSpPr>
        <p:spPr>
          <a:xfrm>
            <a:off x="461603" y="3861017"/>
            <a:ext cx="862920" cy="79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60000"/>
                </a:lnTo>
                <a:lnTo>
                  <a:pt x="60000" y="120000"/>
                </a:lnTo>
                <a:lnTo>
                  <a:pt x="0" y="60000"/>
                </a:lnTo>
                <a:lnTo>
                  <a:pt x="60000" y="0"/>
                </a:lnTo>
                <a:close/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Rectangle 16"/>
          <p:cNvSpPr/>
          <p:nvPr/>
        </p:nvSpPr>
        <p:spPr>
          <a:xfrm>
            <a:off x="4036112" y="344557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000" dirty="0"/>
              <a:t>¿Qué forma tiene? ¿Qué color?  ¿Qué sabor? ¿Qué temperatura?</a:t>
            </a:r>
          </a:p>
          <a:p>
            <a:r>
              <a:rPr lang="es-AR" sz="2000" dirty="0"/>
              <a:t>¿En qué momento del día se come? ¿Cómo se sirve?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6674" y="4769013"/>
            <a:ext cx="7491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La </a:t>
            </a:r>
            <a:r>
              <a:rPr lang="es-ES" sz="2000" dirty="0"/>
              <a:t>comida es un concepto abstracto, no tiene forma, no tiene color, no tiene sabor, no tiene temperatura... </a:t>
            </a:r>
            <a:r>
              <a:rPr lang="es-ES" sz="2000" dirty="0" smtClean="0"/>
              <a:t>representa </a:t>
            </a:r>
            <a:r>
              <a:rPr lang="es-ES" sz="2000" dirty="0"/>
              <a:t>un conjunto de sustancias alimenticias que se consumen en diferentes momentos del día pero de la que no podemos determinar otras características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09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25</a:t>
            </a:fld>
            <a:endParaRPr lang="es-ES_tradnl" dirty="0"/>
          </a:p>
        </p:txBody>
      </p:sp>
      <p:sp>
        <p:nvSpPr>
          <p:cNvPr id="18" name="Rectangle 17"/>
          <p:cNvSpPr/>
          <p:nvPr/>
        </p:nvSpPr>
        <p:spPr>
          <a:xfrm>
            <a:off x="263674" y="1999132"/>
            <a:ext cx="8575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La comida es un concepto </a:t>
            </a:r>
            <a:r>
              <a:rPr lang="es-ES" sz="2400" dirty="0" smtClean="0"/>
              <a:t>abstracto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N</a:t>
            </a:r>
            <a:r>
              <a:rPr lang="es-ES" sz="2400" dirty="0" smtClean="0"/>
              <a:t>o </a:t>
            </a:r>
            <a:r>
              <a:rPr lang="es-ES" sz="2400" dirty="0"/>
              <a:t>tiene forma, </a:t>
            </a:r>
            <a:r>
              <a:rPr lang="es-ES" sz="2400" dirty="0" smtClean="0"/>
              <a:t>ni color</a:t>
            </a:r>
            <a:r>
              <a:rPr lang="es-ES" sz="2400" dirty="0"/>
              <a:t>, ni </a:t>
            </a:r>
            <a:r>
              <a:rPr lang="es-ES" sz="2400" dirty="0" smtClean="0"/>
              <a:t>sabor</a:t>
            </a:r>
            <a:r>
              <a:rPr lang="es-ES" sz="2400" dirty="0"/>
              <a:t>, ni </a:t>
            </a:r>
            <a:r>
              <a:rPr lang="es-ES" sz="2400" dirty="0" smtClean="0"/>
              <a:t>temperatura</a:t>
            </a:r>
            <a:r>
              <a:rPr lang="es-ES" sz="2400" dirty="0"/>
              <a:t>... </a:t>
            </a:r>
            <a:endParaRPr lang="es-ES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Representa </a:t>
            </a:r>
            <a:r>
              <a:rPr lang="es-ES" sz="2400" dirty="0"/>
              <a:t>un conjunto de </a:t>
            </a:r>
            <a:r>
              <a:rPr lang="es-ES" sz="2400" dirty="0" smtClean="0"/>
              <a:t>diferentes cosas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La abstracción nos permite  hablar de la comida sin entrar en detalles innecesarios para lo que queremos decir/hacer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Ej: Si digo “necesito comida” me enfoco en la idea que quiero transmitir y no en que comidas posibles podría comer, evito decir “necesito una hamburguesa, o un helado, o papas fritas, o una ensalada, o una chocolatada </a:t>
            </a:r>
            <a:r>
              <a:rPr lang="es-ES" sz="2400" dirty="0"/>
              <a:t>o </a:t>
            </a:r>
            <a:r>
              <a:rPr lang="es-ES" sz="2400" dirty="0" smtClean="0"/>
              <a:t>…</a:t>
            </a:r>
            <a:r>
              <a:rPr lang="es-ES" sz="2400" dirty="0"/>
              <a:t> o </a:t>
            </a:r>
            <a:r>
              <a:rPr lang="es-ES" sz="2400" dirty="0" smtClean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8081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rved Up Ribbon 9"/>
          <p:cNvSpPr/>
          <p:nvPr/>
        </p:nvSpPr>
        <p:spPr>
          <a:xfrm>
            <a:off x="27755" y="1861629"/>
            <a:ext cx="6576245" cy="3554433"/>
          </a:xfrm>
          <a:prstGeom prst="ellipseRibbon2">
            <a:avLst>
              <a:gd name="adj1" fmla="val 16442"/>
              <a:gd name="adj2" fmla="val 100000"/>
              <a:gd name="adj3" fmla="val 14537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60000">
                <a:schemeClr val="accent1">
                  <a:tint val="44500"/>
                  <a:satMod val="160000"/>
                </a:schemeClr>
              </a:gs>
              <a:gs pos="3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26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147680" y="2176548"/>
            <a:ext cx="4440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/>
              <a:t>La comida es un concepto abstracto que representa las sustancias alimenticias que consumimos en diferentes momentos del día</a:t>
            </a:r>
          </a:p>
        </p:txBody>
      </p:sp>
      <p:sp>
        <p:nvSpPr>
          <p:cNvPr id="7" name="Shape 292"/>
          <p:cNvSpPr/>
          <p:nvPr/>
        </p:nvSpPr>
        <p:spPr>
          <a:xfrm>
            <a:off x="6400800" y="1506071"/>
            <a:ext cx="2743200" cy="2293408"/>
          </a:xfrm>
          <a:prstGeom prst="cloudCallout">
            <a:avLst>
              <a:gd name="adj1" fmla="val 31469"/>
              <a:gd name="adj2" fmla="val 52504"/>
            </a:avLst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2000" b="0" strike="noStrike" dirty="0" smtClean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AR" sz="20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lang="es-AR" sz="20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Comida </a:t>
            </a:r>
            <a:r>
              <a:rPr lang="es-AR" sz="20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es una clase </a:t>
            </a: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s-AR" sz="20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67938" y="3634799"/>
            <a:ext cx="1300080" cy="27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989" y="3829211"/>
            <a:ext cx="3848474" cy="241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27</a:t>
            </a:fld>
            <a:endParaRPr lang="es-ES_tradnl" dirty="0"/>
          </a:p>
        </p:txBody>
      </p:sp>
      <p:sp>
        <p:nvSpPr>
          <p:cNvPr id="10" name="Rectangle 9"/>
          <p:cNvSpPr/>
          <p:nvPr/>
        </p:nvSpPr>
        <p:spPr>
          <a:xfrm>
            <a:off x="713068" y="1849646"/>
            <a:ext cx="78022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Una determinada comida (queso, carne,  pollo, zanahoria) SI es un concepto concreto. Son tipos </a:t>
            </a:r>
            <a:r>
              <a:rPr lang="es-AR" sz="2800" dirty="0"/>
              <a:t>de </a:t>
            </a:r>
            <a:r>
              <a:rPr lang="es-AR" sz="2800" dirty="0" smtClean="0"/>
              <a:t>comidas, con características </a:t>
            </a:r>
            <a:r>
              <a:rPr lang="es-AR" sz="2800" dirty="0"/>
              <a:t>propias como sabor, color, temperatura, forma...</a:t>
            </a:r>
          </a:p>
        </p:txBody>
      </p:sp>
    </p:spTree>
    <p:extLst>
      <p:ext uri="{BB962C8B-B14F-4D97-AF65-F5344CB8AC3E}">
        <p14:creationId xmlns:p14="http://schemas.microsoft.com/office/powerpoint/2010/main" val="6105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3338" y="1875489"/>
            <a:ext cx="8617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Un objeto concreto sería una pata de pollo en particular </a:t>
            </a:r>
          </a:p>
          <a:p>
            <a:r>
              <a:rPr lang="es-AR" sz="2400" dirty="0" smtClean="0"/>
              <a:t>Como  objeto tiene características </a:t>
            </a:r>
            <a:r>
              <a:rPr lang="es-AR" sz="2400" dirty="0"/>
              <a:t>propias: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su </a:t>
            </a:r>
            <a:r>
              <a:rPr lang="es-AR" sz="2400" dirty="0"/>
              <a:t>propio </a:t>
            </a:r>
            <a:r>
              <a:rPr lang="es-AR" sz="2400" dirty="0" smtClean="0"/>
              <a:t>peso, sabor, temperatura actual</a:t>
            </a:r>
            <a:endParaRPr lang="es-AR" sz="2400" dirty="0"/>
          </a:p>
          <a:p>
            <a:r>
              <a:rPr lang="es-AR" sz="2400" dirty="0"/>
              <a:t>Cada hamburguesa tiene su propio sabor </a:t>
            </a:r>
            <a:r>
              <a:rPr lang="es-AR" sz="2400" dirty="0" smtClean="0"/>
              <a:t>según si </a:t>
            </a:r>
            <a:r>
              <a:rPr lang="es-AR" sz="2400" dirty="0"/>
              <a:t>es casera o no y al tipo de </a:t>
            </a:r>
            <a:r>
              <a:rPr lang="es-AR" sz="2400" dirty="0" smtClean="0"/>
              <a:t>carne, </a:t>
            </a:r>
            <a:r>
              <a:rPr lang="es-AR" sz="2400" dirty="0"/>
              <a:t>pueden ser de diferente tamaño y forma, </a:t>
            </a:r>
            <a:r>
              <a:rPr lang="es-AR" sz="2400" dirty="0" smtClean="0"/>
              <a:t>etc.</a:t>
            </a:r>
            <a:endParaRPr lang="es-A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5990" y="4321359"/>
            <a:ext cx="2692181" cy="169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263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Clase </a:t>
            </a:r>
            <a:r>
              <a:rPr lang="es-AR" b="1" dirty="0" err="1">
                <a:latin typeface="Consolas" panose="020B0609020204030204" pitchFamily="49" charset="0"/>
              </a:rPr>
              <a:t>Object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/>
              <a:t>Métodos más importantes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83025" y="2103927"/>
          <a:ext cx="8469086" cy="127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7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toString</a:t>
                      </a:r>
                      <a:r>
                        <a:rPr lang="en-GB" sz="2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10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mensaje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alguna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otra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se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283025" y="3489602"/>
          <a:ext cx="846908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equals(Object o)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son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considerados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iguales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13226" y="5071990"/>
          <a:ext cx="8469084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hashCode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hashCode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objetos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único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creado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función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posición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n-GB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5324027" y="3062632"/>
            <a:ext cx="352507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sz="1400" dirty="0"/>
          </a:p>
          <a:p>
            <a:r>
              <a:rPr lang="es-AR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System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out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());</a:t>
            </a:r>
            <a:endParaRPr lang="es-AR" sz="1400" dirty="0"/>
          </a:p>
        </p:txBody>
      </p:sp>
      <p:sp>
        <p:nvSpPr>
          <p:cNvPr id="6" name="Rectángulo 5"/>
          <p:cNvSpPr/>
          <p:nvPr/>
        </p:nvSpPr>
        <p:spPr>
          <a:xfrm>
            <a:off x="5577321" y="5931938"/>
            <a:ext cx="35666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sz="1400" dirty="0"/>
          </a:p>
          <a:p>
            <a:r>
              <a:rPr lang="es-AR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System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out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());</a:t>
            </a:r>
            <a:endParaRPr lang="es-AR" sz="1400" dirty="0"/>
          </a:p>
        </p:txBody>
      </p:sp>
      <p:sp>
        <p:nvSpPr>
          <p:cNvPr id="7" name="Rectángulo 6"/>
          <p:cNvSpPr/>
          <p:nvPr/>
        </p:nvSpPr>
        <p:spPr>
          <a:xfrm>
            <a:off x="4572000" y="3995738"/>
            <a:ext cx="4396375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Perro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Perro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sz="1400" dirty="0"/>
          </a:p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Gato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();</a:t>
            </a:r>
            <a:endParaRPr lang="es-AR" sz="1400" dirty="0"/>
          </a:p>
          <a:p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if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))</a:t>
            </a:r>
            <a:endParaRPr lang="es-AR" sz="1400" dirty="0"/>
          </a:p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  </a:t>
            </a:r>
            <a:r>
              <a:rPr lang="es-AR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System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out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("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Son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iguales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!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");</a:t>
            </a:r>
            <a:endParaRPr lang="es-AR" sz="1400" dirty="0"/>
          </a:p>
          <a:p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else</a:t>
            </a:r>
            <a:endParaRPr lang="es-AR" sz="1400" dirty="0"/>
          </a:p>
          <a:p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  </a:t>
            </a:r>
            <a:r>
              <a:rPr lang="es-AR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System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out</a:t>
            </a:r>
            <a:r>
              <a:rPr lang="es-AR" sz="1400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("</a:t>
            </a:r>
            <a:r>
              <a:rPr lang="es-AR" sz="1400" dirty="0">
                <a:solidFill>
                  <a:srgbClr val="660066"/>
                </a:solidFill>
                <a:latin typeface="Consolas" panose="020B0609020204030204" pitchFamily="49" charset="0"/>
              </a:rPr>
              <a:t>No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son iguales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!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666600"/>
                </a:solidFill>
                <a:latin typeface="Consolas" panose="020B0609020204030204" pitchFamily="49" charset="0"/>
              </a:rPr>
              <a:t>");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9719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29</a:t>
            </a:fld>
            <a:endParaRPr lang="es-ES_tradnl" dirty="0"/>
          </a:p>
        </p:txBody>
      </p:sp>
      <p:pic>
        <p:nvPicPr>
          <p:cNvPr id="6" name="Shape 3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0000" y="1860575"/>
            <a:ext cx="6792479" cy="46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8900" y="3860800"/>
            <a:ext cx="3918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A mayor altura en la jerarquía de clases, más abstracta es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A menor altura en la jerarquía de clases, más concreta es la clase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68" y="1803370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1989969"/>
          </a:xfrm>
        </p:spPr>
        <p:txBody>
          <a:bodyPr>
            <a:normAutofit/>
          </a:bodyPr>
          <a:lstStyle/>
          <a:p>
            <a:r>
              <a:rPr lang="es-ES" sz="2400" dirty="0"/>
              <a:t>Una </a:t>
            </a:r>
            <a:r>
              <a:rPr lang="es-ES" sz="2400" b="1" dirty="0"/>
              <a:t>clase abstracta </a:t>
            </a:r>
            <a:r>
              <a:rPr lang="es-ES" sz="2400" dirty="0"/>
              <a:t>es una clase que solamente </a:t>
            </a:r>
            <a:r>
              <a:rPr lang="es-ES" sz="2400" b="1" dirty="0"/>
              <a:t>puede ser extendida</a:t>
            </a:r>
            <a:r>
              <a:rPr lang="es-ES" sz="2400" dirty="0"/>
              <a:t>, pero </a:t>
            </a:r>
            <a:r>
              <a:rPr lang="es-ES" sz="2400" b="1" dirty="0"/>
              <a:t>no </a:t>
            </a:r>
            <a:r>
              <a:rPr lang="es-ES" sz="2400" b="1" dirty="0" smtClean="0"/>
              <a:t>instanciada </a:t>
            </a:r>
            <a:r>
              <a:rPr lang="es-ES" sz="2400" dirty="0"/>
              <a:t>(no </a:t>
            </a:r>
            <a:r>
              <a:rPr lang="es-ES" sz="2400" dirty="0" smtClean="0"/>
              <a:t>se le puede hacer new</a:t>
            </a:r>
            <a:r>
              <a:rPr lang="es-ES" sz="2400" dirty="0"/>
              <a:t>)</a:t>
            </a:r>
          </a:p>
          <a:p>
            <a:r>
              <a:rPr lang="es-ES" sz="2400" dirty="0"/>
              <a:t>Para </a:t>
            </a:r>
            <a:r>
              <a:rPr lang="es-ES" sz="2400" b="1" dirty="0"/>
              <a:t>declarar</a:t>
            </a:r>
            <a:r>
              <a:rPr lang="es-ES" sz="2400" dirty="0"/>
              <a:t> una clase abstracta se antepone la palabra clave </a:t>
            </a:r>
            <a:r>
              <a:rPr lang="es-ES" sz="2400" b="1" dirty="0"/>
              <a:t>abstract </a:t>
            </a:r>
            <a:r>
              <a:rPr lang="es-ES" sz="2400" dirty="0"/>
              <a:t>a la palabra clave </a:t>
            </a:r>
            <a:r>
              <a:rPr lang="es-ES" sz="2400" b="1" dirty="0" err="1" smtClean="0"/>
              <a:t>class</a:t>
            </a:r>
            <a:endParaRPr lang="es-E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30</a:t>
            </a:fld>
            <a:endParaRPr lang="es-ES_tradnl" dirty="0"/>
          </a:p>
        </p:txBody>
      </p:sp>
      <p:sp>
        <p:nvSpPr>
          <p:cNvPr id="6" name="Shape 329"/>
          <p:cNvSpPr/>
          <p:nvPr/>
        </p:nvSpPr>
        <p:spPr>
          <a:xfrm>
            <a:off x="786305" y="4250519"/>
            <a:ext cx="3382559" cy="898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Comida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cuerpo de la clase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30"/>
          <p:cNvSpPr/>
          <p:nvPr/>
        </p:nvSpPr>
        <p:spPr>
          <a:xfrm>
            <a:off x="4484519" y="4250519"/>
            <a:ext cx="4368600" cy="898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FiguraGeométrica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cuerpo de la clase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31"/>
          <p:cNvSpPr/>
          <p:nvPr/>
        </p:nvSpPr>
        <p:spPr>
          <a:xfrm>
            <a:off x="786305" y="5428997"/>
            <a:ext cx="3382559" cy="898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Vehículo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cuerpo de la clase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32"/>
          <p:cNvSpPr/>
          <p:nvPr/>
        </p:nvSpPr>
        <p:spPr>
          <a:xfrm>
            <a:off x="4484519" y="5402518"/>
            <a:ext cx="4368600" cy="898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Animal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cuerpo de la clase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3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Abstractas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se intenta crear objetos de una clase abstracta, fallará la </a:t>
            </a:r>
            <a:r>
              <a:rPr lang="es-ES" dirty="0" smtClean="0"/>
              <a:t>compilación</a:t>
            </a:r>
            <a:endParaRPr lang="es-ES" dirty="0"/>
          </a:p>
          <a:p>
            <a:r>
              <a:rPr lang="es-ES" dirty="0" smtClean="0"/>
              <a:t>Ejercicio: reproducir </a:t>
            </a:r>
            <a:r>
              <a:rPr lang="es-ES" dirty="0"/>
              <a:t>este error </a:t>
            </a:r>
            <a:r>
              <a:rPr lang="es-ES" dirty="0" smtClean="0"/>
              <a:t>agregando la </a:t>
            </a:r>
            <a:r>
              <a:rPr lang="es-ES" dirty="0"/>
              <a:t>palabra clave </a:t>
            </a:r>
            <a:r>
              <a:rPr lang="es-ES" b="1" dirty="0" smtClean="0"/>
              <a:t>abstract </a:t>
            </a:r>
            <a:r>
              <a:rPr lang="es-ES" dirty="0"/>
              <a:t>a una  clase </a:t>
            </a:r>
            <a:r>
              <a:rPr lang="es-ES" dirty="0" smtClean="0"/>
              <a:t>cualquiera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31</a:t>
            </a:fld>
            <a:endParaRPr lang="es-ES_tradnl" dirty="0"/>
          </a:p>
        </p:txBody>
      </p:sp>
      <p:sp>
        <p:nvSpPr>
          <p:cNvPr id="6" name="Shape 337"/>
          <p:cNvSpPr/>
          <p:nvPr/>
        </p:nvSpPr>
        <p:spPr>
          <a:xfrm>
            <a:off x="5040842" y="4823203"/>
            <a:ext cx="4037759" cy="1137317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338"/>
          <p:cNvSpPr/>
          <p:nvPr/>
        </p:nvSpPr>
        <p:spPr>
          <a:xfrm>
            <a:off x="3467641" y="3988080"/>
            <a:ext cx="5472719" cy="228096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39"/>
          <p:cNvSpPr/>
          <p:nvPr/>
        </p:nvSpPr>
        <p:spPr>
          <a:xfrm>
            <a:off x="3252002" y="5850721"/>
            <a:ext cx="309960" cy="413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344"/>
          <p:cNvSpPr/>
          <p:nvPr/>
        </p:nvSpPr>
        <p:spPr>
          <a:xfrm>
            <a:off x="5307241" y="5129280"/>
            <a:ext cx="4095360" cy="630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“Class Comida is an abstract class.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 can’t be instantiated”</a:t>
            </a:r>
          </a:p>
        </p:txBody>
      </p:sp>
      <p:sp>
        <p:nvSpPr>
          <p:cNvPr id="10" name="Shape 345"/>
          <p:cNvSpPr/>
          <p:nvPr/>
        </p:nvSpPr>
        <p:spPr>
          <a:xfrm>
            <a:off x="176376" y="3963262"/>
            <a:ext cx="5705147" cy="16975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public class TestComida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AR" sz="2200" b="0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Comida();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1" name="Shape 346"/>
          <p:cNvSpPr/>
          <p:nvPr/>
        </p:nvSpPr>
        <p:spPr>
          <a:xfrm rot="20124228">
            <a:off x="3575574" y="4928974"/>
            <a:ext cx="1224000" cy="1086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845" y="0"/>
                </a:moveTo>
                <a:lnTo>
                  <a:pt x="104848" y="51584"/>
                </a:lnTo>
                <a:lnTo>
                  <a:pt x="116771" y="28846"/>
                </a:lnTo>
                <a:lnTo>
                  <a:pt x="119963" y="91598"/>
                </a:lnTo>
                <a:lnTo>
                  <a:pt x="69043" y="119959"/>
                </a:lnTo>
                <a:lnTo>
                  <a:pt x="81002" y="97140"/>
                </a:lnTo>
                <a:lnTo>
                  <a:pt x="0" y="45515"/>
                </a:lnTo>
                <a:lnTo>
                  <a:pt x="25423" y="31355"/>
                </a:lnTo>
                <a:lnTo>
                  <a:pt x="23845" y="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502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b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 smtClean="0"/>
              <a:t>Métodos Abstractos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clase abstracta </a:t>
            </a:r>
            <a:r>
              <a:rPr lang="es-ES" dirty="0" smtClean="0"/>
              <a:t>contiene </a:t>
            </a:r>
            <a:r>
              <a:rPr lang="es-ES" dirty="0"/>
              <a:t>métodos abstractos y métodos </a:t>
            </a:r>
            <a:r>
              <a:rPr lang="es-ES" dirty="0" smtClean="0"/>
              <a:t>concretos</a:t>
            </a:r>
          </a:p>
          <a:p>
            <a:r>
              <a:rPr lang="es-ES" dirty="0"/>
              <a:t>D</a:t>
            </a:r>
            <a:r>
              <a:rPr lang="es-ES" dirty="0" smtClean="0"/>
              <a:t>efine solo su encabezado</a:t>
            </a:r>
            <a:r>
              <a:rPr lang="es-ES" dirty="0"/>
              <a:t> </a:t>
            </a:r>
            <a:r>
              <a:rPr lang="es-ES" dirty="0" smtClean="0"/>
              <a:t>con la palabra clave abstract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/>
              <a:t>NO tiene código</a:t>
            </a:r>
          </a:p>
          <a:p>
            <a:pPr lvl="0"/>
            <a:r>
              <a:rPr lang="es-AR" dirty="0">
                <a:sym typeface="Arial"/>
              </a:rPr>
              <a:t>Sirven para definir el comportamiento común de todos los objetos de las subclases concretas de la clase abstracta</a:t>
            </a: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32</a:t>
            </a:fld>
            <a:endParaRPr lang="es-ES_tradnl" dirty="0"/>
          </a:p>
        </p:txBody>
      </p:sp>
      <p:sp>
        <p:nvSpPr>
          <p:cNvPr id="7" name="Shape 366"/>
          <p:cNvSpPr/>
          <p:nvPr/>
        </p:nvSpPr>
        <p:spPr>
          <a:xfrm>
            <a:off x="3086100" y="5174411"/>
            <a:ext cx="5332249" cy="13429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20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0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20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FiguraGeométrica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0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000" b="0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0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public abstract int calcularArea();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// </a:t>
            </a:r>
            <a:r>
              <a:rPr lang="es-AR" sz="20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otros métodos abstractos o concretos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20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7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Sólo existen en clases abstractas e interfaces (siguiente tema)</a:t>
            </a:r>
            <a:endParaRPr lang="es-ES" dirty="0"/>
          </a:p>
          <a:p>
            <a:r>
              <a:rPr lang="es-ES" dirty="0"/>
              <a:t>Si una clase incluye un método abstracto, </a:t>
            </a:r>
            <a:r>
              <a:rPr lang="es-ES" dirty="0" smtClean="0"/>
              <a:t>la </a:t>
            </a:r>
            <a:r>
              <a:rPr lang="es-ES" dirty="0"/>
              <a:t>clase será una clase </a:t>
            </a:r>
            <a:r>
              <a:rPr lang="es-ES" dirty="0" smtClean="0"/>
              <a:t>abstracta</a:t>
            </a:r>
            <a:endParaRPr lang="es-ES" dirty="0"/>
          </a:p>
          <a:p>
            <a:r>
              <a:rPr lang="es-ES" dirty="0" smtClean="0"/>
              <a:t>Una </a:t>
            </a:r>
            <a:r>
              <a:rPr lang="es-ES" dirty="0"/>
              <a:t>clase que contiene algún método abstracto </a:t>
            </a:r>
            <a:r>
              <a:rPr lang="es-ES" dirty="0" smtClean="0"/>
              <a:t>es </a:t>
            </a:r>
            <a:r>
              <a:rPr lang="es-ES" dirty="0"/>
              <a:t>necesario </a:t>
            </a:r>
            <a:r>
              <a:rPr lang="es-ES" dirty="0" smtClean="0"/>
              <a:t>declararla </a:t>
            </a:r>
            <a:r>
              <a:rPr lang="es-ES" dirty="0"/>
              <a:t>como abstract </a:t>
            </a:r>
          </a:p>
          <a:p>
            <a:endParaRPr lang="es-ES" dirty="0"/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33</a:t>
            </a:fld>
            <a:endParaRPr lang="es-ES_tradnl" dirty="0"/>
          </a:p>
        </p:txBody>
      </p:sp>
      <p:sp>
        <p:nvSpPr>
          <p:cNvPr id="6" name="Shape 379"/>
          <p:cNvSpPr/>
          <p:nvPr/>
        </p:nvSpPr>
        <p:spPr>
          <a:xfrm>
            <a:off x="4630534" y="5352168"/>
            <a:ext cx="4450679" cy="11667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class FiguraGeométrica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 calcularArea();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//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otros métodos abstractos o concretos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80"/>
          <p:cNvSpPr/>
          <p:nvPr/>
        </p:nvSpPr>
        <p:spPr>
          <a:xfrm>
            <a:off x="58534" y="5341468"/>
            <a:ext cx="4450679" cy="11667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class FiguraGeométrica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 calcularArea();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// otros métodos abstractos o concretos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lang="es-AR" sz="18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Hagamos parte de una </a:t>
            </a:r>
            <a:r>
              <a:rPr lang="es-ES" dirty="0"/>
              <a:t>aplicación </a:t>
            </a:r>
            <a:r>
              <a:rPr lang="es-ES" dirty="0" smtClean="0"/>
              <a:t>que </a:t>
            </a:r>
            <a:r>
              <a:rPr lang="es-ES" dirty="0"/>
              <a:t>dibuja por pantalla figuras </a:t>
            </a:r>
            <a:r>
              <a:rPr lang="es-ES" dirty="0" smtClean="0"/>
              <a:t>geométricas, que pueden ser círculos</a:t>
            </a:r>
            <a:r>
              <a:rPr lang="es-ES" dirty="0"/>
              <a:t>, </a:t>
            </a:r>
            <a:r>
              <a:rPr lang="es-ES" dirty="0" smtClean="0"/>
              <a:t>rectángulos y líneas rectas</a:t>
            </a:r>
          </a:p>
          <a:p>
            <a:pPr marL="0" indent="0">
              <a:buNone/>
            </a:pPr>
            <a:r>
              <a:rPr lang="es-ES" dirty="0" smtClean="0"/>
              <a:t>Todas </a:t>
            </a:r>
            <a:r>
              <a:rPr lang="es-ES" dirty="0"/>
              <a:t>las figuras geométricas pueden </a:t>
            </a:r>
            <a:r>
              <a:rPr lang="es-ES" dirty="0" smtClean="0"/>
              <a:t>dibujarse, </a:t>
            </a:r>
            <a:r>
              <a:rPr lang="es-ES" dirty="0"/>
              <a:t>redimensionarse, y </a:t>
            </a:r>
            <a:r>
              <a:rPr lang="es-ES" dirty="0" smtClean="0"/>
              <a:t>moverse</a:t>
            </a:r>
          </a:p>
          <a:p>
            <a:pPr marL="0" indent="0">
              <a:buNone/>
            </a:pPr>
            <a:r>
              <a:rPr lang="es-ES" dirty="0" smtClean="0"/>
              <a:t>Cada figura se dibuja y redimensiona de una </a:t>
            </a:r>
            <a:r>
              <a:rPr lang="es-ES" dirty="0"/>
              <a:t>manera </a:t>
            </a:r>
            <a:r>
              <a:rPr lang="es-ES" dirty="0" smtClean="0"/>
              <a:t>particular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Una </a:t>
            </a:r>
            <a:r>
              <a:rPr lang="es-ES" dirty="0"/>
              <a:t>figura </a:t>
            </a:r>
            <a:r>
              <a:rPr lang="es-ES" dirty="0" smtClean="0"/>
              <a:t>geométrica </a:t>
            </a:r>
            <a:r>
              <a:rPr lang="es-ES" dirty="0"/>
              <a:t>es un concepto </a:t>
            </a:r>
            <a:r>
              <a:rPr lang="es-ES" dirty="0" smtClean="0"/>
              <a:t>abstracto, </a:t>
            </a:r>
            <a:r>
              <a:rPr lang="es-ES" dirty="0"/>
              <a:t>no es posible dibujarla o redimensionarla: </a:t>
            </a:r>
            <a:r>
              <a:rPr lang="es-ES" dirty="0" smtClean="0"/>
              <a:t>sabemos </a:t>
            </a:r>
            <a:r>
              <a:rPr lang="es-ES" dirty="0"/>
              <a:t>que </a:t>
            </a:r>
            <a:r>
              <a:rPr lang="es-ES" dirty="0" smtClean="0"/>
              <a:t>se puede, pero sin saber cuál es no sabemos cómo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Pensemos entonces:</a:t>
            </a:r>
          </a:p>
          <a:p>
            <a:r>
              <a:rPr lang="es-ES" dirty="0"/>
              <a:t>¿cuáles serían las clases abstractas de la aplicación?</a:t>
            </a:r>
          </a:p>
          <a:p>
            <a:r>
              <a:rPr lang="es-ES" dirty="0"/>
              <a:t>¿cuáles serían las clases concretas?</a:t>
            </a:r>
          </a:p>
          <a:p>
            <a:r>
              <a:rPr lang="es-ES" dirty="0"/>
              <a:t>¿cuáles serían los métodos abstractos?</a:t>
            </a:r>
          </a:p>
          <a:p>
            <a:r>
              <a:rPr lang="es-ES" dirty="0"/>
              <a:t>¿cuál sería el procedimiento de dibujado en cada caso?</a:t>
            </a: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90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61844"/>
            <a:ext cx="6513325" cy="3500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Abstractos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35</a:t>
            </a:fld>
            <a:endParaRPr lang="es-ES_tradnl" dirty="0"/>
          </a:p>
        </p:txBody>
      </p:sp>
      <p:sp>
        <p:nvSpPr>
          <p:cNvPr id="52" name="Shape 415"/>
          <p:cNvSpPr/>
          <p:nvPr/>
        </p:nvSpPr>
        <p:spPr>
          <a:xfrm>
            <a:off x="4615612" y="3746138"/>
            <a:ext cx="283513" cy="9859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29950" y="0"/>
                  <a:pt x="59900" y="4997"/>
                  <a:pt x="59900" y="9994"/>
                </a:cubicBezTo>
                <a:lnTo>
                  <a:pt x="59900" y="49972"/>
                </a:lnTo>
                <a:cubicBezTo>
                  <a:pt x="59900" y="54969"/>
                  <a:pt x="89850" y="59966"/>
                  <a:pt x="119800" y="59966"/>
                </a:cubicBezTo>
                <a:cubicBezTo>
                  <a:pt x="89850" y="59966"/>
                  <a:pt x="59900" y="64963"/>
                  <a:pt x="59900" y="69961"/>
                </a:cubicBezTo>
                <a:lnTo>
                  <a:pt x="59900" y="109938"/>
                </a:lnTo>
                <a:cubicBezTo>
                  <a:pt x="59900" y="114936"/>
                  <a:pt x="29950" y="119933"/>
                  <a:pt x="0" y="119933"/>
                </a:cubicBezTo>
              </a:path>
            </a:pathLst>
          </a:custGeom>
          <a:noFill/>
          <a:ln w="25550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Rectangle 54"/>
          <p:cNvSpPr/>
          <p:nvPr/>
        </p:nvSpPr>
        <p:spPr>
          <a:xfrm>
            <a:off x="5008375" y="3608603"/>
            <a:ext cx="2762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Todas las figuras geométricas responden a estos mensajes (comportamiento común)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13" y="2120316"/>
            <a:ext cx="8894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FiguraGeometrica </a:t>
            </a:r>
            <a:r>
              <a:rPr lang="es-ES" dirty="0"/>
              <a:t>es una clase abstracta y dibujar() mover() y redimensionar() son métodos abstractos</a:t>
            </a:r>
          </a:p>
          <a:p>
            <a:r>
              <a:rPr lang="es-ES" dirty="0"/>
              <a:t>Círculo, Rectángulo, Triángulo y LíneaRecta son subclases concretas de FiguraGeometrica y proveerán una implementación concreta a cada uno de los métodos abstractos de FiguraGeométrica</a:t>
            </a:r>
          </a:p>
          <a:p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051" y="5880003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Abstractos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36</a:t>
            </a:fld>
            <a:endParaRPr lang="es-ES_tradnl" dirty="0"/>
          </a:p>
        </p:txBody>
      </p:sp>
      <p:sp>
        <p:nvSpPr>
          <p:cNvPr id="21" name="Shape 438"/>
          <p:cNvSpPr txBox="1"/>
          <p:nvPr/>
        </p:nvSpPr>
        <p:spPr>
          <a:xfrm>
            <a:off x="6192361" y="3963697"/>
            <a:ext cx="2951640" cy="18485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 </a:t>
            </a: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atributos 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comunes a </a:t>
            </a: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</a:t>
            </a: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arcan una posición desde donde se dibuja</a:t>
            </a:r>
            <a:endParaRPr lang="es-AR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535" y="2372288"/>
            <a:ext cx="5215791" cy="39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424"/>
          <p:cNvCxnSpPr/>
          <p:nvPr/>
        </p:nvCxnSpPr>
        <p:spPr>
          <a:xfrm rot="10800000">
            <a:off x="802207" y="3893470"/>
            <a:ext cx="3453714" cy="0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8" name="Shape 425"/>
          <p:cNvCxnSpPr/>
          <p:nvPr/>
        </p:nvCxnSpPr>
        <p:spPr>
          <a:xfrm>
            <a:off x="816279" y="2624599"/>
            <a:ext cx="5254213" cy="0"/>
          </a:xfrm>
          <a:prstGeom prst="straightConnector1">
            <a:avLst/>
          </a:prstGeom>
          <a:noFill/>
          <a:ln w="54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Shape 428"/>
          <p:cNvCxnSpPr/>
          <p:nvPr/>
        </p:nvCxnSpPr>
        <p:spPr>
          <a:xfrm>
            <a:off x="4255601" y="3893470"/>
            <a:ext cx="679303" cy="715123"/>
          </a:xfrm>
          <a:prstGeom prst="straightConnector1">
            <a:avLst/>
          </a:prstGeom>
          <a:noFill/>
          <a:ln w="36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429"/>
          <p:cNvSpPr/>
          <p:nvPr/>
        </p:nvSpPr>
        <p:spPr>
          <a:xfrm>
            <a:off x="3180091" y="4489353"/>
            <a:ext cx="509638" cy="476964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430"/>
          <p:cNvSpPr/>
          <p:nvPr/>
        </p:nvSpPr>
        <p:spPr>
          <a:xfrm>
            <a:off x="1141859" y="3476288"/>
            <a:ext cx="1642025" cy="595881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4" name="Shape 431"/>
          <p:cNvCxnSpPr/>
          <p:nvPr/>
        </p:nvCxnSpPr>
        <p:spPr>
          <a:xfrm flipH="1">
            <a:off x="802783" y="2624599"/>
            <a:ext cx="13496" cy="3635721"/>
          </a:xfrm>
          <a:prstGeom prst="straightConnector1">
            <a:avLst/>
          </a:prstGeom>
          <a:noFill/>
          <a:ln w="54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432"/>
          <p:cNvSpPr/>
          <p:nvPr/>
        </p:nvSpPr>
        <p:spPr>
          <a:xfrm>
            <a:off x="6350709" y="2364987"/>
            <a:ext cx="735859" cy="3787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Eje X</a:t>
            </a:r>
          </a:p>
        </p:txBody>
      </p:sp>
      <p:cxnSp>
        <p:nvCxnSpPr>
          <p:cNvPr id="16" name="Shape 433"/>
          <p:cNvCxnSpPr/>
          <p:nvPr/>
        </p:nvCxnSpPr>
        <p:spPr>
          <a:xfrm>
            <a:off x="1141859" y="2582142"/>
            <a:ext cx="0" cy="894146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7" name="Shape 434"/>
          <p:cNvCxnSpPr/>
          <p:nvPr/>
        </p:nvCxnSpPr>
        <p:spPr>
          <a:xfrm>
            <a:off x="802206" y="3476288"/>
            <a:ext cx="339651" cy="0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8" name="Shape 435"/>
          <p:cNvCxnSpPr/>
          <p:nvPr/>
        </p:nvCxnSpPr>
        <p:spPr>
          <a:xfrm rot="10800000">
            <a:off x="3463187" y="2582142"/>
            <a:ext cx="0" cy="2145693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9" name="Shape 436"/>
          <p:cNvCxnSpPr/>
          <p:nvPr/>
        </p:nvCxnSpPr>
        <p:spPr>
          <a:xfrm rot="10800000">
            <a:off x="802206" y="4727835"/>
            <a:ext cx="2660979" cy="0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0" name="Shape 437"/>
          <p:cNvCxnSpPr/>
          <p:nvPr/>
        </p:nvCxnSpPr>
        <p:spPr>
          <a:xfrm rot="10800000">
            <a:off x="4255601" y="2582142"/>
            <a:ext cx="0" cy="1311328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Rectangle 22"/>
          <p:cNvSpPr/>
          <p:nvPr/>
        </p:nvSpPr>
        <p:spPr>
          <a:xfrm>
            <a:off x="251113" y="2005974"/>
            <a:ext cx="966103" cy="331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X=0,Y=0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4886" y="6243901"/>
            <a:ext cx="653322" cy="331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Eje Y</a:t>
            </a:r>
          </a:p>
        </p:txBody>
      </p:sp>
    </p:spTree>
    <p:extLst>
      <p:ext uri="{BB962C8B-B14F-4D97-AF65-F5344CB8AC3E}">
        <p14:creationId xmlns:p14="http://schemas.microsoft.com/office/powerpoint/2010/main" val="21273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Abstractos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37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116541" y="2008095"/>
            <a:ext cx="8883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clases abstractas pueden declarar variables de instancia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clase abstracta FiguraGeométrica ahora declara variables de instancia que representan la posición actual de la figura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clases abstractas pueden declarar métodos concretos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Podemos codificar mover() de FiguraGeométrica y esa implementación la compartirían todas las subclases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" r="6271" b="11749"/>
          <a:stretch/>
        </p:blipFill>
        <p:spPr>
          <a:xfrm>
            <a:off x="2675309" y="3417569"/>
            <a:ext cx="6491552" cy="322326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75309" y="4572000"/>
            <a:ext cx="2319601" cy="285750"/>
          </a:xfrm>
          <a:prstGeom prst="rightArrow">
            <a:avLst>
              <a:gd name="adj1" fmla="val 26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91490" y="4434840"/>
            <a:ext cx="19773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Ahora es un método  concreto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43" y="3610288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464"/>
          <p:cNvSpPr txBox="1"/>
          <p:nvPr/>
        </p:nvSpPr>
        <p:spPr>
          <a:xfrm>
            <a:off x="119519" y="2239639"/>
            <a:ext cx="5544000" cy="2232000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 err="1" smtClean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b="1" strike="noStrike" dirty="0" smtClean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 err="1" smtClean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mover(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FiguraGeométrica.mover</a:t>
            </a:r>
            <a:r>
              <a:rPr lang="es-AR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redimensionar();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Abstractos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38</a:t>
            </a:fld>
            <a:endParaRPr lang="es-ES_trad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" r="6271" b="11749"/>
          <a:stretch/>
        </p:blipFill>
        <p:spPr>
          <a:xfrm>
            <a:off x="3596097" y="3874770"/>
            <a:ext cx="5570763" cy="2766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68" y="3895269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>
                <a:latin typeface="Consolas" panose="020B0609020204030204" pitchFamily="49" charset="0"/>
              </a:rPr>
              <a:t>public</a:t>
            </a:r>
            <a:r>
              <a:rPr lang="es-AR" b="1" dirty="0">
                <a:latin typeface="Consolas" panose="020B0609020204030204" pitchFamily="49" charset="0"/>
              </a:rPr>
              <a:t> </a:t>
            </a:r>
            <a:r>
              <a:rPr lang="es-AR" b="1" dirty="0" err="1">
                <a:latin typeface="Consolas" panose="020B0609020204030204" pitchFamily="49" charset="0"/>
              </a:rPr>
              <a:t>String</a:t>
            </a:r>
            <a:r>
              <a:rPr lang="es-AR" b="1" dirty="0">
                <a:latin typeface="Consolas" panose="020B0609020204030204" pitchFamily="49" charset="0"/>
              </a:rPr>
              <a:t> </a:t>
            </a:r>
            <a:r>
              <a:rPr lang="es-AR" b="1" dirty="0" err="1">
                <a:latin typeface="Consolas" panose="020B0609020204030204" pitchFamily="49" charset="0"/>
              </a:rPr>
              <a:t>toString</a:t>
            </a:r>
            <a:r>
              <a:rPr lang="es-A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método produce una representación textual y legible del contenido de un objeto.</a:t>
            </a:r>
          </a:p>
          <a:p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s-AR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 se imprime cualquier objeto, el compilador internamente invocará el método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toString</a:t>
            </a:r>
            <a:r>
              <a:rPr lang="es-AR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().</a:t>
            </a:r>
          </a:p>
          <a:p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s-AR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Sobre-escribiendo el método se puede obtener la descripción deseada del objeto. Por ejemplo, los valores de sus atributos.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391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 y </a:t>
            </a:r>
            <a:r>
              <a:rPr lang="es-ES_tradnl" sz="2800" i="1" dirty="0" err="1" smtClean="0"/>
              <a:t>Sobreescritura</a:t>
            </a:r>
            <a:endParaRPr lang="es-A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abstractos </a:t>
            </a:r>
            <a:r>
              <a:rPr lang="es-ES" b="1" dirty="0"/>
              <a:t>deben ser </a:t>
            </a:r>
            <a:r>
              <a:rPr lang="es-ES" b="1" dirty="0" err="1"/>
              <a:t>sobreescritos</a:t>
            </a:r>
            <a:r>
              <a:rPr lang="es-ES" dirty="0"/>
              <a:t> en las subclases</a:t>
            </a:r>
          </a:p>
          <a:p>
            <a:r>
              <a:rPr lang="es-ES" dirty="0"/>
              <a:t>Cada subclase </a:t>
            </a:r>
            <a:r>
              <a:rPr lang="es-ES" dirty="0" smtClean="0"/>
              <a:t>hereda </a:t>
            </a:r>
            <a:r>
              <a:rPr lang="es-ES" dirty="0"/>
              <a:t>el método mover() y su </a:t>
            </a:r>
            <a:r>
              <a:rPr lang="es-ES" dirty="0" smtClean="0"/>
              <a:t>implementación, y deben implementar dibujar</a:t>
            </a:r>
            <a:r>
              <a:rPr lang="es-ES" dirty="0"/>
              <a:t>() y redimensionar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 y </a:t>
            </a:r>
            <a:r>
              <a:rPr lang="es-ES_tradnl" sz="2800" i="1" dirty="0" err="1" smtClean="0"/>
              <a:t>Sobreescritura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40</a:t>
            </a:fld>
            <a:endParaRPr lang="es-ES_tradnl"/>
          </a:p>
        </p:txBody>
      </p:sp>
      <p:sp>
        <p:nvSpPr>
          <p:cNvPr id="6" name="Shape 474"/>
          <p:cNvSpPr txBox="1"/>
          <p:nvPr/>
        </p:nvSpPr>
        <p:spPr>
          <a:xfrm>
            <a:off x="85850" y="2257179"/>
            <a:ext cx="4281198" cy="39388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AR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mover(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newY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s-AR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FiguraGeométrica.mover</a:t>
            </a:r>
            <a:r>
              <a:rPr lang="es-AR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redimensionar();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" name="Shape 475"/>
          <p:cNvSpPr txBox="1"/>
          <p:nvPr/>
        </p:nvSpPr>
        <p:spPr>
          <a:xfrm>
            <a:off x="4367048" y="2096813"/>
            <a:ext cx="4855779" cy="42595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Rectangulo.dibujar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redimensionar()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Rectangulo.redimensionar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Triangulo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Triangulo.dibujar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redimensionar()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Triangulo.redimensionar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 y </a:t>
            </a:r>
            <a:r>
              <a:rPr lang="es-ES_tradnl" sz="2800" i="1" dirty="0" err="1" smtClean="0"/>
              <a:t>Sobreescritura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41</a:t>
            </a:fld>
            <a:endParaRPr lang="es-ES_tradnl" dirty="0"/>
          </a:p>
        </p:txBody>
      </p:sp>
      <p:sp>
        <p:nvSpPr>
          <p:cNvPr id="6" name="Shape 484"/>
          <p:cNvSpPr txBox="1"/>
          <p:nvPr/>
        </p:nvSpPr>
        <p:spPr>
          <a:xfrm>
            <a:off x="221850" y="2120315"/>
            <a:ext cx="5893200" cy="44217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TestFigurasGeometricas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Triangulo </a:t>
            </a: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Triangulo();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8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.dibujar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.mover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(10, 10);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.redimensionar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.dibujar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.mover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(15, 20);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8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.redimensionar</a:t>
            </a: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" name="Shape 485"/>
          <p:cNvSpPr txBox="1"/>
          <p:nvPr/>
        </p:nvSpPr>
        <p:spPr>
          <a:xfrm>
            <a:off x="4850358" y="2239059"/>
            <a:ext cx="3893551" cy="7750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Probar y entender cuál es la salida de cada llamada</a:t>
            </a:r>
            <a:endParaRPr lang="es-AR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86"/>
          <p:cNvSpPr txBox="1"/>
          <p:nvPr/>
        </p:nvSpPr>
        <p:spPr>
          <a:xfrm>
            <a:off x="4850358" y="3014123"/>
            <a:ext cx="3207874" cy="17963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Triangulo.dibujar</a:t>
            </a:r>
            <a:r>
              <a:rPr lang="es-AR" sz="1800" b="0" strike="noStrike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>
              <a:buSzPct val="25000"/>
            </a:pPr>
            <a:r>
              <a:rPr lang="es-AR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FiguraGeometrica.mover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lvl="0">
              <a:buSzPct val="25000"/>
            </a:pPr>
            <a:r>
              <a:rPr lang="es-AR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Triangulo.redimensionar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lvl="0">
              <a:buSzPct val="25000"/>
            </a:pPr>
            <a:r>
              <a:rPr lang="es-AR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Rectangulo.dibujar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lvl="0">
              <a:buSzPct val="25000"/>
            </a:pPr>
            <a:r>
              <a:rPr lang="es-AR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FiguraGeometrica.mover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>
              <a:buSzPct val="25000"/>
            </a:pPr>
            <a:r>
              <a:rPr lang="es-AR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Rectangulo.redimensionar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s-AR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0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Métodos </a:t>
            </a:r>
            <a:r>
              <a:rPr lang="es-ES_tradnl" sz="2800" i="1" dirty="0" smtClean="0"/>
              <a:t>Abstractos y </a:t>
            </a:r>
            <a:r>
              <a:rPr lang="es-ES_tradnl" sz="2800" i="1" dirty="0" err="1" smtClean="0"/>
              <a:t>Sobreescritura</a:t>
            </a:r>
            <a:endParaRPr lang="es-A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87" y="2160000"/>
            <a:ext cx="8066463" cy="1390681"/>
          </a:xfrm>
        </p:spPr>
        <p:txBody>
          <a:bodyPr>
            <a:normAutofit/>
          </a:bodyPr>
          <a:lstStyle/>
          <a:p>
            <a:pPr marL="215901" lvl="1" indent="0">
              <a:spcBef>
                <a:spcPts val="0"/>
              </a:spcBef>
              <a:buClr>
                <a:srgbClr val="000000"/>
              </a:buClr>
              <a:buSzPct val="45000"/>
              <a:buNone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Si una subclase no implementa un método abstracto de la superclase, heredará un método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sin implementación,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lo que la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obliga a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ser una subclase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s-A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42</a:t>
            </a:fld>
            <a:endParaRPr lang="es-ES_tradnl"/>
          </a:p>
        </p:txBody>
      </p:sp>
      <p:sp>
        <p:nvSpPr>
          <p:cNvPr id="6" name="Shape 500"/>
          <p:cNvSpPr txBox="1"/>
          <p:nvPr/>
        </p:nvSpPr>
        <p:spPr>
          <a:xfrm>
            <a:off x="243506" y="3550681"/>
            <a:ext cx="4044715" cy="280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</a:rPr>
              <a:t>abstract class 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FiguraGeometrica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i="1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i="1" dirty="0" smtClean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</a:rPr>
              <a:t>public int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x, y;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i="1" dirty="0" smtClean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</a:rPr>
              <a:t>public void 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mover(int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newX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newY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AR" sz="1600" dirty="0">
                <a:solidFill>
                  <a:srgbClr val="794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newX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AR" sz="1600" dirty="0">
                <a:solidFill>
                  <a:srgbClr val="794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newY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AR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System.out.println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dirty="0">
                <a:solidFill>
                  <a:srgbClr val="0B6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solidFill>
                  <a:srgbClr val="0B6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s-AR" sz="1600" dirty="0">
                <a:solidFill>
                  <a:srgbClr val="2A00FF"/>
                </a:solidFill>
                <a:latin typeface="Arial"/>
                <a:ea typeface="Arial"/>
                <a:cs typeface="Arial"/>
              </a:rPr>
              <a:t>"</a:t>
            </a:r>
            <a:r>
              <a:rPr lang="es-AR" sz="1600" dirty="0" err="1">
                <a:solidFill>
                  <a:srgbClr val="2A00FF"/>
                </a:solidFill>
                <a:latin typeface="Arial"/>
                <a:ea typeface="Arial"/>
                <a:cs typeface="Arial"/>
              </a:rPr>
              <a:t>FiguraGeométrica.mover</a:t>
            </a:r>
            <a:r>
              <a:rPr lang="es-AR" sz="1600" dirty="0">
                <a:solidFill>
                  <a:srgbClr val="2A00FF"/>
                </a:solidFill>
                <a:latin typeface="Arial"/>
                <a:ea typeface="Arial"/>
                <a:cs typeface="Arial"/>
              </a:rPr>
              <a:t>()"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0">
              <a:buSzPct val="25000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</a:rPr>
              <a:t>public abstract void </a:t>
            </a:r>
            <a:r>
              <a:rPr lang="es-AR" sz="1600" dirty="0">
                <a:solidFill>
                  <a:srgbClr val="BF4F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dibujar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i="1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i="1" dirty="0" smtClean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</a:rPr>
              <a:t>public abstract void </a:t>
            </a:r>
            <a:r>
              <a:rPr lang="es-AR" sz="1600" dirty="0">
                <a:solidFill>
                  <a:srgbClr val="BF4F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redimensionar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25000"/>
            </a:pP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AR" sz="1600" b="0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Shape 501"/>
          <p:cNvSpPr txBox="1"/>
          <p:nvPr/>
        </p:nvSpPr>
        <p:spPr>
          <a:xfrm>
            <a:off x="4572000" y="3248328"/>
            <a:ext cx="4472809" cy="29607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redimensionar()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Cuadrilatero.redimensionar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AR" sz="1600" b="0" strike="noStrike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Rectangulo.dibujar</a:t>
            </a:r>
            <a:r>
              <a:rPr lang="es-AR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Modelan los conceptos </a:t>
            </a:r>
            <a:r>
              <a:rPr lang="es-ES" dirty="0" smtClean="0"/>
              <a:t>abstractos</a:t>
            </a:r>
          </a:p>
          <a:p>
            <a:r>
              <a:rPr lang="es-ES" dirty="0" smtClean="0"/>
              <a:t>Su objetivo NO </a:t>
            </a:r>
            <a:r>
              <a:rPr lang="es-ES" dirty="0"/>
              <a:t>es crear </a:t>
            </a:r>
            <a:r>
              <a:rPr lang="es-ES" dirty="0" smtClean="0"/>
              <a:t>instancias</a:t>
            </a:r>
            <a:endParaRPr lang="es-ES" dirty="0"/>
          </a:p>
          <a:p>
            <a:r>
              <a:rPr lang="es-ES" dirty="0" smtClean="0"/>
              <a:t>Su objetivo es definir </a:t>
            </a:r>
            <a:r>
              <a:rPr lang="es-ES" dirty="0"/>
              <a:t>una  interface de comportamiento común de los objetos de sus subclases </a:t>
            </a:r>
            <a:endParaRPr lang="es-ES" dirty="0" smtClean="0"/>
          </a:p>
          <a:p>
            <a:r>
              <a:rPr lang="es-ES" sz="3200" b="1" dirty="0" smtClean="0"/>
              <a:t>En POO no debiera haber clases abstractas sin métodos abstractos</a:t>
            </a:r>
          </a:p>
          <a:p>
            <a:pPr lvl="1"/>
            <a:r>
              <a:rPr lang="es-ES" dirty="0" smtClean="0"/>
              <a:t>si no tiene funcionalidad sin implementar se debiera poder instanciar (Java igual lo permite)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43</a:t>
            </a:fld>
            <a:endParaRPr lang="es-ES_tradnl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220315"/>
          </a:xfrm>
        </p:spPr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 smtClean="0">
                <a:ea typeface="Arial"/>
              </a:rPr>
              <a:t>Repaso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val="22836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endParaRPr lang="es-A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clases concretas se pueden </a:t>
            </a:r>
            <a:r>
              <a:rPr lang="es-ES" dirty="0"/>
              <a:t>“</a:t>
            </a:r>
            <a:r>
              <a:rPr lang="es-ES" dirty="0" smtClean="0"/>
              <a:t>castear” (ver como/convertir) a una clase abstracta</a:t>
            </a:r>
            <a:endParaRPr lang="es-ES" dirty="0"/>
          </a:p>
          <a:p>
            <a:r>
              <a:rPr lang="es-ES" dirty="0"/>
              <a:t>Veamos ejemplos:</a:t>
            </a: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44</a:t>
            </a:fld>
            <a:endParaRPr lang="es-ES_tradnl"/>
          </a:p>
        </p:txBody>
      </p:sp>
      <p:sp>
        <p:nvSpPr>
          <p:cNvPr id="13" name="Shape 547"/>
          <p:cNvSpPr/>
          <p:nvPr/>
        </p:nvSpPr>
        <p:spPr>
          <a:xfrm>
            <a:off x="4144139" y="3637908"/>
            <a:ext cx="4893181" cy="318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AR" b="1" strike="noStrike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548"/>
          <p:cNvCxnSpPr/>
          <p:nvPr/>
        </p:nvCxnSpPr>
        <p:spPr>
          <a:xfrm flipH="1">
            <a:off x="2976984" y="4254500"/>
            <a:ext cx="1061616" cy="1552834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" name="Shape 549"/>
          <p:cNvSpPr/>
          <p:nvPr/>
        </p:nvSpPr>
        <p:spPr>
          <a:xfrm>
            <a:off x="4144140" y="3848100"/>
            <a:ext cx="4893180" cy="247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0" bIns="46800" anchor="t" anchorCtr="0">
            <a:noAutofit/>
          </a:bodyPr>
          <a:lstStyle/>
          <a:p>
            <a:pPr>
              <a:lnSpc>
                <a:spcPct val="250000"/>
              </a:lnSpc>
              <a:buSzPct val="25000"/>
            </a:pPr>
            <a:r>
              <a:rPr lang="es-AR" b="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b="1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r = new </a:t>
            </a:r>
            <a:r>
              <a:rPr lang="es-AR" b="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b="1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0">
              <a:lnSpc>
                <a:spcPct val="250000"/>
              </a:lnSpc>
              <a:buSzPct val="25000"/>
            </a:pPr>
            <a:r>
              <a:rPr lang="es-AR" b="1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FiguraGeometrica </a:t>
            </a:r>
            <a:r>
              <a:rPr lang="es-AR" b="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s-AR" b="1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= (FiguraGeometrica)r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es-AR" b="1" strike="noStrike" dirty="0" smtClean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b="1" strike="noStrike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 = (</a:t>
            </a:r>
            <a:r>
              <a:rPr lang="es-AR" b="1" strike="noStrike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b="1" strike="noStrik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)r;</a:t>
            </a:r>
          </a:p>
        </p:txBody>
      </p:sp>
      <p:cxnSp>
        <p:nvCxnSpPr>
          <p:cNvPr id="26" name="Shape 548"/>
          <p:cNvCxnSpPr/>
          <p:nvPr/>
        </p:nvCxnSpPr>
        <p:spPr>
          <a:xfrm flipH="1" flipV="1">
            <a:off x="2956140" y="4883366"/>
            <a:ext cx="1082460" cy="676668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Shape 548"/>
          <p:cNvCxnSpPr/>
          <p:nvPr/>
        </p:nvCxnSpPr>
        <p:spPr>
          <a:xfrm flipH="1" flipV="1">
            <a:off x="2976984" y="3954074"/>
            <a:ext cx="1061616" cy="1024866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135" r="16131" b="11848"/>
          <a:stretch/>
        </p:blipFill>
        <p:spPr>
          <a:xfrm>
            <a:off x="1159613" y="3531870"/>
            <a:ext cx="1817371" cy="2788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" y="5625368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15"/>
          <p:cNvSpPr/>
          <p:nvPr/>
        </p:nvSpPr>
        <p:spPr>
          <a:xfrm>
            <a:off x="2907504" y="5934611"/>
            <a:ext cx="783598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 smtClean="0"/>
              <a:t>Asignación y Clases Abstractas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1" lvl="1" indent="-3429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Al igual que con las clases concretas, podemos asignar objetos de una clase C1 a una variable de tipo C2 siempre y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cuando C2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sea subclase de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45</a:t>
            </a:fld>
            <a:endParaRPr lang="es-ES_tradnl"/>
          </a:p>
        </p:txBody>
      </p:sp>
      <p:sp>
        <p:nvSpPr>
          <p:cNvPr id="10" name="Shape 514"/>
          <p:cNvSpPr txBox="1"/>
          <p:nvPr/>
        </p:nvSpPr>
        <p:spPr>
          <a:xfrm>
            <a:off x="2853897" y="3226764"/>
            <a:ext cx="6053620" cy="34947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TestFigurasGeometricas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FiguraGeometrica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0">
              <a:buSzPct val="25000"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//correcto, un </a:t>
            </a:r>
            <a:r>
              <a:rPr lang="es-AR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figura</a:t>
            </a:r>
            <a:endParaRPr lang="es-A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//correcto, un </a:t>
            </a:r>
            <a:r>
              <a:rPr lang="es-AR" sz="16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figura</a:t>
            </a:r>
            <a:endParaRPr lang="es-A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//correcto, un </a:t>
            </a:r>
            <a:r>
              <a:rPr lang="es-AR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</a:t>
            </a:r>
            <a:r>
              <a:rPr lang="es-AR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endParaRPr lang="es-A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//no compila, una figura es más abstracta que un </a:t>
            </a:r>
            <a:r>
              <a:rPr lang="es-AR" sz="16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endParaRPr lang="es-AR" sz="1600" dirty="0" smtClean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//podría no ser un </a:t>
            </a:r>
            <a:r>
              <a:rPr lang="es-AR" sz="16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endParaRPr lang="es-AR" sz="1600" dirty="0" smtClean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//c</a:t>
            </a:r>
            <a:r>
              <a:rPr lang="es-A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es-A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             Tenemos que hacer casting explícito!!</a:t>
            </a:r>
            <a:endParaRPr lang="es-AR" sz="1600" b="1" strike="no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135" r="16131" b="11848"/>
          <a:stretch/>
        </p:blipFill>
        <p:spPr>
          <a:xfrm>
            <a:off x="463254" y="3433691"/>
            <a:ext cx="1817371" cy="2788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5" y="2561862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27"/>
          <p:cNvSpPr/>
          <p:nvPr/>
        </p:nvSpPr>
        <p:spPr>
          <a:xfrm>
            <a:off x="973440" y="5837409"/>
            <a:ext cx="2089079" cy="215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67" y="0"/>
                </a:moveTo>
                <a:cubicBezTo>
                  <a:pt x="1033" y="0"/>
                  <a:pt x="0" y="9983"/>
                  <a:pt x="0" y="19966"/>
                </a:cubicBezTo>
                <a:lnTo>
                  <a:pt x="0" y="99833"/>
                </a:lnTo>
                <a:cubicBezTo>
                  <a:pt x="0" y="109816"/>
                  <a:pt x="1033" y="119800"/>
                  <a:pt x="2067" y="119800"/>
                </a:cubicBezTo>
                <a:lnTo>
                  <a:pt x="117912" y="119800"/>
                </a:lnTo>
                <a:cubicBezTo>
                  <a:pt x="118945" y="119800"/>
                  <a:pt x="119979" y="109816"/>
                  <a:pt x="119979" y="99833"/>
                </a:cubicBezTo>
                <a:lnTo>
                  <a:pt x="119979" y="19966"/>
                </a:lnTo>
                <a:cubicBezTo>
                  <a:pt x="119979" y="9983"/>
                  <a:pt x="118945" y="0"/>
                  <a:pt x="117912" y="0"/>
                </a:cubicBezTo>
                <a:lnTo>
                  <a:pt x="2067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75" cap="flat" cmpd="sng">
            <a:solidFill>
              <a:schemeClr val="accent1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Asignación y </a:t>
            </a:r>
            <a:r>
              <a:rPr lang="es-ES_tradnl" sz="2800" i="1" dirty="0" smtClean="0"/>
              <a:t>Polimorfismo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 la clase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Triangulo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AR" b="1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responden diferente a invocaciones a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46</a:t>
            </a:fld>
            <a:endParaRPr lang="es-ES_tradnl"/>
          </a:p>
        </p:txBody>
      </p:sp>
      <p:sp>
        <p:nvSpPr>
          <p:cNvPr id="6" name="Shape 524"/>
          <p:cNvSpPr/>
          <p:nvPr/>
        </p:nvSpPr>
        <p:spPr>
          <a:xfrm>
            <a:off x="432000" y="2886635"/>
            <a:ext cx="6264359" cy="39109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TestFiguraGeometricas2 </a:t>
            </a:r>
            <a:r>
              <a:rPr lang="es-AR" sz="1600" b="1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main(String[] args) {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FiguraGeometrica 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figuras[] = new FiguraGeometrica[5];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FiguraGeometrica f;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(int i = 0; i &lt;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figuras.length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 % 2 == 0)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f = new Circulo();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lang="es-AR" sz="1600" b="1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f = new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291960" marR="0" lvl="0" indent="-125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figuras[i] = f;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(FiguraGeometrica g : figuras)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1600" b="1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g.dibujar</a:t>
            </a: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s-AR" sz="1600" b="1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" name="Shape 528"/>
          <p:cNvCxnSpPr/>
          <p:nvPr/>
        </p:nvCxnSpPr>
        <p:spPr>
          <a:xfrm flipH="1" flipV="1">
            <a:off x="4673600" y="5996158"/>
            <a:ext cx="330200" cy="1"/>
          </a:xfrm>
          <a:prstGeom prst="straightConnector1">
            <a:avLst/>
          </a:prstGeom>
          <a:noFill/>
          <a:ln w="19075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5" name="Rectangle 14"/>
          <p:cNvSpPr/>
          <p:nvPr/>
        </p:nvSpPr>
        <p:spPr>
          <a:xfrm>
            <a:off x="5131619" y="5289410"/>
            <a:ext cx="400158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El método </a:t>
            </a: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FiguraGeometrica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invoca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al método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concreto según su clase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4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 err="1" smtClean="0"/>
              <a:t>Instance</a:t>
            </a:r>
            <a:r>
              <a:rPr lang="es-ES_tradnl" sz="2800" i="1" dirty="0" smtClean="0"/>
              <a:t> of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operador </a:t>
            </a:r>
            <a:r>
              <a:rPr lang="es-ES" b="1" i="1" dirty="0" err="1">
                <a:solidFill>
                  <a:srgbClr val="7030A0"/>
                </a:solidFill>
              </a:rPr>
              <a:t>instanceof</a:t>
            </a:r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/>
              <a:t>aplicado a un objeto de una clase que tiene algún ancestro abstracto también aplica!</a:t>
            </a:r>
          </a:p>
          <a:p>
            <a:pPr marL="0" indent="0">
              <a:buNone/>
            </a:pPr>
            <a:r>
              <a:rPr lang="es-ES" dirty="0"/>
              <a:t>Veamos ejemplos: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47</a:t>
            </a:fld>
            <a:endParaRPr lang="es-ES_tradnl"/>
          </a:p>
        </p:txBody>
      </p:sp>
      <p:sp>
        <p:nvSpPr>
          <p:cNvPr id="20" name="Shape 558"/>
          <p:cNvSpPr/>
          <p:nvPr/>
        </p:nvSpPr>
        <p:spPr>
          <a:xfrm>
            <a:off x="3896700" y="4350074"/>
            <a:ext cx="5042348" cy="110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59"/>
          <p:cNvSpPr/>
          <p:nvPr/>
        </p:nvSpPr>
        <p:spPr>
          <a:xfrm>
            <a:off x="6094303" y="5560034"/>
            <a:ext cx="2664000" cy="719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salida sería “true” en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casos...</a:t>
            </a:r>
          </a:p>
        </p:txBody>
      </p:sp>
      <p:sp>
        <p:nvSpPr>
          <p:cNvPr id="29" name="Shape 571"/>
          <p:cNvSpPr txBox="1"/>
          <p:nvPr/>
        </p:nvSpPr>
        <p:spPr>
          <a:xfrm>
            <a:off x="3752699" y="3137338"/>
            <a:ext cx="5391301" cy="29106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TestFigurasGeometricasInstanceOf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Rectangulo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FiguraGeometrica);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FiguraGeometrica);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Cuadrilatero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135" r="16131" b="11848"/>
          <a:stretch/>
        </p:blipFill>
        <p:spPr>
          <a:xfrm>
            <a:off x="1098644" y="3977639"/>
            <a:ext cx="1700268" cy="2609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7959"/>
            <a:ext cx="1066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5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7823" y="4725873"/>
            <a:ext cx="2536145" cy="18854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48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188259" y="2136338"/>
            <a:ext cx="87674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La duplicación de código es repetición de una misma porción de código varias veces en el mismo programa</a:t>
            </a:r>
          </a:p>
          <a:p>
            <a:r>
              <a:rPr lang="es-ES" sz="2800" dirty="0"/>
              <a:t>Es indeseable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Un error en una de las porciones se manifiesta en las otras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Puede corregirse el error en algunas porciones y olvidarse en otras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 código es más largo y difícil de leer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765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900000"/>
            <a:ext cx="9143969" cy="1220315"/>
          </a:xfrm>
        </p:spPr>
        <p:txBody>
          <a:bodyPr>
            <a:normAutofit fontScale="90000"/>
          </a:bodyPr>
          <a:lstStyle/>
          <a:p>
            <a:r>
              <a:rPr lang="es-AR" sz="4400" b="1" dirty="0" err="1">
                <a:latin typeface="Consolas" panose="020B0609020204030204" pitchFamily="49" charset="0"/>
              </a:rPr>
              <a:t>public</a:t>
            </a:r>
            <a:r>
              <a:rPr lang="es-AR" sz="4400" b="1" dirty="0">
                <a:latin typeface="Consolas" panose="020B0609020204030204" pitchFamily="49" charset="0"/>
              </a:rPr>
              <a:t> </a:t>
            </a:r>
            <a:r>
              <a:rPr lang="es-AR" sz="4400" b="1" dirty="0" err="1">
                <a:latin typeface="Consolas" panose="020B0609020204030204" pitchFamily="49" charset="0"/>
              </a:rPr>
              <a:t>boolean</a:t>
            </a:r>
            <a:r>
              <a:rPr lang="es-AR" sz="4400" b="1" dirty="0">
                <a:latin typeface="Consolas" panose="020B0609020204030204" pitchFamily="49" charset="0"/>
              </a:rPr>
              <a:t> </a:t>
            </a:r>
            <a:r>
              <a:rPr lang="es-AR" sz="4400" b="1" dirty="0" err="1">
                <a:latin typeface="Consolas" panose="020B0609020204030204" pitchFamily="49" charset="0"/>
              </a:rPr>
              <a:t>equals</a:t>
            </a:r>
            <a:r>
              <a:rPr lang="es-AR" sz="4400" b="1" dirty="0">
                <a:latin typeface="Consolas" panose="020B0609020204030204" pitchFamily="49" charset="0"/>
              </a:rPr>
              <a:t>(</a:t>
            </a:r>
            <a:r>
              <a:rPr lang="es-AR" sz="4400" b="1" dirty="0" err="1">
                <a:latin typeface="Consolas" panose="020B0609020204030204" pitchFamily="49" charset="0"/>
              </a:rPr>
              <a:t>Object</a:t>
            </a:r>
            <a:r>
              <a:rPr lang="es-AR" sz="4400" b="1" dirty="0">
                <a:latin typeface="Consolas" panose="020B0609020204030204" pitchFamily="49" charset="0"/>
              </a:rPr>
              <a:t> o)</a:t>
            </a:r>
            <a:r>
              <a:rPr lang="es-AR" sz="4400" dirty="0">
                <a:latin typeface="Consolas" panose="020B0609020204030204" pitchFamily="49" charset="0"/>
              </a:rPr>
              <a:t/>
            </a:r>
            <a:br>
              <a:rPr lang="es-AR" sz="4400" dirty="0">
                <a:latin typeface="Consolas" panose="020B0609020204030204" pitchFamily="49" charset="0"/>
              </a:rPr>
            </a:br>
            <a:r>
              <a:rPr lang="es-AR" sz="3100" i="1" dirty="0"/>
              <a:t>¿Qué Hace que Dos Objetos Sean Iguales?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160588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744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 smtClean="0"/>
              <a:t>Duplicación de Código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49</a:t>
            </a:fld>
            <a:endParaRPr lang="es-ES_tradnl"/>
          </a:p>
        </p:txBody>
      </p:sp>
      <p:sp>
        <p:nvSpPr>
          <p:cNvPr id="6" name="Shape 589"/>
          <p:cNvSpPr txBox="1"/>
          <p:nvPr/>
        </p:nvSpPr>
        <p:spPr>
          <a:xfrm>
            <a:off x="1223999" y="1968626"/>
            <a:ext cx="6552000" cy="457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DuplicacionTest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  // goles por mes anotados por dos delanteros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10;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10;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10;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suma_b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10;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5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promedio_anualA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5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promedio_anualB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" name="Shape 590"/>
          <p:cNvSpPr/>
          <p:nvPr/>
        </p:nvSpPr>
        <p:spPr>
          <a:xfrm>
            <a:off x="1366918" y="3243386"/>
            <a:ext cx="4465080" cy="1101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33" y="0"/>
                </a:moveTo>
                <a:cubicBezTo>
                  <a:pt x="2466" y="0"/>
                  <a:pt x="0" y="9996"/>
                  <a:pt x="0" y="19993"/>
                </a:cubicBezTo>
                <a:lnTo>
                  <a:pt x="0" y="99967"/>
                </a:lnTo>
                <a:cubicBezTo>
                  <a:pt x="0" y="109964"/>
                  <a:pt x="2466" y="119960"/>
                  <a:pt x="4933" y="119960"/>
                </a:cubicBezTo>
                <a:lnTo>
                  <a:pt x="115056" y="119960"/>
                </a:lnTo>
                <a:cubicBezTo>
                  <a:pt x="117523" y="119960"/>
                  <a:pt x="119990" y="109964"/>
                  <a:pt x="119990" y="99967"/>
                </a:cubicBezTo>
                <a:lnTo>
                  <a:pt x="119990" y="19993"/>
                </a:lnTo>
                <a:cubicBezTo>
                  <a:pt x="119990" y="9996"/>
                  <a:pt x="117523" y="0"/>
                  <a:pt x="115056" y="0"/>
                </a:cubicBezTo>
                <a:lnTo>
                  <a:pt x="4933" y="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91"/>
          <p:cNvSpPr/>
          <p:nvPr/>
        </p:nvSpPr>
        <p:spPr>
          <a:xfrm>
            <a:off x="1366918" y="4359386"/>
            <a:ext cx="4465080" cy="1101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33" y="0"/>
                </a:moveTo>
                <a:cubicBezTo>
                  <a:pt x="2466" y="0"/>
                  <a:pt x="0" y="9996"/>
                  <a:pt x="0" y="19993"/>
                </a:cubicBezTo>
                <a:lnTo>
                  <a:pt x="0" y="99967"/>
                </a:lnTo>
                <a:cubicBezTo>
                  <a:pt x="0" y="109964"/>
                  <a:pt x="2466" y="119960"/>
                  <a:pt x="4933" y="119960"/>
                </a:cubicBezTo>
                <a:lnTo>
                  <a:pt x="115056" y="119960"/>
                </a:lnTo>
                <a:cubicBezTo>
                  <a:pt x="117523" y="119960"/>
                  <a:pt x="119990" y="109964"/>
                  <a:pt x="119990" y="99967"/>
                </a:cubicBezTo>
                <a:lnTo>
                  <a:pt x="119990" y="19993"/>
                </a:lnTo>
                <a:cubicBezTo>
                  <a:pt x="119990" y="9996"/>
                  <a:pt x="117523" y="0"/>
                  <a:pt x="115056" y="0"/>
                </a:cubicBezTo>
                <a:lnTo>
                  <a:pt x="4933" y="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592"/>
          <p:cNvCxnSpPr/>
          <p:nvPr/>
        </p:nvCxnSpPr>
        <p:spPr>
          <a:xfrm flipH="1" flipV="1">
            <a:off x="5831998" y="3912627"/>
            <a:ext cx="864001" cy="2828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593"/>
          <p:cNvCxnSpPr/>
          <p:nvPr/>
        </p:nvCxnSpPr>
        <p:spPr>
          <a:xfrm flipH="1">
            <a:off x="5831999" y="4633636"/>
            <a:ext cx="864000" cy="28698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" name="Rectangle 2"/>
          <p:cNvSpPr/>
          <p:nvPr/>
        </p:nvSpPr>
        <p:spPr>
          <a:xfrm>
            <a:off x="6696000" y="4046443"/>
            <a:ext cx="2038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1" lvl="1">
              <a:buClr>
                <a:srgbClr val="000000"/>
              </a:buClr>
              <a:buSzPct val="45000"/>
            </a:pPr>
            <a:r>
              <a:rPr lang="es-AR" sz="22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Porciones duplicadas!!!</a:t>
            </a:r>
          </a:p>
        </p:txBody>
      </p:sp>
      <p:sp>
        <p:nvSpPr>
          <p:cNvPr id="12" name="Shape 663"/>
          <p:cNvSpPr/>
          <p:nvPr/>
        </p:nvSpPr>
        <p:spPr>
          <a:xfrm>
            <a:off x="6490487" y="4920625"/>
            <a:ext cx="2571023" cy="1133318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Repasemos como lo </a:t>
            </a:r>
            <a:r>
              <a:rPr lang="es-AR" sz="20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evitabamos</a:t>
            </a:r>
            <a:endParaRPr lang="es-AR"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50</a:t>
            </a:fld>
            <a:endParaRPr lang="es-ES_tradnl"/>
          </a:p>
        </p:txBody>
      </p:sp>
      <p:sp>
        <p:nvSpPr>
          <p:cNvPr id="6" name="Shape 603"/>
          <p:cNvSpPr txBox="1"/>
          <p:nvPr/>
        </p:nvSpPr>
        <p:spPr>
          <a:xfrm>
            <a:off x="504000" y="3352280"/>
            <a:ext cx="3623701" cy="3055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DuplicacionTest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calcularPromedioAnual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int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10;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  suma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+=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int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suma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10;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6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//sigue </a:t>
            </a:r>
            <a:r>
              <a:rPr lang="es-AR" sz="16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aca</a:t>
            </a:r>
            <a:r>
              <a:rPr lang="es-AR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método main</a:t>
            </a: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s-A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04"/>
          <p:cNvSpPr/>
          <p:nvPr/>
        </p:nvSpPr>
        <p:spPr>
          <a:xfrm>
            <a:off x="529400" y="3695794"/>
            <a:ext cx="3623701" cy="19780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56" y="0"/>
                </a:moveTo>
                <a:cubicBezTo>
                  <a:pt x="1725" y="0"/>
                  <a:pt x="0" y="9977"/>
                  <a:pt x="0" y="19988"/>
                </a:cubicBezTo>
                <a:lnTo>
                  <a:pt x="0" y="99944"/>
                </a:lnTo>
                <a:cubicBezTo>
                  <a:pt x="0" y="109955"/>
                  <a:pt x="1725" y="119966"/>
                  <a:pt x="3456" y="119966"/>
                </a:cubicBezTo>
                <a:lnTo>
                  <a:pt x="116531" y="119966"/>
                </a:lnTo>
                <a:cubicBezTo>
                  <a:pt x="118263" y="119966"/>
                  <a:pt x="119994" y="109955"/>
                  <a:pt x="119994" y="99944"/>
                </a:cubicBezTo>
                <a:lnTo>
                  <a:pt x="119994" y="19988"/>
                </a:lnTo>
                <a:cubicBezTo>
                  <a:pt x="119994" y="9977"/>
                  <a:pt x="118263" y="0"/>
                  <a:pt x="116531" y="0"/>
                </a:cubicBezTo>
                <a:lnTo>
                  <a:pt x="3456" y="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445201" y="3238818"/>
            <a:ext cx="5448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600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lang="es-AR" sz="1600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// goles por mes anotados por dos delanteros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arreglo_goles_jugadorA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arreglo_goles_jugadorB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  <a:endParaRPr lang="es-AR" sz="1600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// Las dos porciones duplicadas estaban acá...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promedio_anualA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calcularPromedioAnual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arreglo_goles_jugadorA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int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promedio_anualB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calcularPromedioAnual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arreglo_goles_jugadorB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buSzPct val="25000"/>
            </a:pP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promedio_anualA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buSzPct val="25000"/>
            </a:pP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1600" b="1" i="1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600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promedio_anualB</a:t>
            </a: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>
              <a:buSzPct val="25000"/>
            </a:pP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294" y="2038489"/>
            <a:ext cx="8964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Se unificó el código repetido, creando un método que calcula el promedio desde en un argumento (goles mensuales de un jugador particular)</a:t>
            </a:r>
          </a:p>
        </p:txBody>
      </p:sp>
    </p:spTree>
    <p:extLst>
      <p:ext uri="{BB962C8B-B14F-4D97-AF65-F5344CB8AC3E}">
        <p14:creationId xmlns:p14="http://schemas.microsoft.com/office/powerpoint/2010/main" val="6895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51</a:t>
            </a:fld>
            <a:endParaRPr lang="es-ES_tradnl"/>
          </a:p>
        </p:txBody>
      </p:sp>
      <p:sp>
        <p:nvSpPr>
          <p:cNvPr id="7" name="Shape 615"/>
          <p:cNvSpPr/>
          <p:nvPr/>
        </p:nvSpPr>
        <p:spPr>
          <a:xfrm>
            <a:off x="2881710" y="3496885"/>
            <a:ext cx="3743280" cy="371099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Clase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616"/>
          <p:cNvCxnSpPr/>
          <p:nvPr/>
        </p:nvCxnSpPr>
        <p:spPr>
          <a:xfrm>
            <a:off x="2137590" y="4865245"/>
            <a:ext cx="48783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622"/>
          <p:cNvSpPr/>
          <p:nvPr/>
        </p:nvSpPr>
        <p:spPr>
          <a:xfrm>
            <a:off x="975872" y="5625131"/>
            <a:ext cx="2400118" cy="916631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metodoA1(){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PORCION DUPLICADA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metodoA2(){…}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623"/>
          <p:cNvSpPr/>
          <p:nvPr/>
        </p:nvSpPr>
        <p:spPr>
          <a:xfrm>
            <a:off x="3457261" y="5625369"/>
            <a:ext cx="2400118" cy="927824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metodoC1(){…}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metodoC2(){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PORCION DUPLICADA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624"/>
          <p:cNvSpPr/>
          <p:nvPr/>
        </p:nvSpPr>
        <p:spPr>
          <a:xfrm>
            <a:off x="5953949" y="5625132"/>
            <a:ext cx="2387519" cy="916631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metodoD1(){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PORCION DUPLICADA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435" y="1990166"/>
            <a:ext cx="8928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En POO las clases abstractas permiten dar una implementación para un método de todas las subclases (lo heredan) → evito implementar el mismo método igual en todas las subclases, evito duplicación de código</a:t>
            </a:r>
            <a:r>
              <a:rPr lang="es-ES" sz="2400" dirty="0" smtClean="0"/>
              <a:t>!</a:t>
            </a:r>
            <a:endParaRPr lang="es-ES" sz="2400" dirty="0"/>
          </a:p>
        </p:txBody>
      </p:sp>
      <p:sp>
        <p:nvSpPr>
          <p:cNvPr id="17" name="Shape 615"/>
          <p:cNvSpPr/>
          <p:nvPr/>
        </p:nvSpPr>
        <p:spPr>
          <a:xfrm>
            <a:off x="2881710" y="3998341"/>
            <a:ext cx="3743280" cy="633174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metodo1();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abstract void metodo2();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...</a:t>
            </a:r>
          </a:p>
        </p:txBody>
      </p:sp>
      <p:sp>
        <p:nvSpPr>
          <p:cNvPr id="18" name="Shape 615"/>
          <p:cNvSpPr/>
          <p:nvPr/>
        </p:nvSpPr>
        <p:spPr>
          <a:xfrm>
            <a:off x="2881710" y="3867984"/>
            <a:ext cx="3743280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615"/>
          <p:cNvSpPr/>
          <p:nvPr/>
        </p:nvSpPr>
        <p:spPr>
          <a:xfrm>
            <a:off x="975872" y="5494775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5872" y="5173404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A</a:t>
            </a:r>
          </a:p>
        </p:txBody>
      </p:sp>
      <p:sp>
        <p:nvSpPr>
          <p:cNvPr id="21" name="Shape 615"/>
          <p:cNvSpPr/>
          <p:nvPr/>
        </p:nvSpPr>
        <p:spPr>
          <a:xfrm>
            <a:off x="3457260" y="5495012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7260" y="5173641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615"/>
          <p:cNvSpPr/>
          <p:nvPr/>
        </p:nvSpPr>
        <p:spPr>
          <a:xfrm>
            <a:off x="5954128" y="5505576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4128" y="5184205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904"/>
            <a:ext cx="1066949" cy="695422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flipV="1">
            <a:off x="2060027" y="4865244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Down Arrow 25"/>
          <p:cNvSpPr/>
          <p:nvPr/>
        </p:nvSpPr>
        <p:spPr>
          <a:xfrm flipV="1">
            <a:off x="4515084" y="4876047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Down Arrow 26"/>
          <p:cNvSpPr/>
          <p:nvPr/>
        </p:nvSpPr>
        <p:spPr>
          <a:xfrm flipV="1">
            <a:off x="6923379" y="4876047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Straight Connector 29"/>
          <p:cNvCxnSpPr>
            <a:stCxn id="26" idx="2"/>
          </p:cNvCxnSpPr>
          <p:nvPr/>
        </p:nvCxnSpPr>
        <p:spPr>
          <a:xfrm flipH="1" flipV="1">
            <a:off x="4607653" y="4649992"/>
            <a:ext cx="1" cy="22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52</a:t>
            </a:fld>
            <a:endParaRPr lang="es-ES_tradnl"/>
          </a:p>
        </p:txBody>
      </p:sp>
      <p:sp>
        <p:nvSpPr>
          <p:cNvPr id="12" name="Rectangle 11"/>
          <p:cNvSpPr/>
          <p:nvPr/>
        </p:nvSpPr>
        <p:spPr>
          <a:xfrm>
            <a:off x="80681" y="2028617"/>
            <a:ext cx="8928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1" lvl="1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s-AR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La parte repetida ahora se implemento como un </a:t>
            </a: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método concreto</a:t>
            </a:r>
            <a:r>
              <a:rPr lang="es-AR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 en la superclase</a:t>
            </a:r>
          </a:p>
          <a:p>
            <a:pPr marL="215901" lvl="1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s-AR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Las subclases en lugar de duplicar el código, llaman al método de la clase padre al igual que en el ejemplo de los jugadores de fútbol</a:t>
            </a:r>
          </a:p>
        </p:txBody>
      </p:sp>
      <p:sp>
        <p:nvSpPr>
          <p:cNvPr id="16" name="Shape 615"/>
          <p:cNvSpPr/>
          <p:nvPr/>
        </p:nvSpPr>
        <p:spPr>
          <a:xfrm>
            <a:off x="2785140" y="3012830"/>
            <a:ext cx="3743280" cy="371099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Clase </a:t>
            </a:r>
            <a:r>
              <a:rPr lang="es-AR" sz="18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abstracta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hape 616"/>
          <p:cNvCxnSpPr/>
          <p:nvPr/>
        </p:nvCxnSpPr>
        <p:spPr>
          <a:xfrm>
            <a:off x="2041020" y="4826592"/>
            <a:ext cx="48783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Shape 620"/>
          <p:cNvCxnSpPr/>
          <p:nvPr/>
        </p:nvCxnSpPr>
        <p:spPr>
          <a:xfrm>
            <a:off x="4501259" y="4576031"/>
            <a:ext cx="0" cy="25056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Shape 622"/>
          <p:cNvSpPr/>
          <p:nvPr/>
        </p:nvSpPr>
        <p:spPr>
          <a:xfrm>
            <a:off x="879302" y="5586478"/>
            <a:ext cx="2400118" cy="916631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metodoA1(){</a:t>
            </a:r>
          </a:p>
          <a:p>
            <a:pPr lvl="0">
              <a:buSzPct val="25000"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dirty="0" smtClean="0">
                <a:solidFill>
                  <a:srgbClr val="FF3300"/>
                </a:solidFill>
                <a:ea typeface="Arial"/>
                <a:cs typeface="Arial"/>
                <a:sym typeface="Arial"/>
              </a:rPr>
              <a:t>metodo3</a:t>
            </a:r>
            <a:r>
              <a:rPr lang="es-AR" sz="1300" b="1" dirty="0">
                <a:solidFill>
                  <a:srgbClr val="FF3300"/>
                </a:solidFill>
                <a:ea typeface="Arial"/>
                <a:cs typeface="Arial"/>
                <a:sym typeface="Arial"/>
              </a:rPr>
              <a:t>();</a:t>
            </a:r>
            <a:endParaRPr lang="es-AR" sz="1300" b="1" strike="noStrike" dirty="0" smtClean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metodoA2(){…}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623"/>
          <p:cNvSpPr/>
          <p:nvPr/>
        </p:nvSpPr>
        <p:spPr>
          <a:xfrm>
            <a:off x="3360691" y="5586716"/>
            <a:ext cx="2400118" cy="927824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metodoC1(){…}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metodoC2(){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metodo3();</a:t>
            </a:r>
            <a:endParaRPr lang="es-AR" sz="1300" b="1" strike="noStrike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624"/>
          <p:cNvSpPr/>
          <p:nvPr/>
        </p:nvSpPr>
        <p:spPr>
          <a:xfrm>
            <a:off x="5857379" y="5586479"/>
            <a:ext cx="2387519" cy="916631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metodoD1(){</a:t>
            </a:r>
          </a:p>
          <a:p>
            <a:pPr lvl="0">
              <a:buSzPct val="25000"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AR" sz="1300" b="1" dirty="0" smtClean="0">
                <a:solidFill>
                  <a:srgbClr val="FF3300"/>
                </a:solidFill>
                <a:ea typeface="Arial"/>
                <a:cs typeface="Arial"/>
                <a:sym typeface="Arial"/>
              </a:rPr>
              <a:t>metodo3</a:t>
            </a:r>
            <a:r>
              <a:rPr lang="es-AR" sz="1300" b="1" dirty="0">
                <a:solidFill>
                  <a:srgbClr val="FF3300"/>
                </a:solidFill>
                <a:ea typeface="Arial"/>
                <a:cs typeface="Arial"/>
                <a:sym typeface="Arial"/>
              </a:rPr>
              <a:t>();</a:t>
            </a:r>
            <a:endParaRPr lang="es-AR" sz="1300" b="1" strike="noStrike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</p:txBody>
      </p:sp>
      <p:sp>
        <p:nvSpPr>
          <p:cNvPr id="25" name="Shape 615"/>
          <p:cNvSpPr/>
          <p:nvPr/>
        </p:nvSpPr>
        <p:spPr>
          <a:xfrm>
            <a:off x="2785140" y="3499841"/>
            <a:ext cx="3743280" cy="1093021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metodo1();</a:t>
            </a:r>
          </a:p>
          <a:p>
            <a:pPr lvl="0" algn="ctr">
              <a:buSzPct val="25000"/>
            </a:pP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abstract void metodo2</a:t>
            </a:r>
            <a:r>
              <a:rPr lang="es-A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();</a:t>
            </a:r>
          </a:p>
          <a:p>
            <a:pPr lvl="0">
              <a:buSzPct val="25000"/>
            </a:pPr>
            <a:r>
              <a:rPr lang="es-AR" sz="1400" b="1" dirty="0">
                <a:solidFill>
                  <a:srgbClr val="800000"/>
                </a:solidFill>
                <a:ea typeface="Arial"/>
                <a:cs typeface="Arial"/>
                <a:sym typeface="Arial"/>
              </a:rPr>
              <a:t>           </a:t>
            </a:r>
            <a:r>
              <a:rPr lang="es-AR" sz="1400" b="1" dirty="0" smtClean="0">
                <a:solidFill>
                  <a:srgbClr val="800000"/>
                </a:solidFill>
                <a:ea typeface="Arial"/>
                <a:cs typeface="Arial"/>
                <a:sym typeface="Arial"/>
              </a:rPr>
              <a:t> </a:t>
            </a:r>
            <a:r>
              <a:rPr lang="es-AR" sz="1400" b="1" dirty="0" smtClean="0">
                <a:solidFill>
                  <a:srgbClr val="FF3300"/>
                </a:solidFill>
                <a:ea typeface="Arial"/>
                <a:cs typeface="Arial"/>
                <a:sym typeface="Arial"/>
              </a:rPr>
              <a:t>public </a:t>
            </a:r>
            <a:r>
              <a:rPr lang="es-AR" sz="1400" b="1" dirty="0">
                <a:solidFill>
                  <a:srgbClr val="FF3300"/>
                </a:solidFill>
                <a:ea typeface="Arial"/>
                <a:cs typeface="Arial"/>
                <a:sym typeface="Arial"/>
              </a:rPr>
              <a:t>void metodo3() { </a:t>
            </a:r>
          </a:p>
          <a:p>
            <a:pPr lvl="0">
              <a:buSzPct val="25000"/>
            </a:pPr>
            <a:r>
              <a:rPr lang="es-AR" sz="1400" b="1" dirty="0">
                <a:solidFill>
                  <a:srgbClr val="FF3300"/>
                </a:solidFill>
                <a:ea typeface="Arial"/>
                <a:cs typeface="Arial"/>
                <a:sym typeface="Arial"/>
              </a:rPr>
              <a:t>                PORCION DUPLICADA </a:t>
            </a:r>
          </a:p>
          <a:p>
            <a:pPr lvl="0">
              <a:buSzPct val="25000"/>
            </a:pPr>
            <a:r>
              <a:rPr lang="es-AR" sz="1400" b="1" dirty="0">
                <a:solidFill>
                  <a:srgbClr val="FF3300"/>
                </a:solidFill>
                <a:ea typeface="Arial"/>
                <a:cs typeface="Arial"/>
                <a:sym typeface="Arial"/>
              </a:rPr>
              <a:t>            </a:t>
            </a:r>
            <a:r>
              <a:rPr lang="es-AR" sz="1400" b="1" dirty="0" smtClean="0">
                <a:solidFill>
                  <a:srgbClr val="FF3300"/>
                </a:solidFill>
                <a:ea typeface="Arial"/>
                <a:cs typeface="Arial"/>
                <a:sym typeface="Arial"/>
              </a:rPr>
              <a:t>}</a:t>
            </a:r>
            <a:endParaRPr lang="es-AR"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615"/>
          <p:cNvSpPr/>
          <p:nvPr/>
        </p:nvSpPr>
        <p:spPr>
          <a:xfrm>
            <a:off x="2785140" y="3383929"/>
            <a:ext cx="3743280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615"/>
          <p:cNvSpPr/>
          <p:nvPr/>
        </p:nvSpPr>
        <p:spPr>
          <a:xfrm>
            <a:off x="879302" y="5456122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9302" y="5134751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A</a:t>
            </a:r>
          </a:p>
        </p:txBody>
      </p:sp>
      <p:sp>
        <p:nvSpPr>
          <p:cNvPr id="29" name="Shape 615"/>
          <p:cNvSpPr/>
          <p:nvPr/>
        </p:nvSpPr>
        <p:spPr>
          <a:xfrm>
            <a:off x="3360690" y="5456359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60690" y="5134988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615"/>
          <p:cNvSpPr/>
          <p:nvPr/>
        </p:nvSpPr>
        <p:spPr>
          <a:xfrm>
            <a:off x="5857558" y="5466923"/>
            <a:ext cx="2400118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7558" y="5145552"/>
            <a:ext cx="2400118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904"/>
            <a:ext cx="1066949" cy="695422"/>
          </a:xfrm>
          <a:prstGeom prst="rect">
            <a:avLst/>
          </a:prstGeom>
        </p:spPr>
      </p:pic>
      <p:sp>
        <p:nvSpPr>
          <p:cNvPr id="34" name="Down Arrow 33"/>
          <p:cNvSpPr/>
          <p:nvPr/>
        </p:nvSpPr>
        <p:spPr>
          <a:xfrm flipV="1">
            <a:off x="1948450" y="4819987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Down Arrow 34"/>
          <p:cNvSpPr/>
          <p:nvPr/>
        </p:nvSpPr>
        <p:spPr>
          <a:xfrm flipV="1">
            <a:off x="4408689" y="4828609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Down Arrow 35"/>
          <p:cNvSpPr/>
          <p:nvPr/>
        </p:nvSpPr>
        <p:spPr>
          <a:xfrm flipV="1">
            <a:off x="6831990" y="4828609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AR" sz="2200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estas clases de tipos de transporte</a:t>
            </a:r>
            <a:r>
              <a:rPr lang="es-AR" sz="22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podríamos tener en cada transporte un método para calcular </a:t>
            </a:r>
            <a:r>
              <a:rPr lang="es-AR" sz="2200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 promedio anual de kilómetros.</a:t>
            </a:r>
            <a:endParaRPr lang="es-AR" sz="2200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53</a:t>
            </a:fld>
            <a:endParaRPr lang="es-ES_tradnl"/>
          </a:p>
        </p:txBody>
      </p:sp>
      <p:sp>
        <p:nvSpPr>
          <p:cNvPr id="6" name="Shape 651"/>
          <p:cNvSpPr/>
          <p:nvPr/>
        </p:nvSpPr>
        <p:spPr>
          <a:xfrm>
            <a:off x="2211450" y="3568897"/>
            <a:ext cx="3743280" cy="67102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arrancar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acelerar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frenar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652"/>
          <p:cNvCxnSpPr>
            <a:stCxn id="32" idx="2"/>
            <a:endCxn id="33" idx="2"/>
          </p:cNvCxnSpPr>
          <p:nvPr/>
        </p:nvCxnSpPr>
        <p:spPr>
          <a:xfrm>
            <a:off x="1510062" y="4500195"/>
            <a:ext cx="484006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658"/>
          <p:cNvSpPr/>
          <p:nvPr/>
        </p:nvSpPr>
        <p:spPr>
          <a:xfrm>
            <a:off x="197250" y="5446175"/>
            <a:ext cx="3307950" cy="1008823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public int </a:t>
            </a:r>
            <a:r>
              <a:rPr lang="es-AR" sz="1300" b="1" strike="noStrike" dirty="0" err="1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promedioAnualKms</a:t>
            </a: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(){…}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arrancar();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acelerar();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frenar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49576" y="4804708"/>
            <a:ext cx="3307951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Motocicleta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15"/>
          <p:cNvSpPr/>
          <p:nvPr/>
        </p:nvSpPr>
        <p:spPr>
          <a:xfrm>
            <a:off x="2211450" y="3433984"/>
            <a:ext cx="3743280" cy="130357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1450" y="3112613"/>
            <a:ext cx="3743280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Transporte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615"/>
          <p:cNvSpPr/>
          <p:nvPr/>
        </p:nvSpPr>
        <p:spPr>
          <a:xfrm>
            <a:off x="203467" y="5134373"/>
            <a:ext cx="3301733" cy="31180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r>
              <a:rPr lang="es-AR" sz="13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kilometrosMensualesAuto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endParaRPr sz="13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3467" y="4813002"/>
            <a:ext cx="3301733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Auto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659"/>
          <p:cNvSpPr/>
          <p:nvPr/>
        </p:nvSpPr>
        <p:spPr>
          <a:xfrm>
            <a:off x="328909" y="5175639"/>
            <a:ext cx="3049291" cy="5919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5" y="0"/>
                </a:moveTo>
                <a:cubicBezTo>
                  <a:pt x="1740" y="0"/>
                  <a:pt x="0" y="9921"/>
                  <a:pt x="0" y="19928"/>
                </a:cubicBezTo>
                <a:lnTo>
                  <a:pt x="0" y="99900"/>
                </a:lnTo>
                <a:cubicBezTo>
                  <a:pt x="0" y="109907"/>
                  <a:pt x="1740" y="119914"/>
                  <a:pt x="3495" y="119914"/>
                </a:cubicBezTo>
                <a:lnTo>
                  <a:pt x="116490" y="119914"/>
                </a:lnTo>
                <a:cubicBezTo>
                  <a:pt x="118230" y="119914"/>
                  <a:pt x="119985" y="109907"/>
                  <a:pt x="119985" y="99900"/>
                </a:cubicBezTo>
                <a:lnTo>
                  <a:pt x="119985" y="19928"/>
                </a:lnTo>
                <a:cubicBezTo>
                  <a:pt x="119985" y="9921"/>
                  <a:pt x="118230" y="0"/>
                  <a:pt x="116490" y="0"/>
                </a:cubicBezTo>
                <a:lnTo>
                  <a:pt x="3495" y="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658"/>
          <p:cNvSpPr/>
          <p:nvPr/>
        </p:nvSpPr>
        <p:spPr>
          <a:xfrm>
            <a:off x="4949577" y="5446175"/>
            <a:ext cx="3307950" cy="1008823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public int </a:t>
            </a:r>
            <a:r>
              <a:rPr lang="es-AR" sz="1300" b="1" strike="noStrike" dirty="0" err="1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promedioAnualKms</a:t>
            </a:r>
            <a:r>
              <a:rPr lang="es-AR" sz="1300" b="1" strike="noStrike" dirty="0" smtClean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(){…}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arrancar();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acelerar();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frenar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615"/>
          <p:cNvSpPr/>
          <p:nvPr/>
        </p:nvSpPr>
        <p:spPr>
          <a:xfrm>
            <a:off x="4949578" y="5134373"/>
            <a:ext cx="3307950" cy="31180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r>
              <a:rPr lang="es-AR" sz="13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kilometrosMensualesAuto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endParaRPr sz="13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659"/>
          <p:cNvSpPr/>
          <p:nvPr/>
        </p:nvSpPr>
        <p:spPr>
          <a:xfrm>
            <a:off x="5060897" y="5164530"/>
            <a:ext cx="3049291" cy="5919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5" y="0"/>
                </a:moveTo>
                <a:cubicBezTo>
                  <a:pt x="1740" y="0"/>
                  <a:pt x="0" y="9921"/>
                  <a:pt x="0" y="19928"/>
                </a:cubicBezTo>
                <a:lnTo>
                  <a:pt x="0" y="99900"/>
                </a:lnTo>
                <a:cubicBezTo>
                  <a:pt x="0" y="109907"/>
                  <a:pt x="1740" y="119914"/>
                  <a:pt x="3495" y="119914"/>
                </a:cubicBezTo>
                <a:lnTo>
                  <a:pt x="116490" y="119914"/>
                </a:lnTo>
                <a:cubicBezTo>
                  <a:pt x="118230" y="119914"/>
                  <a:pt x="119985" y="109907"/>
                  <a:pt x="119985" y="99900"/>
                </a:cubicBezTo>
                <a:lnTo>
                  <a:pt x="119985" y="19928"/>
                </a:lnTo>
                <a:cubicBezTo>
                  <a:pt x="119985" y="9921"/>
                  <a:pt x="118230" y="0"/>
                  <a:pt x="116490" y="0"/>
                </a:cubicBezTo>
                <a:lnTo>
                  <a:pt x="3495" y="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61"/>
          <p:cNvSpPr/>
          <p:nvPr/>
        </p:nvSpPr>
        <p:spPr>
          <a:xfrm rot="16200000" flipV="1">
            <a:off x="1198513" y="4132949"/>
            <a:ext cx="1106361" cy="887188"/>
          </a:xfrm>
          <a:prstGeom prst="bentUpArrow">
            <a:avLst>
              <a:gd name="adj1" fmla="val 6551"/>
              <a:gd name="adj2" fmla="val 14982"/>
              <a:gd name="adj3" fmla="val 23017"/>
            </a:avLst>
          </a:prstGeom>
          <a:noFill/>
          <a:ln w="36700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661"/>
          <p:cNvSpPr/>
          <p:nvPr/>
        </p:nvSpPr>
        <p:spPr>
          <a:xfrm rot="16200000">
            <a:off x="6104901" y="3873192"/>
            <a:ext cx="1106361" cy="1406703"/>
          </a:xfrm>
          <a:prstGeom prst="bentUpArrow">
            <a:avLst>
              <a:gd name="adj1" fmla="val 6551"/>
              <a:gd name="adj2" fmla="val 14982"/>
              <a:gd name="adj3" fmla="val 23017"/>
            </a:avLst>
          </a:prstGeom>
          <a:noFill/>
          <a:ln w="36700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904"/>
            <a:ext cx="1066949" cy="695422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flipV="1">
            <a:off x="1417492" y="4500195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Down Arrow 32"/>
          <p:cNvSpPr/>
          <p:nvPr/>
        </p:nvSpPr>
        <p:spPr>
          <a:xfrm flipV="1">
            <a:off x="6247642" y="4500195"/>
            <a:ext cx="204968" cy="317770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4083090" y="4239919"/>
            <a:ext cx="0" cy="260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Clases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Abstractas</a:t>
            </a:r>
            <a:r>
              <a:rPr lang="es-A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/>
            </a:r>
            <a:br>
              <a:rPr lang="es-A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es-ES_tradnl" sz="2800" i="1" dirty="0"/>
              <a:t>Duplicación de </a:t>
            </a:r>
            <a:r>
              <a:rPr lang="es-ES_tradnl" sz="2800" i="1" dirty="0" smtClean="0"/>
              <a:t>Código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54</a:t>
            </a:fld>
            <a:endParaRPr lang="es-ES_tradnl"/>
          </a:p>
        </p:txBody>
      </p:sp>
      <p:sp>
        <p:nvSpPr>
          <p:cNvPr id="6" name="Shape 651"/>
          <p:cNvSpPr/>
          <p:nvPr/>
        </p:nvSpPr>
        <p:spPr>
          <a:xfrm>
            <a:off x="2211450" y="3327417"/>
            <a:ext cx="3743280" cy="91250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lvl="0" algn="ctr">
              <a:buSzPct val="25000"/>
            </a:pPr>
            <a:r>
              <a:rPr lang="es-AR" sz="1400" b="1" dirty="0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s-AR" sz="1400" b="1" dirty="0" err="1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public</a:t>
            </a:r>
            <a:r>
              <a:rPr lang="es-AR" sz="1400" b="1" dirty="0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s-AR" sz="1400" b="1" dirty="0" err="1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int</a:t>
            </a:r>
            <a:r>
              <a:rPr lang="es-AR" sz="1400" b="1" dirty="0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s-AR" sz="1400" b="1" dirty="0" err="1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promedioAnualKms</a:t>
            </a:r>
            <a:r>
              <a:rPr lang="es-AR" sz="1400" b="1" dirty="0">
                <a:solidFill>
                  <a:srgbClr val="FF3300"/>
                </a:solidFill>
                <a:latin typeface="+mj-lt"/>
                <a:ea typeface="Arial"/>
                <a:cs typeface="Arial"/>
                <a:sym typeface="Arial"/>
              </a:rPr>
              <a:t>(){…}</a:t>
            </a:r>
            <a:endParaRPr lang="es-AR" sz="1400" b="0" strike="noStrike" dirty="0" smtClean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arrancar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acelerar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AR" sz="1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void frenar</a:t>
            </a:r>
            <a:r>
              <a:rPr lang="es-AR" sz="14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652"/>
          <p:cNvCxnSpPr>
            <a:stCxn id="32" idx="2"/>
            <a:endCxn id="33" idx="2"/>
          </p:cNvCxnSpPr>
          <p:nvPr/>
        </p:nvCxnSpPr>
        <p:spPr>
          <a:xfrm>
            <a:off x="1510062" y="4500195"/>
            <a:ext cx="484006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658"/>
          <p:cNvSpPr/>
          <p:nvPr/>
        </p:nvSpPr>
        <p:spPr>
          <a:xfrm>
            <a:off x="197250" y="5446175"/>
            <a:ext cx="3307950" cy="1008823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300" b="1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arrancar();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acelerar();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frenar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663"/>
          <p:cNvSpPr/>
          <p:nvPr/>
        </p:nvSpPr>
        <p:spPr>
          <a:xfrm>
            <a:off x="6551968" y="2086769"/>
            <a:ext cx="2592000" cy="89597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Unificamos el método y la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común en la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9576" y="4804708"/>
            <a:ext cx="3307951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Motocicleta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15"/>
          <p:cNvSpPr/>
          <p:nvPr/>
        </p:nvSpPr>
        <p:spPr>
          <a:xfrm>
            <a:off x="2211450" y="2930271"/>
            <a:ext cx="3743280" cy="392496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3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s-AR" sz="1300" b="1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AR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kilometrosMensualesAuto</a:t>
            </a:r>
            <a:r>
              <a:rPr lang="es-AR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endParaRPr sz="13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1450" y="2609883"/>
            <a:ext cx="3743280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Transporte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615"/>
          <p:cNvSpPr/>
          <p:nvPr/>
        </p:nvSpPr>
        <p:spPr>
          <a:xfrm>
            <a:off x="203467" y="5134373"/>
            <a:ext cx="3301733" cy="31180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sz="13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3467" y="4813002"/>
            <a:ext cx="3301733" cy="32501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algn="ctr">
              <a:buSzPct val="25000"/>
            </a:pPr>
            <a:r>
              <a:rPr lang="es-AR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Auto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658"/>
          <p:cNvSpPr/>
          <p:nvPr/>
        </p:nvSpPr>
        <p:spPr>
          <a:xfrm>
            <a:off x="4949577" y="5446175"/>
            <a:ext cx="3307950" cy="1008823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300" b="1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arrancar();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acelerar();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3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frenar</a:t>
            </a:r>
            <a:r>
              <a:rPr lang="es-AR" sz="13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es-AR" sz="13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615"/>
          <p:cNvSpPr/>
          <p:nvPr/>
        </p:nvSpPr>
        <p:spPr>
          <a:xfrm>
            <a:off x="4949578" y="5134373"/>
            <a:ext cx="3307950" cy="311802"/>
          </a:xfrm>
          <a:prstGeom prst="flowChartProcess">
            <a:avLst/>
          </a:prstGeom>
          <a:solidFill>
            <a:srgbClr val="FFFFCC"/>
          </a:soli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sz="13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904"/>
            <a:ext cx="1066949" cy="695422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flipV="1">
            <a:off x="1417492" y="4500195"/>
            <a:ext cx="185139" cy="308158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Down Arrow 32"/>
          <p:cNvSpPr/>
          <p:nvPr/>
        </p:nvSpPr>
        <p:spPr>
          <a:xfrm flipV="1">
            <a:off x="6247642" y="4500195"/>
            <a:ext cx="204968" cy="317770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4083090" y="4239919"/>
            <a:ext cx="0" cy="260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Programación Orientada a Objetos</a:t>
            </a:r>
            <a:endParaRPr lang="es-ES_tradnl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Interfaces (Concepto)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0" y="6575425"/>
            <a:ext cx="3086100" cy="365125"/>
          </a:xfrm>
        </p:spPr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575425"/>
            <a:ext cx="2057400" cy="365125"/>
          </a:xfrm>
        </p:spPr>
        <p:txBody>
          <a:bodyPr/>
          <a:lstStyle/>
          <a:p>
            <a:fld id="{D802D9E1-0DDA-174F-9155-A972C397A999}" type="slidenum">
              <a:rPr lang="es-ES_tradnl" smtClean="0"/>
              <a:pPr/>
              <a:t>55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Supongamos que queremos tener la clase </a:t>
            </a:r>
            <a:r>
              <a:rPr lang="es-AR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que es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subclase de </a:t>
            </a:r>
            <a:r>
              <a:rPr lang="es-A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AR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 soporta herencia múltiple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 Una clase puede tener únicamente una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superclase inmediata</a:t>
            </a:r>
          </a:p>
          <a:p>
            <a:pPr lvl="1"/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Esto evita tener dos implementaciones del mismo método y no saber cual elegir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48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57</a:t>
            </a:fld>
            <a:endParaRPr lang="es-ES_tradnl"/>
          </a:p>
        </p:txBody>
      </p:sp>
      <p:sp>
        <p:nvSpPr>
          <p:cNvPr id="6" name="Shape 287"/>
          <p:cNvSpPr/>
          <p:nvPr/>
        </p:nvSpPr>
        <p:spPr>
          <a:xfrm>
            <a:off x="1278380" y="3142855"/>
            <a:ext cx="1657439" cy="50471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90"/>
          <p:cNvSpPr/>
          <p:nvPr/>
        </p:nvSpPr>
        <p:spPr>
          <a:xfrm>
            <a:off x="1294461" y="3989229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1"/>
          <p:cNvSpPr/>
          <p:nvPr/>
        </p:nvSpPr>
        <p:spPr>
          <a:xfrm>
            <a:off x="1596140" y="4061950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11" name="Shape 292"/>
          <p:cNvCxnSpPr/>
          <p:nvPr/>
        </p:nvCxnSpPr>
        <p:spPr>
          <a:xfrm>
            <a:off x="1307061" y="4422309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293"/>
          <p:cNvSpPr/>
          <p:nvPr/>
        </p:nvSpPr>
        <p:spPr>
          <a:xfrm>
            <a:off x="1471941" y="4544709"/>
            <a:ext cx="128555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</a:t>
            </a:r>
          </a:p>
        </p:txBody>
      </p:sp>
      <p:sp>
        <p:nvSpPr>
          <p:cNvPr id="13" name="Shape 294"/>
          <p:cNvSpPr/>
          <p:nvPr/>
        </p:nvSpPr>
        <p:spPr>
          <a:xfrm>
            <a:off x="1085850" y="5431748"/>
            <a:ext cx="1849969" cy="103929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296"/>
          <p:cNvCxnSpPr/>
          <p:nvPr/>
        </p:nvCxnSpPr>
        <p:spPr>
          <a:xfrm>
            <a:off x="1099247" y="5894631"/>
            <a:ext cx="1836573" cy="1853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298"/>
          <p:cNvSpPr/>
          <p:nvPr/>
        </p:nvSpPr>
        <p:spPr>
          <a:xfrm>
            <a:off x="3512179" y="3589963"/>
            <a:ext cx="1668239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99"/>
          <p:cNvSpPr/>
          <p:nvPr/>
        </p:nvSpPr>
        <p:spPr>
          <a:xfrm>
            <a:off x="3813500" y="3647574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</a:p>
        </p:txBody>
      </p:sp>
      <p:cxnSp>
        <p:nvCxnSpPr>
          <p:cNvPr id="19" name="Shape 300"/>
          <p:cNvCxnSpPr/>
          <p:nvPr/>
        </p:nvCxnSpPr>
        <p:spPr>
          <a:xfrm>
            <a:off x="3524779" y="4023043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01"/>
          <p:cNvSpPr/>
          <p:nvPr/>
        </p:nvSpPr>
        <p:spPr>
          <a:xfrm>
            <a:off x="3535310" y="4145443"/>
            <a:ext cx="1645108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entretener(): void</a:t>
            </a:r>
          </a:p>
        </p:txBody>
      </p:sp>
      <p:sp>
        <p:nvSpPr>
          <p:cNvPr id="21" name="Shape 302"/>
          <p:cNvSpPr/>
          <p:nvPr/>
        </p:nvSpPr>
        <p:spPr>
          <a:xfrm>
            <a:off x="1294461" y="3989229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03"/>
          <p:cNvSpPr/>
          <p:nvPr/>
        </p:nvSpPr>
        <p:spPr>
          <a:xfrm>
            <a:off x="1596140" y="4061950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AR" sz="1800" b="1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304"/>
          <p:cNvCxnSpPr/>
          <p:nvPr/>
        </p:nvCxnSpPr>
        <p:spPr>
          <a:xfrm>
            <a:off x="1307061" y="4422309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305"/>
          <p:cNvSpPr/>
          <p:nvPr/>
        </p:nvSpPr>
        <p:spPr>
          <a:xfrm>
            <a:off x="1314891" y="4544709"/>
            <a:ext cx="1871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alimentar(): void </a:t>
            </a:r>
          </a:p>
        </p:txBody>
      </p:sp>
      <p:sp>
        <p:nvSpPr>
          <p:cNvPr id="25" name="Shape 306"/>
          <p:cNvSpPr/>
          <p:nvPr/>
        </p:nvSpPr>
        <p:spPr>
          <a:xfrm>
            <a:off x="5396420" y="3302324"/>
            <a:ext cx="1668600" cy="129707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07"/>
          <p:cNvSpPr/>
          <p:nvPr/>
        </p:nvSpPr>
        <p:spPr>
          <a:xfrm>
            <a:off x="5698100" y="3360294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</a:p>
        </p:txBody>
      </p:sp>
      <p:cxnSp>
        <p:nvCxnSpPr>
          <p:cNvPr id="27" name="Shape 308"/>
          <p:cNvCxnSpPr/>
          <p:nvPr/>
        </p:nvCxnSpPr>
        <p:spPr>
          <a:xfrm>
            <a:off x="5409020" y="3735763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309"/>
          <p:cNvSpPr/>
          <p:nvPr/>
        </p:nvSpPr>
        <p:spPr>
          <a:xfrm>
            <a:off x="5441239" y="3810643"/>
            <a:ext cx="165564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despegar(): void</a:t>
            </a:r>
          </a:p>
        </p:txBody>
      </p:sp>
      <p:sp>
        <p:nvSpPr>
          <p:cNvPr id="29" name="Shape 310"/>
          <p:cNvSpPr/>
          <p:nvPr/>
        </p:nvSpPr>
        <p:spPr>
          <a:xfrm>
            <a:off x="5441239" y="4039243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aterrizar(): void </a:t>
            </a:r>
          </a:p>
        </p:txBody>
      </p:sp>
      <p:cxnSp>
        <p:nvCxnSpPr>
          <p:cNvPr id="30" name="Shape 311"/>
          <p:cNvCxnSpPr/>
          <p:nvPr/>
        </p:nvCxnSpPr>
        <p:spPr>
          <a:xfrm>
            <a:off x="2935819" y="5856884"/>
            <a:ext cx="3300480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316"/>
          <p:cNvCxnSpPr>
            <a:endCxn id="53" idx="0"/>
          </p:cNvCxnSpPr>
          <p:nvPr/>
        </p:nvCxnSpPr>
        <p:spPr>
          <a:xfrm>
            <a:off x="2935819" y="5712162"/>
            <a:ext cx="1309372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" name="Shape 325"/>
          <p:cNvSpPr/>
          <p:nvPr/>
        </p:nvSpPr>
        <p:spPr>
          <a:xfrm>
            <a:off x="5441239" y="4254884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volar(): void </a:t>
            </a:r>
          </a:p>
        </p:txBody>
      </p:sp>
      <p:sp>
        <p:nvSpPr>
          <p:cNvPr id="42" name="Shape 326"/>
          <p:cNvSpPr/>
          <p:nvPr/>
        </p:nvSpPr>
        <p:spPr>
          <a:xfrm>
            <a:off x="1137800" y="6055243"/>
            <a:ext cx="201779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dormirDePie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20885" y="548755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endParaRPr lang="es-AR" dirty="0"/>
          </a:p>
        </p:txBody>
      </p:sp>
      <p:sp>
        <p:nvSpPr>
          <p:cNvPr id="47" name="Rectangle 46"/>
          <p:cNvSpPr/>
          <p:nvPr/>
        </p:nvSpPr>
        <p:spPr>
          <a:xfrm>
            <a:off x="1534645" y="398507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lang="es-AR" dirty="0"/>
          </a:p>
        </p:txBody>
      </p:sp>
      <p:sp>
        <p:nvSpPr>
          <p:cNvPr id="48" name="Rectangle 47"/>
          <p:cNvSpPr/>
          <p:nvPr/>
        </p:nvSpPr>
        <p:spPr>
          <a:xfrm>
            <a:off x="1620885" y="317562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237695" y="2049323"/>
            <a:ext cx="8691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/>
              <a:t>Querríamos algo como este diagrama de clases</a:t>
            </a:r>
          </a:p>
        </p:txBody>
      </p:sp>
      <p:cxnSp>
        <p:nvCxnSpPr>
          <p:cNvPr id="43" name="Shape 308"/>
          <p:cNvCxnSpPr/>
          <p:nvPr/>
        </p:nvCxnSpPr>
        <p:spPr>
          <a:xfrm>
            <a:off x="5402720" y="3810643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300"/>
          <p:cNvCxnSpPr/>
          <p:nvPr/>
        </p:nvCxnSpPr>
        <p:spPr>
          <a:xfrm>
            <a:off x="3524779" y="4094682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0" name="Shape 304"/>
          <p:cNvCxnSpPr/>
          <p:nvPr/>
        </p:nvCxnSpPr>
        <p:spPr>
          <a:xfrm>
            <a:off x="1307061" y="445853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1" name="Shape 296"/>
          <p:cNvCxnSpPr/>
          <p:nvPr/>
        </p:nvCxnSpPr>
        <p:spPr>
          <a:xfrm>
            <a:off x="1099247" y="5974910"/>
            <a:ext cx="1836573" cy="1853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904"/>
            <a:ext cx="1066949" cy="695422"/>
          </a:xfrm>
          <a:prstGeom prst="rect">
            <a:avLst/>
          </a:prstGeom>
        </p:spPr>
      </p:pic>
      <p:sp>
        <p:nvSpPr>
          <p:cNvPr id="49" name="Down Arrow 48"/>
          <p:cNvSpPr/>
          <p:nvPr/>
        </p:nvSpPr>
        <p:spPr>
          <a:xfrm flipV="1">
            <a:off x="2091056" y="5003348"/>
            <a:ext cx="185139" cy="428400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Down Arrow 51"/>
          <p:cNvSpPr/>
          <p:nvPr/>
        </p:nvSpPr>
        <p:spPr>
          <a:xfrm flipV="1">
            <a:off x="2091056" y="3657832"/>
            <a:ext cx="185139" cy="322561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Down Arrow 52"/>
          <p:cNvSpPr/>
          <p:nvPr/>
        </p:nvSpPr>
        <p:spPr>
          <a:xfrm flipV="1">
            <a:off x="4144083" y="4599401"/>
            <a:ext cx="202215" cy="1112761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Down Arrow 53"/>
          <p:cNvSpPr/>
          <p:nvPr/>
        </p:nvSpPr>
        <p:spPr>
          <a:xfrm flipV="1">
            <a:off x="6137970" y="4594767"/>
            <a:ext cx="185139" cy="1262116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58</a:t>
            </a:fld>
            <a:endParaRPr lang="es-ES_tradnl"/>
          </a:p>
        </p:txBody>
      </p:sp>
      <p:graphicFrame>
        <p:nvGraphicFramePr>
          <p:cNvPr id="8" name="Shape 279"/>
          <p:cNvGraphicFramePr/>
          <p:nvPr>
            <p:extLst>
              <p:ext uri="{D42A27DB-BD31-4B8C-83A1-F6EECF244321}">
                <p14:modId xmlns:p14="http://schemas.microsoft.com/office/powerpoint/2010/main" val="159953902"/>
              </p:ext>
            </p:extLst>
          </p:nvPr>
        </p:nvGraphicFramePr>
        <p:xfrm>
          <a:off x="266700" y="3548556"/>
          <a:ext cx="8743951" cy="2831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38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 smtClean="0">
                          <a:sym typeface="Arial"/>
                        </a:rPr>
                        <a:t>Métodos abstractos</a:t>
                      </a:r>
                      <a:endParaRPr lang="es-AR" sz="2000" b="1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 smtClean="0">
                          <a:sym typeface="Arial"/>
                        </a:rPr>
                        <a:t>Métodos concretos</a:t>
                      </a:r>
                      <a:endParaRPr lang="es-AR" sz="2000" b="1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 smtClean="0">
                          <a:sym typeface="Arial"/>
                        </a:rPr>
                        <a:t>Atributos</a:t>
                      </a:r>
                      <a:endParaRPr lang="es-AR" sz="2000" b="1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>
                          <a:sym typeface="Arial"/>
                        </a:rPr>
                        <a:t>Puede heredar de...</a:t>
                      </a:r>
                      <a:endParaRPr lang="es-AR" sz="2000" b="1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Clase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concreta</a:t>
                      </a:r>
                      <a:endParaRPr lang="es-AR" sz="2000" b="1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>
                          <a:sym typeface="Arial"/>
                        </a:rPr>
                        <a:t>No</a:t>
                      </a:r>
                      <a:endParaRPr lang="es-AR" sz="20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Sí</a:t>
                      </a:r>
                      <a:endParaRPr lang="es-AR" sz="20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Sí</a:t>
                      </a:r>
                      <a:endParaRPr lang="es-AR" sz="20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 smtClean="0">
                          <a:sym typeface="Arial"/>
                        </a:rPr>
                        <a:t>Cualquiera d</a:t>
                      </a:r>
                      <a:r>
                        <a:rPr lang="es-AR" sz="2000" strike="noStrike" baseline="0" dirty="0" smtClean="0">
                          <a:sym typeface="Arial"/>
                        </a:rPr>
                        <a:t>e las 3</a:t>
                      </a:r>
                      <a:endParaRPr lang="es-AR" sz="20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Clase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abstracta</a:t>
                      </a:r>
                      <a:endParaRPr lang="es-AR" sz="2000" b="1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Sí</a:t>
                      </a:r>
                      <a:endParaRPr lang="es-AR" sz="20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Sí</a:t>
                      </a:r>
                      <a:endParaRPr lang="es-AR" sz="20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>
                          <a:sym typeface="Arial"/>
                        </a:rPr>
                        <a:t>Sí</a:t>
                      </a:r>
                      <a:endParaRPr lang="es-AR" sz="20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strike="noStrike" dirty="0" smtClean="0">
                          <a:sym typeface="Arial"/>
                        </a:rPr>
                        <a:t>Cualquiera d</a:t>
                      </a:r>
                      <a:r>
                        <a:rPr lang="es-AR" sz="2000" strike="noStrike" baseline="0" dirty="0" smtClean="0">
                          <a:sym typeface="Arial"/>
                        </a:rPr>
                        <a:t>e las 3</a:t>
                      </a:r>
                      <a:endParaRPr lang="es-AR" sz="20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b="1" strike="noStrike" dirty="0">
                          <a:sym typeface="Arial"/>
                        </a:rPr>
                        <a:t>Interfaces</a:t>
                      </a:r>
                      <a:endParaRPr lang="es-AR" sz="2000" b="1" strike="noStrike" dirty="0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b="1" strike="noStrike" dirty="0">
                          <a:sym typeface="Arial"/>
                        </a:rPr>
                        <a:t>Sí</a:t>
                      </a:r>
                      <a:endParaRPr lang="es-AR" sz="2000" b="1" strike="noStrike" dirty="0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b="1" strike="noStrike">
                          <a:sym typeface="Arial"/>
                        </a:rPr>
                        <a:t>No</a:t>
                      </a:r>
                      <a:endParaRPr lang="es-AR" sz="2000" b="1" strike="noStrike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b="1" strike="noStrike" dirty="0">
                          <a:sym typeface="Arial"/>
                        </a:rPr>
                        <a:t>No</a:t>
                      </a:r>
                      <a:endParaRPr lang="es-AR" sz="2000" b="1" strike="noStrike" dirty="0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AR" sz="2000" b="1" strike="noStrike" dirty="0">
                          <a:sym typeface="Arial"/>
                        </a:rPr>
                        <a:t>Otras </a:t>
                      </a:r>
                      <a:r>
                        <a:rPr lang="es-AR" sz="2000" b="1" strike="noStrike" dirty="0" smtClean="0">
                          <a:sym typeface="Arial"/>
                        </a:rPr>
                        <a:t>interfaces</a:t>
                      </a:r>
                      <a:endParaRPr lang="es-AR" sz="2000" b="1" strike="noStrike" dirty="0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1968225"/>
            <a:ext cx="8633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Otra </a:t>
            </a:r>
            <a:r>
              <a:rPr lang="es-AR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opción son las </a:t>
            </a:r>
            <a:r>
              <a:rPr lang="es-AR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interfaces</a:t>
            </a:r>
            <a:r>
              <a:rPr lang="es-AR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que son </a:t>
            </a:r>
            <a:r>
              <a:rPr lang="es-AR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completamente </a:t>
            </a:r>
            <a:r>
              <a:rPr lang="es-AR" sz="28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abstractas</a:t>
            </a:r>
            <a:endParaRPr lang="es-AR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Cualquier </a:t>
            </a:r>
            <a:r>
              <a:rPr lang="es-AR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clase puede </a:t>
            </a:r>
            <a:r>
              <a:rPr lang="es-AR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implementar</a:t>
            </a:r>
            <a:r>
              <a:rPr lang="es-AR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una </a:t>
            </a:r>
            <a:r>
              <a:rPr lang="es-AR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interface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772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err="1">
                <a:latin typeface="Consolas" panose="020B0609020204030204" pitchFamily="49" charset="0"/>
              </a:rPr>
              <a:t>equals</a:t>
            </a:r>
            <a:r>
              <a:rPr lang="es-AR" sz="4400" dirty="0">
                <a:latin typeface="Consolas" panose="020B0609020204030204" pitchFamily="49" charset="0"/>
              </a:rPr>
              <a:t/>
            </a:r>
            <a:br>
              <a:rPr lang="es-AR" sz="4400" dirty="0">
                <a:latin typeface="Consolas" panose="020B0609020204030204" pitchFamily="49" charset="0"/>
              </a:rPr>
            </a:br>
            <a:r>
              <a:rPr lang="es-AR" sz="2800" i="1" dirty="0"/>
              <a:t>Igualdad de 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600" b="1" dirty="0"/>
              <a:t>Dos</a:t>
            </a:r>
            <a:r>
              <a:rPr lang="es-AR" sz="2600" dirty="0"/>
              <a:t> </a:t>
            </a:r>
            <a:r>
              <a:rPr lang="es-AR" sz="2600" b="1" dirty="0"/>
              <a:t>referencias</a:t>
            </a:r>
            <a:r>
              <a:rPr lang="es-AR" sz="2600" dirty="0"/>
              <a:t>, </a:t>
            </a:r>
            <a:r>
              <a:rPr lang="es-AR" sz="2600" b="1" dirty="0"/>
              <a:t>un único objeto </a:t>
            </a:r>
            <a:r>
              <a:rPr lang="es-AR" sz="2600" dirty="0"/>
              <a:t>en el </a:t>
            </a:r>
            <a:r>
              <a:rPr lang="es-AR" sz="2600" dirty="0" err="1"/>
              <a:t>heap</a:t>
            </a:r>
            <a:r>
              <a:rPr lang="es-AR" sz="2600" dirty="0"/>
              <a:t>.</a:t>
            </a:r>
          </a:p>
          <a:p>
            <a:r>
              <a:rPr lang="es-AR" sz="2600" dirty="0"/>
              <a:t>Si se quiere determinar si dos referencias apuntan al mismo objeto, se debe usar el operador </a:t>
            </a:r>
            <a:r>
              <a:rPr lang="es-AR" sz="2600" dirty="0">
                <a:latin typeface="Consolas" panose="020B0609020204030204" pitchFamily="49" charset="0"/>
              </a:rPr>
              <a:t>==</a:t>
            </a:r>
            <a:r>
              <a:rPr lang="es-AR" sz="2600" dirty="0"/>
              <a:t> que compara los bits de las referencias.</a:t>
            </a:r>
          </a:p>
          <a:p>
            <a:pPr lvl="1"/>
            <a:r>
              <a:rPr lang="es-AR" sz="2000" dirty="0"/>
              <a:t>También tendrán el mismo </a:t>
            </a:r>
            <a:r>
              <a:rPr lang="es-AR" sz="2000" dirty="0" err="1">
                <a:latin typeface="Consolas" panose="020B0609020204030204" pitchFamily="49" charset="0"/>
              </a:rPr>
              <a:t>hashCode</a:t>
            </a:r>
            <a:r>
              <a:rPr lang="es-AR" sz="2000" dirty="0"/>
              <a:t>()</a:t>
            </a:r>
          </a:p>
          <a:p>
            <a:pPr lvl="1"/>
            <a:r>
              <a:rPr lang="es-AR" sz="2000" dirty="0"/>
              <a:t>Si apuntan a lo mismo, los bits serán iguales.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pic>
        <p:nvPicPr>
          <p:cNvPr id="9" name="Picture 2" descr="https://cdn.pixabay.com/photo/2012/04/16/11/18/dog-35553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4" y="4965386"/>
            <a:ext cx="880388" cy="11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5531718" y="4948515"/>
            <a:ext cx="1900106" cy="731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Perro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 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Fluffy</a:t>
            </a:r>
            <a:endParaRPr lang="es-A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23454" y="5679603"/>
            <a:ext cx="10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miPerro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curvado 12"/>
          <p:cNvCxnSpPr>
            <a:stCxn id="9" idx="0"/>
            <a:endCxn id="10" idx="1"/>
          </p:cNvCxnSpPr>
          <p:nvPr/>
        </p:nvCxnSpPr>
        <p:spPr>
          <a:xfrm rot="16200000" flipH="1">
            <a:off x="4235203" y="3480801"/>
            <a:ext cx="90194" cy="3059364"/>
          </a:xfrm>
          <a:prstGeom prst="curvedConnector3">
            <a:avLst>
              <a:gd name="adj1" fmla="val -2721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s://cdn.pixabay.com/photo/2012/04/16/11/18/dog-35553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22" y="5458731"/>
            <a:ext cx="880388" cy="11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3100387" y="6189184"/>
            <a:ext cx="10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suPerro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curvado 20"/>
          <p:cNvCxnSpPr>
            <a:stCxn id="19" idx="0"/>
            <a:endCxn id="10" idx="2"/>
          </p:cNvCxnSpPr>
          <p:nvPr/>
        </p:nvCxnSpPr>
        <p:spPr>
          <a:xfrm rot="5400000" flipH="1" flipV="1">
            <a:off x="4920781" y="4847794"/>
            <a:ext cx="144672" cy="107720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rir llave 27"/>
          <p:cNvSpPr/>
          <p:nvPr/>
        </p:nvSpPr>
        <p:spPr>
          <a:xfrm>
            <a:off x="1125132" y="4888234"/>
            <a:ext cx="390525" cy="16182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9" name="Abrir llave 28"/>
          <p:cNvSpPr/>
          <p:nvPr/>
        </p:nvSpPr>
        <p:spPr>
          <a:xfrm rot="10800000">
            <a:off x="7585413" y="4918914"/>
            <a:ext cx="127156" cy="7784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866157" y="4852394"/>
            <a:ext cx="101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Un único objeto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-30482" y="5727519"/>
            <a:ext cx="137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Dos referencias</a:t>
            </a:r>
          </a:p>
        </p:txBody>
      </p:sp>
    </p:spTree>
    <p:extLst>
      <p:ext uri="{BB962C8B-B14F-4D97-AF65-F5344CB8AC3E}">
        <p14:creationId xmlns:p14="http://schemas.microsoft.com/office/powerpoint/2010/main" val="16043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59</a:t>
            </a:fld>
            <a:endParaRPr lang="es-ES_tradnl"/>
          </a:p>
        </p:txBody>
      </p:sp>
      <p:sp>
        <p:nvSpPr>
          <p:cNvPr id="6" name="Shape 287"/>
          <p:cNvSpPr/>
          <p:nvPr/>
        </p:nvSpPr>
        <p:spPr>
          <a:xfrm>
            <a:off x="1436040" y="2939138"/>
            <a:ext cx="1657439" cy="50471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1"/>
          <p:cNvSpPr/>
          <p:nvPr/>
        </p:nvSpPr>
        <p:spPr>
          <a:xfrm>
            <a:off x="1737719" y="3821304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11" name="Shape 292"/>
          <p:cNvCxnSpPr/>
          <p:nvPr/>
        </p:nvCxnSpPr>
        <p:spPr>
          <a:xfrm>
            <a:off x="1448640" y="4181663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293"/>
          <p:cNvSpPr/>
          <p:nvPr/>
        </p:nvSpPr>
        <p:spPr>
          <a:xfrm>
            <a:off x="1613520" y="4304063"/>
            <a:ext cx="128555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</a:t>
            </a:r>
          </a:p>
        </p:txBody>
      </p:sp>
      <p:sp>
        <p:nvSpPr>
          <p:cNvPr id="13" name="Shape 294"/>
          <p:cNvSpPr/>
          <p:nvPr/>
        </p:nvSpPr>
        <p:spPr>
          <a:xfrm>
            <a:off x="1137240" y="5240880"/>
            <a:ext cx="1956239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296"/>
          <p:cNvCxnSpPr/>
          <p:nvPr/>
        </p:nvCxnSpPr>
        <p:spPr>
          <a:xfrm flipV="1">
            <a:off x="1151407" y="5675760"/>
            <a:ext cx="1942073" cy="97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298"/>
          <p:cNvSpPr/>
          <p:nvPr/>
        </p:nvSpPr>
        <p:spPr>
          <a:xfrm>
            <a:off x="3669839" y="3218401"/>
            <a:ext cx="1668239" cy="1160278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99"/>
          <p:cNvSpPr/>
          <p:nvPr/>
        </p:nvSpPr>
        <p:spPr>
          <a:xfrm>
            <a:off x="4041593" y="3483539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</a:p>
        </p:txBody>
      </p:sp>
      <p:cxnSp>
        <p:nvCxnSpPr>
          <p:cNvPr id="19" name="Shape 300"/>
          <p:cNvCxnSpPr/>
          <p:nvPr/>
        </p:nvCxnSpPr>
        <p:spPr>
          <a:xfrm>
            <a:off x="3682439" y="3802319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01"/>
          <p:cNvSpPr/>
          <p:nvPr/>
        </p:nvSpPr>
        <p:spPr>
          <a:xfrm>
            <a:off x="3658680" y="3924719"/>
            <a:ext cx="180000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entretener(): void</a:t>
            </a:r>
          </a:p>
        </p:txBody>
      </p:sp>
      <p:sp>
        <p:nvSpPr>
          <p:cNvPr id="21" name="Shape 302"/>
          <p:cNvSpPr/>
          <p:nvPr/>
        </p:nvSpPr>
        <p:spPr>
          <a:xfrm>
            <a:off x="1436040" y="3748583"/>
            <a:ext cx="1657439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304"/>
          <p:cNvCxnSpPr/>
          <p:nvPr/>
        </p:nvCxnSpPr>
        <p:spPr>
          <a:xfrm>
            <a:off x="1448640" y="4181663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305"/>
          <p:cNvSpPr/>
          <p:nvPr/>
        </p:nvSpPr>
        <p:spPr>
          <a:xfrm>
            <a:off x="1482028" y="4339346"/>
            <a:ext cx="1871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alimentar(): void </a:t>
            </a:r>
          </a:p>
        </p:txBody>
      </p:sp>
      <p:sp>
        <p:nvSpPr>
          <p:cNvPr id="25" name="Shape 306"/>
          <p:cNvSpPr/>
          <p:nvPr/>
        </p:nvSpPr>
        <p:spPr>
          <a:xfrm>
            <a:off x="5554080" y="2939138"/>
            <a:ext cx="1668600" cy="1439541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07"/>
          <p:cNvSpPr/>
          <p:nvPr/>
        </p:nvSpPr>
        <p:spPr>
          <a:xfrm>
            <a:off x="5966122" y="3202634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</a:p>
        </p:txBody>
      </p:sp>
      <p:cxnSp>
        <p:nvCxnSpPr>
          <p:cNvPr id="27" name="Shape 308"/>
          <p:cNvCxnSpPr/>
          <p:nvPr/>
        </p:nvCxnSpPr>
        <p:spPr>
          <a:xfrm>
            <a:off x="5566680" y="3515039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309"/>
          <p:cNvSpPr/>
          <p:nvPr/>
        </p:nvSpPr>
        <p:spPr>
          <a:xfrm>
            <a:off x="5530319" y="3589919"/>
            <a:ext cx="165564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despegar(): void</a:t>
            </a:r>
          </a:p>
        </p:txBody>
      </p:sp>
      <p:sp>
        <p:nvSpPr>
          <p:cNvPr id="29" name="Shape 310"/>
          <p:cNvSpPr/>
          <p:nvPr/>
        </p:nvSpPr>
        <p:spPr>
          <a:xfrm>
            <a:off x="5530319" y="3818519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aterrizar(): void </a:t>
            </a:r>
          </a:p>
        </p:txBody>
      </p:sp>
      <p:sp>
        <p:nvSpPr>
          <p:cNvPr id="41" name="Shape 322"/>
          <p:cNvSpPr/>
          <p:nvPr/>
        </p:nvSpPr>
        <p:spPr>
          <a:xfrm>
            <a:off x="3867533" y="3226764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42" name="Shape 323"/>
          <p:cNvSpPr/>
          <p:nvPr/>
        </p:nvSpPr>
        <p:spPr>
          <a:xfrm>
            <a:off x="5704835" y="2964970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44" name="Shape 325"/>
          <p:cNvSpPr/>
          <p:nvPr/>
        </p:nvSpPr>
        <p:spPr>
          <a:xfrm>
            <a:off x="5530319" y="4034160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volar(): void </a:t>
            </a:r>
          </a:p>
        </p:txBody>
      </p:sp>
      <p:sp>
        <p:nvSpPr>
          <p:cNvPr id="45" name="Shape 326"/>
          <p:cNvSpPr/>
          <p:nvPr/>
        </p:nvSpPr>
        <p:spPr>
          <a:xfrm>
            <a:off x="1272600" y="5834519"/>
            <a:ext cx="201779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dormirDePie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72133" y="525106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endParaRPr lang="es-AR" dirty="0"/>
          </a:p>
        </p:txBody>
      </p:sp>
      <p:sp>
        <p:nvSpPr>
          <p:cNvPr id="54" name="Rectangle 53"/>
          <p:cNvSpPr/>
          <p:nvPr/>
        </p:nvSpPr>
        <p:spPr>
          <a:xfrm>
            <a:off x="1748957" y="37485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lang="es-AR" dirty="0"/>
          </a:p>
        </p:txBody>
      </p:sp>
      <p:sp>
        <p:nvSpPr>
          <p:cNvPr id="55" name="Rectangle 54"/>
          <p:cNvSpPr/>
          <p:nvPr/>
        </p:nvSpPr>
        <p:spPr>
          <a:xfrm>
            <a:off x="1772133" y="293913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116541" y="1982174"/>
            <a:ext cx="8650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Una clase puede implementar </a:t>
            </a:r>
            <a:r>
              <a:rPr lang="es-AR" sz="2800" b="1" dirty="0"/>
              <a:t>múltiples interfaces</a:t>
            </a:r>
          </a:p>
        </p:txBody>
      </p:sp>
      <p:cxnSp>
        <p:nvCxnSpPr>
          <p:cNvPr id="87" name="Shape 296"/>
          <p:cNvCxnSpPr/>
          <p:nvPr/>
        </p:nvCxnSpPr>
        <p:spPr>
          <a:xfrm flipV="1">
            <a:off x="1151407" y="5762773"/>
            <a:ext cx="1942073" cy="97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304"/>
          <p:cNvCxnSpPr/>
          <p:nvPr/>
        </p:nvCxnSpPr>
        <p:spPr>
          <a:xfrm>
            <a:off x="1448640" y="4253302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" name="Shape 300"/>
          <p:cNvCxnSpPr/>
          <p:nvPr/>
        </p:nvCxnSpPr>
        <p:spPr>
          <a:xfrm>
            <a:off x="3669839" y="3853257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" name="Shape 308"/>
          <p:cNvCxnSpPr/>
          <p:nvPr/>
        </p:nvCxnSpPr>
        <p:spPr>
          <a:xfrm>
            <a:off x="5566680" y="3589919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" name="Shape 311"/>
          <p:cNvCxnSpPr/>
          <p:nvPr/>
        </p:nvCxnSpPr>
        <p:spPr>
          <a:xfrm>
            <a:off x="3088220" y="5641725"/>
            <a:ext cx="3300480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47" name="Shape 316"/>
          <p:cNvCxnSpPr/>
          <p:nvPr/>
        </p:nvCxnSpPr>
        <p:spPr>
          <a:xfrm>
            <a:off x="3088220" y="5497003"/>
            <a:ext cx="1309372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5" y="3905591"/>
            <a:ext cx="1066949" cy="695422"/>
          </a:xfrm>
          <a:prstGeom prst="rect">
            <a:avLst/>
          </a:prstGeom>
        </p:spPr>
      </p:pic>
      <p:sp>
        <p:nvSpPr>
          <p:cNvPr id="49" name="Down Arrow 48"/>
          <p:cNvSpPr/>
          <p:nvPr/>
        </p:nvSpPr>
        <p:spPr>
          <a:xfrm flipV="1">
            <a:off x="2058318" y="4769458"/>
            <a:ext cx="185139" cy="481603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Down Arrow 49"/>
          <p:cNvSpPr/>
          <p:nvPr/>
        </p:nvSpPr>
        <p:spPr>
          <a:xfrm flipV="1">
            <a:off x="2056126" y="3461331"/>
            <a:ext cx="185139" cy="273929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4397592" y="4378679"/>
            <a:ext cx="0" cy="11183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endCxn id="25" idx="2"/>
          </p:cNvCxnSpPr>
          <p:nvPr/>
        </p:nvCxnSpPr>
        <p:spPr>
          <a:xfrm flipV="1">
            <a:off x="6388380" y="4378679"/>
            <a:ext cx="0" cy="12417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60</a:t>
            </a:fld>
            <a:endParaRPr lang="es-ES_tradnl"/>
          </a:p>
        </p:txBody>
      </p:sp>
      <p:sp>
        <p:nvSpPr>
          <p:cNvPr id="6" name="Shape 334"/>
          <p:cNvSpPr/>
          <p:nvPr/>
        </p:nvSpPr>
        <p:spPr>
          <a:xfrm>
            <a:off x="2237805" y="1902530"/>
            <a:ext cx="1657439" cy="50471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35"/>
          <p:cNvSpPr/>
          <p:nvPr/>
        </p:nvSpPr>
        <p:spPr>
          <a:xfrm>
            <a:off x="2579084" y="1975610"/>
            <a:ext cx="938160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9" name="Shape 337"/>
          <p:cNvSpPr/>
          <p:nvPr/>
        </p:nvSpPr>
        <p:spPr>
          <a:xfrm>
            <a:off x="2237805" y="2872370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38"/>
          <p:cNvSpPr/>
          <p:nvPr/>
        </p:nvSpPr>
        <p:spPr>
          <a:xfrm>
            <a:off x="2539484" y="2945091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11" name="Shape 339"/>
          <p:cNvCxnSpPr/>
          <p:nvPr/>
        </p:nvCxnSpPr>
        <p:spPr>
          <a:xfrm>
            <a:off x="2250405" y="330545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340"/>
          <p:cNvSpPr/>
          <p:nvPr/>
        </p:nvSpPr>
        <p:spPr>
          <a:xfrm>
            <a:off x="2415284" y="3427851"/>
            <a:ext cx="128555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</a:t>
            </a:r>
          </a:p>
        </p:txBody>
      </p:sp>
      <p:sp>
        <p:nvSpPr>
          <p:cNvPr id="13" name="Shape 341"/>
          <p:cNvSpPr/>
          <p:nvPr/>
        </p:nvSpPr>
        <p:spPr>
          <a:xfrm>
            <a:off x="2155365" y="4358530"/>
            <a:ext cx="1810845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343"/>
          <p:cNvCxnSpPr>
            <a:stCxn id="13" idx="1"/>
            <a:endCxn id="13" idx="3"/>
          </p:cNvCxnSpPr>
          <p:nvPr/>
        </p:nvCxnSpPr>
        <p:spPr>
          <a:xfrm>
            <a:off x="2155365" y="4863250"/>
            <a:ext cx="18108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345"/>
          <p:cNvSpPr/>
          <p:nvPr/>
        </p:nvSpPr>
        <p:spPr>
          <a:xfrm>
            <a:off x="4471605" y="2824490"/>
            <a:ext cx="1668239" cy="105731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46"/>
          <p:cNvSpPr/>
          <p:nvPr/>
        </p:nvSpPr>
        <p:spPr>
          <a:xfrm>
            <a:off x="4772925" y="3008810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</a:p>
        </p:txBody>
      </p:sp>
      <p:cxnSp>
        <p:nvCxnSpPr>
          <p:cNvPr id="19" name="Shape 347"/>
          <p:cNvCxnSpPr/>
          <p:nvPr/>
        </p:nvCxnSpPr>
        <p:spPr>
          <a:xfrm>
            <a:off x="4484205" y="3305451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8"/>
          <p:cNvSpPr/>
          <p:nvPr/>
        </p:nvSpPr>
        <p:spPr>
          <a:xfrm>
            <a:off x="4484204" y="3427851"/>
            <a:ext cx="177623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entretener(): void</a:t>
            </a:r>
          </a:p>
        </p:txBody>
      </p:sp>
      <p:sp>
        <p:nvSpPr>
          <p:cNvPr id="21" name="Shape 349"/>
          <p:cNvSpPr/>
          <p:nvPr/>
        </p:nvSpPr>
        <p:spPr>
          <a:xfrm>
            <a:off x="2237805" y="2872370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50"/>
          <p:cNvSpPr/>
          <p:nvPr/>
        </p:nvSpPr>
        <p:spPr>
          <a:xfrm>
            <a:off x="2539484" y="2945091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23" name="Shape 351"/>
          <p:cNvCxnSpPr/>
          <p:nvPr/>
        </p:nvCxnSpPr>
        <p:spPr>
          <a:xfrm>
            <a:off x="2250405" y="330545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352"/>
          <p:cNvSpPr/>
          <p:nvPr/>
        </p:nvSpPr>
        <p:spPr>
          <a:xfrm>
            <a:off x="2265185" y="3427851"/>
            <a:ext cx="173642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alimentar(): void </a:t>
            </a:r>
          </a:p>
        </p:txBody>
      </p:sp>
      <p:sp>
        <p:nvSpPr>
          <p:cNvPr id="25" name="Shape 353"/>
          <p:cNvSpPr/>
          <p:nvPr/>
        </p:nvSpPr>
        <p:spPr>
          <a:xfrm>
            <a:off x="6617090" y="2546931"/>
            <a:ext cx="1668600" cy="133487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354"/>
          <p:cNvSpPr/>
          <p:nvPr/>
        </p:nvSpPr>
        <p:spPr>
          <a:xfrm>
            <a:off x="6918770" y="2721531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</a:p>
        </p:txBody>
      </p:sp>
      <p:cxnSp>
        <p:nvCxnSpPr>
          <p:cNvPr id="27" name="Shape 355"/>
          <p:cNvCxnSpPr/>
          <p:nvPr/>
        </p:nvCxnSpPr>
        <p:spPr>
          <a:xfrm>
            <a:off x="6629690" y="3018170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356"/>
          <p:cNvSpPr/>
          <p:nvPr/>
        </p:nvSpPr>
        <p:spPr>
          <a:xfrm>
            <a:off x="6675880" y="3138771"/>
            <a:ext cx="165564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despegar(): void</a:t>
            </a:r>
          </a:p>
        </p:txBody>
      </p:sp>
      <p:sp>
        <p:nvSpPr>
          <p:cNvPr id="29" name="Shape 357"/>
          <p:cNvSpPr/>
          <p:nvPr/>
        </p:nvSpPr>
        <p:spPr>
          <a:xfrm>
            <a:off x="6675880" y="3367371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aterrizar(): void </a:t>
            </a:r>
          </a:p>
        </p:txBody>
      </p:sp>
      <p:sp>
        <p:nvSpPr>
          <p:cNvPr id="38" name="Shape 366"/>
          <p:cNvSpPr/>
          <p:nvPr/>
        </p:nvSpPr>
        <p:spPr>
          <a:xfrm>
            <a:off x="4657366" y="2824491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39" name="Shape 367"/>
          <p:cNvSpPr/>
          <p:nvPr/>
        </p:nvSpPr>
        <p:spPr>
          <a:xfrm>
            <a:off x="6673249" y="2546931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40" name="Shape 368"/>
          <p:cNvSpPr/>
          <p:nvPr/>
        </p:nvSpPr>
        <p:spPr>
          <a:xfrm>
            <a:off x="288390" y="6079307"/>
            <a:ext cx="8876519" cy="630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0" strike="noStrike" dirty="0">
                <a:latin typeface="Arial"/>
                <a:ea typeface="Arial"/>
                <a:cs typeface="Arial"/>
                <a:sym typeface="Arial"/>
              </a:rPr>
              <a:t>Una interface puede </a:t>
            </a:r>
            <a:r>
              <a:rPr lang="es-AR" sz="2000" b="0" u="sng" strike="noStrike" dirty="0">
                <a:latin typeface="Arial"/>
                <a:ea typeface="Arial"/>
                <a:cs typeface="Arial"/>
                <a:sym typeface="Arial"/>
              </a:rPr>
              <a:t>ser implementada</a:t>
            </a:r>
            <a:r>
              <a:rPr lang="es-AR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000" b="0" strike="noStrike" dirty="0" smtClean="0">
                <a:latin typeface="Arial"/>
                <a:ea typeface="Arial"/>
                <a:cs typeface="Arial"/>
                <a:sym typeface="Arial"/>
              </a:rPr>
              <a:t>por </a:t>
            </a:r>
            <a:r>
              <a:rPr lang="es-AR" sz="2000" b="0" strike="noStrike" dirty="0">
                <a:latin typeface="Arial"/>
                <a:ea typeface="Arial"/>
                <a:cs typeface="Arial"/>
                <a:sym typeface="Arial"/>
              </a:rPr>
              <a:t>múltiples </a:t>
            </a:r>
            <a:r>
              <a:rPr lang="es-AR" sz="2000" b="0" strike="noStrike" dirty="0" smtClean="0">
                <a:latin typeface="Arial"/>
                <a:ea typeface="Arial"/>
                <a:cs typeface="Arial"/>
                <a:sym typeface="Arial"/>
              </a:rPr>
              <a:t>clases  e interfaces</a:t>
            </a:r>
            <a:endParaRPr lang="es-AR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369"/>
          <p:cNvSpPr/>
          <p:nvPr/>
        </p:nvSpPr>
        <p:spPr>
          <a:xfrm>
            <a:off x="6675880" y="3583010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volar(): void </a:t>
            </a:r>
          </a:p>
        </p:txBody>
      </p:sp>
      <p:sp>
        <p:nvSpPr>
          <p:cNvPr id="42" name="Shape 370"/>
          <p:cNvSpPr/>
          <p:nvPr/>
        </p:nvSpPr>
        <p:spPr>
          <a:xfrm>
            <a:off x="2191404" y="4952170"/>
            <a:ext cx="1728541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dormirDePie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44" name="Shape 372"/>
          <p:cNvSpPr/>
          <p:nvPr/>
        </p:nvSpPr>
        <p:spPr>
          <a:xfrm>
            <a:off x="169245" y="2704562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373"/>
          <p:cNvSpPr/>
          <p:nvPr/>
        </p:nvSpPr>
        <p:spPr>
          <a:xfrm>
            <a:off x="470925" y="2777281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46" name="Shape 374"/>
          <p:cNvCxnSpPr/>
          <p:nvPr/>
        </p:nvCxnSpPr>
        <p:spPr>
          <a:xfrm>
            <a:off x="181845" y="317364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" name="Shape 375"/>
          <p:cNvSpPr/>
          <p:nvPr/>
        </p:nvSpPr>
        <p:spPr>
          <a:xfrm>
            <a:off x="346725" y="3260041"/>
            <a:ext cx="128555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</a:t>
            </a:r>
          </a:p>
        </p:txBody>
      </p:sp>
      <p:sp>
        <p:nvSpPr>
          <p:cNvPr id="48" name="Shape 376"/>
          <p:cNvSpPr/>
          <p:nvPr/>
        </p:nvSpPr>
        <p:spPr>
          <a:xfrm>
            <a:off x="86804" y="4361050"/>
            <a:ext cx="1739879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378"/>
          <p:cNvCxnSpPr/>
          <p:nvPr/>
        </p:nvCxnSpPr>
        <p:spPr>
          <a:xfrm>
            <a:off x="99404" y="4794130"/>
            <a:ext cx="1727280" cy="180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" name="Shape 380"/>
          <p:cNvSpPr/>
          <p:nvPr/>
        </p:nvSpPr>
        <p:spPr>
          <a:xfrm>
            <a:off x="169245" y="2704562"/>
            <a:ext cx="1668600" cy="122904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AR" sz="14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381"/>
          <p:cNvSpPr/>
          <p:nvPr/>
        </p:nvSpPr>
        <p:spPr>
          <a:xfrm>
            <a:off x="313245" y="2777281"/>
            <a:ext cx="1452600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Transporte</a:t>
            </a:r>
          </a:p>
        </p:txBody>
      </p:sp>
      <p:cxnSp>
        <p:nvCxnSpPr>
          <p:cNvPr id="54" name="Shape 382"/>
          <p:cNvCxnSpPr/>
          <p:nvPr/>
        </p:nvCxnSpPr>
        <p:spPr>
          <a:xfrm>
            <a:off x="181845" y="313764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" name="Shape 383"/>
          <p:cNvSpPr/>
          <p:nvPr/>
        </p:nvSpPr>
        <p:spPr>
          <a:xfrm>
            <a:off x="169244" y="3440041"/>
            <a:ext cx="1751099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setVelMax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v);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getVelMax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int </a:t>
            </a:r>
          </a:p>
        </p:txBody>
      </p:sp>
      <p:sp>
        <p:nvSpPr>
          <p:cNvPr id="56" name="Shape 384"/>
          <p:cNvSpPr/>
          <p:nvPr/>
        </p:nvSpPr>
        <p:spPr>
          <a:xfrm>
            <a:off x="99404" y="4954689"/>
            <a:ext cx="1683821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cxnSp>
        <p:nvCxnSpPr>
          <p:cNvPr id="60" name="Shape 388"/>
          <p:cNvCxnSpPr/>
          <p:nvPr/>
        </p:nvCxnSpPr>
        <p:spPr>
          <a:xfrm>
            <a:off x="181845" y="338964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2" name="Shape 441"/>
          <p:cNvSpPr/>
          <p:nvPr/>
        </p:nvSpPr>
        <p:spPr>
          <a:xfrm>
            <a:off x="7061309" y="4412319"/>
            <a:ext cx="2019935" cy="129707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442"/>
          <p:cNvSpPr/>
          <p:nvPr/>
        </p:nvSpPr>
        <p:spPr>
          <a:xfrm>
            <a:off x="7422909" y="4580651"/>
            <a:ext cx="165599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VoladorEspacial</a:t>
            </a:r>
          </a:p>
        </p:txBody>
      </p:sp>
      <p:cxnSp>
        <p:nvCxnSpPr>
          <p:cNvPr id="64" name="Shape 443"/>
          <p:cNvCxnSpPr/>
          <p:nvPr/>
        </p:nvCxnSpPr>
        <p:spPr>
          <a:xfrm>
            <a:off x="7061310" y="4883410"/>
            <a:ext cx="201993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" name="Shape 444"/>
          <p:cNvSpPr/>
          <p:nvPr/>
        </p:nvSpPr>
        <p:spPr>
          <a:xfrm>
            <a:off x="7076589" y="4952171"/>
            <a:ext cx="1619280" cy="4201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salirAtmosfera</a:t>
            </a: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66" name="Shape 445"/>
          <p:cNvSpPr/>
          <p:nvPr/>
        </p:nvSpPr>
        <p:spPr>
          <a:xfrm>
            <a:off x="7076589" y="5180771"/>
            <a:ext cx="1619280" cy="3898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volverAtmosfera</a:t>
            </a: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 </a:t>
            </a:r>
          </a:p>
        </p:txBody>
      </p:sp>
      <p:sp>
        <p:nvSpPr>
          <p:cNvPr id="67" name="Shape 446"/>
          <p:cNvSpPr/>
          <p:nvPr/>
        </p:nvSpPr>
        <p:spPr>
          <a:xfrm>
            <a:off x="7394469" y="4406051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1497724" y="5469849"/>
            <a:ext cx="5182122" cy="609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819697" y="5774579"/>
            <a:ext cx="163606" cy="304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39484" y="437504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endParaRPr lang="es-AR" dirty="0"/>
          </a:p>
        </p:txBody>
      </p:sp>
      <p:sp>
        <p:nvSpPr>
          <p:cNvPr id="34" name="Rectangle 33"/>
          <p:cNvSpPr/>
          <p:nvPr/>
        </p:nvSpPr>
        <p:spPr>
          <a:xfrm>
            <a:off x="470925" y="4389863"/>
            <a:ext cx="81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Avión</a:t>
            </a:r>
            <a:endParaRPr lang="es-AR" dirty="0"/>
          </a:p>
        </p:txBody>
      </p:sp>
      <p:cxnSp>
        <p:nvCxnSpPr>
          <p:cNvPr id="73" name="Shape 343"/>
          <p:cNvCxnSpPr/>
          <p:nvPr/>
        </p:nvCxnSpPr>
        <p:spPr>
          <a:xfrm>
            <a:off x="2155365" y="4801430"/>
            <a:ext cx="18108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Shape 378"/>
          <p:cNvCxnSpPr/>
          <p:nvPr/>
        </p:nvCxnSpPr>
        <p:spPr>
          <a:xfrm>
            <a:off x="99404" y="4840668"/>
            <a:ext cx="1727280" cy="180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Shape 355"/>
          <p:cNvCxnSpPr/>
          <p:nvPr/>
        </p:nvCxnSpPr>
        <p:spPr>
          <a:xfrm>
            <a:off x="6629691" y="3083690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" name="Shape 347"/>
          <p:cNvCxnSpPr/>
          <p:nvPr/>
        </p:nvCxnSpPr>
        <p:spPr>
          <a:xfrm>
            <a:off x="4484205" y="3356634"/>
            <a:ext cx="165564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" name="Shape 351"/>
          <p:cNvCxnSpPr/>
          <p:nvPr/>
        </p:nvCxnSpPr>
        <p:spPr>
          <a:xfrm>
            <a:off x="2250405" y="3367371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" name="Shape 443"/>
          <p:cNvCxnSpPr/>
          <p:nvPr/>
        </p:nvCxnSpPr>
        <p:spPr>
          <a:xfrm>
            <a:off x="7061310" y="4801430"/>
            <a:ext cx="201993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" name="Rectangle 87"/>
          <p:cNvSpPr/>
          <p:nvPr/>
        </p:nvSpPr>
        <p:spPr>
          <a:xfrm>
            <a:off x="190413" y="3108163"/>
            <a:ext cx="1568058" cy="30777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s-AR" sz="1400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cxnSp>
        <p:nvCxnSpPr>
          <p:cNvPr id="76" name="Shape 311"/>
          <p:cNvCxnSpPr/>
          <p:nvPr/>
        </p:nvCxnSpPr>
        <p:spPr>
          <a:xfrm>
            <a:off x="3966210" y="4745734"/>
            <a:ext cx="2784313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77" name="Shape 316"/>
          <p:cNvCxnSpPr/>
          <p:nvPr/>
        </p:nvCxnSpPr>
        <p:spPr>
          <a:xfrm flipV="1">
            <a:off x="3949701" y="4601012"/>
            <a:ext cx="1309372" cy="2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6" y="1762769"/>
            <a:ext cx="1066949" cy="695422"/>
          </a:xfrm>
          <a:prstGeom prst="rect">
            <a:avLst/>
          </a:prstGeom>
        </p:spPr>
      </p:pic>
      <p:sp>
        <p:nvSpPr>
          <p:cNvPr id="81" name="Down Arrow 80"/>
          <p:cNvSpPr/>
          <p:nvPr/>
        </p:nvSpPr>
        <p:spPr>
          <a:xfrm flipV="1">
            <a:off x="2919799" y="3873468"/>
            <a:ext cx="185139" cy="481603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Down Arrow 81"/>
          <p:cNvSpPr/>
          <p:nvPr/>
        </p:nvSpPr>
        <p:spPr>
          <a:xfrm flipV="1">
            <a:off x="2917607" y="2407247"/>
            <a:ext cx="187331" cy="455406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Down Arrow 88"/>
          <p:cNvSpPr/>
          <p:nvPr/>
        </p:nvSpPr>
        <p:spPr>
          <a:xfrm flipV="1">
            <a:off x="7884550" y="3870664"/>
            <a:ext cx="185139" cy="541655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1" name="Shape 311"/>
          <p:cNvCxnSpPr/>
          <p:nvPr/>
        </p:nvCxnSpPr>
        <p:spPr>
          <a:xfrm>
            <a:off x="949389" y="5609943"/>
            <a:ext cx="6007832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92" name="Down Arrow 91"/>
          <p:cNvSpPr/>
          <p:nvPr/>
        </p:nvSpPr>
        <p:spPr>
          <a:xfrm flipV="1">
            <a:off x="993332" y="3937342"/>
            <a:ext cx="185139" cy="414729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Down Arrow 92"/>
          <p:cNvSpPr/>
          <p:nvPr/>
        </p:nvSpPr>
        <p:spPr>
          <a:xfrm rot="4621891" flipV="1">
            <a:off x="1586871" y="1971555"/>
            <a:ext cx="154545" cy="116981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1" name="Straight Connector 60"/>
          <p:cNvCxnSpPr>
            <a:endCxn id="48" idx="2"/>
          </p:cNvCxnSpPr>
          <p:nvPr/>
        </p:nvCxnSpPr>
        <p:spPr>
          <a:xfrm flipV="1">
            <a:off x="956744" y="5370489"/>
            <a:ext cx="0" cy="2480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flipV="1">
            <a:off x="5288306" y="3865660"/>
            <a:ext cx="1" cy="7061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H="1" flipV="1">
            <a:off x="6741578" y="3873468"/>
            <a:ext cx="8945" cy="8722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flipV="1">
            <a:off x="6957221" y="3885769"/>
            <a:ext cx="0" cy="16848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61</a:t>
            </a:fld>
            <a:endParaRPr lang="es-ES_tradnl"/>
          </a:p>
        </p:txBody>
      </p:sp>
      <p:sp>
        <p:nvSpPr>
          <p:cNvPr id="6" name="Shape 468"/>
          <p:cNvSpPr/>
          <p:nvPr/>
        </p:nvSpPr>
        <p:spPr>
          <a:xfrm>
            <a:off x="765332" y="3498184"/>
            <a:ext cx="4137744" cy="23708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interfaces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lang="es-AR" b="1" strike="noStrike" dirty="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8745" y="3498184"/>
            <a:ext cx="338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La interface Volador es public, por lo tanto puede ser usada por cualquier clase e interface</a:t>
            </a:r>
            <a:endParaRPr lang="es-AR" sz="2400" dirty="0"/>
          </a:p>
        </p:txBody>
      </p:sp>
      <p:sp>
        <p:nvSpPr>
          <p:cNvPr id="7" name="Rectangle 6"/>
          <p:cNvSpPr/>
          <p:nvPr/>
        </p:nvSpPr>
        <p:spPr>
          <a:xfrm>
            <a:off x="62753" y="1837766"/>
            <a:ext cx="8919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Una </a:t>
            </a:r>
            <a:r>
              <a:rPr lang="es-ES" sz="2400" dirty="0" smtClean="0"/>
              <a:t>interfaz </a:t>
            </a:r>
            <a:r>
              <a:rPr lang="es-ES" sz="2400" dirty="0"/>
              <a:t>se declara con la palabra clave interface </a:t>
            </a:r>
          </a:p>
        </p:txBody>
      </p:sp>
    </p:spTree>
    <p:extLst>
      <p:ext uri="{BB962C8B-B14F-4D97-AF65-F5344CB8AC3E}">
        <p14:creationId xmlns:p14="http://schemas.microsoft.com/office/powerpoint/2010/main" val="20745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62</a:t>
            </a:fld>
            <a:endParaRPr lang="es-ES_tradnl"/>
          </a:p>
        </p:txBody>
      </p:sp>
      <p:sp>
        <p:nvSpPr>
          <p:cNvPr id="6" name="Shape 468"/>
          <p:cNvSpPr/>
          <p:nvPr/>
        </p:nvSpPr>
        <p:spPr>
          <a:xfrm>
            <a:off x="765332" y="4252787"/>
            <a:ext cx="4137744" cy="23708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interfaces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i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UN_SEGUNDO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i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UN_MINUTO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60;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aterrizar();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despegar();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volar();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53" y="1837766"/>
            <a:ext cx="8919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Los </a:t>
            </a:r>
            <a:r>
              <a:rPr lang="es-ES" sz="2400" dirty="0"/>
              <a:t>métodos son </a:t>
            </a: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dirty="0" smtClean="0"/>
              <a:t>abstract </a:t>
            </a:r>
            <a:r>
              <a:rPr lang="es-ES" sz="2400" dirty="0"/>
              <a:t>implícitamente </a:t>
            </a:r>
            <a:r>
              <a:rPr lang="es-ES" sz="2400" dirty="0" smtClean="0"/>
              <a:t>(</a:t>
            </a:r>
            <a:r>
              <a:rPr lang="es-ES" sz="2400" dirty="0"/>
              <a:t>sin </a:t>
            </a:r>
            <a:r>
              <a:rPr lang="es-ES" sz="2400" dirty="0" smtClean="0"/>
              <a:t>escribirlo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</a:t>
            </a:r>
            <a:r>
              <a:rPr lang="es-ES" sz="2400" dirty="0" smtClean="0"/>
              <a:t>variables van a tener valor constante, son </a:t>
            </a:r>
            <a:r>
              <a:rPr lang="es-ES" sz="2400" dirty="0" err="1"/>
              <a:t>public</a:t>
            </a:r>
            <a:r>
              <a:rPr lang="es-ES" sz="2400" dirty="0"/>
              <a:t>, </a:t>
            </a:r>
            <a:r>
              <a:rPr lang="es-ES" sz="2400" dirty="0" err="1"/>
              <a:t>static</a:t>
            </a:r>
            <a:r>
              <a:rPr lang="es-ES" sz="2400" dirty="0"/>
              <a:t> y final </a:t>
            </a:r>
            <a:r>
              <a:rPr lang="es-ES" sz="2400" dirty="0" smtClean="0"/>
              <a:t>(que veremos más adelante) implícitamente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810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En la </a:t>
            </a:r>
            <a:r>
              <a:rPr lang="es-ES" sz="2400" dirty="0"/>
              <a:t>clase que </a:t>
            </a:r>
            <a:r>
              <a:rPr lang="es-ES" sz="2400" dirty="0" smtClean="0"/>
              <a:t>implementa la interfaz usamos la </a:t>
            </a:r>
            <a:r>
              <a:rPr lang="es-ES" sz="2400" dirty="0"/>
              <a:t>palabra clave </a:t>
            </a:r>
            <a:r>
              <a:rPr lang="es-ES" sz="2400" b="1" dirty="0" err="1" smtClean="0"/>
              <a:t>implements</a:t>
            </a:r>
            <a:endParaRPr lang="es-AR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63</a:t>
            </a:fld>
            <a:endParaRPr lang="es-ES_tradnl"/>
          </a:p>
        </p:txBody>
      </p:sp>
      <p:sp>
        <p:nvSpPr>
          <p:cNvPr id="15" name="Shape 484"/>
          <p:cNvSpPr/>
          <p:nvPr/>
        </p:nvSpPr>
        <p:spPr>
          <a:xfrm>
            <a:off x="93785" y="3556452"/>
            <a:ext cx="8246174" cy="24659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interfaces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Avion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AR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Avion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(){…} // constructor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abrirFlaps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despegar(){...};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aterrizar(){...};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volar(){...};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" name="Shape 485"/>
          <p:cNvSpPr/>
          <p:nvPr/>
        </p:nvSpPr>
        <p:spPr>
          <a:xfrm>
            <a:off x="6457950" y="3783718"/>
            <a:ext cx="1186919" cy="3296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8" y="0"/>
                </a:moveTo>
                <a:cubicBezTo>
                  <a:pt x="1819" y="0"/>
                  <a:pt x="0" y="9966"/>
                  <a:pt x="0" y="19933"/>
                </a:cubicBezTo>
                <a:lnTo>
                  <a:pt x="0" y="99667"/>
                </a:lnTo>
                <a:cubicBezTo>
                  <a:pt x="0" y="109634"/>
                  <a:pt x="1819" y="119800"/>
                  <a:pt x="3638" y="119800"/>
                </a:cubicBezTo>
                <a:lnTo>
                  <a:pt x="116325" y="119800"/>
                </a:lnTo>
                <a:cubicBezTo>
                  <a:pt x="118144" y="119800"/>
                  <a:pt x="119963" y="109634"/>
                  <a:pt x="119963" y="99667"/>
                </a:cubicBezTo>
                <a:lnTo>
                  <a:pt x="119963" y="19933"/>
                </a:lnTo>
                <a:cubicBezTo>
                  <a:pt x="119963" y="9966"/>
                  <a:pt x="118144" y="0"/>
                  <a:pt x="116325" y="0"/>
                </a:cubicBezTo>
                <a:lnTo>
                  <a:pt x="3638" y="0"/>
                </a:lnTo>
              </a:path>
            </a:pathLst>
          </a:custGeom>
          <a:noFill/>
          <a:ln w="28425" cap="flat" cmpd="sng">
            <a:solidFill>
              <a:schemeClr val="accent1">
                <a:lumMod val="75000"/>
              </a:schemeClr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486"/>
          <p:cNvSpPr/>
          <p:nvPr/>
        </p:nvSpPr>
        <p:spPr>
          <a:xfrm>
            <a:off x="854440" y="4675268"/>
            <a:ext cx="3362432" cy="935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71" y="0"/>
                </a:moveTo>
                <a:cubicBezTo>
                  <a:pt x="2535" y="0"/>
                  <a:pt x="0" y="9994"/>
                  <a:pt x="0" y="19988"/>
                </a:cubicBezTo>
                <a:lnTo>
                  <a:pt x="0" y="99944"/>
                </a:lnTo>
                <a:cubicBezTo>
                  <a:pt x="0" y="109938"/>
                  <a:pt x="2535" y="119933"/>
                  <a:pt x="5071" y="119933"/>
                </a:cubicBezTo>
                <a:lnTo>
                  <a:pt x="114895" y="119933"/>
                </a:lnTo>
                <a:cubicBezTo>
                  <a:pt x="117430" y="119933"/>
                  <a:pt x="119983" y="109938"/>
                  <a:pt x="119983" y="99944"/>
                </a:cubicBezTo>
                <a:lnTo>
                  <a:pt x="119983" y="19988"/>
                </a:lnTo>
                <a:cubicBezTo>
                  <a:pt x="119983" y="9994"/>
                  <a:pt x="117430" y="0"/>
                  <a:pt x="114895" y="0"/>
                </a:cubicBezTo>
                <a:lnTo>
                  <a:pt x="5071" y="0"/>
                </a:lnTo>
              </a:path>
            </a:pathLst>
          </a:custGeom>
          <a:noFill/>
          <a:ln w="28425" cap="flat" cmpd="sng">
            <a:solidFill>
              <a:schemeClr val="accent1">
                <a:lumMod val="75000"/>
              </a:schemeClr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297295" y="4473319"/>
            <a:ext cx="270659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 err="1"/>
              <a:t>Avion</a:t>
            </a:r>
            <a:r>
              <a:rPr lang="es-ES" sz="2400" dirty="0"/>
              <a:t> heredará todas las constantes de Volador</a:t>
            </a:r>
          </a:p>
        </p:txBody>
      </p:sp>
    </p:spTree>
    <p:extLst>
      <p:ext uri="{BB962C8B-B14F-4D97-AF65-F5344CB8AC3E}">
        <p14:creationId xmlns:p14="http://schemas.microsoft.com/office/powerpoint/2010/main" val="7076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64</a:t>
            </a:fld>
            <a:endParaRPr lang="es-ES_tradnl"/>
          </a:p>
        </p:txBody>
      </p:sp>
      <p:sp>
        <p:nvSpPr>
          <p:cNvPr id="9" name="Rectangle 8"/>
          <p:cNvSpPr/>
          <p:nvPr/>
        </p:nvSpPr>
        <p:spPr>
          <a:xfrm>
            <a:off x="132054" y="1936376"/>
            <a:ext cx="898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¿A qué está obligada la clase </a:t>
            </a:r>
            <a:r>
              <a:rPr lang="es-ES" sz="2800" dirty="0" smtClean="0"/>
              <a:t>Pájaro?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sp>
        <p:nvSpPr>
          <p:cNvPr id="18" name="Shape 341"/>
          <p:cNvSpPr/>
          <p:nvPr/>
        </p:nvSpPr>
        <p:spPr>
          <a:xfrm>
            <a:off x="2138856" y="5113827"/>
            <a:ext cx="1810845" cy="10094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343"/>
          <p:cNvCxnSpPr>
            <a:stCxn id="18" idx="1"/>
            <a:endCxn id="18" idx="3"/>
          </p:cNvCxnSpPr>
          <p:nvPr/>
        </p:nvCxnSpPr>
        <p:spPr>
          <a:xfrm>
            <a:off x="2138856" y="5618547"/>
            <a:ext cx="18108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353"/>
          <p:cNvSpPr/>
          <p:nvPr/>
        </p:nvSpPr>
        <p:spPr>
          <a:xfrm>
            <a:off x="6600581" y="3302228"/>
            <a:ext cx="1668600" cy="133487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54"/>
          <p:cNvSpPr/>
          <p:nvPr/>
        </p:nvSpPr>
        <p:spPr>
          <a:xfrm>
            <a:off x="6902261" y="3476828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</a:p>
        </p:txBody>
      </p:sp>
      <p:cxnSp>
        <p:nvCxnSpPr>
          <p:cNvPr id="30" name="Shape 355"/>
          <p:cNvCxnSpPr/>
          <p:nvPr/>
        </p:nvCxnSpPr>
        <p:spPr>
          <a:xfrm>
            <a:off x="6613181" y="3773467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356"/>
          <p:cNvSpPr/>
          <p:nvPr/>
        </p:nvSpPr>
        <p:spPr>
          <a:xfrm>
            <a:off x="6659371" y="3894068"/>
            <a:ext cx="165564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despegar(): void</a:t>
            </a:r>
          </a:p>
        </p:txBody>
      </p:sp>
      <p:sp>
        <p:nvSpPr>
          <p:cNvPr id="32" name="Shape 357"/>
          <p:cNvSpPr/>
          <p:nvPr/>
        </p:nvSpPr>
        <p:spPr>
          <a:xfrm>
            <a:off x="6659371" y="4122668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aterrizar(): void </a:t>
            </a:r>
          </a:p>
        </p:txBody>
      </p:sp>
      <p:sp>
        <p:nvSpPr>
          <p:cNvPr id="34" name="Shape 367"/>
          <p:cNvSpPr/>
          <p:nvPr/>
        </p:nvSpPr>
        <p:spPr>
          <a:xfrm>
            <a:off x="6656740" y="3302228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35" name="Shape 369"/>
          <p:cNvSpPr/>
          <p:nvPr/>
        </p:nvSpPr>
        <p:spPr>
          <a:xfrm>
            <a:off x="6659371" y="4338307"/>
            <a:ext cx="165564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volar(): void </a:t>
            </a:r>
          </a:p>
        </p:txBody>
      </p:sp>
      <p:sp>
        <p:nvSpPr>
          <p:cNvPr id="36" name="Shape 370"/>
          <p:cNvSpPr/>
          <p:nvPr/>
        </p:nvSpPr>
        <p:spPr>
          <a:xfrm>
            <a:off x="2174895" y="5707467"/>
            <a:ext cx="1728541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dormirDePie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522975" y="513033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endParaRPr lang="es-AR" dirty="0"/>
          </a:p>
        </p:txBody>
      </p:sp>
      <p:cxnSp>
        <p:nvCxnSpPr>
          <p:cNvPr id="57" name="Shape 343"/>
          <p:cNvCxnSpPr/>
          <p:nvPr/>
        </p:nvCxnSpPr>
        <p:spPr>
          <a:xfrm>
            <a:off x="2138856" y="5556727"/>
            <a:ext cx="18108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" name="Shape 355"/>
          <p:cNvCxnSpPr/>
          <p:nvPr/>
        </p:nvCxnSpPr>
        <p:spPr>
          <a:xfrm>
            <a:off x="6613182" y="3838987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" name="Shape 311"/>
          <p:cNvCxnSpPr/>
          <p:nvPr/>
        </p:nvCxnSpPr>
        <p:spPr>
          <a:xfrm>
            <a:off x="3949701" y="5501031"/>
            <a:ext cx="2784313" cy="0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dash"/>
            <a:miter/>
            <a:headEnd type="none" w="med" len="med"/>
            <a:tailEnd type="none" w="med" len="med"/>
          </a:ln>
        </p:spPr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75" y="5799941"/>
            <a:ext cx="1066949" cy="695422"/>
          </a:xfrm>
          <a:prstGeom prst="rect">
            <a:avLst/>
          </a:prstGeom>
        </p:spPr>
      </p:pic>
      <p:cxnSp>
        <p:nvCxnSpPr>
          <p:cNvPr id="22" name="21 Conector recto de flecha"/>
          <p:cNvCxnSpPr/>
          <p:nvPr/>
        </p:nvCxnSpPr>
        <p:spPr>
          <a:xfrm flipV="1">
            <a:off x="6759903" y="4641066"/>
            <a:ext cx="0" cy="8599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65</a:t>
            </a:fld>
            <a:endParaRPr lang="es-ES_tradnl"/>
          </a:p>
        </p:txBody>
      </p:sp>
      <p:sp>
        <p:nvSpPr>
          <p:cNvPr id="6" name="Shape 497"/>
          <p:cNvSpPr/>
          <p:nvPr/>
        </p:nvSpPr>
        <p:spPr>
          <a:xfrm>
            <a:off x="4375080" y="5632476"/>
            <a:ext cx="4738680" cy="1101599"/>
          </a:xfrm>
          <a:prstGeom prst="rect">
            <a:avLst/>
          </a:prstGeom>
          <a:noFill/>
          <a:ln w="126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Shape 4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0638" y="5186855"/>
            <a:ext cx="4863362" cy="15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00"/>
          <p:cNvSpPr/>
          <p:nvPr/>
        </p:nvSpPr>
        <p:spPr>
          <a:xfrm>
            <a:off x="4130714" y="5922633"/>
            <a:ext cx="503279" cy="276610"/>
          </a:xfrm>
          <a:prstGeom prst="ellipse">
            <a:avLst/>
          </a:prstGeom>
          <a:noFill/>
          <a:ln w="255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495"/>
          <p:cNvSpPr/>
          <p:nvPr/>
        </p:nvSpPr>
        <p:spPr>
          <a:xfrm>
            <a:off x="132054" y="4247419"/>
            <a:ext cx="5982996" cy="1218824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modelo;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interfaces.Volador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AR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Pajaro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AR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 rot="20454724">
            <a:off x="2061056" y="5750098"/>
            <a:ext cx="217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 DE COMPILACIÓN!!!</a:t>
            </a:r>
            <a:endParaRPr lang="es-AR" b="1" dirty="0"/>
          </a:p>
        </p:txBody>
      </p:sp>
      <p:sp>
        <p:nvSpPr>
          <p:cNvPr id="9" name="Rectangle 8"/>
          <p:cNvSpPr/>
          <p:nvPr/>
        </p:nvSpPr>
        <p:spPr>
          <a:xfrm>
            <a:off x="132054" y="1936376"/>
            <a:ext cx="8981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¿A qué está obligada la clase </a:t>
            </a:r>
            <a:r>
              <a:rPr lang="es-ES" sz="2800" dirty="0" err="1"/>
              <a:t>Pajaro</a:t>
            </a:r>
            <a:r>
              <a:rPr lang="es-E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implementar TODOS los métodos declarados en la interface Volador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Si no implementa todos los métodos la clase </a:t>
            </a:r>
            <a:r>
              <a:rPr lang="es-ES" sz="2800" dirty="0" smtClean="0"/>
              <a:t>sería abstracta</a:t>
            </a:r>
            <a:endParaRPr lang="es-A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940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ES" sz="2800" i="1" dirty="0"/>
              <a:t>Implementación </a:t>
            </a:r>
            <a:r>
              <a:rPr lang="es-ES" sz="2800" i="1" dirty="0" smtClean="0"/>
              <a:t>Total Parcial de Métodos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66</a:t>
            </a:fld>
            <a:endParaRPr lang="es-ES_tradnl"/>
          </a:p>
        </p:txBody>
      </p:sp>
      <p:cxnSp>
        <p:nvCxnSpPr>
          <p:cNvPr id="6" name="Shape 520"/>
          <p:cNvCxnSpPr/>
          <p:nvPr/>
        </p:nvCxnSpPr>
        <p:spPr>
          <a:xfrm>
            <a:off x="5625360" y="5773332"/>
            <a:ext cx="466560" cy="505079"/>
          </a:xfrm>
          <a:prstGeom prst="straightConnector1">
            <a:avLst/>
          </a:prstGeom>
          <a:noFill/>
          <a:ln w="28425" cap="flat" cmpd="sng">
            <a:solidFill>
              <a:srgbClr val="FF33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" name="Shape 521"/>
          <p:cNvCxnSpPr/>
          <p:nvPr/>
        </p:nvCxnSpPr>
        <p:spPr>
          <a:xfrm rot="10800000" flipH="1">
            <a:off x="4766400" y="5269692"/>
            <a:ext cx="1714680" cy="574920"/>
          </a:xfrm>
          <a:prstGeom prst="straightConnector1">
            <a:avLst/>
          </a:prstGeom>
          <a:noFill/>
          <a:ln w="28425" cap="flat" cmpd="sng">
            <a:solidFill>
              <a:srgbClr val="FF33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" name="Shape 522"/>
          <p:cNvCxnSpPr/>
          <p:nvPr/>
        </p:nvCxnSpPr>
        <p:spPr>
          <a:xfrm rot="10800000" flipH="1">
            <a:off x="4531319" y="5486053"/>
            <a:ext cx="2028960" cy="936720"/>
          </a:xfrm>
          <a:prstGeom prst="straightConnector1">
            <a:avLst/>
          </a:prstGeom>
          <a:noFill/>
          <a:ln w="28425" cap="flat" cmpd="sng">
            <a:solidFill>
              <a:srgbClr val="FF33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" name="Shape 523"/>
          <p:cNvSpPr/>
          <p:nvPr/>
        </p:nvSpPr>
        <p:spPr>
          <a:xfrm>
            <a:off x="561239" y="2977833"/>
            <a:ext cx="7803099" cy="3612411"/>
          </a:xfrm>
          <a:prstGeom prst="rect">
            <a:avLst/>
          </a:prstGeom>
          <a:solidFill>
            <a:srgbClr val="F8F8F8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modelo;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interfaces.Volador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AR" sz="1400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Pajaro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aterrizar()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Pajaro.aterrizar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despegar()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Pajaro.despegar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 durante " + UN_SEGUNDO);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volar()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Pajaro.volar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 durante " + UN_MINUTO);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dormirDePie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s-AR" sz="1400" b="1" strike="noStrike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Pajaro.dormirDePie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 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" name="Shape 524"/>
          <p:cNvCxnSpPr/>
          <p:nvPr/>
        </p:nvCxnSpPr>
        <p:spPr>
          <a:xfrm>
            <a:off x="1409490" y="6384613"/>
            <a:ext cx="46692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11" name="Shape 525"/>
          <p:cNvSpPr/>
          <p:nvPr/>
        </p:nvSpPr>
        <p:spPr>
          <a:xfrm>
            <a:off x="628650" y="6239894"/>
            <a:ext cx="780840" cy="21599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26"/>
          <p:cNvSpPr/>
          <p:nvPr/>
        </p:nvSpPr>
        <p:spPr>
          <a:xfrm>
            <a:off x="1925370" y="6168614"/>
            <a:ext cx="1826823" cy="287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Otros métodos</a:t>
            </a:r>
          </a:p>
        </p:txBody>
      </p:sp>
      <p:sp>
        <p:nvSpPr>
          <p:cNvPr id="13" name="Shape 527"/>
          <p:cNvSpPr/>
          <p:nvPr/>
        </p:nvSpPr>
        <p:spPr>
          <a:xfrm>
            <a:off x="715410" y="6166652"/>
            <a:ext cx="6073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........</a:t>
            </a:r>
          </a:p>
        </p:txBody>
      </p:sp>
      <p:sp>
        <p:nvSpPr>
          <p:cNvPr id="14" name="Shape 528"/>
          <p:cNvSpPr/>
          <p:nvPr/>
        </p:nvSpPr>
        <p:spPr>
          <a:xfrm>
            <a:off x="2476456" y="3213405"/>
            <a:ext cx="1136519" cy="215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98" y="0"/>
                </a:moveTo>
                <a:cubicBezTo>
                  <a:pt x="1899" y="0"/>
                  <a:pt x="0" y="9983"/>
                  <a:pt x="0" y="19966"/>
                </a:cubicBezTo>
                <a:lnTo>
                  <a:pt x="0" y="99833"/>
                </a:lnTo>
                <a:cubicBezTo>
                  <a:pt x="0" y="109816"/>
                  <a:pt x="1899" y="119800"/>
                  <a:pt x="3798" y="119800"/>
                </a:cubicBezTo>
                <a:lnTo>
                  <a:pt x="116163" y="119800"/>
                </a:lnTo>
                <a:cubicBezTo>
                  <a:pt x="118062" y="119800"/>
                  <a:pt x="119962" y="109816"/>
                  <a:pt x="119962" y="99833"/>
                </a:cubicBezTo>
                <a:lnTo>
                  <a:pt x="119962" y="19966"/>
                </a:lnTo>
                <a:cubicBezTo>
                  <a:pt x="119962" y="9983"/>
                  <a:pt x="118062" y="0"/>
                  <a:pt x="116163" y="0"/>
                </a:cubicBezTo>
                <a:lnTo>
                  <a:pt x="3798" y="0"/>
                </a:lnTo>
              </a:path>
            </a:pathLst>
          </a:custGeom>
          <a:noFill/>
          <a:ln w="28425" cap="flat" cmpd="sng">
            <a:solidFill>
              <a:srgbClr val="0070C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532"/>
          <p:cNvSpPr/>
          <p:nvPr/>
        </p:nvSpPr>
        <p:spPr>
          <a:xfrm>
            <a:off x="373083" y="3689565"/>
            <a:ext cx="199800" cy="18362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4" y="0"/>
                </a:moveTo>
                <a:cubicBezTo>
                  <a:pt x="89838" y="0"/>
                  <a:pt x="59892" y="4984"/>
                  <a:pt x="59892" y="9987"/>
                </a:cubicBezTo>
                <a:lnTo>
                  <a:pt x="59892" y="49993"/>
                </a:lnTo>
                <a:cubicBezTo>
                  <a:pt x="59892" y="54996"/>
                  <a:pt x="29946" y="59981"/>
                  <a:pt x="0" y="59981"/>
                </a:cubicBezTo>
                <a:cubicBezTo>
                  <a:pt x="29946" y="59981"/>
                  <a:pt x="59892" y="64984"/>
                  <a:pt x="59892" y="69987"/>
                </a:cubicBezTo>
                <a:lnTo>
                  <a:pt x="59892" y="109993"/>
                </a:lnTo>
                <a:cubicBezTo>
                  <a:pt x="59892" y="114996"/>
                  <a:pt x="89838" y="119981"/>
                  <a:pt x="119784" y="119981"/>
                </a:cubicBez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35"/>
          <p:cNvSpPr/>
          <p:nvPr/>
        </p:nvSpPr>
        <p:spPr>
          <a:xfrm>
            <a:off x="5545798" y="5412401"/>
            <a:ext cx="2905299" cy="15281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s-AR" sz="1400" b="1" strike="noStrike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s-AR" sz="1400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Volador</a:t>
            </a:r>
            <a:r>
              <a:rPr lang="es-AR" sz="1400" b="0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00" b="1" strike="noStrike" dirty="0" err="1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s-AR" sz="1400" b="0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i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UN_SEGUNDO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00" b="1" strike="noStrike" dirty="0" err="1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i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UN_MINUTO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= 60;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void</a:t>
            </a: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aterrizar();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 void</a:t>
            </a: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despegar();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00" b="1" strike="noStrike" dirty="0" smtClean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strike="noStrike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volar();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sz="1400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lang="es-AR" sz="1400" b="1" strike="noStrike" dirty="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1040" y="2070987"/>
            <a:ext cx="4572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>
              <a:buSzPct val="25000"/>
            </a:pPr>
            <a:r>
              <a:rPr lang="es-AR" dirty="0"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lang="es-AR" b="1" dirty="0" smtClean="0">
                <a:latin typeface="Arial"/>
                <a:ea typeface="Arial"/>
                <a:cs typeface="Arial"/>
                <a:sym typeface="Arial"/>
              </a:rPr>
              <a:t>Pájaro</a:t>
            </a:r>
            <a:r>
              <a:rPr lang="es-AR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dirty="0">
                <a:latin typeface="Arial"/>
                <a:ea typeface="Arial"/>
                <a:cs typeface="Arial"/>
                <a:sym typeface="Arial"/>
              </a:rPr>
              <a:t>debe implementar los 3 métodos definidos en la interface </a:t>
            </a:r>
            <a:r>
              <a:rPr lang="es-AR" b="1" dirty="0">
                <a:latin typeface="Arial"/>
                <a:ea typeface="Arial"/>
                <a:cs typeface="Arial"/>
                <a:sym typeface="Arial"/>
              </a:rPr>
              <a:t>Volador</a:t>
            </a:r>
          </a:p>
          <a:p>
            <a:pPr lvl="0">
              <a:buSzPct val="25000"/>
            </a:pPr>
            <a:r>
              <a:rPr lang="es-AR" dirty="0">
                <a:latin typeface="Arial"/>
                <a:ea typeface="Arial"/>
                <a:cs typeface="Arial"/>
                <a:sym typeface="Arial"/>
              </a:rPr>
              <a:t>para ser concreta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95238" y="3684147"/>
            <a:ext cx="33945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Las constantes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UN_MINUTO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y </a:t>
            </a:r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UN_SEGUNDO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 heredan</a:t>
            </a: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-554630" y="3679985"/>
            <a:ext cx="1613382" cy="242046"/>
          </a:xfrm>
          <a:prstGeom prst="bentConnector3">
            <a:avLst>
              <a:gd name="adj1" fmla="val 16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532"/>
          <p:cNvSpPr/>
          <p:nvPr/>
        </p:nvSpPr>
        <p:spPr>
          <a:xfrm flipH="1">
            <a:off x="8122295" y="4499686"/>
            <a:ext cx="242043" cy="9127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4" y="0"/>
                </a:moveTo>
                <a:cubicBezTo>
                  <a:pt x="89838" y="0"/>
                  <a:pt x="59892" y="4984"/>
                  <a:pt x="59892" y="9987"/>
                </a:cubicBezTo>
                <a:lnTo>
                  <a:pt x="59892" y="49993"/>
                </a:lnTo>
                <a:cubicBezTo>
                  <a:pt x="59892" y="54996"/>
                  <a:pt x="29946" y="59981"/>
                  <a:pt x="0" y="59981"/>
                </a:cubicBezTo>
                <a:cubicBezTo>
                  <a:pt x="29946" y="59981"/>
                  <a:pt x="59892" y="64984"/>
                  <a:pt x="59892" y="69987"/>
                </a:cubicBezTo>
                <a:lnTo>
                  <a:pt x="59892" y="109993"/>
                </a:lnTo>
                <a:cubicBezTo>
                  <a:pt x="59892" y="114996"/>
                  <a:pt x="89838" y="119981"/>
                  <a:pt x="119784" y="119981"/>
                </a:cubicBez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Elbow Connector 28"/>
          <p:cNvCxnSpPr/>
          <p:nvPr/>
        </p:nvCxnSpPr>
        <p:spPr>
          <a:xfrm rot="5400000" flipH="1" flipV="1">
            <a:off x="8221940" y="4615673"/>
            <a:ext cx="633782" cy="46959"/>
          </a:xfrm>
          <a:prstGeom prst="bentConnector3">
            <a:avLst>
              <a:gd name="adj1" fmla="val 24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Invocación</a:t>
            </a:r>
            <a:endParaRPr lang="es-AR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67</a:t>
            </a:fld>
            <a:endParaRPr lang="es-ES_tradnl"/>
          </a:p>
        </p:txBody>
      </p:sp>
      <p:pic>
        <p:nvPicPr>
          <p:cNvPr id="7" name="Shape 5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553" y="2142355"/>
            <a:ext cx="4353658" cy="21627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005754" y="2120315"/>
            <a:ext cx="4161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La variable p es de tipo </a:t>
            </a:r>
            <a:r>
              <a:rPr lang="es-AR" dirty="0" smtClean="0"/>
              <a:t>Pájaro, </a:t>
            </a:r>
            <a:r>
              <a:rPr lang="es-AR" dirty="0"/>
              <a:t>Volador y Mascota:</a:t>
            </a:r>
          </a:p>
          <a:p>
            <a:r>
              <a:rPr lang="es-AR" dirty="0"/>
              <a:t> Por ser </a:t>
            </a:r>
            <a:r>
              <a:rPr lang="es-AR" dirty="0" smtClean="0"/>
              <a:t>Pájaro, </a:t>
            </a:r>
            <a:r>
              <a:rPr lang="es-AR" dirty="0"/>
              <a:t>sabe: </a:t>
            </a:r>
            <a:r>
              <a:rPr lang="es-AR" dirty="0" err="1"/>
              <a:t>dormirDePie</a:t>
            </a:r>
            <a:r>
              <a:rPr lang="es-AR" dirty="0"/>
              <a:t>()</a:t>
            </a:r>
          </a:p>
          <a:p>
            <a:r>
              <a:rPr lang="es-AR" dirty="0"/>
              <a:t> Por ser Volador, sabe: despegar(), aterrizar() y volar()</a:t>
            </a:r>
          </a:p>
          <a:p>
            <a:r>
              <a:rPr lang="es-AR" dirty="0"/>
              <a:t> Por ser Mascota, sabe: entretener()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694357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¿Cuál es la salida?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95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Invocación</a:t>
            </a:r>
            <a:endParaRPr lang="es-AR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68</a:t>
            </a:fld>
            <a:endParaRPr lang="es-ES_tradnl"/>
          </a:p>
        </p:txBody>
      </p:sp>
      <p:pic>
        <p:nvPicPr>
          <p:cNvPr id="7" name="Shape 5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553" y="2142355"/>
            <a:ext cx="4353658" cy="21627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005754" y="2120315"/>
            <a:ext cx="4161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La variable p es de tipo </a:t>
            </a:r>
            <a:r>
              <a:rPr lang="es-AR" dirty="0" err="1"/>
              <a:t>Pajaro</a:t>
            </a:r>
            <a:r>
              <a:rPr lang="es-AR" dirty="0"/>
              <a:t>, Volador y Mascota:</a:t>
            </a:r>
          </a:p>
          <a:p>
            <a:r>
              <a:rPr lang="es-AR" dirty="0"/>
              <a:t> Por ser </a:t>
            </a:r>
            <a:r>
              <a:rPr lang="es-AR" dirty="0" smtClean="0"/>
              <a:t>Pájaro, </a:t>
            </a:r>
            <a:r>
              <a:rPr lang="es-AR" dirty="0"/>
              <a:t>sabe: </a:t>
            </a:r>
            <a:r>
              <a:rPr lang="es-AR" dirty="0" err="1"/>
              <a:t>dormirDePie</a:t>
            </a:r>
            <a:r>
              <a:rPr lang="es-AR" dirty="0"/>
              <a:t>()</a:t>
            </a:r>
          </a:p>
          <a:p>
            <a:r>
              <a:rPr lang="es-AR" dirty="0"/>
              <a:t> Por ser Volador, sabe: despegar(), aterrizar() y volar()</a:t>
            </a:r>
          </a:p>
          <a:p>
            <a:r>
              <a:rPr lang="es-AR" dirty="0"/>
              <a:t> Por ser Mascota, sabe: entretener()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8196" y="4643449"/>
            <a:ext cx="52982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smtClean="0"/>
              <a:t>Es un mecanismo similar a la herencia múltiple, aunque NO lo es porque las interfaces a diferencia de las clases abstractas, NO existe la posibilidad de heredar métodos concretos (de heredar implementación)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0" y="4694357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¿Cuál es la salida?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145077" y="5061585"/>
            <a:ext cx="345830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dirty="0" err="1"/>
              <a:t>Pajaro.dormirDePie</a:t>
            </a:r>
            <a:r>
              <a:rPr lang="es-AR" dirty="0"/>
              <a:t>()</a:t>
            </a:r>
          </a:p>
          <a:p>
            <a:r>
              <a:rPr lang="es-AR" dirty="0" err="1"/>
              <a:t>Pajaro.despegar</a:t>
            </a:r>
            <a:r>
              <a:rPr lang="es-AR" dirty="0"/>
              <a:t>() durante 1</a:t>
            </a:r>
          </a:p>
          <a:p>
            <a:r>
              <a:rPr lang="es-AR" dirty="0" err="1"/>
              <a:t>Pajaro.aterrizar</a:t>
            </a:r>
            <a:r>
              <a:rPr lang="es-AR" dirty="0"/>
              <a:t>()</a:t>
            </a:r>
          </a:p>
          <a:p>
            <a:r>
              <a:rPr lang="es-AR" dirty="0" err="1"/>
              <a:t>Pajaro.volar</a:t>
            </a:r>
            <a:r>
              <a:rPr lang="es-AR" dirty="0"/>
              <a:t>() durante 60</a:t>
            </a:r>
          </a:p>
          <a:p>
            <a:r>
              <a:rPr lang="es-AR" dirty="0" err="1"/>
              <a:t>Pajaro.entretener</a:t>
            </a:r>
            <a:r>
              <a:rPr lang="es-A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73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err="1">
                <a:latin typeface="Consolas" panose="020B0609020204030204" pitchFamily="49" charset="0"/>
              </a:rPr>
              <a:t>equals</a:t>
            </a:r>
            <a:r>
              <a:rPr lang="es-AR" sz="4400" dirty="0">
                <a:latin typeface="Consolas" panose="020B0609020204030204" pitchFamily="49" charset="0"/>
              </a:rPr>
              <a:t/>
            </a:r>
            <a:br>
              <a:rPr lang="es-AR" sz="4400" dirty="0">
                <a:latin typeface="Consolas" panose="020B0609020204030204" pitchFamily="49" charset="0"/>
              </a:rPr>
            </a:br>
            <a:r>
              <a:rPr lang="es-AR" sz="2800" i="1" dirty="0"/>
              <a:t>Igualdad de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Dos</a:t>
            </a:r>
            <a:r>
              <a:rPr lang="es-AR" dirty="0"/>
              <a:t> </a:t>
            </a:r>
            <a:r>
              <a:rPr lang="es-AR" b="1" dirty="0"/>
              <a:t>referencias</a:t>
            </a:r>
            <a:r>
              <a:rPr lang="es-AR" dirty="0"/>
              <a:t>, </a:t>
            </a:r>
            <a:r>
              <a:rPr lang="es-AR" b="1" dirty="0"/>
              <a:t>dos objetos </a:t>
            </a:r>
            <a:r>
              <a:rPr lang="es-AR" dirty="0"/>
              <a:t>en el </a:t>
            </a:r>
            <a:r>
              <a:rPr lang="es-AR" dirty="0" err="1"/>
              <a:t>heap</a:t>
            </a:r>
            <a:r>
              <a:rPr lang="es-AR" dirty="0"/>
              <a:t>, pero los objetos son </a:t>
            </a:r>
            <a:r>
              <a:rPr lang="es-AR" b="1" dirty="0"/>
              <a:t>semánticamente equivalentes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Depende del dominio.</a:t>
            </a:r>
          </a:p>
          <a:p>
            <a:pPr lvl="1"/>
            <a:r>
              <a:rPr lang="es-AR" dirty="0"/>
              <a:t>Por ejemplo, los perros tienen el mismo nombre.</a:t>
            </a:r>
          </a:p>
          <a:p>
            <a:r>
              <a:rPr lang="es-AR" dirty="0"/>
              <a:t>Requiere sobre-escribir </a:t>
            </a:r>
            <a:r>
              <a:rPr lang="es-AR" dirty="0" err="1">
                <a:latin typeface="Consolas" panose="020B0609020204030204" pitchFamily="49" charset="0"/>
              </a:rPr>
              <a:t>equals</a:t>
            </a:r>
            <a:r>
              <a:rPr lang="es-AR" dirty="0"/>
              <a:t> </a:t>
            </a:r>
            <a:r>
              <a:rPr lang="es-AR" b="1" dirty="0"/>
              <a:t>Y</a:t>
            </a:r>
            <a:r>
              <a:rPr lang="es-AR" dirty="0"/>
              <a:t> </a:t>
            </a:r>
            <a:r>
              <a:rPr lang="es-AR" dirty="0" err="1">
                <a:latin typeface="Consolas" panose="020B0609020204030204" pitchFamily="49" charset="0"/>
              </a:rPr>
              <a:t>hashCode</a:t>
            </a:r>
            <a:r>
              <a:rPr lang="es-AR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  <p:pic>
        <p:nvPicPr>
          <p:cNvPr id="9" name="Picture 2" descr="https://cdn.pixabay.com/photo/2012/04/16/11/18/dog-35553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4" y="4965386"/>
            <a:ext cx="880388" cy="11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/>
          <p:cNvSpPr/>
          <p:nvPr/>
        </p:nvSpPr>
        <p:spPr>
          <a:xfrm>
            <a:off x="3297351" y="5029776"/>
            <a:ext cx="1900106" cy="731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Perro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 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Fluffy</a:t>
            </a:r>
            <a:endParaRPr lang="es-A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23454" y="5679603"/>
            <a:ext cx="10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miPerro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curvado 12"/>
          <p:cNvCxnSpPr>
            <a:stCxn id="9" idx="0"/>
            <a:endCxn id="10" idx="1"/>
          </p:cNvCxnSpPr>
          <p:nvPr/>
        </p:nvCxnSpPr>
        <p:spPr>
          <a:xfrm rot="16200000" flipH="1">
            <a:off x="3077388" y="4638615"/>
            <a:ext cx="171455" cy="824997"/>
          </a:xfrm>
          <a:prstGeom prst="curvedConnector3">
            <a:avLst>
              <a:gd name="adj1" fmla="val -133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516031" y="6145794"/>
            <a:ext cx="10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suPerro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" descr="https://cdn.pixabay.com/photo/2012/04/16/11/18/dog-35553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87" y="5324683"/>
            <a:ext cx="880388" cy="11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lipse 26"/>
          <p:cNvSpPr/>
          <p:nvPr/>
        </p:nvSpPr>
        <p:spPr>
          <a:xfrm>
            <a:off x="6411003" y="5351156"/>
            <a:ext cx="1900106" cy="731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Perro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 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Fluffy</a:t>
            </a:r>
            <a:endParaRPr lang="es-A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curvado 31"/>
          <p:cNvCxnSpPr>
            <a:stCxn id="26" idx="0"/>
            <a:endCxn id="27" idx="1"/>
          </p:cNvCxnSpPr>
          <p:nvPr/>
        </p:nvCxnSpPr>
        <p:spPr>
          <a:xfrm rot="16200000" flipH="1">
            <a:off x="6204405" y="4973359"/>
            <a:ext cx="133538" cy="836186"/>
          </a:xfrm>
          <a:prstGeom prst="curvedConnector3">
            <a:avLst>
              <a:gd name="adj1" fmla="val -1711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Tipificación</a:t>
            </a:r>
            <a:endParaRPr lang="es-AR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69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-1" y="1925710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Las instancias de </a:t>
            </a:r>
            <a:r>
              <a:rPr lang="es-AR" sz="2400" dirty="0" smtClean="0"/>
              <a:t>Avión y Pájaro pertenecen </a:t>
            </a:r>
            <a:r>
              <a:rPr lang="es-AR" sz="2400" dirty="0"/>
              <a:t>a diferentes </a:t>
            </a:r>
            <a:r>
              <a:rPr lang="es-AR" sz="2400" dirty="0" smtClean="0"/>
              <a:t>jerarquías </a:t>
            </a:r>
            <a:r>
              <a:rPr lang="es-AR" sz="2400" dirty="0"/>
              <a:t>de </a:t>
            </a:r>
            <a:r>
              <a:rPr lang="es-AR" sz="2400" dirty="0" smtClean="0"/>
              <a:t>clases, pero ambas son de </a:t>
            </a:r>
            <a:r>
              <a:rPr lang="es-AR" sz="2400" dirty="0"/>
              <a:t>tipo </a:t>
            </a:r>
            <a:r>
              <a:rPr lang="es-AR" sz="2400" dirty="0" smtClean="0"/>
              <a:t>Volador</a:t>
            </a:r>
            <a:endParaRPr lang="es-AR" sz="2400" dirty="0"/>
          </a:p>
        </p:txBody>
      </p:sp>
      <p:sp>
        <p:nvSpPr>
          <p:cNvPr id="8" name="Shape 588"/>
          <p:cNvSpPr/>
          <p:nvPr/>
        </p:nvSpPr>
        <p:spPr>
          <a:xfrm>
            <a:off x="160719" y="2819689"/>
            <a:ext cx="2379600" cy="149455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89"/>
          <p:cNvSpPr/>
          <p:nvPr/>
        </p:nvSpPr>
        <p:spPr>
          <a:xfrm>
            <a:off x="552938" y="2855567"/>
            <a:ext cx="157319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Transporte</a:t>
            </a:r>
          </a:p>
        </p:txBody>
      </p:sp>
      <p:sp>
        <p:nvSpPr>
          <p:cNvPr id="10" name="Shape 590"/>
          <p:cNvSpPr/>
          <p:nvPr/>
        </p:nvSpPr>
        <p:spPr>
          <a:xfrm>
            <a:off x="167201" y="3303722"/>
            <a:ext cx="2360518" cy="8380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25000"/>
            </a:pP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400" b="0" strike="noStrike" dirty="0" err="1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Tx/>
              <a:buChar char="-"/>
            </a:pPr>
            <a:endParaRPr lang="es-AR" sz="14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int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getVelocidadMax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void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setVelocidadMax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v)</a:t>
            </a:r>
          </a:p>
        </p:txBody>
      </p:sp>
      <p:sp>
        <p:nvSpPr>
          <p:cNvPr id="11" name="Shape 591"/>
          <p:cNvSpPr/>
          <p:nvPr/>
        </p:nvSpPr>
        <p:spPr>
          <a:xfrm>
            <a:off x="6753100" y="4523518"/>
            <a:ext cx="1798200" cy="175339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92"/>
          <p:cNvSpPr/>
          <p:nvPr/>
        </p:nvSpPr>
        <p:spPr>
          <a:xfrm>
            <a:off x="6750941" y="4517771"/>
            <a:ext cx="1800360" cy="50327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93"/>
          <p:cNvSpPr/>
          <p:nvPr/>
        </p:nvSpPr>
        <p:spPr>
          <a:xfrm>
            <a:off x="7305700" y="4582930"/>
            <a:ext cx="86039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Perro</a:t>
            </a:r>
          </a:p>
        </p:txBody>
      </p:sp>
      <p:sp>
        <p:nvSpPr>
          <p:cNvPr id="14" name="Shape 594"/>
          <p:cNvSpPr/>
          <p:nvPr/>
        </p:nvSpPr>
        <p:spPr>
          <a:xfrm>
            <a:off x="6753100" y="5416096"/>
            <a:ext cx="1880696" cy="6224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Perro(n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String)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+String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getNombre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</p:txBody>
      </p:sp>
      <p:cxnSp>
        <p:nvCxnSpPr>
          <p:cNvPr id="16" name="Shape 596"/>
          <p:cNvCxnSpPr/>
          <p:nvPr/>
        </p:nvCxnSpPr>
        <p:spPr>
          <a:xfrm flipV="1">
            <a:off x="7882419" y="3918960"/>
            <a:ext cx="0" cy="598811"/>
          </a:xfrm>
          <a:prstGeom prst="straightConnector1">
            <a:avLst/>
          </a:prstGeom>
          <a:noFill/>
          <a:ln w="19050" cap="flat" cmpd="sng">
            <a:solidFill>
              <a:srgbClr val="292929"/>
            </a:solidFill>
            <a:prstDash val="dashDot"/>
            <a:miter/>
            <a:headEnd type="none" w="med" len="med"/>
            <a:tailEnd type="stealth" w="lg" len="lg"/>
          </a:ln>
        </p:spPr>
      </p:cxnSp>
      <p:cxnSp>
        <p:nvCxnSpPr>
          <p:cNvPr id="17" name="Shape 597"/>
          <p:cNvCxnSpPr/>
          <p:nvPr/>
        </p:nvCxnSpPr>
        <p:spPr>
          <a:xfrm flipV="1">
            <a:off x="5785360" y="3960169"/>
            <a:ext cx="2015640" cy="502571"/>
          </a:xfrm>
          <a:prstGeom prst="straightConnector1">
            <a:avLst/>
          </a:prstGeom>
          <a:noFill/>
          <a:ln w="19050" cap="flat" cmpd="sng">
            <a:solidFill>
              <a:srgbClr val="292929"/>
            </a:solidFill>
            <a:prstDash val="dashDot"/>
            <a:miter/>
            <a:headEnd type="none" w="med" len="med"/>
            <a:tailEnd type="stealth" w="lg" len="lg"/>
          </a:ln>
        </p:spPr>
      </p:cxnSp>
      <p:cxnSp>
        <p:nvCxnSpPr>
          <p:cNvPr id="18" name="Shape 598"/>
          <p:cNvCxnSpPr/>
          <p:nvPr/>
        </p:nvCxnSpPr>
        <p:spPr>
          <a:xfrm flipH="1" flipV="1">
            <a:off x="4895373" y="4141800"/>
            <a:ext cx="403957" cy="320940"/>
          </a:xfrm>
          <a:prstGeom prst="straightConnector1">
            <a:avLst/>
          </a:prstGeom>
          <a:noFill/>
          <a:ln w="19050" cap="flat" cmpd="sng">
            <a:solidFill>
              <a:srgbClr val="292929"/>
            </a:solidFill>
            <a:prstDash val="dashDot"/>
            <a:miter/>
            <a:headEnd type="none" w="med" len="med"/>
            <a:tailEnd type="stealth" w="lg" len="lg"/>
          </a:ln>
        </p:spPr>
      </p:cxnSp>
      <p:sp>
        <p:nvSpPr>
          <p:cNvPr id="19" name="Shape 599"/>
          <p:cNvSpPr/>
          <p:nvPr/>
        </p:nvSpPr>
        <p:spPr>
          <a:xfrm>
            <a:off x="233800" y="4791960"/>
            <a:ext cx="1640879" cy="17082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AR" sz="14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600"/>
          <p:cNvCxnSpPr/>
          <p:nvPr/>
        </p:nvCxnSpPr>
        <p:spPr>
          <a:xfrm>
            <a:off x="239919" y="5223960"/>
            <a:ext cx="163476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Shape 606"/>
          <p:cNvCxnSpPr>
            <a:endCxn id="63" idx="2"/>
          </p:cNvCxnSpPr>
          <p:nvPr/>
        </p:nvCxnSpPr>
        <p:spPr>
          <a:xfrm flipV="1">
            <a:off x="1874680" y="4131352"/>
            <a:ext cx="1953038" cy="1012688"/>
          </a:xfrm>
          <a:prstGeom prst="straightConnector1">
            <a:avLst/>
          </a:prstGeom>
          <a:noFill/>
          <a:ln w="19050" cap="flat" cmpd="sng">
            <a:solidFill>
              <a:srgbClr val="292929"/>
            </a:solidFill>
            <a:prstDash val="dashDot"/>
            <a:miter/>
            <a:headEnd type="none" w="med" len="med"/>
            <a:tailEnd type="stealth" w="lg" len="lg"/>
          </a:ln>
        </p:spPr>
      </p:cxnSp>
      <p:cxnSp>
        <p:nvCxnSpPr>
          <p:cNvPr id="28" name="Shape 608"/>
          <p:cNvCxnSpPr/>
          <p:nvPr/>
        </p:nvCxnSpPr>
        <p:spPr>
          <a:xfrm>
            <a:off x="151359" y="3197880"/>
            <a:ext cx="23763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" name="Shape 609"/>
          <p:cNvSpPr/>
          <p:nvPr/>
        </p:nvSpPr>
        <p:spPr>
          <a:xfrm>
            <a:off x="6938731" y="2819689"/>
            <a:ext cx="2079141" cy="1070831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10"/>
          <p:cNvSpPr/>
          <p:nvPr/>
        </p:nvSpPr>
        <p:spPr>
          <a:xfrm>
            <a:off x="7487262" y="3007799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</a:p>
        </p:txBody>
      </p:sp>
      <p:cxnSp>
        <p:nvCxnSpPr>
          <p:cNvPr id="31" name="Shape 611"/>
          <p:cNvCxnSpPr/>
          <p:nvPr/>
        </p:nvCxnSpPr>
        <p:spPr>
          <a:xfrm>
            <a:off x="6944561" y="3314160"/>
            <a:ext cx="2055381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" name="Shape 612"/>
          <p:cNvSpPr/>
          <p:nvPr/>
        </p:nvSpPr>
        <p:spPr>
          <a:xfrm>
            <a:off x="6962491" y="3436560"/>
            <a:ext cx="163188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 void entretener()</a:t>
            </a:r>
          </a:p>
        </p:txBody>
      </p:sp>
      <p:sp>
        <p:nvSpPr>
          <p:cNvPr id="33" name="Shape 613"/>
          <p:cNvSpPr/>
          <p:nvPr/>
        </p:nvSpPr>
        <p:spPr>
          <a:xfrm>
            <a:off x="3810445" y="2756340"/>
            <a:ext cx="1688759" cy="1360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614"/>
          <p:cNvSpPr/>
          <p:nvPr/>
        </p:nvSpPr>
        <p:spPr>
          <a:xfrm>
            <a:off x="4148411" y="2956140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</a:p>
        </p:txBody>
      </p:sp>
      <p:sp>
        <p:nvSpPr>
          <p:cNvPr id="36" name="Shape 616"/>
          <p:cNvSpPr/>
          <p:nvPr/>
        </p:nvSpPr>
        <p:spPr>
          <a:xfrm>
            <a:off x="3843565" y="3327660"/>
            <a:ext cx="161928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void despegar()</a:t>
            </a:r>
          </a:p>
        </p:txBody>
      </p:sp>
      <p:sp>
        <p:nvSpPr>
          <p:cNvPr id="37" name="Shape 617"/>
          <p:cNvSpPr/>
          <p:nvPr/>
        </p:nvSpPr>
        <p:spPr>
          <a:xfrm>
            <a:off x="3843565" y="3556260"/>
            <a:ext cx="161928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void aterrizar()</a:t>
            </a:r>
          </a:p>
        </p:txBody>
      </p:sp>
      <p:sp>
        <p:nvSpPr>
          <p:cNvPr id="38" name="Shape 618"/>
          <p:cNvSpPr/>
          <p:nvPr/>
        </p:nvSpPr>
        <p:spPr>
          <a:xfrm>
            <a:off x="7228781" y="2820599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39" name="Shape 619"/>
          <p:cNvSpPr/>
          <p:nvPr/>
        </p:nvSpPr>
        <p:spPr>
          <a:xfrm>
            <a:off x="3887125" y="2756340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40" name="Shape 620"/>
          <p:cNvSpPr/>
          <p:nvPr/>
        </p:nvSpPr>
        <p:spPr>
          <a:xfrm>
            <a:off x="3843565" y="3772260"/>
            <a:ext cx="1619280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void volar()</a:t>
            </a:r>
          </a:p>
        </p:txBody>
      </p:sp>
      <p:sp>
        <p:nvSpPr>
          <p:cNvPr id="45" name="Shape 625"/>
          <p:cNvSpPr/>
          <p:nvPr/>
        </p:nvSpPr>
        <p:spPr>
          <a:xfrm>
            <a:off x="4575678" y="4497060"/>
            <a:ext cx="1809479" cy="1929516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627"/>
          <p:cNvCxnSpPr/>
          <p:nvPr/>
        </p:nvCxnSpPr>
        <p:spPr>
          <a:xfrm>
            <a:off x="4607477" y="5001960"/>
            <a:ext cx="1777681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633"/>
          <p:cNvSpPr/>
          <p:nvPr/>
        </p:nvSpPr>
        <p:spPr>
          <a:xfrm>
            <a:off x="4624699" y="5054892"/>
            <a:ext cx="166399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void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dormirDePie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</p:txBody>
      </p:sp>
      <p:cxnSp>
        <p:nvCxnSpPr>
          <p:cNvPr id="55" name="Shape 635"/>
          <p:cNvCxnSpPr/>
          <p:nvPr/>
        </p:nvCxnSpPr>
        <p:spPr>
          <a:xfrm>
            <a:off x="167200" y="3560040"/>
            <a:ext cx="23763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7" name="Shape 637"/>
          <p:cNvSpPr/>
          <p:nvPr/>
        </p:nvSpPr>
        <p:spPr>
          <a:xfrm>
            <a:off x="4746940" y="6111715"/>
            <a:ext cx="1494360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entretener</a:t>
            </a:r>
            <a:r>
              <a:rPr lang="es-AR" sz="1600" b="1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</p:txBody>
      </p:sp>
      <p:cxnSp>
        <p:nvCxnSpPr>
          <p:cNvPr id="58" name="Shape 638"/>
          <p:cNvCxnSpPr/>
          <p:nvPr/>
        </p:nvCxnSpPr>
        <p:spPr>
          <a:xfrm rot="10800000" flipH="1">
            <a:off x="6737619" y="5299690"/>
            <a:ext cx="1800360" cy="2519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" name="Shape 639"/>
          <p:cNvSpPr/>
          <p:nvPr/>
        </p:nvSpPr>
        <p:spPr>
          <a:xfrm>
            <a:off x="6737619" y="4938806"/>
            <a:ext cx="1497240" cy="3621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nombre:</a:t>
            </a:r>
            <a:r>
              <a:rPr lang="es-AR" sz="18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71005" y="4807052"/>
            <a:ext cx="81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es-AR" b="1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1272" y="45584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Pájaro</a:t>
            </a:r>
            <a:endParaRPr lang="es-AR" dirty="0"/>
          </a:p>
        </p:txBody>
      </p:sp>
      <p:sp>
        <p:nvSpPr>
          <p:cNvPr id="44" name="Rectangle 43"/>
          <p:cNvSpPr/>
          <p:nvPr/>
        </p:nvSpPr>
        <p:spPr>
          <a:xfrm>
            <a:off x="4676049" y="5272319"/>
            <a:ext cx="14800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despegar()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aterrizar()</a:t>
            </a:r>
          </a:p>
          <a:p>
            <a:pPr lvl="0">
              <a:buSzPct val="25000"/>
            </a:pPr>
            <a:r>
              <a:rPr lang="es-AR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volar()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14190" y="5499123"/>
            <a:ext cx="14800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despegar()</a:t>
            </a:r>
          </a:p>
          <a:p>
            <a:pPr lvl="0">
              <a:buSzPct val="25000"/>
            </a:pPr>
            <a:r>
              <a:rPr lang="es-A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aterrizar()</a:t>
            </a:r>
          </a:p>
          <a:p>
            <a:pPr lvl="0">
              <a:buSzPct val="25000"/>
            </a:pPr>
            <a:r>
              <a:rPr lang="es-A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volar()</a:t>
            </a:r>
          </a:p>
        </p:txBody>
      </p:sp>
      <p:sp>
        <p:nvSpPr>
          <p:cNvPr id="66" name="Shape 637"/>
          <p:cNvSpPr/>
          <p:nvPr/>
        </p:nvSpPr>
        <p:spPr>
          <a:xfrm>
            <a:off x="6886187" y="5901082"/>
            <a:ext cx="1494360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entretener()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09460" y="5283615"/>
            <a:ext cx="163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void </a:t>
            </a:r>
            <a:r>
              <a:rPr lang="es-AR" sz="1400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s-AR" sz="1400" dirty="0"/>
          </a:p>
        </p:txBody>
      </p:sp>
      <p:cxnSp>
        <p:nvCxnSpPr>
          <p:cNvPr id="50" name="Shape 600"/>
          <p:cNvCxnSpPr/>
          <p:nvPr/>
        </p:nvCxnSpPr>
        <p:spPr>
          <a:xfrm>
            <a:off x="239920" y="5281151"/>
            <a:ext cx="163476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" name="Shape 611"/>
          <p:cNvCxnSpPr/>
          <p:nvPr/>
        </p:nvCxnSpPr>
        <p:spPr>
          <a:xfrm>
            <a:off x="6944562" y="3376913"/>
            <a:ext cx="2055381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6" name="Shape 627"/>
          <p:cNvCxnSpPr/>
          <p:nvPr/>
        </p:nvCxnSpPr>
        <p:spPr>
          <a:xfrm>
            <a:off x="4598509" y="4948172"/>
            <a:ext cx="1777681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" name="Shape 615"/>
          <p:cNvCxnSpPr/>
          <p:nvPr/>
        </p:nvCxnSpPr>
        <p:spPr>
          <a:xfrm>
            <a:off x="3810445" y="3297959"/>
            <a:ext cx="16887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" name="Shape 615"/>
          <p:cNvCxnSpPr/>
          <p:nvPr/>
        </p:nvCxnSpPr>
        <p:spPr>
          <a:xfrm>
            <a:off x="3810442" y="3253136"/>
            <a:ext cx="168875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58" y="5800082"/>
            <a:ext cx="1066949" cy="695422"/>
          </a:xfrm>
          <a:prstGeom prst="rect">
            <a:avLst/>
          </a:prstGeom>
        </p:spPr>
      </p:pic>
      <p:sp>
        <p:nvSpPr>
          <p:cNvPr id="62" name="Down Arrow 61"/>
          <p:cNvSpPr/>
          <p:nvPr/>
        </p:nvSpPr>
        <p:spPr>
          <a:xfrm flipV="1">
            <a:off x="1009724" y="4330706"/>
            <a:ext cx="187331" cy="455406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Down Arrow 62"/>
          <p:cNvSpPr/>
          <p:nvPr/>
        </p:nvSpPr>
        <p:spPr>
          <a:xfrm rot="3654274" flipV="1">
            <a:off x="3618713" y="4075947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Down Arrow 63"/>
          <p:cNvSpPr/>
          <p:nvPr/>
        </p:nvSpPr>
        <p:spPr>
          <a:xfrm rot="18431726" flipV="1">
            <a:off x="4856736" y="4093553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Down Arrow 66"/>
          <p:cNvSpPr/>
          <p:nvPr/>
        </p:nvSpPr>
        <p:spPr>
          <a:xfrm rot="4396159" flipV="1">
            <a:off x="7581248" y="387813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Down Arrow 67"/>
          <p:cNvSpPr/>
          <p:nvPr/>
        </p:nvSpPr>
        <p:spPr>
          <a:xfrm flipV="1">
            <a:off x="7760298" y="3905479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4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Tipificación</a:t>
            </a:r>
            <a:endParaRPr lang="es-AR" sz="2800" i="1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 smtClean="0"/>
              <a:t>Programa 111Mil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70</a:t>
            </a:fld>
            <a:endParaRPr lang="es-ES_tradnl" dirty="0"/>
          </a:p>
        </p:txBody>
      </p:sp>
      <p:pic>
        <p:nvPicPr>
          <p:cNvPr id="64" name="Shape 6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0" y="2109189"/>
            <a:ext cx="5201999" cy="359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619" y="3381680"/>
            <a:ext cx="5168879" cy="3234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56"/>
          <p:cNvCxnSpPr/>
          <p:nvPr/>
        </p:nvCxnSpPr>
        <p:spPr>
          <a:xfrm>
            <a:off x="2826000" y="2878869"/>
            <a:ext cx="1223999" cy="0"/>
          </a:xfrm>
          <a:prstGeom prst="straightConnector1">
            <a:avLst/>
          </a:prstGeom>
          <a:noFill/>
          <a:ln w="507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" name="Shape 657"/>
          <p:cNvCxnSpPr/>
          <p:nvPr/>
        </p:nvCxnSpPr>
        <p:spPr>
          <a:xfrm>
            <a:off x="7469400" y="4199239"/>
            <a:ext cx="1474920" cy="0"/>
          </a:xfrm>
          <a:prstGeom prst="straightConnector1">
            <a:avLst/>
          </a:prstGeom>
          <a:noFill/>
          <a:ln w="507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" name="Shape 658"/>
          <p:cNvSpPr/>
          <p:nvPr/>
        </p:nvSpPr>
        <p:spPr>
          <a:xfrm>
            <a:off x="1195920" y="2685189"/>
            <a:ext cx="504719" cy="21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47" y="0"/>
                </a:moveTo>
                <a:cubicBezTo>
                  <a:pt x="4273" y="0"/>
                  <a:pt x="0" y="9966"/>
                  <a:pt x="0" y="19933"/>
                </a:cubicBezTo>
                <a:lnTo>
                  <a:pt x="0" y="99667"/>
                </a:lnTo>
                <a:cubicBezTo>
                  <a:pt x="0" y="109634"/>
                  <a:pt x="4273" y="119800"/>
                  <a:pt x="8547" y="119800"/>
                </a:cubicBezTo>
                <a:lnTo>
                  <a:pt x="111282" y="119800"/>
                </a:lnTo>
                <a:cubicBezTo>
                  <a:pt x="115555" y="119800"/>
                  <a:pt x="119914" y="109634"/>
                  <a:pt x="119914" y="99667"/>
                </a:cubicBezTo>
                <a:lnTo>
                  <a:pt x="119914" y="19933"/>
                </a:lnTo>
                <a:cubicBezTo>
                  <a:pt x="119914" y="9966"/>
                  <a:pt x="115555" y="0"/>
                  <a:pt x="111282" y="0"/>
                </a:cubicBezTo>
                <a:lnTo>
                  <a:pt x="8547" y="0"/>
                </a:lnTo>
              </a:path>
            </a:pathLst>
          </a:custGeom>
          <a:noFill/>
          <a:ln w="25550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659"/>
          <p:cNvSpPr/>
          <p:nvPr/>
        </p:nvSpPr>
        <p:spPr>
          <a:xfrm>
            <a:off x="5503199" y="4335020"/>
            <a:ext cx="1056840" cy="215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47" y="0"/>
                </a:moveTo>
                <a:cubicBezTo>
                  <a:pt x="4273" y="0"/>
                  <a:pt x="0" y="9983"/>
                  <a:pt x="0" y="19966"/>
                </a:cubicBezTo>
                <a:lnTo>
                  <a:pt x="0" y="99833"/>
                </a:lnTo>
                <a:cubicBezTo>
                  <a:pt x="0" y="109816"/>
                  <a:pt x="4273" y="119800"/>
                  <a:pt x="8547" y="119800"/>
                </a:cubicBezTo>
                <a:lnTo>
                  <a:pt x="111367" y="119800"/>
                </a:lnTo>
                <a:cubicBezTo>
                  <a:pt x="115641" y="119800"/>
                  <a:pt x="119914" y="109816"/>
                  <a:pt x="119914" y="99833"/>
                </a:cubicBezTo>
                <a:lnTo>
                  <a:pt x="119914" y="19966"/>
                </a:lnTo>
                <a:cubicBezTo>
                  <a:pt x="119914" y="9983"/>
                  <a:pt x="115641" y="0"/>
                  <a:pt x="111367" y="0"/>
                </a:cubicBezTo>
                <a:lnTo>
                  <a:pt x="8547" y="0"/>
                </a:lnTo>
              </a:path>
            </a:pathLst>
          </a:custGeom>
          <a:noFill/>
          <a:ln w="25550" cap="flat" cmpd="sng">
            <a:solidFill>
              <a:srgbClr val="FF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661"/>
          <p:cNvSpPr/>
          <p:nvPr/>
        </p:nvSpPr>
        <p:spPr>
          <a:xfrm>
            <a:off x="4335960" y="4377081"/>
            <a:ext cx="287280" cy="21025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0" y="0"/>
                </a:moveTo>
                <a:cubicBezTo>
                  <a:pt x="89850" y="0"/>
                  <a:pt x="59850" y="4987"/>
                  <a:pt x="59850" y="9995"/>
                </a:cubicBezTo>
                <a:lnTo>
                  <a:pt x="59850" y="49975"/>
                </a:lnTo>
                <a:cubicBezTo>
                  <a:pt x="59850" y="54983"/>
                  <a:pt x="29850" y="59990"/>
                  <a:pt x="0" y="59990"/>
                </a:cubicBezTo>
                <a:cubicBezTo>
                  <a:pt x="29850" y="59990"/>
                  <a:pt x="59850" y="64978"/>
                  <a:pt x="59850" y="69985"/>
                </a:cubicBezTo>
                <a:lnTo>
                  <a:pt x="59850" y="109966"/>
                </a:lnTo>
                <a:cubicBezTo>
                  <a:pt x="59850" y="114973"/>
                  <a:pt x="89850" y="119980"/>
                  <a:pt x="119850" y="119980"/>
                </a:cubicBezTo>
              </a:path>
            </a:pathLst>
          </a:cu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663"/>
          <p:cNvSpPr/>
          <p:nvPr/>
        </p:nvSpPr>
        <p:spPr>
          <a:xfrm>
            <a:off x="2432519" y="2397910"/>
            <a:ext cx="144359" cy="287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50" y="0"/>
                </a:moveTo>
                <a:lnTo>
                  <a:pt x="29850" y="89850"/>
                </a:lnTo>
                <a:lnTo>
                  <a:pt x="0" y="89850"/>
                </a:lnTo>
                <a:lnTo>
                  <a:pt x="59701" y="119850"/>
                </a:lnTo>
                <a:lnTo>
                  <a:pt x="119701" y="89850"/>
                </a:lnTo>
                <a:lnTo>
                  <a:pt x="89850" y="89850"/>
                </a:lnTo>
                <a:lnTo>
                  <a:pt x="89850" y="0"/>
                </a:lnTo>
                <a:lnTo>
                  <a:pt x="29850" y="0"/>
                </a:lnTo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75" name="Shape 664"/>
          <p:cNvSpPr/>
          <p:nvPr/>
        </p:nvSpPr>
        <p:spPr>
          <a:xfrm>
            <a:off x="6855239" y="3764360"/>
            <a:ext cx="144359" cy="287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50" y="0"/>
                </a:moveTo>
                <a:lnTo>
                  <a:pt x="29850" y="89850"/>
                </a:lnTo>
                <a:lnTo>
                  <a:pt x="0" y="89850"/>
                </a:lnTo>
                <a:lnTo>
                  <a:pt x="59701" y="119850"/>
                </a:lnTo>
                <a:lnTo>
                  <a:pt x="119701" y="89850"/>
                </a:lnTo>
                <a:lnTo>
                  <a:pt x="89850" y="89850"/>
                </a:lnTo>
                <a:lnTo>
                  <a:pt x="89850" y="0"/>
                </a:lnTo>
                <a:lnTo>
                  <a:pt x="29850" y="0"/>
                </a:lnTo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3" name="Shape 661"/>
          <p:cNvSpPr/>
          <p:nvPr/>
        </p:nvSpPr>
        <p:spPr>
          <a:xfrm>
            <a:off x="327798" y="2978331"/>
            <a:ext cx="300852" cy="154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50" y="0"/>
                </a:moveTo>
                <a:cubicBezTo>
                  <a:pt x="89850" y="0"/>
                  <a:pt x="59850" y="4987"/>
                  <a:pt x="59850" y="9995"/>
                </a:cubicBezTo>
                <a:lnTo>
                  <a:pt x="59850" y="49975"/>
                </a:lnTo>
                <a:cubicBezTo>
                  <a:pt x="59850" y="54983"/>
                  <a:pt x="29850" y="59990"/>
                  <a:pt x="0" y="59990"/>
                </a:cubicBezTo>
                <a:cubicBezTo>
                  <a:pt x="29850" y="59990"/>
                  <a:pt x="59850" y="64978"/>
                  <a:pt x="59850" y="69985"/>
                </a:cubicBezTo>
                <a:lnTo>
                  <a:pt x="59850" y="109966"/>
                </a:lnTo>
                <a:cubicBezTo>
                  <a:pt x="59850" y="114973"/>
                  <a:pt x="89850" y="119980"/>
                  <a:pt x="119850" y="119980"/>
                </a:cubicBezTo>
              </a:path>
            </a:pathLst>
          </a:custGeom>
          <a:noFill/>
          <a:ln w="38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ES" sz="2800" i="1" dirty="0"/>
              <a:t>Asignación a </a:t>
            </a:r>
            <a:r>
              <a:rPr lang="es-ES" sz="2800" i="1" dirty="0" smtClean="0"/>
              <a:t>Variables </a:t>
            </a:r>
            <a:r>
              <a:rPr lang="es-ES" sz="2800" i="1" dirty="0"/>
              <a:t>y </a:t>
            </a:r>
            <a:r>
              <a:rPr lang="es-ES" sz="2800" i="1" dirty="0" smtClean="0"/>
              <a:t>Casting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71</a:t>
            </a:fld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2044700" y="4749520"/>
            <a:ext cx="683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Volador v =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Pajaro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s-E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Pajaro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s-E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v = (Volador)p;	// equivalente a v = p;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v = (Volador)a;	// equivalente a v = a;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224" y="2120316"/>
            <a:ext cx="8767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interfaces son tipos de datos: podemos declarar variables cuyo tipo es una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Dos clases de jerarquías diferentes que implementan la misma interface pueden ser “casteadas” al tipo de la interface o asignadas a variables de tipo de la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Veamos ejemplos de operaciones de asignación/casting válidas:</a:t>
            </a:r>
          </a:p>
        </p:txBody>
      </p:sp>
    </p:spTree>
    <p:extLst>
      <p:ext uri="{BB962C8B-B14F-4D97-AF65-F5344CB8AC3E}">
        <p14:creationId xmlns:p14="http://schemas.microsoft.com/office/powerpoint/2010/main" val="39246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y Polimorfismo</a:t>
            </a:r>
            <a:endParaRPr lang="es-AR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72</a:t>
            </a:fld>
            <a:endParaRPr lang="es-ES_tradnl"/>
          </a:p>
        </p:txBody>
      </p:sp>
      <p:sp>
        <p:nvSpPr>
          <p:cNvPr id="7" name="Shape 695"/>
          <p:cNvSpPr/>
          <p:nvPr/>
        </p:nvSpPr>
        <p:spPr>
          <a:xfrm>
            <a:off x="646386" y="3854697"/>
            <a:ext cx="7945821" cy="296062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latin typeface="Arial"/>
                <a:ea typeface="Arial"/>
                <a:cs typeface="Arial"/>
                <a:sym typeface="Arial"/>
              </a:rPr>
              <a:t>El método despegar() es polimórfico: </a:t>
            </a:r>
          </a:p>
          <a:p>
            <a:pPr marR="0" lvl="0" algn="l" rtl="0">
              <a:spcBef>
                <a:spcPts val="0"/>
              </a:spcBef>
              <a:buClr>
                <a:srgbClr val="000000"/>
              </a:buClr>
              <a:buSzPct val="45000"/>
            </a:pPr>
            <a:endParaRPr lang="es-AR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El método </a:t>
            </a:r>
            <a:r>
              <a:rPr lang="es-AR" b="1" strike="noStrik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despegar()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que se ejecutará </a:t>
            </a:r>
            <a:r>
              <a:rPr lang="es-AR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depende del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tipo real del objeto </a:t>
            </a: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b="1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b="1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AR" b="1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Pajaro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cada ejecución 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NO por el tipo de la variable, </a:t>
            </a: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  <a:endParaRPr lang="es-AR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AR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Más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 una clase </a:t>
            </a:r>
            <a:r>
              <a:rPr lang="es-AR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implementa la interface </a:t>
            </a: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AR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por eso hay múltiples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versiones del método </a:t>
            </a:r>
            <a:r>
              <a:rPr lang="es-AR" b="1" strike="noStrik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despegar()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 Java “</a:t>
            </a:r>
            <a:r>
              <a:rPr lang="es-AR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 da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cuenta” a que método </a:t>
            </a:r>
            <a:r>
              <a:rPr lang="es-AR" b="1" strike="noStrik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despegar() </a:t>
            </a:r>
            <a:r>
              <a:rPr lang="es-AR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debe invocar</a:t>
            </a:r>
          </a:p>
        </p:txBody>
      </p:sp>
      <p:sp>
        <p:nvSpPr>
          <p:cNvPr id="8" name="Shape 696"/>
          <p:cNvSpPr/>
          <p:nvPr/>
        </p:nvSpPr>
        <p:spPr>
          <a:xfrm>
            <a:off x="1229499" y="2945853"/>
            <a:ext cx="5228451" cy="721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dirty="0" smtClean="0">
                <a:solidFill>
                  <a:srgbClr val="7F005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</a:t>
            </a:r>
            <a:r>
              <a:rPr lang="es-AR" b="1" dirty="0">
                <a:solidFill>
                  <a:srgbClr val="7F005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void</a:t>
            </a:r>
            <a:r>
              <a:rPr lang="es-AR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metodo</a:t>
            </a:r>
            <a:r>
              <a:rPr lang="es-AR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(Volador v)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v.despegar</a:t>
            </a:r>
            <a:r>
              <a:rPr lang="es-AR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s-AR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" name="Shape 697"/>
          <p:cNvSpPr/>
          <p:nvPr/>
        </p:nvSpPr>
        <p:spPr>
          <a:xfrm>
            <a:off x="1600373" y="3259398"/>
            <a:ext cx="1946868" cy="25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95" y="0"/>
                </a:moveTo>
                <a:cubicBezTo>
                  <a:pt x="1883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883" y="119850"/>
                  <a:pt x="3795" y="119850"/>
                </a:cubicBezTo>
                <a:lnTo>
                  <a:pt x="116147" y="119850"/>
                </a:lnTo>
                <a:cubicBezTo>
                  <a:pt x="118059" y="119850"/>
                  <a:pt x="119971" y="109800"/>
                  <a:pt x="119971" y="99750"/>
                </a:cubicBezTo>
                <a:lnTo>
                  <a:pt x="119971" y="19950"/>
                </a:lnTo>
                <a:cubicBezTo>
                  <a:pt x="119971" y="9900"/>
                  <a:pt x="118059" y="0"/>
                  <a:pt x="116147" y="0"/>
                </a:cubicBezTo>
                <a:lnTo>
                  <a:pt x="3795" y="0"/>
                </a:lnTo>
              </a:path>
            </a:pathLst>
          </a:custGeom>
          <a:noFill/>
          <a:ln w="25550" cap="flat" cmpd="sng">
            <a:solidFill>
              <a:schemeClr val="accent1">
                <a:lumMod val="50000"/>
              </a:schemeClr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6164" y="1960625"/>
            <a:ext cx="8426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Polimorfismo: Capacidad de los objetos de responder de forma diferente al mismo mensaje...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Downcasting</a:t>
            </a:r>
            <a:r>
              <a:rPr lang="es-AR" sz="2800" i="1" dirty="0"/>
              <a:t>: </a:t>
            </a:r>
            <a:r>
              <a:rPr lang="es-AR" sz="2800" i="1" dirty="0" smtClean="0"/>
              <a:t>Cuando Es Necesario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73</a:t>
            </a:fld>
            <a:endParaRPr lang="es-ES_tradnl"/>
          </a:p>
        </p:txBody>
      </p:sp>
      <p:sp>
        <p:nvSpPr>
          <p:cNvPr id="14" name="Rectangle 13"/>
          <p:cNvSpPr/>
          <p:nvPr/>
        </p:nvSpPr>
        <p:spPr>
          <a:xfrm>
            <a:off x="456038" y="3345507"/>
            <a:ext cx="5129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Volador v1, v2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Mascota m1, m2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Avion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Perro();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s-AR" b="1" dirty="0">
              <a:solidFill>
                <a:srgbClr val="292929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365" y="2145178"/>
            <a:ext cx="8785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Creemos unas variables y objetos, variables deberán referenciar a objetos con la interfaz Volador y Mascota,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respectivamente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823019" y="3132517"/>
            <a:ext cx="4231491" cy="3257773"/>
            <a:chOff x="-5029777" y="1983595"/>
            <a:chExt cx="5029778" cy="3872364"/>
          </a:xfrm>
        </p:grpSpPr>
        <p:sp>
          <p:nvSpPr>
            <p:cNvPr id="41" name="Shape 588"/>
            <p:cNvSpPr/>
            <p:nvPr/>
          </p:nvSpPr>
          <p:spPr>
            <a:xfrm>
              <a:off x="-5020417" y="2021049"/>
              <a:ext cx="2379600" cy="149455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sp>
          <p:nvSpPr>
            <p:cNvPr id="42" name="Shape 589"/>
            <p:cNvSpPr/>
            <p:nvPr/>
          </p:nvSpPr>
          <p:spPr>
            <a:xfrm>
              <a:off x="-4628198" y="2056927"/>
              <a:ext cx="1573199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b="1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</a:p>
          </p:txBody>
        </p:sp>
        <p:sp>
          <p:nvSpPr>
            <p:cNvPr id="43" name="Shape 590"/>
            <p:cNvSpPr/>
            <p:nvPr/>
          </p:nvSpPr>
          <p:spPr>
            <a:xfrm>
              <a:off x="-5013935" y="2505082"/>
              <a:ext cx="2360518" cy="8380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SzPct val="25000"/>
              </a:pPr>
              <a:r>
                <a:rPr lang="es-AR" sz="1200" b="0" strike="noStrike" dirty="0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s-AR" sz="1200" b="0" strike="noStrike" dirty="0" err="1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s-AR" sz="1200" b="0" strike="noStrike" dirty="0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</a:p>
            <a:p>
              <a:pPr marL="285750" marR="0" lvl="0" indent="-285750" algn="l" rtl="0">
                <a:spcBef>
                  <a:spcPts val="0"/>
                </a:spcBef>
                <a:buSzPct val="25000"/>
                <a:buFontTx/>
                <a:buChar char="-"/>
              </a:pPr>
              <a:endParaRPr lang="es-AR" sz="1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int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getVelocidadMax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setVelocidadMax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 v)</a:t>
              </a:r>
            </a:p>
          </p:txBody>
        </p:sp>
        <p:cxnSp>
          <p:nvCxnSpPr>
            <p:cNvPr id="44" name="Shape 598"/>
            <p:cNvCxnSpPr/>
            <p:nvPr/>
          </p:nvCxnSpPr>
          <p:spPr>
            <a:xfrm flipH="1" flipV="1">
              <a:off x="-1489784" y="3369055"/>
              <a:ext cx="403957" cy="320940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dashDot"/>
              <a:miter/>
              <a:headEnd type="none" w="med" len="med"/>
              <a:tailEnd type="stealth" w="lg" len="lg"/>
            </a:ln>
          </p:spPr>
        </p:cxnSp>
        <p:sp>
          <p:nvSpPr>
            <p:cNvPr id="45" name="Shape 599"/>
            <p:cNvSpPr/>
            <p:nvPr/>
          </p:nvSpPr>
          <p:spPr>
            <a:xfrm>
              <a:off x="-4947336" y="3993320"/>
              <a:ext cx="1640879" cy="1708239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s-AR" sz="1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Shape 600"/>
            <p:cNvCxnSpPr/>
            <p:nvPr/>
          </p:nvCxnSpPr>
          <p:spPr>
            <a:xfrm>
              <a:off x="-4941217" y="4425320"/>
              <a:ext cx="1634760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7" name="Shape 604"/>
            <p:cNvCxnSpPr/>
            <p:nvPr/>
          </p:nvCxnSpPr>
          <p:spPr>
            <a:xfrm rot="10800000">
              <a:off x="-4220497" y="3553400"/>
              <a:ext cx="0" cy="431639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606"/>
            <p:cNvCxnSpPr/>
            <p:nvPr/>
          </p:nvCxnSpPr>
          <p:spPr>
            <a:xfrm flipV="1">
              <a:off x="-3232762" y="3369055"/>
              <a:ext cx="1277715" cy="639357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dashDot"/>
              <a:miter/>
              <a:headEnd type="none" w="med" len="med"/>
              <a:tailEnd type="stealth" w="lg" len="lg"/>
            </a:ln>
          </p:spPr>
        </p:cxnSp>
        <p:cxnSp>
          <p:nvCxnSpPr>
            <p:cNvPr id="49" name="Shape 608"/>
            <p:cNvCxnSpPr/>
            <p:nvPr/>
          </p:nvCxnSpPr>
          <p:spPr>
            <a:xfrm>
              <a:off x="-5029777" y="2399240"/>
              <a:ext cx="23763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0" name="Shape 613"/>
            <p:cNvSpPr/>
            <p:nvPr/>
          </p:nvSpPr>
          <p:spPr>
            <a:xfrm>
              <a:off x="-2574712" y="1983595"/>
              <a:ext cx="1688759" cy="1360439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sp>
          <p:nvSpPr>
            <p:cNvPr id="51" name="Shape 614"/>
            <p:cNvSpPr/>
            <p:nvPr/>
          </p:nvSpPr>
          <p:spPr>
            <a:xfrm>
              <a:off x="-2236746" y="2183395"/>
              <a:ext cx="1150919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45700" tIns="46800" rIns="457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Volador</a:t>
              </a:r>
            </a:p>
          </p:txBody>
        </p:sp>
        <p:sp>
          <p:nvSpPr>
            <p:cNvPr id="52" name="Shape 616"/>
            <p:cNvSpPr/>
            <p:nvPr/>
          </p:nvSpPr>
          <p:spPr>
            <a:xfrm>
              <a:off x="-2541592" y="25549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despegar()</a:t>
              </a:r>
            </a:p>
          </p:txBody>
        </p:sp>
        <p:sp>
          <p:nvSpPr>
            <p:cNvPr id="53" name="Shape 617"/>
            <p:cNvSpPr/>
            <p:nvPr/>
          </p:nvSpPr>
          <p:spPr>
            <a:xfrm>
              <a:off x="-2541592" y="27835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aterrizar()</a:t>
              </a:r>
            </a:p>
          </p:txBody>
        </p:sp>
        <p:sp>
          <p:nvSpPr>
            <p:cNvPr id="54" name="Shape 619"/>
            <p:cNvSpPr/>
            <p:nvPr/>
          </p:nvSpPr>
          <p:spPr>
            <a:xfrm>
              <a:off x="-2498032" y="1983595"/>
              <a:ext cx="1499040" cy="3315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400" b="0" strike="noStrike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&lt;&lt;interface&gt;&gt;</a:t>
              </a:r>
            </a:p>
          </p:txBody>
        </p:sp>
        <p:sp>
          <p:nvSpPr>
            <p:cNvPr id="55" name="Shape 620"/>
            <p:cNvSpPr/>
            <p:nvPr/>
          </p:nvSpPr>
          <p:spPr>
            <a:xfrm>
              <a:off x="-2541592" y="29995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volar()</a:t>
              </a:r>
            </a:p>
          </p:txBody>
        </p:sp>
        <p:sp>
          <p:nvSpPr>
            <p:cNvPr id="56" name="Shape 625"/>
            <p:cNvSpPr/>
            <p:nvPr/>
          </p:nvSpPr>
          <p:spPr>
            <a:xfrm>
              <a:off x="-1809479" y="3724315"/>
              <a:ext cx="1809479" cy="1929516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cxnSp>
          <p:nvCxnSpPr>
            <p:cNvPr id="57" name="Shape 627"/>
            <p:cNvCxnSpPr/>
            <p:nvPr/>
          </p:nvCxnSpPr>
          <p:spPr>
            <a:xfrm>
              <a:off x="-1777680" y="4229215"/>
              <a:ext cx="1777681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8" name="Shape 633"/>
            <p:cNvSpPr/>
            <p:nvPr/>
          </p:nvSpPr>
          <p:spPr>
            <a:xfrm>
              <a:off x="-1760458" y="4282147"/>
              <a:ext cx="1663999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dormirDePie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</p:txBody>
        </p:sp>
        <p:cxnSp>
          <p:nvCxnSpPr>
            <p:cNvPr id="59" name="Shape 635"/>
            <p:cNvCxnSpPr/>
            <p:nvPr/>
          </p:nvCxnSpPr>
          <p:spPr>
            <a:xfrm>
              <a:off x="-5013936" y="2761400"/>
              <a:ext cx="23763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60" name="Shape 637"/>
            <p:cNvSpPr/>
            <p:nvPr/>
          </p:nvSpPr>
          <p:spPr>
            <a:xfrm>
              <a:off x="-1638217" y="5338970"/>
              <a:ext cx="1494360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400" b="1" strike="noStrike" dirty="0" smtClean="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entretener</a:t>
              </a:r>
              <a:r>
                <a:rPr lang="es-AR" sz="1400" b="1" strike="noStrike" dirty="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-4731833" y="4008412"/>
              <a:ext cx="1060681" cy="481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es-AR" sz="1600" b="1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Avion</a:t>
              </a:r>
              <a:endParaRPr lang="es-AR" sz="1600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1473885" y="3785664"/>
              <a:ext cx="1153568" cy="481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600" b="1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Pájaro</a:t>
              </a:r>
              <a:endParaRPr lang="es-AR" sz="1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1709108" y="4499573"/>
              <a:ext cx="1480098" cy="135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despegar()</a:t>
              </a:r>
            </a:p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aterrizar()</a:t>
              </a:r>
            </a:p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volar()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-4866946" y="4700483"/>
              <a:ext cx="1480098" cy="918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despegar()</a:t>
              </a:r>
            </a:p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aterrizar()</a:t>
              </a:r>
            </a:p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volar()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4971676" y="4484975"/>
              <a:ext cx="2026375" cy="3937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abrirFlaps</a:t>
              </a:r>
              <a:r>
                <a:rPr lang="es-AR" sz="1200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lang="es-AR" sz="1200" dirty="0"/>
            </a:p>
          </p:txBody>
        </p:sp>
        <p:cxnSp>
          <p:nvCxnSpPr>
            <p:cNvPr id="66" name="Shape 600"/>
            <p:cNvCxnSpPr/>
            <p:nvPr/>
          </p:nvCxnSpPr>
          <p:spPr>
            <a:xfrm>
              <a:off x="-4941216" y="4482511"/>
              <a:ext cx="1634760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27"/>
            <p:cNvCxnSpPr/>
            <p:nvPr/>
          </p:nvCxnSpPr>
          <p:spPr>
            <a:xfrm>
              <a:off x="-1786648" y="4175427"/>
              <a:ext cx="1777681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15"/>
            <p:cNvCxnSpPr/>
            <p:nvPr/>
          </p:nvCxnSpPr>
          <p:spPr>
            <a:xfrm>
              <a:off x="-2574712" y="2525214"/>
              <a:ext cx="16887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15"/>
            <p:cNvCxnSpPr/>
            <p:nvPr/>
          </p:nvCxnSpPr>
          <p:spPr>
            <a:xfrm>
              <a:off x="-2574715" y="2480391"/>
              <a:ext cx="16887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71" name="Rectangle 70"/>
          <p:cNvSpPr/>
          <p:nvPr/>
        </p:nvSpPr>
        <p:spPr>
          <a:xfrm>
            <a:off x="161365" y="5173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¿Qué métodos tengo accesibles en los objetos v1 y v2?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89" y="5751107"/>
            <a:ext cx="1066949" cy="695422"/>
          </a:xfrm>
          <a:prstGeom prst="rect">
            <a:avLst/>
          </a:prstGeom>
        </p:spPr>
      </p:pic>
      <p:sp>
        <p:nvSpPr>
          <p:cNvPr id="72" name="Down Arrow 71"/>
          <p:cNvSpPr/>
          <p:nvPr/>
        </p:nvSpPr>
        <p:spPr>
          <a:xfrm flipV="1">
            <a:off x="5391591" y="4434570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Down Arrow 72"/>
          <p:cNvSpPr/>
          <p:nvPr/>
        </p:nvSpPr>
        <p:spPr>
          <a:xfrm rot="18431726" flipV="1">
            <a:off x="7759840" y="4255414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Down Arrow 73"/>
          <p:cNvSpPr/>
          <p:nvPr/>
        </p:nvSpPr>
        <p:spPr>
          <a:xfrm rot="3661374" flipV="1">
            <a:off x="7184967" y="423656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6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 err="1"/>
              <a:t>Downcasting</a:t>
            </a:r>
            <a:r>
              <a:rPr lang="es-AR" sz="2800" i="1" dirty="0"/>
              <a:t>: </a:t>
            </a:r>
            <a:r>
              <a:rPr lang="es-AR" sz="2800" i="1" dirty="0" smtClean="0"/>
              <a:t>Cuando Es Necesario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74</a:t>
            </a:fld>
            <a:endParaRPr lang="es-ES_tradnl"/>
          </a:p>
        </p:txBody>
      </p:sp>
      <p:sp>
        <p:nvSpPr>
          <p:cNvPr id="7" name="Shape 680"/>
          <p:cNvSpPr/>
          <p:nvPr/>
        </p:nvSpPr>
        <p:spPr>
          <a:xfrm>
            <a:off x="496480" y="6008122"/>
            <a:ext cx="3917569" cy="424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0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despegar(), aterrizar() y volar()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038" y="3345507"/>
            <a:ext cx="5129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Volador v1, v2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Mascota m1, m2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Avion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Perro();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s-AR" b="1" dirty="0">
              <a:solidFill>
                <a:srgbClr val="292929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365" y="2145178"/>
            <a:ext cx="8785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Creemos unas variables y objetos, variables deberán referenciar a objetos con la interfaz Volador y Mascota,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respectivamente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823019" y="3132517"/>
            <a:ext cx="4231491" cy="3257773"/>
            <a:chOff x="-5029777" y="1983595"/>
            <a:chExt cx="5029778" cy="3872364"/>
          </a:xfrm>
        </p:grpSpPr>
        <p:sp>
          <p:nvSpPr>
            <p:cNvPr id="41" name="Shape 588"/>
            <p:cNvSpPr/>
            <p:nvPr/>
          </p:nvSpPr>
          <p:spPr>
            <a:xfrm>
              <a:off x="-5020417" y="2021049"/>
              <a:ext cx="2379600" cy="149455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sp>
          <p:nvSpPr>
            <p:cNvPr id="42" name="Shape 589"/>
            <p:cNvSpPr/>
            <p:nvPr/>
          </p:nvSpPr>
          <p:spPr>
            <a:xfrm>
              <a:off x="-4628198" y="2056927"/>
              <a:ext cx="1573199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b="1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</a:p>
          </p:txBody>
        </p:sp>
        <p:sp>
          <p:nvSpPr>
            <p:cNvPr id="43" name="Shape 590"/>
            <p:cNvSpPr/>
            <p:nvPr/>
          </p:nvSpPr>
          <p:spPr>
            <a:xfrm>
              <a:off x="-5013935" y="2505082"/>
              <a:ext cx="2360518" cy="8380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SzPct val="25000"/>
              </a:pPr>
              <a:r>
                <a:rPr lang="es-AR" sz="1200" b="0" strike="noStrike" dirty="0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s-AR" sz="1200" b="0" strike="noStrike" dirty="0" err="1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s-AR" sz="1200" b="0" strike="noStrike" dirty="0" smtClean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</a:p>
            <a:p>
              <a:pPr marL="285750" marR="0" lvl="0" indent="-285750" algn="l" rtl="0">
                <a:spcBef>
                  <a:spcPts val="0"/>
                </a:spcBef>
                <a:buSzPct val="25000"/>
                <a:buFontTx/>
                <a:buChar char="-"/>
              </a:pPr>
              <a:endParaRPr lang="es-AR" sz="1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int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getVelocidadMax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setVelocidadMax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 v)</a:t>
              </a:r>
            </a:p>
          </p:txBody>
        </p:sp>
        <p:cxnSp>
          <p:nvCxnSpPr>
            <p:cNvPr id="44" name="Shape 598"/>
            <p:cNvCxnSpPr/>
            <p:nvPr/>
          </p:nvCxnSpPr>
          <p:spPr>
            <a:xfrm flipH="1" flipV="1">
              <a:off x="-1489784" y="3369055"/>
              <a:ext cx="403957" cy="320940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dashDot"/>
              <a:miter/>
              <a:headEnd type="none" w="med" len="med"/>
              <a:tailEnd type="stealth" w="lg" len="lg"/>
            </a:ln>
          </p:spPr>
        </p:cxnSp>
        <p:sp>
          <p:nvSpPr>
            <p:cNvPr id="45" name="Shape 599"/>
            <p:cNvSpPr/>
            <p:nvPr/>
          </p:nvSpPr>
          <p:spPr>
            <a:xfrm>
              <a:off x="-4947336" y="3993320"/>
              <a:ext cx="1640879" cy="1708239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s-AR" sz="1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Shape 600"/>
            <p:cNvCxnSpPr/>
            <p:nvPr/>
          </p:nvCxnSpPr>
          <p:spPr>
            <a:xfrm>
              <a:off x="-4941217" y="4425320"/>
              <a:ext cx="1634760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7" name="Shape 604"/>
            <p:cNvCxnSpPr/>
            <p:nvPr/>
          </p:nvCxnSpPr>
          <p:spPr>
            <a:xfrm rot="10800000">
              <a:off x="-4220497" y="3553400"/>
              <a:ext cx="0" cy="431639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606"/>
            <p:cNvCxnSpPr/>
            <p:nvPr/>
          </p:nvCxnSpPr>
          <p:spPr>
            <a:xfrm flipV="1">
              <a:off x="-3232762" y="3369055"/>
              <a:ext cx="1277715" cy="639357"/>
            </a:xfrm>
            <a:prstGeom prst="straightConnector1">
              <a:avLst/>
            </a:prstGeom>
            <a:noFill/>
            <a:ln w="15875" cap="flat" cmpd="sng">
              <a:solidFill>
                <a:srgbClr val="292929"/>
              </a:solidFill>
              <a:prstDash val="dashDot"/>
              <a:miter/>
              <a:headEnd type="none" w="med" len="med"/>
              <a:tailEnd type="stealth" w="lg" len="lg"/>
            </a:ln>
          </p:spPr>
        </p:cxnSp>
        <p:cxnSp>
          <p:nvCxnSpPr>
            <p:cNvPr id="49" name="Shape 608"/>
            <p:cNvCxnSpPr/>
            <p:nvPr/>
          </p:nvCxnSpPr>
          <p:spPr>
            <a:xfrm>
              <a:off x="-5029777" y="2399240"/>
              <a:ext cx="23763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0" name="Shape 613"/>
            <p:cNvSpPr/>
            <p:nvPr/>
          </p:nvSpPr>
          <p:spPr>
            <a:xfrm>
              <a:off x="-2574712" y="1983595"/>
              <a:ext cx="1688759" cy="1360439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sp>
          <p:nvSpPr>
            <p:cNvPr id="51" name="Shape 614"/>
            <p:cNvSpPr/>
            <p:nvPr/>
          </p:nvSpPr>
          <p:spPr>
            <a:xfrm>
              <a:off x="-2236746" y="2183395"/>
              <a:ext cx="1150919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45700" tIns="46800" rIns="457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6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Volador</a:t>
              </a:r>
            </a:p>
          </p:txBody>
        </p:sp>
        <p:sp>
          <p:nvSpPr>
            <p:cNvPr id="52" name="Shape 616"/>
            <p:cNvSpPr/>
            <p:nvPr/>
          </p:nvSpPr>
          <p:spPr>
            <a:xfrm>
              <a:off x="-2541592" y="25549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despegar()</a:t>
              </a:r>
            </a:p>
          </p:txBody>
        </p:sp>
        <p:sp>
          <p:nvSpPr>
            <p:cNvPr id="53" name="Shape 617"/>
            <p:cNvSpPr/>
            <p:nvPr/>
          </p:nvSpPr>
          <p:spPr>
            <a:xfrm>
              <a:off x="-2541592" y="27835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aterrizar()</a:t>
              </a:r>
            </a:p>
          </p:txBody>
        </p:sp>
        <p:sp>
          <p:nvSpPr>
            <p:cNvPr id="54" name="Shape 619"/>
            <p:cNvSpPr/>
            <p:nvPr/>
          </p:nvSpPr>
          <p:spPr>
            <a:xfrm>
              <a:off x="-2498032" y="1983595"/>
              <a:ext cx="1499040" cy="3315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400" b="0" strike="noStrike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&lt;&lt;interface&gt;&gt;</a:t>
              </a:r>
            </a:p>
          </p:txBody>
        </p:sp>
        <p:sp>
          <p:nvSpPr>
            <p:cNvPr id="55" name="Shape 620"/>
            <p:cNvSpPr/>
            <p:nvPr/>
          </p:nvSpPr>
          <p:spPr>
            <a:xfrm>
              <a:off x="-2541592" y="2999515"/>
              <a:ext cx="1619280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1" strike="noStrik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 void volar()</a:t>
              </a:r>
            </a:p>
          </p:txBody>
        </p:sp>
        <p:sp>
          <p:nvSpPr>
            <p:cNvPr id="56" name="Shape 625"/>
            <p:cNvSpPr/>
            <p:nvPr/>
          </p:nvSpPr>
          <p:spPr>
            <a:xfrm>
              <a:off x="-1809479" y="3724315"/>
              <a:ext cx="1809479" cy="1929516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0"/>
            </a:gradFill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cxnSp>
          <p:nvCxnSpPr>
            <p:cNvPr id="57" name="Shape 627"/>
            <p:cNvCxnSpPr/>
            <p:nvPr/>
          </p:nvCxnSpPr>
          <p:spPr>
            <a:xfrm>
              <a:off x="-1777680" y="4229215"/>
              <a:ext cx="1777681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8" name="Shape 633"/>
            <p:cNvSpPr/>
            <p:nvPr/>
          </p:nvSpPr>
          <p:spPr>
            <a:xfrm>
              <a:off x="-1760458" y="4282147"/>
              <a:ext cx="1663999" cy="3027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b="0" strike="noStrike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dormirDePie</a:t>
              </a:r>
              <a:r>
                <a:rPr lang="es-AR" sz="1200" b="0" strike="noStrike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</p:txBody>
        </p:sp>
        <p:cxnSp>
          <p:nvCxnSpPr>
            <p:cNvPr id="59" name="Shape 635"/>
            <p:cNvCxnSpPr/>
            <p:nvPr/>
          </p:nvCxnSpPr>
          <p:spPr>
            <a:xfrm>
              <a:off x="-5013936" y="2761400"/>
              <a:ext cx="23763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60" name="Shape 637"/>
            <p:cNvSpPr/>
            <p:nvPr/>
          </p:nvSpPr>
          <p:spPr>
            <a:xfrm>
              <a:off x="-1638217" y="5338970"/>
              <a:ext cx="1494360" cy="3621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s-AR" sz="1400" b="1" strike="noStrike" dirty="0" smtClean="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entretener</a:t>
              </a:r>
              <a:r>
                <a:rPr lang="es-AR" sz="1400" b="1" strike="noStrike" dirty="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-4731833" y="4008412"/>
              <a:ext cx="1060681" cy="481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es-AR" sz="1600" b="1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Avion</a:t>
              </a:r>
              <a:endParaRPr lang="es-AR" sz="1600" b="1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1473885" y="3785664"/>
              <a:ext cx="1153568" cy="481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600" b="1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Pájaro</a:t>
              </a:r>
              <a:endParaRPr lang="es-AR" sz="1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1709108" y="4499573"/>
              <a:ext cx="1480098" cy="135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despegar()</a:t>
              </a:r>
            </a:p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aterrizar()</a:t>
              </a:r>
            </a:p>
            <a:p>
              <a:pPr lvl="0">
                <a:buSzPct val="25000"/>
              </a:pPr>
              <a:r>
                <a:rPr lang="es-AR" sz="14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volar()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-4866946" y="4700483"/>
              <a:ext cx="1480098" cy="918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despegar()</a:t>
              </a:r>
            </a:p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aterrizar()</a:t>
              </a:r>
            </a:p>
            <a:p>
              <a:pPr lvl="0">
                <a:buSzPct val="25000"/>
              </a:pPr>
              <a:r>
                <a:rPr lang="es-AR" sz="1200" b="1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volar()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4971676" y="4484975"/>
              <a:ext cx="2026375" cy="3937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200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+ void </a:t>
              </a:r>
              <a:r>
                <a:rPr lang="es-AR" sz="1200" dirty="0" err="1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abrirFlaps</a:t>
              </a:r>
              <a:r>
                <a:rPr lang="es-AR" sz="1200" dirty="0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lang="es-AR" sz="1200" dirty="0"/>
            </a:p>
          </p:txBody>
        </p:sp>
        <p:cxnSp>
          <p:nvCxnSpPr>
            <p:cNvPr id="66" name="Shape 600"/>
            <p:cNvCxnSpPr/>
            <p:nvPr/>
          </p:nvCxnSpPr>
          <p:spPr>
            <a:xfrm>
              <a:off x="-4941216" y="4482511"/>
              <a:ext cx="1634760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27"/>
            <p:cNvCxnSpPr/>
            <p:nvPr/>
          </p:nvCxnSpPr>
          <p:spPr>
            <a:xfrm>
              <a:off x="-1786648" y="4175427"/>
              <a:ext cx="1777681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15"/>
            <p:cNvCxnSpPr/>
            <p:nvPr/>
          </p:nvCxnSpPr>
          <p:spPr>
            <a:xfrm>
              <a:off x="-2574712" y="2525214"/>
              <a:ext cx="16887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15"/>
            <p:cNvCxnSpPr/>
            <p:nvPr/>
          </p:nvCxnSpPr>
          <p:spPr>
            <a:xfrm>
              <a:off x="-2574715" y="2480391"/>
              <a:ext cx="1688759" cy="0"/>
            </a:xfrm>
            <a:prstGeom prst="straightConnector1">
              <a:avLst/>
            </a:prstGeom>
            <a:noFill/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71" name="Rectangle 70"/>
          <p:cNvSpPr/>
          <p:nvPr/>
        </p:nvSpPr>
        <p:spPr>
          <a:xfrm>
            <a:off x="161365" y="5173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¿Qué métodos tengo accesibles en los objetos v1 y v2?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89" y="5751107"/>
            <a:ext cx="1066949" cy="695422"/>
          </a:xfrm>
          <a:prstGeom prst="rect">
            <a:avLst/>
          </a:prstGeom>
        </p:spPr>
      </p:pic>
      <p:sp>
        <p:nvSpPr>
          <p:cNvPr id="72" name="Down Arrow 71"/>
          <p:cNvSpPr/>
          <p:nvPr/>
        </p:nvSpPr>
        <p:spPr>
          <a:xfrm flipV="1">
            <a:off x="5391591" y="4434570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Down Arrow 72"/>
          <p:cNvSpPr/>
          <p:nvPr/>
        </p:nvSpPr>
        <p:spPr>
          <a:xfrm rot="18431726" flipV="1">
            <a:off x="7759840" y="4255414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Down Arrow 73"/>
          <p:cNvSpPr/>
          <p:nvPr/>
        </p:nvSpPr>
        <p:spPr>
          <a:xfrm rot="3661374" flipV="1">
            <a:off x="7184967" y="423656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9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err="1" smtClean="0"/>
              <a:t>Downcasting</a:t>
            </a:r>
            <a:r>
              <a:rPr lang="es-AR" sz="2800" i="1" dirty="0" smtClean="0"/>
              <a:t>: Cuando Es Necesario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75</a:t>
            </a:fld>
            <a:endParaRPr lang="es-ES_tradnl"/>
          </a:p>
        </p:txBody>
      </p:sp>
      <p:sp>
        <p:nvSpPr>
          <p:cNvPr id="8" name="Shape 681"/>
          <p:cNvSpPr/>
          <p:nvPr/>
        </p:nvSpPr>
        <p:spPr>
          <a:xfrm>
            <a:off x="94268" y="3711278"/>
            <a:ext cx="8860546" cy="35525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¿Puedo pedirle a v1 que me devuelva su velocidad y a v2 que duerma de pie? </a:t>
            </a:r>
          </a:p>
        </p:txBody>
      </p:sp>
      <p:sp>
        <p:nvSpPr>
          <p:cNvPr id="10" name="Shape 683"/>
          <p:cNvSpPr/>
          <p:nvPr/>
        </p:nvSpPr>
        <p:spPr>
          <a:xfrm>
            <a:off x="94268" y="5901027"/>
            <a:ext cx="8878440" cy="3621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y ¿al objeto m1, puedo pedirle su nombre y a m2 que se alimente?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6321" y="1972718"/>
            <a:ext cx="5129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Volador v1, v2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Mascota m1, m2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Avion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Perro();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s-AR" b="1" dirty="0">
              <a:solidFill>
                <a:srgbClr val="292929"/>
              </a:solidFill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39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err="1" smtClean="0"/>
              <a:t>Downcasting</a:t>
            </a:r>
            <a:r>
              <a:rPr lang="es-AR" sz="2800" i="1" dirty="0" smtClean="0"/>
              <a:t>: Cuando Es Necesario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76</a:t>
            </a:fld>
            <a:endParaRPr lang="es-ES_tradnl"/>
          </a:p>
        </p:txBody>
      </p:sp>
      <p:sp>
        <p:nvSpPr>
          <p:cNvPr id="8" name="Shape 681"/>
          <p:cNvSpPr/>
          <p:nvPr/>
        </p:nvSpPr>
        <p:spPr>
          <a:xfrm>
            <a:off x="94268" y="3711278"/>
            <a:ext cx="8860546" cy="35525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¿Puedo pedirle a v1 que me devuelva su velocidad y a v2 que duerma de pie? </a:t>
            </a:r>
          </a:p>
        </p:txBody>
      </p:sp>
      <p:sp>
        <p:nvSpPr>
          <p:cNvPr id="9" name="Shape 682"/>
          <p:cNvSpPr/>
          <p:nvPr/>
        </p:nvSpPr>
        <p:spPr>
          <a:xfrm>
            <a:off x="94269" y="4211459"/>
            <a:ext cx="4439220" cy="131141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NO directamente</a:t>
            </a:r>
            <a:r>
              <a:rPr lang="es-AR" b="1" strike="noStrike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!!! Podría 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hacerlo si </a:t>
            </a:r>
            <a:r>
              <a:rPr lang="es-AR" b="1" strike="noStrike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 “casteo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-AR" b="1" strike="noStrike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uno de tipo </a:t>
            </a:r>
            <a:r>
              <a:rPr lang="es-AR" b="1" strike="noStrike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s-AR" b="1" strike="noStrike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Pajaro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respectivamente (</a:t>
            </a:r>
            <a:r>
              <a:rPr lang="es-AR" b="1" strike="noStrike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683"/>
          <p:cNvSpPr/>
          <p:nvPr/>
        </p:nvSpPr>
        <p:spPr>
          <a:xfrm>
            <a:off x="94268" y="5901027"/>
            <a:ext cx="8878440" cy="3621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y ¿al objeto m1, puedo pedirle su nombre y a m2 que se alimente? </a:t>
            </a:r>
          </a:p>
        </p:txBody>
      </p:sp>
      <p:sp>
        <p:nvSpPr>
          <p:cNvPr id="11" name="Shape 684"/>
          <p:cNvSpPr/>
          <p:nvPr/>
        </p:nvSpPr>
        <p:spPr>
          <a:xfrm>
            <a:off x="166321" y="6299223"/>
            <a:ext cx="4232258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NO!!! También requiere </a:t>
            </a:r>
            <a:r>
              <a:rPr lang="es-AR" b="1" strike="noStrike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lang="es-AR" b="1" strike="noStrik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85"/>
          <p:cNvSpPr/>
          <p:nvPr/>
        </p:nvSpPr>
        <p:spPr>
          <a:xfrm>
            <a:off x="4533489" y="4066535"/>
            <a:ext cx="3079278" cy="1044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25550" cap="flat" cmpd="sng">
            <a:solidFill>
              <a:srgbClr val="00008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if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(v1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instanceof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Avion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Avion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a=(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Avion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) v1;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a.getVelocidad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}</a:t>
            </a:r>
          </a:p>
        </p:txBody>
      </p:sp>
      <p:sp>
        <p:nvSpPr>
          <p:cNvPr id="13" name="Shape 686"/>
          <p:cNvSpPr/>
          <p:nvPr/>
        </p:nvSpPr>
        <p:spPr>
          <a:xfrm>
            <a:off x="5746531" y="4896199"/>
            <a:ext cx="3271809" cy="1053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550" cap="flat" cmpd="sng">
            <a:solidFill>
              <a:srgbClr val="00008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s-AR" sz="1600" b="1" strike="noStrike" dirty="0" err="1" smtClean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if</a:t>
            </a:r>
            <a:r>
              <a:rPr lang="es-AR" sz="1600" b="1" strike="noStrike" dirty="0" smtClean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(m1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instanceof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Perro) {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Perro p=(Perro) m1;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</a:t>
            </a:r>
            <a:r>
              <a:rPr lang="es-AR" sz="1600" b="1" strike="noStrike" dirty="0" err="1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p.getNombre</a:t>
            </a:r>
            <a:r>
              <a:rPr lang="es-AR" sz="1600" b="1" strike="noStrike" dirty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3333CC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}</a:t>
            </a:r>
            <a:endParaRPr lang="es-AR" sz="1600" b="1" strike="noStrike" dirty="0">
              <a:solidFill>
                <a:srgbClr val="3333CC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321" y="1972718"/>
            <a:ext cx="5129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Volador v1, v2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Mascota m1, m2 =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null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;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Avion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v2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 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m1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Perro(); </a:t>
            </a:r>
          </a:p>
          <a:p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m2 = </a:t>
            </a:r>
            <a:r>
              <a:rPr lang="es-ES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</a:rPr>
              <a:t>new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s-ES" b="1" dirty="0" err="1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Pajaro</a:t>
            </a:r>
            <a:r>
              <a:rPr lang="es-ES" b="1" dirty="0">
                <a:solidFill>
                  <a:srgbClr val="292929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s-AR" b="1" dirty="0">
              <a:solidFill>
                <a:srgbClr val="292929"/>
              </a:solidFill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75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br>
              <a:rPr lang="es-AR" b="1" dirty="0" smtClean="0"/>
            </a:br>
            <a:r>
              <a:rPr lang="es-AR" sz="2800" i="1" dirty="0" smtClean="0"/>
              <a:t>Herencia entre Interfaces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77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567747" y="4224569"/>
            <a:ext cx="7947603" cy="2045569"/>
            <a:chOff x="2411784" y="6090588"/>
            <a:chExt cx="6623640" cy="887963"/>
          </a:xfrm>
        </p:grpSpPr>
        <p:sp>
          <p:nvSpPr>
            <p:cNvPr id="18" name="Shape 481"/>
            <p:cNvSpPr/>
            <p:nvPr/>
          </p:nvSpPr>
          <p:spPr>
            <a:xfrm>
              <a:off x="2411784" y="6272464"/>
              <a:ext cx="6623640" cy="7060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s-AR" b="1" strike="noStrike" dirty="0" err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package</a:t>
              </a:r>
              <a:r>
                <a:rPr lang="es-AR" b="0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interfaces</a:t>
              </a:r>
              <a:r>
                <a:rPr lang="es-AR" b="0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s-AR" b="1" strike="noStrike" dirty="0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interface</a:t>
              </a:r>
              <a:r>
                <a:rPr lang="es-AR" b="0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AR" b="1" strike="noStrike" dirty="0" err="1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MascotaVoladora</a:t>
              </a: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lang="es-AR" b="1" strike="noStrike" dirty="0" smtClean="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s-AR" b="1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AR" b="1" dirty="0" smtClean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</a:t>
              </a:r>
              <a:r>
                <a:rPr lang="es-AR" b="1" strike="noStrike" dirty="0" err="1" smtClean="0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lang="es-AR" b="1" strike="noStrike" dirty="0" smtClean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Volador, Mascota</a:t>
              </a:r>
              <a:r>
                <a:rPr lang="es-AR" b="0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lang="es-AR" b="1" strike="noStrike" dirty="0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enjaular();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s-AR" b="1" strike="noStrike" dirty="0">
                  <a:solidFill>
                    <a:srgbClr val="29292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  <p:sp>
          <p:nvSpPr>
            <p:cNvPr id="19" name="Shape 482"/>
            <p:cNvSpPr/>
            <p:nvPr/>
          </p:nvSpPr>
          <p:spPr>
            <a:xfrm>
              <a:off x="3168144" y="6090588"/>
              <a:ext cx="1079279" cy="215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" y="0"/>
                  </a:moveTo>
                  <a:cubicBezTo>
                    <a:pt x="2000" y="0"/>
                    <a:pt x="0" y="9966"/>
                    <a:pt x="0" y="19933"/>
                  </a:cubicBezTo>
                  <a:lnTo>
                    <a:pt x="0" y="99667"/>
                  </a:lnTo>
                  <a:cubicBezTo>
                    <a:pt x="0" y="109634"/>
                    <a:pt x="2000" y="119800"/>
                    <a:pt x="4000" y="119800"/>
                  </a:cubicBezTo>
                  <a:lnTo>
                    <a:pt x="115920" y="119800"/>
                  </a:lnTo>
                  <a:cubicBezTo>
                    <a:pt x="117920" y="119800"/>
                    <a:pt x="119960" y="109634"/>
                    <a:pt x="119960" y="99667"/>
                  </a:cubicBezTo>
                  <a:lnTo>
                    <a:pt x="119960" y="19933"/>
                  </a:lnTo>
                  <a:cubicBezTo>
                    <a:pt x="119960" y="9966"/>
                    <a:pt x="117920" y="0"/>
                    <a:pt x="115920" y="0"/>
                  </a:cubicBezTo>
                  <a:lnTo>
                    <a:pt x="4000" y="0"/>
                  </a:lnTo>
                </a:path>
              </a:pathLst>
            </a:custGeom>
            <a:noFill/>
            <a:ln w="28425" cap="flat" cmpd="sng">
              <a:noFill/>
              <a:prstDash val="dashDot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83"/>
            <p:cNvSpPr/>
            <p:nvPr/>
          </p:nvSpPr>
          <p:spPr>
            <a:xfrm>
              <a:off x="5904505" y="6090948"/>
              <a:ext cx="970919" cy="215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46" y="0"/>
                  </a:moveTo>
                  <a:cubicBezTo>
                    <a:pt x="2223" y="0"/>
                    <a:pt x="0" y="9966"/>
                    <a:pt x="0" y="19933"/>
                  </a:cubicBezTo>
                  <a:lnTo>
                    <a:pt x="0" y="99667"/>
                  </a:lnTo>
                  <a:cubicBezTo>
                    <a:pt x="0" y="109634"/>
                    <a:pt x="2223" y="119800"/>
                    <a:pt x="4446" y="119800"/>
                  </a:cubicBezTo>
                  <a:lnTo>
                    <a:pt x="115464" y="119800"/>
                  </a:lnTo>
                  <a:cubicBezTo>
                    <a:pt x="117688" y="119800"/>
                    <a:pt x="119955" y="109634"/>
                    <a:pt x="119955" y="99667"/>
                  </a:cubicBezTo>
                  <a:lnTo>
                    <a:pt x="119955" y="19933"/>
                  </a:lnTo>
                  <a:cubicBezTo>
                    <a:pt x="119955" y="9966"/>
                    <a:pt x="117688" y="0"/>
                    <a:pt x="115464" y="0"/>
                  </a:cubicBezTo>
                  <a:lnTo>
                    <a:pt x="4446" y="0"/>
                  </a:lnTo>
                </a:path>
              </a:pathLst>
            </a:custGeom>
            <a:noFill/>
            <a:ln w="28425" cap="flat" cmpd="sng">
              <a:noFill/>
              <a:prstDash val="dashDot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737"/>
          <p:cNvSpPr/>
          <p:nvPr/>
        </p:nvSpPr>
        <p:spPr>
          <a:xfrm>
            <a:off x="5265160" y="4238493"/>
            <a:ext cx="1623362" cy="70166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43"/>
          <p:cNvSpPr/>
          <p:nvPr/>
        </p:nvSpPr>
        <p:spPr>
          <a:xfrm>
            <a:off x="7229757" y="4238493"/>
            <a:ext cx="1623362" cy="70166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7376292" y="4525555"/>
            <a:ext cx="1376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Mascota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28112" y="4525555"/>
            <a:ext cx="10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745"/>
          <p:cNvSpPr/>
          <p:nvPr/>
        </p:nvSpPr>
        <p:spPr>
          <a:xfrm>
            <a:off x="6888523" y="5303266"/>
            <a:ext cx="1732516" cy="1030325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7199374" y="5569872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Mascota </a:t>
            </a:r>
          </a:p>
          <a:p>
            <a:pPr lvl="0"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Voladora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Shape 739"/>
          <p:cNvCxnSpPr/>
          <p:nvPr/>
        </p:nvCxnSpPr>
        <p:spPr>
          <a:xfrm flipV="1">
            <a:off x="8041438" y="4938027"/>
            <a:ext cx="46637" cy="36524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ash"/>
            <a:miter/>
            <a:headEnd type="none" w="med" len="med"/>
            <a:tailEnd type="stealth" w="lg" len="lg"/>
          </a:ln>
        </p:spPr>
      </p:cxnSp>
      <p:cxnSp>
        <p:nvCxnSpPr>
          <p:cNvPr id="27" name="Shape 739"/>
          <p:cNvCxnSpPr>
            <a:endCxn id="32" idx="2"/>
          </p:cNvCxnSpPr>
          <p:nvPr/>
        </p:nvCxnSpPr>
        <p:spPr>
          <a:xfrm flipH="1" flipV="1">
            <a:off x="6894960" y="4951498"/>
            <a:ext cx="428593" cy="38365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ysDash"/>
            <a:miter/>
            <a:headEnd type="none" w="med" len="med"/>
            <a:tailEnd type="stealth" w="lg" len="lg"/>
          </a:ln>
        </p:spPr>
      </p:cxnSp>
      <p:sp>
        <p:nvSpPr>
          <p:cNvPr id="29" name="Shape 618"/>
          <p:cNvSpPr/>
          <p:nvPr/>
        </p:nvSpPr>
        <p:spPr>
          <a:xfrm>
            <a:off x="7338555" y="4280028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30" name="Shape 618"/>
          <p:cNvSpPr/>
          <p:nvPr/>
        </p:nvSpPr>
        <p:spPr>
          <a:xfrm>
            <a:off x="5344098" y="4280028"/>
            <a:ext cx="1499040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31" name="Shape 618"/>
          <p:cNvSpPr/>
          <p:nvPr/>
        </p:nvSpPr>
        <p:spPr>
          <a:xfrm>
            <a:off x="7066563" y="5365226"/>
            <a:ext cx="1304927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877" y="1945341"/>
            <a:ext cx="8507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Es posible la herencia entre interfaces mediante la palabra clave </a:t>
            </a:r>
            <a:r>
              <a:rPr lang="es-ES" sz="2800" i="1" dirty="0" err="1" smtClean="0"/>
              <a:t>extends</a:t>
            </a:r>
            <a:endParaRPr lang="es-E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MascotaVoladora</a:t>
            </a:r>
            <a:r>
              <a:rPr lang="es-ES" sz="2800" dirty="0"/>
              <a:t> extiende las interfaces Volador y Mascota. Heredará todas las constantes y métodos abstractos de sus </a:t>
            </a:r>
            <a:r>
              <a:rPr lang="es-ES" sz="2800" dirty="0" err="1"/>
              <a:t>superinterfaces</a:t>
            </a:r>
            <a:r>
              <a:rPr lang="es-ES" sz="2800" dirty="0"/>
              <a:t> (Volador, Mascota)</a:t>
            </a:r>
            <a:endParaRPr lang="es-AR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94" y="5792852"/>
            <a:ext cx="1066949" cy="695422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rot="18771991" flipV="1">
            <a:off x="6859237" y="4917019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Down Arrow 32"/>
          <p:cNvSpPr/>
          <p:nvPr/>
        </p:nvSpPr>
        <p:spPr>
          <a:xfrm rot="410426" flipV="1">
            <a:off x="7964342" y="4953231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07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La Herencia Múltiple es </a:t>
            </a:r>
            <a:r>
              <a:rPr lang="es-ES" dirty="0" smtClean="0"/>
              <a:t>un mecanismo </a:t>
            </a:r>
            <a:r>
              <a:rPr lang="es-ES" dirty="0"/>
              <a:t>de los lenguajes de </a:t>
            </a:r>
            <a:r>
              <a:rPr lang="es-ES" dirty="0" smtClean="0"/>
              <a:t>POO para crear </a:t>
            </a:r>
            <a:r>
              <a:rPr lang="es-ES" dirty="0"/>
              <a:t>una nueva clase derivándola de </a:t>
            </a:r>
            <a:r>
              <a:rPr lang="es-ES" dirty="0" smtClean="0"/>
              <a:t>muchas superclases</a:t>
            </a:r>
            <a:endParaRPr lang="es-ES" dirty="0"/>
          </a:p>
          <a:p>
            <a:r>
              <a:rPr lang="es-ES" dirty="0"/>
              <a:t>Cada clase tiene su propia implementación, por lo tanto combinarlas es </a:t>
            </a:r>
            <a:r>
              <a:rPr lang="es-ES" dirty="0" smtClean="0"/>
              <a:t>complejo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8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latin typeface="Consolas" panose="020B0609020204030204" pitchFamily="49" charset="0"/>
              </a:rPr>
              <a:t>==</a:t>
            </a:r>
            <a:r>
              <a:rPr lang="es-AR" b="1" dirty="0"/>
              <a:t> Vs. </a:t>
            </a:r>
            <a:r>
              <a:rPr lang="es-AR" b="1" dirty="0" err="1">
                <a:latin typeface="Consolas" panose="020B0609020204030204" pitchFamily="49" charset="0"/>
              </a:rPr>
              <a:t>equals</a:t>
            </a:r>
            <a:r>
              <a:rPr lang="es-AR" dirty="0">
                <a:latin typeface="Consolas" panose="020B0609020204030204" pitchFamily="49" charset="0"/>
              </a:rPr>
              <a:t/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sz="2800" i="1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operador == determina si dos </a:t>
            </a:r>
            <a:r>
              <a:rPr lang="es-AR" b="1" dirty="0"/>
              <a:t>REFERENCIAS</a:t>
            </a:r>
            <a:r>
              <a:rPr lang="es-AR" dirty="0"/>
              <a:t> son iguales.</a:t>
            </a:r>
          </a:p>
          <a:p>
            <a:endParaRPr lang="es-AR" dirty="0"/>
          </a:p>
          <a:p>
            <a:r>
              <a:rPr lang="es-AR" dirty="0"/>
              <a:t>El método </a:t>
            </a:r>
            <a:r>
              <a:rPr lang="es-AR" dirty="0" err="1">
                <a:latin typeface="Consolas" panose="020B0609020204030204" pitchFamily="49" charset="0"/>
              </a:rPr>
              <a:t>equals</a:t>
            </a:r>
            <a:r>
              <a:rPr lang="es-AR" dirty="0"/>
              <a:t> determina si dos </a:t>
            </a:r>
            <a:r>
              <a:rPr lang="es-AR" b="1" dirty="0"/>
              <a:t>OBJETOS</a:t>
            </a:r>
            <a:r>
              <a:rPr lang="es-AR" dirty="0"/>
              <a:t> son iguales.</a:t>
            </a:r>
          </a:p>
          <a:p>
            <a:endParaRPr lang="es-AR" dirty="0"/>
          </a:p>
          <a:p>
            <a:r>
              <a:rPr lang="es-AR" dirty="0"/>
              <a:t>Las clases pueden sobre-escribir el método </a:t>
            </a:r>
            <a:r>
              <a:rPr lang="es-AR" dirty="0" err="1">
                <a:latin typeface="Consolas" panose="020B0609020204030204" pitchFamily="49" charset="0"/>
              </a:rPr>
              <a:t>equals</a:t>
            </a:r>
            <a:r>
              <a:rPr lang="es-AR" dirty="0"/>
              <a:t> para definir los criterios de igualdad de objetos.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04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Para evitar errores Java </a:t>
            </a:r>
            <a:r>
              <a:rPr lang="es-ES" dirty="0"/>
              <a:t>NO </a:t>
            </a:r>
            <a:r>
              <a:rPr lang="es-ES" dirty="0" smtClean="0"/>
              <a:t>permite herencia múltiple. Provee </a:t>
            </a:r>
            <a:r>
              <a:rPr lang="es-ES" dirty="0"/>
              <a:t>interfaces (NO tienen </a:t>
            </a:r>
            <a:r>
              <a:rPr lang="es-ES" dirty="0" smtClean="0"/>
              <a:t>implementación) para </a:t>
            </a:r>
            <a:r>
              <a:rPr lang="es-ES" dirty="0"/>
              <a:t>lograr un comportamiento </a:t>
            </a:r>
            <a:r>
              <a:rPr lang="es-ES" dirty="0" smtClean="0"/>
              <a:t>similar</a:t>
            </a:r>
          </a:p>
          <a:p>
            <a:r>
              <a:rPr lang="es-ES" dirty="0"/>
              <a:t>U</a:t>
            </a:r>
            <a:r>
              <a:rPr lang="es-ES" dirty="0" smtClean="0"/>
              <a:t>na </a:t>
            </a:r>
            <a:r>
              <a:rPr lang="es-ES" dirty="0"/>
              <a:t>clase puede heredar de una única clase base e implementar </a:t>
            </a:r>
            <a:r>
              <a:rPr lang="es-ES" dirty="0" smtClean="0"/>
              <a:t>muchas interfaces</a:t>
            </a:r>
            <a:endParaRPr lang="es-ES" dirty="0"/>
          </a:p>
          <a:p>
            <a:r>
              <a:rPr lang="es-ES" dirty="0"/>
              <a:t>Cada </a:t>
            </a:r>
            <a:r>
              <a:rPr lang="es-ES" dirty="0" smtClean="0"/>
              <a:t>interfaz </a:t>
            </a:r>
            <a:r>
              <a:rPr lang="es-ES" dirty="0"/>
              <a:t>que la clase implementa </a:t>
            </a:r>
            <a:r>
              <a:rPr lang="es-ES" dirty="0" smtClean="0"/>
              <a:t>es un </a:t>
            </a:r>
            <a:r>
              <a:rPr lang="es-ES" dirty="0"/>
              <a:t>tipo de dato al que puede aplicarse casting (</a:t>
            </a:r>
            <a:r>
              <a:rPr lang="es-ES" dirty="0" err="1"/>
              <a:t>upcasting</a:t>
            </a:r>
            <a:r>
              <a:rPr lang="es-ES" dirty="0"/>
              <a:t>)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79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0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736"/>
          <p:cNvSpPr/>
          <p:nvPr/>
        </p:nvSpPr>
        <p:spPr>
          <a:xfrm>
            <a:off x="3098831" y="2977673"/>
            <a:ext cx="1626603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>
                <a:solidFill>
                  <a:srgbClr val="292929"/>
                </a:solidFill>
                <a:ea typeface="Arial"/>
                <a:cs typeface="Arial"/>
                <a:sym typeface="Arial"/>
              </a:rPr>
              <a:t>Interface 1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Shape 736"/>
          <p:cNvSpPr/>
          <p:nvPr/>
        </p:nvSpPr>
        <p:spPr>
          <a:xfrm>
            <a:off x="723900" y="3013244"/>
            <a:ext cx="1729124" cy="3973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>
                <a:solidFill>
                  <a:srgbClr val="292929"/>
                </a:solidFill>
                <a:ea typeface="Arial"/>
                <a:cs typeface="Arial"/>
                <a:sym typeface="Arial"/>
              </a:rPr>
              <a:t>Clase Base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mtClean="0"/>
              <a:t>Clases Abstractas e 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80</a:t>
            </a:fld>
            <a:endParaRPr lang="es-ES_tradnl"/>
          </a:p>
        </p:txBody>
      </p:sp>
      <p:sp>
        <p:nvSpPr>
          <p:cNvPr id="17" name="Shape 736"/>
          <p:cNvSpPr/>
          <p:nvPr/>
        </p:nvSpPr>
        <p:spPr>
          <a:xfrm>
            <a:off x="723900" y="3483812"/>
            <a:ext cx="1729124" cy="8131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0"/>
          </a:gradFill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" name="Shape 739"/>
          <p:cNvCxnSpPr>
            <a:endCxn id="39" idx="0"/>
          </p:cNvCxnSpPr>
          <p:nvPr/>
        </p:nvCxnSpPr>
        <p:spPr>
          <a:xfrm flipH="1" flipV="1">
            <a:off x="1672273" y="3736134"/>
            <a:ext cx="1936362" cy="1773241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cxnSp>
      <p:cxnSp>
        <p:nvCxnSpPr>
          <p:cNvPr id="28" name="Shape 747"/>
          <p:cNvCxnSpPr/>
          <p:nvPr/>
        </p:nvCxnSpPr>
        <p:spPr>
          <a:xfrm flipV="1">
            <a:off x="4062109" y="3822276"/>
            <a:ext cx="0" cy="1698585"/>
          </a:xfrm>
          <a:prstGeom prst="straightConnector1">
            <a:avLst/>
          </a:prstGeom>
          <a:noFill/>
          <a:ln w="19075" cap="flat" cmpd="sng">
            <a:solidFill>
              <a:srgbClr val="292929"/>
            </a:solidFill>
            <a:prstDash val="dashDot"/>
            <a:miter/>
            <a:headEnd type="none" w="med" len="med"/>
            <a:tailEnd type="none" w="lg" len="lg"/>
          </a:ln>
        </p:spPr>
      </p:cxnSp>
      <p:sp>
        <p:nvSpPr>
          <p:cNvPr id="29" name="Shape 748"/>
          <p:cNvSpPr/>
          <p:nvPr/>
        </p:nvSpPr>
        <p:spPr>
          <a:xfrm>
            <a:off x="1047675" y="4430085"/>
            <a:ext cx="1405349" cy="5895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 lang="es-AR" sz="20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751"/>
          <p:cNvCxnSpPr>
            <a:endCxn id="53" idx="0"/>
          </p:cNvCxnSpPr>
          <p:nvPr/>
        </p:nvCxnSpPr>
        <p:spPr>
          <a:xfrm flipV="1">
            <a:off x="4515585" y="4770048"/>
            <a:ext cx="1108628" cy="750813"/>
          </a:xfrm>
          <a:prstGeom prst="straightConnector1">
            <a:avLst/>
          </a:prstGeom>
          <a:noFill/>
          <a:ln w="19075" cap="flat" cmpd="sng">
            <a:solidFill>
              <a:srgbClr val="292929"/>
            </a:solidFill>
            <a:prstDash val="dashDot"/>
            <a:miter/>
            <a:headEnd type="none" w="med" len="med"/>
            <a:tailEnd type="none" w="lg" len="lg"/>
          </a:ln>
        </p:spPr>
      </p:cxnSp>
      <p:cxnSp>
        <p:nvCxnSpPr>
          <p:cNvPr id="33" name="Shape 752"/>
          <p:cNvCxnSpPr>
            <a:endCxn id="54" idx="0"/>
          </p:cNvCxnSpPr>
          <p:nvPr/>
        </p:nvCxnSpPr>
        <p:spPr>
          <a:xfrm flipV="1">
            <a:off x="5090681" y="4703662"/>
            <a:ext cx="2780259" cy="817199"/>
          </a:xfrm>
          <a:prstGeom prst="straightConnector1">
            <a:avLst/>
          </a:prstGeom>
          <a:noFill/>
          <a:ln w="19075" cap="flat" cmpd="sng">
            <a:solidFill>
              <a:srgbClr val="292929"/>
            </a:solidFill>
            <a:prstDash val="dashDot"/>
            <a:miter/>
            <a:headEnd type="none" w="med" len="med"/>
            <a:tailEnd type="none" w="lg" len="lg"/>
          </a:ln>
        </p:spPr>
      </p:cxnSp>
      <p:sp>
        <p:nvSpPr>
          <p:cNvPr id="42" name="Shape 748"/>
          <p:cNvSpPr/>
          <p:nvPr/>
        </p:nvSpPr>
        <p:spPr>
          <a:xfrm>
            <a:off x="2984290" y="4053127"/>
            <a:ext cx="1538822" cy="3853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Implementa</a:t>
            </a:r>
            <a:endParaRPr lang="es-AR" sz="20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739"/>
          <p:cNvCxnSpPr>
            <a:stCxn id="66" idx="0"/>
            <a:endCxn id="52" idx="0"/>
          </p:cNvCxnSpPr>
          <p:nvPr/>
        </p:nvCxnSpPr>
        <p:spPr>
          <a:xfrm flipH="1" flipV="1">
            <a:off x="8077072" y="3808651"/>
            <a:ext cx="22787" cy="211195"/>
          </a:xfrm>
          <a:prstGeom prst="straightConnector1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cxnSp>
      <p:cxnSp>
        <p:nvCxnSpPr>
          <p:cNvPr id="44" name="Shape 739"/>
          <p:cNvCxnSpPr>
            <a:stCxn id="69" idx="0"/>
            <a:endCxn id="41" idx="0"/>
          </p:cNvCxnSpPr>
          <p:nvPr/>
        </p:nvCxnSpPr>
        <p:spPr>
          <a:xfrm flipV="1">
            <a:off x="5811992" y="3799902"/>
            <a:ext cx="69731" cy="219944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cxnSp>
      <p:sp>
        <p:nvSpPr>
          <p:cNvPr id="45" name="Shape 748"/>
          <p:cNvSpPr/>
          <p:nvPr/>
        </p:nvSpPr>
        <p:spPr>
          <a:xfrm>
            <a:off x="6042446" y="3657027"/>
            <a:ext cx="1065009" cy="4592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AR" sz="20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 lang="es-AR" sz="20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736"/>
          <p:cNvSpPr/>
          <p:nvPr/>
        </p:nvSpPr>
        <p:spPr>
          <a:xfrm>
            <a:off x="723900" y="3403298"/>
            <a:ext cx="1729124" cy="8131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0"/>
          </a:gradFill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736"/>
          <p:cNvSpPr/>
          <p:nvPr/>
        </p:nvSpPr>
        <p:spPr>
          <a:xfrm>
            <a:off x="3098831" y="3509021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736"/>
          <p:cNvSpPr/>
          <p:nvPr/>
        </p:nvSpPr>
        <p:spPr>
          <a:xfrm>
            <a:off x="3098831" y="3428507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736"/>
          <p:cNvSpPr/>
          <p:nvPr/>
        </p:nvSpPr>
        <p:spPr>
          <a:xfrm>
            <a:off x="5184657" y="2977673"/>
            <a:ext cx="1626603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Interface </a:t>
            </a:r>
            <a:r>
              <a:rPr lang="es-AR" b="1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2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8" name="Shape 736"/>
          <p:cNvSpPr/>
          <p:nvPr/>
        </p:nvSpPr>
        <p:spPr>
          <a:xfrm>
            <a:off x="5184657" y="3509021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736"/>
          <p:cNvSpPr/>
          <p:nvPr/>
        </p:nvSpPr>
        <p:spPr>
          <a:xfrm>
            <a:off x="5184657" y="3428507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736"/>
          <p:cNvSpPr/>
          <p:nvPr/>
        </p:nvSpPr>
        <p:spPr>
          <a:xfrm>
            <a:off x="7237598" y="2977673"/>
            <a:ext cx="1626603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Interface </a:t>
            </a:r>
            <a:r>
              <a:rPr lang="es-AR" b="1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3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1" name="Shape 736"/>
          <p:cNvSpPr/>
          <p:nvPr/>
        </p:nvSpPr>
        <p:spPr>
          <a:xfrm>
            <a:off x="7237598" y="3509021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736"/>
          <p:cNvSpPr/>
          <p:nvPr/>
        </p:nvSpPr>
        <p:spPr>
          <a:xfrm>
            <a:off x="7237598" y="3428507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736"/>
          <p:cNvSpPr/>
          <p:nvPr/>
        </p:nvSpPr>
        <p:spPr>
          <a:xfrm>
            <a:off x="7286557" y="4019846"/>
            <a:ext cx="1626603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Interface </a:t>
            </a:r>
            <a:r>
              <a:rPr lang="es-AR" b="1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5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Shape 736"/>
          <p:cNvSpPr/>
          <p:nvPr/>
        </p:nvSpPr>
        <p:spPr>
          <a:xfrm>
            <a:off x="7286557" y="4551194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736"/>
          <p:cNvSpPr/>
          <p:nvPr/>
        </p:nvSpPr>
        <p:spPr>
          <a:xfrm>
            <a:off x="7286557" y="4470680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736"/>
          <p:cNvSpPr/>
          <p:nvPr/>
        </p:nvSpPr>
        <p:spPr>
          <a:xfrm>
            <a:off x="4998690" y="4019846"/>
            <a:ext cx="1626603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Interface </a:t>
            </a:r>
            <a:r>
              <a:rPr lang="es-AR" b="1" dirty="0" smtClean="0">
                <a:solidFill>
                  <a:srgbClr val="292929"/>
                </a:solidFill>
                <a:ea typeface="Arial"/>
                <a:cs typeface="Arial"/>
                <a:sym typeface="Arial"/>
              </a:rPr>
              <a:t>4</a:t>
            </a:r>
            <a:endParaRPr lang="es-AR" b="1" dirty="0">
              <a:solidFill>
                <a:srgbClr val="292929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Shape 736"/>
          <p:cNvSpPr/>
          <p:nvPr/>
        </p:nvSpPr>
        <p:spPr>
          <a:xfrm>
            <a:off x="4998690" y="4551194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36"/>
          <p:cNvSpPr/>
          <p:nvPr/>
        </p:nvSpPr>
        <p:spPr>
          <a:xfrm>
            <a:off x="4998690" y="4470680"/>
            <a:ext cx="1626603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" name="Shape 739"/>
          <p:cNvCxnSpPr>
            <a:stCxn id="66" idx="0"/>
            <a:endCxn id="47" idx="0"/>
          </p:cNvCxnSpPr>
          <p:nvPr/>
        </p:nvCxnSpPr>
        <p:spPr>
          <a:xfrm flipH="1" flipV="1">
            <a:off x="6903383" y="3691713"/>
            <a:ext cx="1196476" cy="328133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cxnSp>
      <p:sp>
        <p:nvSpPr>
          <p:cNvPr id="73" name="Shape 736"/>
          <p:cNvSpPr/>
          <p:nvPr/>
        </p:nvSpPr>
        <p:spPr>
          <a:xfrm>
            <a:off x="3186767" y="5520861"/>
            <a:ext cx="1995905" cy="45025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SzPct val="25000"/>
            </a:pPr>
            <a:r>
              <a:rPr lang="es-AR" b="1" dirty="0">
                <a:solidFill>
                  <a:srgbClr val="292929"/>
                </a:solidFill>
                <a:ea typeface="Arial"/>
                <a:cs typeface="Arial"/>
                <a:sym typeface="Arial"/>
              </a:rPr>
              <a:t>Clase Derivada</a:t>
            </a:r>
          </a:p>
        </p:txBody>
      </p:sp>
      <p:sp>
        <p:nvSpPr>
          <p:cNvPr id="74" name="Shape 736"/>
          <p:cNvSpPr/>
          <p:nvPr/>
        </p:nvSpPr>
        <p:spPr>
          <a:xfrm>
            <a:off x="3186767" y="6052209"/>
            <a:ext cx="1995905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36"/>
          <p:cNvSpPr/>
          <p:nvPr/>
        </p:nvSpPr>
        <p:spPr>
          <a:xfrm>
            <a:off x="3186767" y="5971695"/>
            <a:ext cx="1995905" cy="79937"/>
          </a:xfrm>
          <a:prstGeom prst="rect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126" y="5730386"/>
            <a:ext cx="1066949" cy="695422"/>
          </a:xfrm>
          <a:prstGeom prst="rect">
            <a:avLst/>
          </a:prstGeom>
        </p:spPr>
      </p:pic>
      <p:sp>
        <p:nvSpPr>
          <p:cNvPr id="39" name="Down Arrow 38"/>
          <p:cNvSpPr/>
          <p:nvPr/>
        </p:nvSpPr>
        <p:spPr>
          <a:xfrm rot="18771991" flipV="1">
            <a:off x="1478460" y="3554922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Down Arrow 39"/>
          <p:cNvSpPr/>
          <p:nvPr/>
        </p:nvSpPr>
        <p:spPr>
          <a:xfrm flipV="1">
            <a:off x="3945520" y="359520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Down Arrow 40"/>
          <p:cNvSpPr/>
          <p:nvPr/>
        </p:nvSpPr>
        <p:spPr>
          <a:xfrm rot="674491" flipV="1">
            <a:off x="5787979" y="3586279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Down Arrow 46"/>
          <p:cNvSpPr/>
          <p:nvPr/>
        </p:nvSpPr>
        <p:spPr>
          <a:xfrm rot="17287186" flipV="1">
            <a:off x="6686118" y="3550327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Down Arrow 51"/>
          <p:cNvSpPr/>
          <p:nvPr/>
        </p:nvSpPr>
        <p:spPr>
          <a:xfrm rot="21259701" flipV="1">
            <a:off x="7951646" y="3593487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Down Arrow 52"/>
          <p:cNvSpPr/>
          <p:nvPr/>
        </p:nvSpPr>
        <p:spPr>
          <a:xfrm rot="3234938" flipV="1">
            <a:off x="5596601" y="4598683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Down Arrow 53"/>
          <p:cNvSpPr/>
          <p:nvPr/>
        </p:nvSpPr>
        <p:spPr>
          <a:xfrm rot="4614978" flipV="1">
            <a:off x="7861219" y="4571402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3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API de </a:t>
            </a:r>
            <a:r>
              <a:rPr lang="es-ES" dirty="0" smtClean="0"/>
              <a:t>Java usa interfaces </a:t>
            </a:r>
            <a:r>
              <a:rPr lang="es-ES" dirty="0"/>
              <a:t>internamente, y </a:t>
            </a:r>
            <a:r>
              <a:rPr lang="es-ES" dirty="0" smtClean="0"/>
              <a:t>provee interfaces </a:t>
            </a:r>
            <a:r>
              <a:rPr lang="es-ES" dirty="0"/>
              <a:t>para usar en </a:t>
            </a:r>
            <a:r>
              <a:rPr lang="es-ES" dirty="0" smtClean="0"/>
              <a:t>tus aplicaciones </a:t>
            </a:r>
          </a:p>
          <a:p>
            <a:r>
              <a:rPr lang="es-ES" dirty="0" smtClean="0"/>
              <a:t>Nos </a:t>
            </a:r>
            <a:r>
              <a:rPr lang="es-ES" dirty="0"/>
              <a:t>focalizaremos en una </a:t>
            </a:r>
            <a:r>
              <a:rPr lang="es-ES" dirty="0" smtClean="0"/>
              <a:t>importante </a:t>
            </a:r>
            <a:r>
              <a:rPr lang="es-ES" dirty="0"/>
              <a:t>interface de este último grupo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/>
              <a:t>Comparable: Esta interfaz establece métodos abstractos para permitir la comparación entre instancias “ordenables” (&lt;, =, </a:t>
            </a:r>
            <a:r>
              <a:rPr lang="es-ES" dirty="0" smtClean="0"/>
              <a:t>&gt;)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81</a:t>
            </a:fld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2463800" y="4812328"/>
            <a:ext cx="589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compareTo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Object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otroObjeto</a:t>
            </a:r>
            <a:r>
              <a:rPr lang="es-ES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// &lt; 0 → objeto menor que parámetro</a:t>
            </a:r>
          </a:p>
          <a:p>
            <a:r>
              <a:rPr lang="es-ES" dirty="0">
                <a:latin typeface="Consolas" panose="020B0609020204030204" pitchFamily="49" charset="0"/>
              </a:rPr>
              <a:t>// = 0 → objeto igual que parámetro</a:t>
            </a:r>
          </a:p>
          <a:p>
            <a:r>
              <a:rPr lang="es-ES" dirty="0">
                <a:latin typeface="Consolas" panose="020B0609020204030204" pitchFamily="49" charset="0"/>
              </a:rPr>
              <a:t>// &gt; 0 → objeto mayor que parámetro</a:t>
            </a:r>
            <a:endParaRPr lang="es-A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Interfaces</a:t>
            </a:r>
            <a:r>
              <a:rPr lang="es-AR" dirty="0"/>
              <a:t/>
            </a:r>
            <a:br>
              <a:rPr lang="es-AR" dirty="0"/>
            </a:br>
            <a:r>
              <a:rPr lang="es-AR" sz="2800" i="1" dirty="0"/>
              <a:t>Ejemplo de </a:t>
            </a:r>
            <a:r>
              <a:rPr lang="es-AR" sz="2800" i="1" dirty="0" smtClean="0"/>
              <a:t>Comparable</a:t>
            </a:r>
            <a:endParaRPr lang="es-AR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82</a:t>
            </a:fld>
            <a:endParaRPr lang="es-ES_tradnl"/>
          </a:p>
        </p:txBody>
      </p:sp>
      <p:sp>
        <p:nvSpPr>
          <p:cNvPr id="6" name="Shape 768"/>
          <p:cNvSpPr/>
          <p:nvPr/>
        </p:nvSpPr>
        <p:spPr>
          <a:xfrm>
            <a:off x="670100" y="5292267"/>
            <a:ext cx="1739879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69"/>
          <p:cNvSpPr/>
          <p:nvPr/>
        </p:nvSpPr>
        <p:spPr>
          <a:xfrm>
            <a:off x="979700" y="5364986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Avión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770"/>
          <p:cNvCxnSpPr/>
          <p:nvPr/>
        </p:nvCxnSpPr>
        <p:spPr>
          <a:xfrm>
            <a:off x="682700" y="5725347"/>
            <a:ext cx="1727280" cy="180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" name="Shape 771"/>
          <p:cNvSpPr/>
          <p:nvPr/>
        </p:nvSpPr>
        <p:spPr>
          <a:xfrm>
            <a:off x="682700" y="5885906"/>
            <a:ext cx="172727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sp>
        <p:nvSpPr>
          <p:cNvPr id="10" name="Shape 772"/>
          <p:cNvSpPr/>
          <p:nvPr/>
        </p:nvSpPr>
        <p:spPr>
          <a:xfrm>
            <a:off x="1561459" y="3418467"/>
            <a:ext cx="1668600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773"/>
          <p:cNvSpPr/>
          <p:nvPr/>
        </p:nvSpPr>
        <p:spPr>
          <a:xfrm>
            <a:off x="1863140" y="3491186"/>
            <a:ext cx="115091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</a:p>
        </p:txBody>
      </p:sp>
      <p:cxnSp>
        <p:nvCxnSpPr>
          <p:cNvPr id="12" name="Shape 774"/>
          <p:cNvCxnSpPr/>
          <p:nvPr/>
        </p:nvCxnSpPr>
        <p:spPr>
          <a:xfrm>
            <a:off x="1574059" y="3887547"/>
            <a:ext cx="165599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775"/>
          <p:cNvSpPr/>
          <p:nvPr/>
        </p:nvSpPr>
        <p:spPr>
          <a:xfrm>
            <a:off x="1738940" y="3973947"/>
            <a:ext cx="1285559" cy="3027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alimentar()</a:t>
            </a:r>
          </a:p>
        </p:txBody>
      </p:sp>
      <p:cxnSp>
        <p:nvCxnSpPr>
          <p:cNvPr id="14" name="Shape 776"/>
          <p:cNvCxnSpPr>
            <a:endCxn id="44" idx="0"/>
          </p:cNvCxnSpPr>
          <p:nvPr/>
        </p:nvCxnSpPr>
        <p:spPr>
          <a:xfrm flipH="1" flipV="1">
            <a:off x="1726726" y="4856200"/>
            <a:ext cx="1019" cy="434986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solid"/>
            <a:miter/>
            <a:headEnd type="none" w="med" len="med"/>
            <a:tailEnd type="none" w="lg" len="lg"/>
          </a:ln>
        </p:spPr>
      </p:cxnSp>
      <p:sp>
        <p:nvSpPr>
          <p:cNvPr id="15" name="Shape 777"/>
          <p:cNvSpPr/>
          <p:nvPr/>
        </p:nvSpPr>
        <p:spPr>
          <a:xfrm>
            <a:off x="1442298" y="3418467"/>
            <a:ext cx="1787761" cy="122904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AR" sz="14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778"/>
          <p:cNvSpPr/>
          <p:nvPr/>
        </p:nvSpPr>
        <p:spPr>
          <a:xfrm>
            <a:off x="1705459" y="3491186"/>
            <a:ext cx="1452600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Transporte</a:t>
            </a:r>
          </a:p>
        </p:txBody>
      </p:sp>
      <p:cxnSp>
        <p:nvCxnSpPr>
          <p:cNvPr id="17" name="Shape 779"/>
          <p:cNvCxnSpPr/>
          <p:nvPr/>
        </p:nvCxnSpPr>
        <p:spPr>
          <a:xfrm>
            <a:off x="1442298" y="3842582"/>
            <a:ext cx="1787760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" name="Shape 780"/>
          <p:cNvSpPr/>
          <p:nvPr/>
        </p:nvSpPr>
        <p:spPr>
          <a:xfrm>
            <a:off x="1479019" y="4153947"/>
            <a:ext cx="1871640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setVelMax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v);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getVelMax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int </a:t>
            </a:r>
          </a:p>
        </p:txBody>
      </p:sp>
      <p:cxnSp>
        <p:nvCxnSpPr>
          <p:cNvPr id="19" name="Shape 781"/>
          <p:cNvCxnSpPr/>
          <p:nvPr/>
        </p:nvCxnSpPr>
        <p:spPr>
          <a:xfrm>
            <a:off x="1436134" y="4103547"/>
            <a:ext cx="179392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782"/>
          <p:cNvSpPr/>
          <p:nvPr/>
        </p:nvSpPr>
        <p:spPr>
          <a:xfrm>
            <a:off x="2580200" y="5293706"/>
            <a:ext cx="2291345" cy="1009439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783"/>
          <p:cNvSpPr/>
          <p:nvPr/>
        </p:nvSpPr>
        <p:spPr>
          <a:xfrm>
            <a:off x="2670400" y="5353727"/>
            <a:ext cx="1583999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25000"/>
            </a:pPr>
            <a:r>
              <a:rPr lang="es-AR" b="1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Helicóptero</a:t>
            </a:r>
            <a:endParaRPr lang="es-AR" b="1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hape 784"/>
          <p:cNvCxnSpPr/>
          <p:nvPr/>
        </p:nvCxnSpPr>
        <p:spPr>
          <a:xfrm>
            <a:off x="2592800" y="5726786"/>
            <a:ext cx="22787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785"/>
          <p:cNvSpPr/>
          <p:nvPr/>
        </p:nvSpPr>
        <p:spPr>
          <a:xfrm>
            <a:off x="2647738" y="5887347"/>
            <a:ext cx="2083161" cy="450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AR" sz="1200" b="0" strike="noStrike" dirty="0" err="1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permanecerSuspendido</a:t>
            </a:r>
            <a:r>
              <a:rPr lang="es-AR" sz="12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(): void</a:t>
            </a:r>
          </a:p>
        </p:txBody>
      </p:sp>
      <p:cxnSp>
        <p:nvCxnSpPr>
          <p:cNvPr id="24" name="Shape 786"/>
          <p:cNvCxnSpPr>
            <a:endCxn id="45" idx="0"/>
          </p:cNvCxnSpPr>
          <p:nvPr/>
        </p:nvCxnSpPr>
        <p:spPr>
          <a:xfrm flipV="1">
            <a:off x="3086100" y="4856200"/>
            <a:ext cx="0" cy="452277"/>
          </a:xfrm>
          <a:prstGeom prst="straightConnector1">
            <a:avLst/>
          </a:prstGeom>
          <a:noFill/>
          <a:ln w="12700" cap="flat" cmpd="sng">
            <a:solidFill>
              <a:srgbClr val="292929"/>
            </a:solidFill>
            <a:prstDash val="solid"/>
            <a:miter/>
            <a:headEnd type="none" w="med" len="med"/>
            <a:tailEnd type="none" w="lg" len="lg"/>
          </a:ln>
        </p:spPr>
      </p:cxnSp>
      <p:cxnSp>
        <p:nvCxnSpPr>
          <p:cNvPr id="25" name="Shape 787"/>
          <p:cNvCxnSpPr/>
          <p:nvPr/>
        </p:nvCxnSpPr>
        <p:spPr>
          <a:xfrm>
            <a:off x="2476219" y="6306386"/>
            <a:ext cx="1727280" cy="180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788"/>
          <p:cNvSpPr/>
          <p:nvPr/>
        </p:nvSpPr>
        <p:spPr>
          <a:xfrm>
            <a:off x="6096213" y="3607123"/>
            <a:ext cx="2560487" cy="1403984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5400000" scaled="0"/>
          </a:gradFill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789"/>
          <p:cNvSpPr/>
          <p:nvPr/>
        </p:nvSpPr>
        <p:spPr>
          <a:xfrm>
            <a:off x="6603999" y="3622368"/>
            <a:ext cx="1911351" cy="5247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45700" tIns="46800" rIns="45700" bIns="46800" anchor="t" anchorCtr="0">
            <a:noAutofit/>
          </a:bodyPr>
          <a:lstStyle/>
          <a:p>
            <a:pPr>
              <a:buSzPct val="25000"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endParaRPr lang="es-AR" sz="1800" b="1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791"/>
          <p:cNvSpPr/>
          <p:nvPr/>
        </p:nvSpPr>
        <p:spPr>
          <a:xfrm>
            <a:off x="6115050" y="4222347"/>
            <a:ext cx="2504929" cy="51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lang="es-AR" sz="1400" b="0" strike="noStrike" dirty="0" err="1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400" b="0" strike="noStrike" dirty="0" err="1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400" b="0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400" b="0" strike="noStrike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400" b="0" strike="noStrike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): int</a:t>
            </a:r>
          </a:p>
        </p:txBody>
      </p:sp>
      <p:cxnSp>
        <p:nvCxnSpPr>
          <p:cNvPr id="31" name="Shape 793"/>
          <p:cNvCxnSpPr>
            <a:endCxn id="46" idx="0"/>
          </p:cNvCxnSpPr>
          <p:nvPr/>
        </p:nvCxnSpPr>
        <p:spPr>
          <a:xfrm flipV="1">
            <a:off x="7521783" y="5233179"/>
            <a:ext cx="0" cy="1035407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lgDashDot"/>
            <a:miter/>
            <a:headEnd type="none" w="med" len="med"/>
            <a:tailEnd type="none" w="lg" len="lg"/>
          </a:ln>
        </p:spPr>
      </p:cxnSp>
      <p:cxnSp>
        <p:nvCxnSpPr>
          <p:cNvPr id="32" name="Shape 794"/>
          <p:cNvCxnSpPr/>
          <p:nvPr/>
        </p:nvCxnSpPr>
        <p:spPr>
          <a:xfrm flipV="1">
            <a:off x="4871545" y="6253466"/>
            <a:ext cx="2650237" cy="15120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dashDot"/>
            <a:miter/>
            <a:headEnd type="none" w="med" len="med"/>
            <a:tailEnd type="none" w="med" len="med"/>
          </a:ln>
        </p:spPr>
      </p:cxnSp>
      <p:sp>
        <p:nvSpPr>
          <p:cNvPr id="34" name="Shape 796"/>
          <p:cNvSpPr/>
          <p:nvPr/>
        </p:nvSpPr>
        <p:spPr>
          <a:xfrm>
            <a:off x="6275302" y="3676227"/>
            <a:ext cx="2267998" cy="331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AR" sz="1600" b="0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hape 797"/>
          <p:cNvCxnSpPr>
            <a:endCxn id="47" idx="0"/>
          </p:cNvCxnSpPr>
          <p:nvPr/>
        </p:nvCxnSpPr>
        <p:spPr>
          <a:xfrm flipV="1">
            <a:off x="8043978" y="5222427"/>
            <a:ext cx="0" cy="1287460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lgDashDot"/>
            <a:miter/>
            <a:headEnd type="none" w="med" len="med"/>
            <a:tailEnd type="none" w="lg" len="lg"/>
          </a:ln>
        </p:spPr>
      </p:cxnSp>
      <p:cxnSp>
        <p:nvCxnSpPr>
          <p:cNvPr id="36" name="Shape 798"/>
          <p:cNvCxnSpPr/>
          <p:nvPr/>
        </p:nvCxnSpPr>
        <p:spPr>
          <a:xfrm rot="10800000" flipH="1">
            <a:off x="1266620" y="6509886"/>
            <a:ext cx="6777359" cy="359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lgDashDot"/>
            <a:miter/>
            <a:headEnd type="none" w="med" len="med"/>
            <a:tailEnd type="none" w="med" len="med"/>
          </a:ln>
        </p:spPr>
      </p:cxnSp>
      <p:cxnSp>
        <p:nvCxnSpPr>
          <p:cNvPr id="37" name="Shape 799"/>
          <p:cNvCxnSpPr/>
          <p:nvPr/>
        </p:nvCxnSpPr>
        <p:spPr>
          <a:xfrm flipV="1">
            <a:off x="1266619" y="6298467"/>
            <a:ext cx="1" cy="211779"/>
          </a:xfrm>
          <a:prstGeom prst="straightConnector1">
            <a:avLst/>
          </a:prstGeom>
          <a:noFill/>
          <a:ln w="15875" cap="flat" cmpd="sng">
            <a:solidFill>
              <a:srgbClr val="292929"/>
            </a:solidFill>
            <a:prstDash val="lgDashDot"/>
            <a:miter/>
            <a:headEnd type="none" w="med" len="med"/>
            <a:tailEnd type="none" w="med" len="med"/>
          </a:ln>
        </p:spPr>
      </p:cxnSp>
      <p:sp>
        <p:nvSpPr>
          <p:cNvPr id="40" name="Rectangle 39"/>
          <p:cNvSpPr/>
          <p:nvPr/>
        </p:nvSpPr>
        <p:spPr>
          <a:xfrm>
            <a:off x="1432709" y="3803292"/>
            <a:ext cx="1698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s-AR" sz="1400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4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218" y="1967087"/>
            <a:ext cx="8774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Con los tipos de transportes </a:t>
            </a:r>
            <a:r>
              <a:rPr lang="es-ES" sz="2400" dirty="0" smtClean="0"/>
              <a:t>planteados en el diagrama de clase (</a:t>
            </a:r>
            <a:r>
              <a:rPr lang="es-ES" sz="2400" dirty="0" err="1" smtClean="0"/>
              <a:t>Avion</a:t>
            </a:r>
            <a:r>
              <a:rPr lang="es-ES" sz="2400" dirty="0"/>
              <a:t>, </a:t>
            </a:r>
            <a:r>
              <a:rPr lang="es-ES" sz="2400" dirty="0" err="1"/>
              <a:t>Helicoptero</a:t>
            </a:r>
            <a:r>
              <a:rPr lang="es-ES" sz="2400" dirty="0"/>
              <a:t>, etc.) </a:t>
            </a:r>
            <a:r>
              <a:rPr lang="es-ES" sz="2400" dirty="0" smtClean="0"/>
              <a:t>hagamos que </a:t>
            </a:r>
            <a:r>
              <a:rPr lang="es-ES" sz="2400" dirty="0"/>
              <a:t>sus instancias sean comparables </a:t>
            </a:r>
            <a:r>
              <a:rPr lang="es-ES" sz="2400" dirty="0" smtClean="0"/>
              <a:t>según su </a:t>
            </a:r>
            <a:r>
              <a:rPr lang="es-ES" sz="2400" dirty="0"/>
              <a:t>velocidad </a:t>
            </a:r>
            <a:r>
              <a:rPr lang="es-ES" sz="2400" dirty="0" smtClean="0"/>
              <a:t>máxima</a:t>
            </a:r>
            <a:endParaRPr lang="es-ES" sz="2400" dirty="0"/>
          </a:p>
        </p:txBody>
      </p:sp>
      <p:cxnSp>
        <p:nvCxnSpPr>
          <p:cNvPr id="28" name="Shape 790"/>
          <p:cNvCxnSpPr/>
          <p:nvPr/>
        </p:nvCxnSpPr>
        <p:spPr>
          <a:xfrm>
            <a:off x="6105375" y="4147467"/>
            <a:ext cx="256028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790"/>
          <p:cNvCxnSpPr/>
          <p:nvPr/>
        </p:nvCxnSpPr>
        <p:spPr>
          <a:xfrm>
            <a:off x="6096213" y="4215966"/>
            <a:ext cx="2560289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" name="Shape 770"/>
          <p:cNvCxnSpPr/>
          <p:nvPr/>
        </p:nvCxnSpPr>
        <p:spPr>
          <a:xfrm>
            <a:off x="682698" y="5788097"/>
            <a:ext cx="1727280" cy="180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" name="Shape 784"/>
          <p:cNvCxnSpPr/>
          <p:nvPr/>
        </p:nvCxnSpPr>
        <p:spPr>
          <a:xfrm>
            <a:off x="2592798" y="5789536"/>
            <a:ext cx="2278745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23" y="4414109"/>
            <a:ext cx="1066949" cy="695422"/>
          </a:xfrm>
          <a:prstGeom prst="rect">
            <a:avLst/>
          </a:prstGeom>
        </p:spPr>
      </p:pic>
      <p:sp>
        <p:nvSpPr>
          <p:cNvPr id="44" name="Down Arrow 43"/>
          <p:cNvSpPr/>
          <p:nvPr/>
        </p:nvSpPr>
        <p:spPr>
          <a:xfrm flipV="1">
            <a:off x="1611958" y="464050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Down Arrow 44"/>
          <p:cNvSpPr/>
          <p:nvPr/>
        </p:nvSpPr>
        <p:spPr>
          <a:xfrm flipV="1">
            <a:off x="2971332" y="464050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Down Arrow 45"/>
          <p:cNvSpPr/>
          <p:nvPr/>
        </p:nvSpPr>
        <p:spPr>
          <a:xfrm flipV="1">
            <a:off x="7407015" y="5017487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Down Arrow 46"/>
          <p:cNvSpPr/>
          <p:nvPr/>
        </p:nvSpPr>
        <p:spPr>
          <a:xfrm flipV="1">
            <a:off x="7929210" y="500673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83</a:t>
            </a:fld>
            <a:endParaRPr lang="es-ES_tradnl"/>
          </a:p>
        </p:txBody>
      </p:sp>
      <p:sp>
        <p:nvSpPr>
          <p:cNvPr id="6" name="Shape 806"/>
          <p:cNvSpPr txBox="1"/>
          <p:nvPr/>
        </p:nvSpPr>
        <p:spPr>
          <a:xfrm>
            <a:off x="48871" y="1384900"/>
            <a:ext cx="6409079" cy="527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Comparable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(Transporte)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Shape 808"/>
          <p:cNvSpPr/>
          <p:nvPr/>
        </p:nvSpPr>
        <p:spPr>
          <a:xfrm>
            <a:off x="1879599" y="4013200"/>
            <a:ext cx="1149351" cy="20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5" y="0"/>
                </a:moveTo>
                <a:cubicBezTo>
                  <a:pt x="1099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099" y="119850"/>
                  <a:pt x="2215" y="119850"/>
                </a:cubicBezTo>
                <a:lnTo>
                  <a:pt x="117767" y="119850"/>
                </a:lnTo>
                <a:cubicBezTo>
                  <a:pt x="118867" y="119850"/>
                  <a:pt x="119983" y="109800"/>
                  <a:pt x="119983" y="99750"/>
                </a:cubicBezTo>
                <a:lnTo>
                  <a:pt x="119983" y="19950"/>
                </a:lnTo>
                <a:cubicBezTo>
                  <a:pt x="119983" y="9900"/>
                  <a:pt x="118867" y="0"/>
                  <a:pt x="117767" y="0"/>
                </a:cubicBezTo>
                <a:lnTo>
                  <a:pt x="2215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809"/>
          <p:cNvSpPr/>
          <p:nvPr/>
        </p:nvSpPr>
        <p:spPr>
          <a:xfrm>
            <a:off x="7118351" y="2058209"/>
            <a:ext cx="1396999" cy="2416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5" y="0"/>
                </a:moveTo>
                <a:cubicBezTo>
                  <a:pt x="1099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099" y="119850"/>
                  <a:pt x="2215" y="119850"/>
                </a:cubicBezTo>
                <a:lnTo>
                  <a:pt x="117767" y="119850"/>
                </a:lnTo>
                <a:cubicBezTo>
                  <a:pt x="118867" y="119850"/>
                  <a:pt x="119983" y="109800"/>
                  <a:pt x="119983" y="99750"/>
                </a:cubicBezTo>
                <a:lnTo>
                  <a:pt x="119983" y="19950"/>
                </a:lnTo>
                <a:cubicBezTo>
                  <a:pt x="119983" y="9900"/>
                  <a:pt x="118867" y="0"/>
                  <a:pt x="117767" y="0"/>
                </a:cubicBezTo>
                <a:lnTo>
                  <a:pt x="2215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807"/>
          <p:cNvSpPr txBox="1"/>
          <p:nvPr/>
        </p:nvSpPr>
        <p:spPr>
          <a:xfrm>
            <a:off x="5000751" y="1774448"/>
            <a:ext cx="3988573" cy="30059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Comparable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permanecerSuspendido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(Transporte)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8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84</a:t>
            </a:fld>
            <a:endParaRPr lang="es-ES_tradnl"/>
          </a:p>
        </p:txBody>
      </p:sp>
      <p:sp>
        <p:nvSpPr>
          <p:cNvPr id="6" name="Shape 806"/>
          <p:cNvSpPr txBox="1"/>
          <p:nvPr/>
        </p:nvSpPr>
        <p:spPr>
          <a:xfrm>
            <a:off x="48871" y="1384900"/>
            <a:ext cx="6409079" cy="527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Comparable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(Transporte)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" name="Shape 807"/>
          <p:cNvSpPr txBox="1"/>
          <p:nvPr/>
        </p:nvSpPr>
        <p:spPr>
          <a:xfrm>
            <a:off x="5000751" y="1774448"/>
            <a:ext cx="3988573" cy="30059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Comparable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permanecerSuspendido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(Transporte)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Shape 808"/>
          <p:cNvSpPr/>
          <p:nvPr/>
        </p:nvSpPr>
        <p:spPr>
          <a:xfrm>
            <a:off x="1879599" y="4013200"/>
            <a:ext cx="1149351" cy="20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5" y="0"/>
                </a:moveTo>
                <a:cubicBezTo>
                  <a:pt x="1099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099" y="119850"/>
                  <a:pt x="2215" y="119850"/>
                </a:cubicBezTo>
                <a:lnTo>
                  <a:pt x="117767" y="119850"/>
                </a:lnTo>
                <a:cubicBezTo>
                  <a:pt x="118867" y="119850"/>
                  <a:pt x="119983" y="109800"/>
                  <a:pt x="119983" y="99750"/>
                </a:cubicBezTo>
                <a:lnTo>
                  <a:pt x="119983" y="19950"/>
                </a:lnTo>
                <a:cubicBezTo>
                  <a:pt x="119983" y="9900"/>
                  <a:pt x="118867" y="0"/>
                  <a:pt x="117767" y="0"/>
                </a:cubicBezTo>
                <a:lnTo>
                  <a:pt x="2215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809"/>
          <p:cNvSpPr/>
          <p:nvPr/>
        </p:nvSpPr>
        <p:spPr>
          <a:xfrm>
            <a:off x="7118351" y="2067537"/>
            <a:ext cx="1396999" cy="2416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5" y="0"/>
                </a:moveTo>
                <a:cubicBezTo>
                  <a:pt x="1099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099" y="119850"/>
                  <a:pt x="2215" y="119850"/>
                </a:cubicBezTo>
                <a:lnTo>
                  <a:pt x="117767" y="119850"/>
                </a:lnTo>
                <a:cubicBezTo>
                  <a:pt x="118867" y="119850"/>
                  <a:pt x="119983" y="109800"/>
                  <a:pt x="119983" y="99750"/>
                </a:cubicBezTo>
                <a:lnTo>
                  <a:pt x="119983" y="19950"/>
                </a:lnTo>
                <a:cubicBezTo>
                  <a:pt x="119983" y="9900"/>
                  <a:pt x="118867" y="0"/>
                  <a:pt x="117767" y="0"/>
                </a:cubicBezTo>
                <a:lnTo>
                  <a:pt x="2215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810"/>
          <p:cNvSpPr/>
          <p:nvPr/>
        </p:nvSpPr>
        <p:spPr>
          <a:xfrm>
            <a:off x="192871" y="4502860"/>
            <a:ext cx="4105080" cy="18712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11" y="0"/>
                </a:moveTo>
                <a:cubicBezTo>
                  <a:pt x="4555" y="0"/>
                  <a:pt x="0" y="9992"/>
                  <a:pt x="0" y="19984"/>
                </a:cubicBezTo>
                <a:lnTo>
                  <a:pt x="0" y="99969"/>
                </a:lnTo>
                <a:cubicBezTo>
                  <a:pt x="0" y="109961"/>
                  <a:pt x="4555" y="119976"/>
                  <a:pt x="9111" y="119976"/>
                </a:cubicBezTo>
                <a:lnTo>
                  <a:pt x="110867" y="119976"/>
                </a:lnTo>
                <a:cubicBezTo>
                  <a:pt x="115423" y="119976"/>
                  <a:pt x="119989" y="109961"/>
                  <a:pt x="119989" y="99969"/>
                </a:cubicBezTo>
                <a:lnTo>
                  <a:pt x="119989" y="19984"/>
                </a:lnTo>
                <a:cubicBezTo>
                  <a:pt x="119989" y="9992"/>
                  <a:pt x="115423" y="0"/>
                  <a:pt x="110867" y="0"/>
                </a:cubicBezTo>
                <a:lnTo>
                  <a:pt x="9111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812"/>
          <p:cNvSpPr/>
          <p:nvPr/>
        </p:nvSpPr>
        <p:spPr>
          <a:xfrm>
            <a:off x="5072751" y="2784288"/>
            <a:ext cx="3588649" cy="17740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11" y="0"/>
                </a:moveTo>
                <a:cubicBezTo>
                  <a:pt x="4555" y="0"/>
                  <a:pt x="0" y="9992"/>
                  <a:pt x="0" y="19984"/>
                </a:cubicBezTo>
                <a:lnTo>
                  <a:pt x="0" y="99969"/>
                </a:lnTo>
                <a:cubicBezTo>
                  <a:pt x="0" y="109961"/>
                  <a:pt x="4555" y="119976"/>
                  <a:pt x="9111" y="119976"/>
                </a:cubicBezTo>
                <a:lnTo>
                  <a:pt x="110867" y="119976"/>
                </a:lnTo>
                <a:cubicBezTo>
                  <a:pt x="115423" y="119976"/>
                  <a:pt x="119989" y="109961"/>
                  <a:pt x="119989" y="99969"/>
                </a:cubicBezTo>
                <a:lnTo>
                  <a:pt x="119989" y="19984"/>
                </a:lnTo>
                <a:cubicBezTo>
                  <a:pt x="119989" y="9992"/>
                  <a:pt x="115423" y="0"/>
                  <a:pt x="110867" y="0"/>
                </a:cubicBezTo>
                <a:lnTo>
                  <a:pt x="9111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813"/>
          <p:cNvSpPr/>
          <p:nvPr/>
        </p:nvSpPr>
        <p:spPr>
          <a:xfrm>
            <a:off x="6086575" y="5289016"/>
            <a:ext cx="2902749" cy="100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duplicado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posibles mejoras </a:t>
            </a: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código </a:t>
            </a:r>
            <a:r>
              <a:rPr lang="es-AR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</a:t>
            </a: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s-AR" sz="18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536300" y="4652973"/>
            <a:ext cx="273050" cy="60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40826" y="5461670"/>
            <a:ext cx="1386950" cy="116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0"/>
          <p:cNvSpPr txBox="1"/>
          <p:nvPr/>
        </p:nvSpPr>
        <p:spPr>
          <a:xfrm>
            <a:off x="48871" y="1885789"/>
            <a:ext cx="6409079" cy="41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vel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</a:t>
            </a:r>
            <a:r>
              <a:rPr lang="es-AR" sz="15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(Transporte)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sz="1500" b="0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sz="15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.getVelMax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85</a:t>
            </a:fld>
            <a:endParaRPr lang="es-ES_tradnl"/>
          </a:p>
        </p:txBody>
      </p:sp>
      <p:sp>
        <p:nvSpPr>
          <p:cNvPr id="7" name="Shape 821"/>
          <p:cNvSpPr txBox="1"/>
          <p:nvPr/>
        </p:nvSpPr>
        <p:spPr>
          <a:xfrm>
            <a:off x="4441951" y="2490487"/>
            <a:ext cx="4879439" cy="29638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permanecerSuspendido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(){...}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5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abrirFlaps</a:t>
            </a: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(){...}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Shape 822"/>
          <p:cNvSpPr/>
          <p:nvPr/>
        </p:nvSpPr>
        <p:spPr>
          <a:xfrm>
            <a:off x="3530600" y="1929163"/>
            <a:ext cx="1244600" cy="2658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5" y="0"/>
                </a:moveTo>
                <a:cubicBezTo>
                  <a:pt x="1099" y="0"/>
                  <a:pt x="0" y="9900"/>
                  <a:pt x="0" y="19950"/>
                </a:cubicBezTo>
                <a:lnTo>
                  <a:pt x="0" y="99750"/>
                </a:lnTo>
                <a:cubicBezTo>
                  <a:pt x="0" y="109800"/>
                  <a:pt x="1099" y="119850"/>
                  <a:pt x="2215" y="119850"/>
                </a:cubicBezTo>
                <a:lnTo>
                  <a:pt x="117767" y="119850"/>
                </a:lnTo>
                <a:cubicBezTo>
                  <a:pt x="118867" y="119850"/>
                  <a:pt x="119983" y="109800"/>
                  <a:pt x="119983" y="99750"/>
                </a:cubicBezTo>
                <a:lnTo>
                  <a:pt x="119983" y="19950"/>
                </a:lnTo>
                <a:cubicBezTo>
                  <a:pt x="119983" y="9900"/>
                  <a:pt x="118867" y="0"/>
                  <a:pt x="117767" y="0"/>
                </a:cubicBezTo>
                <a:lnTo>
                  <a:pt x="2215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823"/>
          <p:cNvSpPr/>
          <p:nvPr/>
        </p:nvSpPr>
        <p:spPr>
          <a:xfrm>
            <a:off x="84871" y="3744262"/>
            <a:ext cx="3915629" cy="17620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9" y="0"/>
                </a:moveTo>
                <a:cubicBezTo>
                  <a:pt x="4364" y="0"/>
                  <a:pt x="0" y="9992"/>
                  <a:pt x="0" y="19984"/>
                </a:cubicBezTo>
                <a:lnTo>
                  <a:pt x="0" y="99969"/>
                </a:lnTo>
                <a:cubicBezTo>
                  <a:pt x="0" y="109961"/>
                  <a:pt x="4364" y="119976"/>
                  <a:pt x="8729" y="119976"/>
                </a:cubicBezTo>
                <a:lnTo>
                  <a:pt x="111250" y="119976"/>
                </a:lnTo>
                <a:cubicBezTo>
                  <a:pt x="115615" y="119976"/>
                  <a:pt x="119989" y="109961"/>
                  <a:pt x="119989" y="99969"/>
                </a:cubicBezTo>
                <a:lnTo>
                  <a:pt x="119989" y="19984"/>
                </a:lnTo>
                <a:cubicBezTo>
                  <a:pt x="119989" y="9992"/>
                  <a:pt x="115615" y="0"/>
                  <a:pt x="111250" y="0"/>
                </a:cubicBezTo>
                <a:lnTo>
                  <a:pt x="8729" y="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824"/>
          <p:cNvSpPr/>
          <p:nvPr/>
        </p:nvSpPr>
        <p:spPr>
          <a:xfrm>
            <a:off x="4572000" y="4273291"/>
            <a:ext cx="4391999" cy="2015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 eliminamos </a:t>
            </a: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u="sng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duplicación de código</a:t>
            </a: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</a:t>
            </a: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el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 de comparación se </a:t>
            </a:r>
            <a:r>
              <a:rPr lang="es-AR" sz="1800" b="1" u="sng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hereda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Pensar bien a qué nivel de la jerarquía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implementan las interfaces!</a:t>
            </a:r>
          </a:p>
        </p:txBody>
      </p:sp>
    </p:spTree>
    <p:extLst>
      <p:ext uri="{BB962C8B-B14F-4D97-AF65-F5344CB8AC3E}">
        <p14:creationId xmlns:p14="http://schemas.microsoft.com/office/powerpoint/2010/main" val="2745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86</a:t>
            </a:fld>
            <a:endParaRPr lang="es-ES_tradnl"/>
          </a:p>
        </p:txBody>
      </p:sp>
      <p:sp>
        <p:nvSpPr>
          <p:cNvPr id="6" name="Shape 829"/>
          <p:cNvSpPr/>
          <p:nvPr/>
        </p:nvSpPr>
        <p:spPr>
          <a:xfrm>
            <a:off x="4870166" y="4338918"/>
            <a:ext cx="4029489" cy="222553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833"/>
          <p:cNvSpPr txBox="1"/>
          <p:nvPr/>
        </p:nvSpPr>
        <p:spPr>
          <a:xfrm>
            <a:off x="4952659" y="4266977"/>
            <a:ext cx="4468014" cy="233239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 t = (Transporte)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t.getVelMax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velocidadMax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s-AR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t.getVelMax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AR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Shape 834"/>
          <p:cNvSpPr/>
          <p:nvPr/>
        </p:nvSpPr>
        <p:spPr>
          <a:xfrm>
            <a:off x="127735" y="5322502"/>
            <a:ext cx="2246586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salida es</a:t>
            </a:r>
            <a:endParaRPr lang="es-AR" sz="1800" b="1" strike="noStrik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35"/>
          <p:cNvSpPr/>
          <p:nvPr/>
        </p:nvSpPr>
        <p:spPr>
          <a:xfrm>
            <a:off x="1327206" y="5646443"/>
            <a:ext cx="579251" cy="36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" name="Shape 832"/>
          <p:cNvSpPr txBox="1"/>
          <p:nvPr/>
        </p:nvSpPr>
        <p:spPr>
          <a:xfrm>
            <a:off x="0" y="1549314"/>
            <a:ext cx="6679349" cy="34436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TestComparable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22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22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.setVelMax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(1200);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.setVelMax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(500);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22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.compareTo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lang="es-AR" sz="2200" b="1" i="1" strike="noStrike" dirty="0" err="1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2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.compareTo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AR" sz="22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2" name="Shape 836"/>
          <p:cNvSpPr/>
          <p:nvPr/>
        </p:nvSpPr>
        <p:spPr>
          <a:xfrm>
            <a:off x="1251028" y="6006442"/>
            <a:ext cx="579251" cy="362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1" strike="noStrik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718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endParaRPr lang="es-A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87</a:t>
            </a:fld>
            <a:endParaRPr lang="es-ES_tradnl"/>
          </a:p>
        </p:txBody>
      </p:sp>
      <p:sp>
        <p:nvSpPr>
          <p:cNvPr id="6" name="Shape 844"/>
          <p:cNvSpPr txBox="1"/>
          <p:nvPr/>
        </p:nvSpPr>
        <p:spPr>
          <a:xfrm>
            <a:off x="492714" y="3544521"/>
            <a:ext cx="8119200" cy="2778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TestComparableOrdenamiento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Auto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.setVelMax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(1200);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.setVelMax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(500);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.setVelMax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(200);</a:t>
            </a:r>
          </a:p>
          <a:p>
            <a:pPr lvl="0">
              <a:buSzPct val="25000"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Transporte[]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arreglo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s-AR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Transporte[]{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avion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1600" b="0" strike="noStrike" dirty="0" err="1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helicoptero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AR" sz="1600" b="0" strike="noStrike" dirty="0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s-A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};</a:t>
            </a:r>
          </a:p>
          <a:p>
            <a:pPr lvl="0">
              <a:buSzPct val="25000"/>
            </a:pPr>
            <a:r>
              <a:rPr lang="es-A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Arrays.sort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arreglo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);</a:t>
            </a:r>
            <a:r>
              <a:rPr lang="es-AR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//ordena el arreglo usando el </a:t>
            </a:r>
            <a:r>
              <a:rPr lang="es-AR" sz="1600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endParaRPr lang="es-AR" sz="1600" b="0" strike="noStrik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659" y="1728639"/>
            <a:ext cx="86778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Al implementar Comparable permite ordenar </a:t>
            </a:r>
            <a:r>
              <a:rPr lang="es-ES" sz="2800" dirty="0" smtClean="0"/>
              <a:t>un </a:t>
            </a:r>
            <a:r>
              <a:rPr lang="es-ES" sz="2800" dirty="0"/>
              <a:t>arreglo con elementos de esas </a:t>
            </a:r>
            <a:r>
              <a:rPr lang="es-ES" sz="2800" dirty="0" smtClean="0"/>
              <a:t>clases automáticamente</a:t>
            </a:r>
            <a:endParaRPr lang="es-ES" sz="2800" dirty="0"/>
          </a:p>
          <a:p>
            <a:r>
              <a:rPr lang="es-ES" sz="2800" dirty="0"/>
              <a:t>Si tenemos un arreglo de Transportes: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164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Interfaces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Comparables y Arreglos</a:t>
            </a:r>
            <a:endParaRPr lang="es-AR" sz="3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88</a:t>
            </a:fld>
            <a:endParaRPr lang="es-ES_tradn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SzPct val="45000"/>
              <a:buNone/>
            </a:pP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Para pensar: </a:t>
            </a:r>
          </a:p>
          <a:p>
            <a:pPr marL="216000" lvl="0" indent="-216000"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qué orden queda el arreglo luego del ordenamiento</a:t>
            </a:r>
            <a:r>
              <a:rPr lang="es-AR" dirty="0" smtClean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216000" lvl="0" indent="-216000">
              <a:buClr>
                <a:srgbClr val="000000"/>
              </a:buClr>
              <a:buSzPct val="45000"/>
              <a:buFont typeface="Noto Sans Symbols"/>
              <a:buChar char="■"/>
            </a:pPr>
            <a:endParaRPr lang="es-AR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buClr>
                <a:srgbClr val="000000"/>
              </a:buClr>
              <a:buSzPct val="45000"/>
              <a:buFont typeface="Noto Sans Symbols"/>
              <a:buChar char="■"/>
            </a:pPr>
            <a:endParaRPr lang="es-AR" dirty="0" smtClean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A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A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</a:t>
            </a:r>
            <a:r>
              <a:rPr lang="es-AR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puedo invertir el orden?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10" name="Shape 829"/>
          <p:cNvSpPr/>
          <p:nvPr/>
        </p:nvSpPr>
        <p:spPr>
          <a:xfrm>
            <a:off x="1203602" y="3523130"/>
            <a:ext cx="4022824" cy="65442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dirty="0" smtClean="0"/>
              <a:t>De menor a mayor velocidad máxima</a:t>
            </a:r>
            <a:endParaRPr lang="es-AR" dirty="0"/>
          </a:p>
        </p:txBody>
      </p:sp>
      <p:sp>
        <p:nvSpPr>
          <p:cNvPr id="11" name="Shape 829"/>
          <p:cNvSpPr/>
          <p:nvPr/>
        </p:nvSpPr>
        <p:spPr>
          <a:xfrm>
            <a:off x="1203601" y="5396753"/>
            <a:ext cx="4022824" cy="7978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dirty="0" smtClean="0"/>
              <a:t>Cambiando la funcione “</a:t>
            </a:r>
            <a:r>
              <a:rPr lang="es-AR" dirty="0" err="1" smtClean="0"/>
              <a:t>compareTo</a:t>
            </a:r>
            <a:r>
              <a:rPr lang="es-AR" dirty="0" smtClean="0"/>
              <a:t>”, para que devuelva al revés 1 y -1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43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Sobre-carga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s-AR" dirty="0">
                <a:sym typeface="Arial"/>
              </a:rPr>
              <a:t>Es la definición en una misma clase de múltiples métodos con el </a:t>
            </a:r>
            <a:r>
              <a:rPr lang="es-AR" b="1" dirty="0">
                <a:sym typeface="Arial"/>
              </a:rPr>
              <a:t>mismo nombre </a:t>
            </a:r>
            <a:r>
              <a:rPr lang="es-AR" dirty="0">
                <a:sym typeface="Arial"/>
              </a:rPr>
              <a:t>pero argumentos diferentes.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s-AR" dirty="0">
                <a:sym typeface="Arial"/>
              </a:rPr>
              <a:t>Tienen el mismo nombre y el mismo tipo de retorno, pero varían en la cantidad, tipo y orden de sus argumentos.</a:t>
            </a:r>
          </a:p>
          <a:p>
            <a:pPr>
              <a:buClr>
                <a:srgbClr val="000000"/>
              </a:buClr>
              <a:buSzPct val="100000"/>
            </a:pPr>
            <a:endParaRPr lang="es-AR" dirty="0">
              <a:sym typeface="Arial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s-AR" dirty="0">
                <a:sym typeface="Arial"/>
              </a:rPr>
              <a:t>Un método sobre-cargado tiene implementaciones diferentes dependiendo de sus argumentos. </a:t>
            </a:r>
          </a:p>
          <a:p>
            <a:pPr marL="405909" indent="-405909" algn="just">
              <a:buClr>
                <a:srgbClr val="000000"/>
              </a:buClr>
              <a:buSzPct val="45000"/>
              <a:buFont typeface="Noto Sans Symbols"/>
              <a:buChar char="■"/>
            </a:pPr>
            <a:endParaRPr lang="es-AR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5909" indent="-405909" algn="just">
              <a:buClr>
                <a:srgbClr val="000000"/>
              </a:buClr>
              <a:buSzPct val="45000"/>
              <a:buFont typeface="Noto Sans Symbols"/>
              <a:buChar char="■"/>
            </a:pP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Módulo 2: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4569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Programación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Clases Abstractas e </a:t>
            </a:r>
            <a:r>
              <a:rPr lang="es-ES_tradnl" dirty="0" smtClean="0"/>
              <a:t>Interfaces (</a:t>
            </a:r>
            <a:r>
              <a:rPr lang="es-ES_tradnl" dirty="0"/>
              <a:t>Ejercicios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72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25"/>
          <p:cNvSpPr/>
          <p:nvPr/>
        </p:nvSpPr>
        <p:spPr>
          <a:xfrm flipV="1">
            <a:off x="8199206" y="4543837"/>
            <a:ext cx="229535" cy="282676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Clases Abstractas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800" i="1" dirty="0" smtClean="0"/>
              <a:t>Problema: Animales</a:t>
            </a:r>
            <a:endParaRPr lang="es-ES_tradnl" sz="31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90</a:t>
            </a:fld>
            <a:endParaRPr lang="es-ES_tradnl"/>
          </a:p>
        </p:txBody>
      </p:sp>
      <p:sp>
        <p:nvSpPr>
          <p:cNvPr id="7" name="Shape 672"/>
          <p:cNvSpPr txBox="1"/>
          <p:nvPr/>
        </p:nvSpPr>
        <p:spPr>
          <a:xfrm>
            <a:off x="6410652" y="1690689"/>
            <a:ext cx="2686049" cy="58661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&lt;&lt;Abstract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73"/>
          <p:cNvSpPr txBox="1"/>
          <p:nvPr/>
        </p:nvSpPr>
        <p:spPr>
          <a:xfrm>
            <a:off x="2475186" y="4810745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Araña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Araña 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 : void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74"/>
          <p:cNvSpPr txBox="1"/>
          <p:nvPr/>
        </p:nvSpPr>
        <p:spPr>
          <a:xfrm>
            <a:off x="4778748" y="4810746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Gato()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 :void</a:t>
            </a:r>
          </a:p>
        </p:txBody>
      </p:sp>
      <p:sp>
        <p:nvSpPr>
          <p:cNvPr id="10" name="Shape 675"/>
          <p:cNvSpPr txBox="1"/>
          <p:nvPr/>
        </p:nvSpPr>
        <p:spPr>
          <a:xfrm>
            <a:off x="7082309" y="4810745"/>
            <a:ext cx="2020397" cy="121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Pez()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comer() :void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676"/>
          <p:cNvCxnSpPr/>
          <p:nvPr/>
        </p:nvCxnSpPr>
        <p:spPr>
          <a:xfrm>
            <a:off x="3653545" y="4540745"/>
            <a:ext cx="463607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677"/>
          <p:cNvCxnSpPr/>
          <p:nvPr/>
        </p:nvCxnSpPr>
        <p:spPr>
          <a:xfrm>
            <a:off x="3653545" y="454074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" name="Shape 680"/>
          <p:cNvCxnSpPr/>
          <p:nvPr/>
        </p:nvCxnSpPr>
        <p:spPr>
          <a:xfrm>
            <a:off x="7478546" y="4219804"/>
            <a:ext cx="0" cy="3013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677"/>
          <p:cNvCxnSpPr/>
          <p:nvPr/>
        </p:nvCxnSpPr>
        <p:spPr>
          <a:xfrm>
            <a:off x="5971584" y="454971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7170" name="Picture 2" descr="Image result for 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0462" y="5480315"/>
            <a:ext cx="1459958" cy="131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fi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401" y="4370464"/>
            <a:ext cx="1071880" cy="9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sp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7828" y="4934911"/>
            <a:ext cx="328794" cy="4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99" y="2052918"/>
            <a:ext cx="62956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Codifique la siguiente jerarquía de clases en un paquete llamado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modelo</a:t>
            </a:r>
          </a:p>
          <a:p>
            <a:pPr lvl="0"/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Todas 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las clases son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públicas</a:t>
            </a:r>
            <a:endParaRPr lang="es-ES" sz="2000" dirty="0">
              <a:solidFill>
                <a:prstClr val="black"/>
              </a:solidFill>
              <a:ea typeface="DejaVu Sans"/>
              <a:cs typeface="DejaVu Sans"/>
            </a:endParaRPr>
          </a:p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El método comer() en cada subclases imprime en pantalla el alimento que ingiere el animal. Por ejemplo, en la clase Araña imprime “La araña come insectos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”</a:t>
            </a:r>
            <a:endParaRPr lang="es-ES" sz="2000" dirty="0">
              <a:solidFill>
                <a:prstClr val="black"/>
              </a:solidFill>
              <a:ea typeface="DejaVu Sans"/>
              <a:cs typeface="DejaVu Sans"/>
            </a:endParaRPr>
          </a:p>
          <a:p>
            <a:pPr lvl="0"/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Los métodos </a:t>
            </a:r>
            <a:r>
              <a:rPr lang="es-ES" sz="2000" dirty="0" err="1">
                <a:solidFill>
                  <a:prstClr val="black"/>
                </a:solidFill>
                <a:ea typeface="DejaVu Sans"/>
                <a:cs typeface="DejaVu Sans"/>
              </a:rPr>
              <a:t>getPatas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() y </a:t>
            </a:r>
            <a:r>
              <a:rPr lang="es-ES" sz="2000" dirty="0" err="1">
                <a:solidFill>
                  <a:prstClr val="black"/>
                </a:solidFill>
                <a:ea typeface="DejaVu Sans"/>
                <a:cs typeface="DejaVu Sans"/>
              </a:rPr>
              <a:t>setPatas</a:t>
            </a:r>
            <a:r>
              <a:rPr lang="es-ES" sz="2000" dirty="0">
                <a:solidFill>
                  <a:prstClr val="black"/>
                </a:solidFill>
                <a:ea typeface="DejaVu Sans"/>
                <a:cs typeface="DejaVu Sans"/>
              </a:rPr>
              <a:t>() son </a:t>
            </a:r>
            <a:r>
              <a:rPr lang="es-ES" sz="2000" dirty="0" smtClean="0">
                <a:solidFill>
                  <a:prstClr val="black"/>
                </a:solidFill>
                <a:ea typeface="DejaVu Sans"/>
                <a:cs typeface="DejaVu Sans"/>
              </a:rPr>
              <a:t>concretos</a:t>
            </a:r>
            <a:endParaRPr lang="es-ES_tradnl" sz="2000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18" name="Shape 672"/>
          <p:cNvSpPr txBox="1"/>
          <p:nvPr/>
        </p:nvSpPr>
        <p:spPr>
          <a:xfrm>
            <a:off x="6410651" y="2277308"/>
            <a:ext cx="2686049" cy="3373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SzPct val="25000"/>
            </a:pP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patas 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AR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</a:p>
        </p:txBody>
      </p:sp>
      <p:sp>
        <p:nvSpPr>
          <p:cNvPr id="19" name="Shape 672"/>
          <p:cNvSpPr txBox="1"/>
          <p:nvPr/>
        </p:nvSpPr>
        <p:spPr>
          <a:xfrm>
            <a:off x="6410652" y="2610992"/>
            <a:ext cx="2686049" cy="16439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Animal(patas: int)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i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comer() : void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getPatas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 int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AR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setPatas</a:t>
            </a:r>
            <a:r>
              <a:rPr lang="es-A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(patas :int) :void</a:t>
            </a:r>
          </a:p>
        </p:txBody>
      </p:sp>
      <p:sp>
        <p:nvSpPr>
          <p:cNvPr id="20" name="Shape 675"/>
          <p:cNvSpPr txBox="1"/>
          <p:nvPr/>
        </p:nvSpPr>
        <p:spPr>
          <a:xfrm>
            <a:off x="7082309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675"/>
          <p:cNvSpPr txBox="1"/>
          <p:nvPr/>
        </p:nvSpPr>
        <p:spPr>
          <a:xfrm>
            <a:off x="4778747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5"/>
          <p:cNvSpPr txBox="1"/>
          <p:nvPr/>
        </p:nvSpPr>
        <p:spPr>
          <a:xfrm>
            <a:off x="2475185" y="5297455"/>
            <a:ext cx="2020397" cy="529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9" y="5412670"/>
            <a:ext cx="1066949" cy="695422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flipV="1">
            <a:off x="3538777" y="454971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Down Arrow 24"/>
          <p:cNvSpPr/>
          <p:nvPr/>
        </p:nvSpPr>
        <p:spPr>
          <a:xfrm flipV="1">
            <a:off x="5856816" y="4549715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5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Clases Abstractas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</a:t>
            </a:r>
            <a:r>
              <a:rPr lang="es-ES_tradnl" sz="2800" i="1" dirty="0" smtClean="0"/>
              <a:t>Animales Parte 2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 una clase llamada </a:t>
            </a:r>
            <a:r>
              <a:rPr lang="es-E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TestAnimales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 paquete llamado </a:t>
            </a:r>
            <a:r>
              <a:rPr lang="es-E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 las siguientes características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su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crea una instancia de Araña, otra de Gato y una de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un método de clase llamado </a:t>
            </a:r>
            <a:r>
              <a:rPr lang="es-E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muestraQueCome</a:t>
            </a:r>
            <a:r>
              <a:rPr lang="es-E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(Animal a)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recibe como argumento un objeto de tipo Animal y devuelve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Este método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invoca 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método comer() del objeto que recibe como 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argumento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 el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invoque al método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muestraQueCome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(Animal a) enviándole como argumento cada una de las instancias creadas en el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métodos comer() fueron invocados en cada caso? ¿Se aplicó la idea de polimorfismo?</a:t>
            </a:r>
          </a:p>
          <a:p>
            <a:endParaRPr lang="es-A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91</a:t>
            </a:fld>
            <a:endParaRPr lang="es-ES_tradnl"/>
          </a:p>
        </p:txBody>
      </p:sp>
      <p:pic>
        <p:nvPicPr>
          <p:cNvPr id="6" name="Shape 7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399" y="5565216"/>
            <a:ext cx="1782481" cy="132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0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68" y="4769875"/>
            <a:ext cx="1099151" cy="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8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Clases </a:t>
            </a:r>
            <a:r>
              <a:rPr lang="es-ES_tradnl" b="1" dirty="0" smtClean="0"/>
              <a:t>Abstractas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3</a:t>
            </a:r>
            <a:endParaRPr lang="es-ES_tradnl" sz="31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16000" lvl="0" indent="-21600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Volviendo a la jerarquía de clases inicial, ¿considera correcto que la clase </a:t>
            </a:r>
            <a:r>
              <a:rPr lang="es-A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establezca que todos los animales tienen </a:t>
            </a:r>
            <a:r>
              <a:rPr lang="es-A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patas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Si </a:t>
            </a: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así, ¿cómo podría corregirse la jerarquía? Implemente entonces la nueva jerarquía modificada, y revise la clase </a:t>
            </a:r>
            <a:r>
              <a:rPr lang="es-AR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TestAnimales</a:t>
            </a:r>
            <a:r>
              <a:rPr lang="es-A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introducir también las adaptaciones </a:t>
            </a:r>
            <a:r>
              <a:rPr lang="es-AR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necesarias</a:t>
            </a:r>
            <a:endParaRPr lang="es-A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92</a:t>
            </a:fld>
            <a:endParaRPr lang="es-ES_tradnl"/>
          </a:p>
        </p:txBody>
      </p:sp>
      <p:sp>
        <p:nvSpPr>
          <p:cNvPr id="19" name="Shape 672"/>
          <p:cNvSpPr txBox="1"/>
          <p:nvPr/>
        </p:nvSpPr>
        <p:spPr>
          <a:xfrm>
            <a:off x="2350616" y="4067502"/>
            <a:ext cx="2686049" cy="277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&lt;&lt;Abstract</a:t>
            </a: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16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673"/>
          <p:cNvSpPr txBox="1"/>
          <p:nvPr/>
        </p:nvSpPr>
        <p:spPr>
          <a:xfrm>
            <a:off x="197243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Araña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674"/>
          <p:cNvSpPr txBox="1"/>
          <p:nvPr/>
        </p:nvSpPr>
        <p:spPr>
          <a:xfrm>
            <a:off x="2500805" y="5419434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Gato</a:t>
            </a: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675"/>
          <p:cNvSpPr txBox="1"/>
          <p:nvPr/>
        </p:nvSpPr>
        <p:spPr>
          <a:xfrm>
            <a:off x="4804366" y="5419433"/>
            <a:ext cx="2020397" cy="6080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600" b="1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Pez</a:t>
            </a:r>
          </a:p>
        </p:txBody>
      </p:sp>
      <p:cxnSp>
        <p:nvCxnSpPr>
          <p:cNvPr id="23" name="Shape 676"/>
          <p:cNvCxnSpPr/>
          <p:nvPr/>
        </p:nvCxnSpPr>
        <p:spPr>
          <a:xfrm>
            <a:off x="1375602" y="5149433"/>
            <a:ext cx="463607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677"/>
          <p:cNvCxnSpPr/>
          <p:nvPr/>
        </p:nvCxnSpPr>
        <p:spPr>
          <a:xfrm>
            <a:off x="1375602" y="514943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680"/>
          <p:cNvCxnSpPr/>
          <p:nvPr/>
        </p:nvCxnSpPr>
        <p:spPr>
          <a:xfrm>
            <a:off x="3693641" y="4828492"/>
            <a:ext cx="0" cy="3013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Shape 677"/>
          <p:cNvCxnSpPr/>
          <p:nvPr/>
        </p:nvCxnSpPr>
        <p:spPr>
          <a:xfrm>
            <a:off x="6026428" y="5133665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677"/>
          <p:cNvCxnSpPr/>
          <p:nvPr/>
        </p:nvCxnSpPr>
        <p:spPr>
          <a:xfrm>
            <a:off x="3693641" y="5158403"/>
            <a:ext cx="0" cy="2696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Programa 111Mil</a:t>
            </a:r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2350616" y="4480902"/>
            <a:ext cx="2686049" cy="33855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A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patas : int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50616" y="4344627"/>
            <a:ext cx="2686049" cy="1490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endParaRPr lang="es-AR"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97242" y="602747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673"/>
          <p:cNvSpPr txBox="1"/>
          <p:nvPr/>
        </p:nvSpPr>
        <p:spPr>
          <a:xfrm>
            <a:off x="197241" y="6099202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673"/>
          <p:cNvSpPr txBox="1"/>
          <p:nvPr/>
        </p:nvSpPr>
        <p:spPr>
          <a:xfrm>
            <a:off x="2500803" y="6027474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673"/>
          <p:cNvSpPr txBox="1"/>
          <p:nvPr/>
        </p:nvSpPr>
        <p:spPr>
          <a:xfrm>
            <a:off x="2500802" y="6099202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673"/>
          <p:cNvSpPr txBox="1"/>
          <p:nvPr/>
        </p:nvSpPr>
        <p:spPr>
          <a:xfrm>
            <a:off x="4804363" y="6019832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673"/>
          <p:cNvSpPr txBox="1"/>
          <p:nvPr/>
        </p:nvSpPr>
        <p:spPr>
          <a:xfrm>
            <a:off x="4804362" y="6082595"/>
            <a:ext cx="2020397" cy="640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s-AR" sz="1600" b="1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Image result for patas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890355">
            <a:off x="5093155" y="5298197"/>
            <a:ext cx="4523099" cy="8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3" y="4414109"/>
            <a:ext cx="1066949" cy="695422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flipV="1">
            <a:off x="1260834" y="5150994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Down Arrow 36"/>
          <p:cNvSpPr/>
          <p:nvPr/>
        </p:nvSpPr>
        <p:spPr>
          <a:xfrm flipV="1">
            <a:off x="3572498" y="5160638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Down Arrow 37"/>
          <p:cNvSpPr/>
          <p:nvPr/>
        </p:nvSpPr>
        <p:spPr>
          <a:xfrm flipV="1">
            <a:off x="5903289" y="5142676"/>
            <a:ext cx="229535" cy="215692"/>
          </a:xfrm>
          <a:prstGeom prst="downArrow">
            <a:avLst>
              <a:gd name="adj1" fmla="val 0"/>
              <a:gd name="adj2" fmla="val 666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0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</a:t>
            </a:r>
            <a:r>
              <a:rPr lang="es-ES_tradnl" sz="2800" i="1" dirty="0" smtClean="0"/>
              <a:t>Animales 2 </a:t>
            </a:r>
            <a:r>
              <a:rPr lang="es-ES_tradnl" sz="2800" i="1" dirty="0"/>
              <a:t>Parte 1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Declare la interface pública Mascota en un paquete llamado interfaces, y la clase abstracta Animal, dadas por las siguientes definiciones: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2 clases públicas que implementen la interface Mascota: Gato y Pez, subclases de Animal. Ambas clases deben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tener un atributo nombre de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debe inicializarse desde el constructor.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método jugar() imprimirá en pantalla el tipo de animal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 está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invocando al método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Gato.jugar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Pez.jugar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()). 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Ambas clases sobre-escriben el método comer() heredado de la clase Animal.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¿De cuántas versiones del método jugar() dispone el código desarrollado?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6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2</a:t>
            </a:r>
            <a:endParaRPr lang="es-A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la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TestAnimales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para probar las implementaciones de Mascota, de acuerdo a las siguientes indicaciones: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un método de clase llamado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miMascota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(Mascota) que recibe como parámetro una Mascota y devuelve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La implementación de este método consiste en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getNombre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y jugar() del objeto que recibe como parámetro. Imprima por pantalla el nombre de la mascota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debe crear un arreglo de tipo Mascota que contiene 2 instancias de Pez, y 2 de Gato. Luego, el método debe recorrer el arreglo e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miMascota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pasándole como parámetro cada uno de los elementos del arreglo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¿El método jugar() en cada caso funciona correctamente? ¿Por qué?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39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3</a:t>
            </a:r>
            <a:endParaRPr lang="es-A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95</a:t>
            </a:fld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233083" y="2203515"/>
            <a:ext cx="5195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Codifique la interface pública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el paquete interfaces dada la siguiente definición:</a:t>
            </a:r>
          </a:p>
        </p:txBody>
      </p:sp>
      <p:pic>
        <p:nvPicPr>
          <p:cNvPr id="9218" name="Picture 2" descr="Image result for 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0" y="2082098"/>
            <a:ext cx="1551246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704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950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0196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050" y="1998898"/>
            <a:ext cx="1551246" cy="2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96" y="2082098"/>
            <a:ext cx="1551246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23560" y="1991843"/>
            <a:ext cx="3474688" cy="13342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4600" tIns="48875" rIns="94600" bIns="48875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&lt;&lt;interface&gt;&gt;</a:t>
            </a:r>
            <a:endParaRPr lang="es-AR" sz="16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AR" b="1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EmisorSonido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s-AR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emitirSonido</a:t>
            </a: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(): void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s-AR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getSonido</a:t>
            </a:r>
            <a:r>
              <a:rPr lang="es-AR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(): String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setSonido</a:t>
            </a: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/>
                <a:ea typeface="Arial"/>
              </a:rPr>
              <a:t>sonido:String</a:t>
            </a:r>
            <a:r>
              <a:rPr lang="en-US" sz="1600" dirty="0">
                <a:solidFill>
                  <a:srgbClr val="000000"/>
                </a:solidFill>
                <a:effectLst/>
                <a:latin typeface="Arial"/>
                <a:ea typeface="Arial"/>
              </a:rPr>
              <a:t>):void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endParaRPr lang="es-AR" sz="32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294" y="3239053"/>
            <a:ext cx="8910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Codifique la clase pública Perro en el paquete Modelo como subclase de Animal y que implemente las interfaces Mascota y </a:t>
            </a:r>
            <a:r>
              <a:rPr lang="es-ES" dirty="0" err="1"/>
              <a:t>EmisorSonido</a:t>
            </a:r>
            <a:r>
              <a:rPr lang="es-ES" dirty="0"/>
              <a:t>. Considere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guarda el nombre y el sonido del perro una variable de instancia que se inicializará en el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 método </a:t>
            </a:r>
            <a:r>
              <a:rPr lang="es-ES" dirty="0" err="1"/>
              <a:t>emitirSonido</a:t>
            </a:r>
            <a:r>
              <a:rPr lang="es-ES" dirty="0"/>
              <a:t>() deberá imprimir en pantalla el sonido que emite el animal. Por ejemplo, cuando se lo invoca sobre un objeto Perro deberá imprimir “Guau!! Guau!! Guau!!!”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clase Perro sobre-escribe el método comer() heredado de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clase Gato </a:t>
            </a:r>
            <a:r>
              <a:rPr lang="es-ES" dirty="0" smtClean="0"/>
              <a:t>implementa </a:t>
            </a:r>
            <a:r>
              <a:rPr lang="es-ES" dirty="0" err="1" smtClean="0"/>
              <a:t>EmisorSonido</a:t>
            </a:r>
            <a:r>
              <a:rPr lang="es-ES" dirty="0"/>
              <a:t>. Haga los cambios necesarios para 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¿De cuántas versiones del método </a:t>
            </a:r>
            <a:r>
              <a:rPr lang="es-ES" dirty="0" err="1"/>
              <a:t>emitirSonido</a:t>
            </a:r>
            <a:r>
              <a:rPr lang="es-ES" dirty="0"/>
              <a:t>(), jugar() y comer dispone? Discuta qué versión es una sobre-escritura por herencia y cuál por implementación de interfaces</a:t>
            </a:r>
          </a:p>
        </p:txBody>
      </p:sp>
    </p:spTree>
    <p:extLst>
      <p:ext uri="{BB962C8B-B14F-4D97-AF65-F5344CB8AC3E}">
        <p14:creationId xmlns:p14="http://schemas.microsoft.com/office/powerpoint/2010/main" val="1756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4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Realice los siguientes cambios en la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TestAnimales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Agregue un método de clase llamado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queSonidoEmite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que recibe como parámetro un objeto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devuelve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La implementación de este método consiste en invocar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emitirSonido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del objeto que recibe como parámetro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cree un arreglo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EmisorSonido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agréguele 2 instancias de Perro, y 3 de Gato. Luego recorra iterativamente el arreglo e invoque al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queSonidoEmite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con cada uno de los elementos del arreglo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¿El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emitirSonido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funciona correctamente en cada caso? ¿Por qué?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9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Interfaces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800" i="1" dirty="0"/>
              <a:t>Problema: Animales Parte </a:t>
            </a:r>
            <a:r>
              <a:rPr lang="es-ES_tradnl" sz="2800" i="1" dirty="0" smtClean="0"/>
              <a:t>5</a:t>
            </a:r>
            <a:endParaRPr lang="es-A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8" y="2160000"/>
            <a:ext cx="9000564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Realice los siguientes cambios en la clase Animal: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Agregue un atributo de tipo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llamado peso y métodos para establecer y devolver dicho atributo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Haga que la clase Animal implemente la interface Comparable, y su implementación retorne un valor entero dependiendo del peso de los animales a comparar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Cree una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ComparadorPeso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con un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que  recibe dos instancias de Animal como parámetro, e imprimir por pantalla el primer parámetro es “Más liviano”, “Pesa lo mismo” o es “Más pesado” que el segundo parámetro. ¿Cómo implementó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Cree una clase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TestComparadorPeso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con un método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que cree dos instancias Gato, establezca pesos diferentes, cree una instancia de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ComparadorPeso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 invoque 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verificarPeso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con las instancias de Gato creadas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Programa 111Mil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t>97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50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Programación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Clases Abstractas e </a:t>
            </a:r>
            <a:r>
              <a:rPr lang="es-ES_tradnl" dirty="0" smtClean="0"/>
              <a:t>Interfaces (</a:t>
            </a:r>
            <a:r>
              <a:rPr lang="es-ES_tradnl" dirty="0"/>
              <a:t>Resolución</a:t>
            </a:r>
            <a:r>
              <a:rPr lang="es-ES_tradnl" dirty="0" smtClean="0"/>
              <a:t>)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28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8418</TotalTime>
  <Words>9626</Words>
  <Application>Microsoft Office PowerPoint</Application>
  <PresentationFormat>On-screen Show (4:3)</PresentationFormat>
  <Paragraphs>1809</Paragraphs>
  <Slides>118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6" baseType="lpstr">
      <vt:lpstr>Arial</vt:lpstr>
      <vt:lpstr>Calibri</vt:lpstr>
      <vt:lpstr>Consolas</vt:lpstr>
      <vt:lpstr>Courier New</vt:lpstr>
      <vt:lpstr>DejaVu Sans</vt:lpstr>
      <vt:lpstr>Noto Sans Symbols</vt:lpstr>
      <vt:lpstr>Times New Roman</vt:lpstr>
      <vt:lpstr>Tema de Office</vt:lpstr>
      <vt:lpstr>Programación Orientada a Objetos</vt:lpstr>
      <vt:lpstr>Clase Object</vt:lpstr>
      <vt:lpstr>Clase Object Métodos más importantes</vt:lpstr>
      <vt:lpstr>public String toString()</vt:lpstr>
      <vt:lpstr>public boolean equals(Object o) ¿Qué Hace que Dos Objetos Sean Iguales?</vt:lpstr>
      <vt:lpstr>equals Igualdad de Referencias</vt:lpstr>
      <vt:lpstr>equals Igualdad de Objetos</vt:lpstr>
      <vt:lpstr>== Vs. equals Resumen</vt:lpstr>
      <vt:lpstr>Sobre-carga de Métodos</vt:lpstr>
      <vt:lpstr>Sobre-carga de Métodos</vt:lpstr>
      <vt:lpstr>Sobre-carga de Métodos</vt:lpstr>
      <vt:lpstr>Casting</vt:lpstr>
      <vt:lpstr>Casting de Tipos Primitivos Widening</vt:lpstr>
      <vt:lpstr>Casting de Tipos Primitivos Narrowing</vt:lpstr>
      <vt:lpstr>Casting de Objetos </vt:lpstr>
      <vt:lpstr>Casting de Objetos Downcasting</vt:lpstr>
      <vt:lpstr>Casting de Objetos Upcasting</vt:lpstr>
      <vt:lpstr>Casting de Objetos Recordar!</vt:lpstr>
      <vt:lpstr>¿Qué es polimorfismo?</vt:lpstr>
      <vt:lpstr>Tipos de Polimorfismo</vt:lpstr>
      <vt:lpstr>Polimorfismo en Compilación Binding Temprano</vt:lpstr>
      <vt:lpstr>Polimorfismo en Ejecución Binding Dinámico</vt:lpstr>
      <vt:lpstr>Programación Orientada a Objetos</vt:lpstr>
      <vt:lpstr>Clases Abstractas Abstracciones</vt:lpstr>
      <vt:lpstr>Clases Abstractas</vt:lpstr>
      <vt:lpstr>Clases Abstractas</vt:lpstr>
      <vt:lpstr>Clases Abstractas</vt:lpstr>
      <vt:lpstr>Clases Abstractas</vt:lpstr>
      <vt:lpstr>Clases Abstractas</vt:lpstr>
      <vt:lpstr>Clases Abstractas</vt:lpstr>
      <vt:lpstr>Clases Abstractas</vt:lpstr>
      <vt:lpstr>Clases Abstractas</vt:lpstr>
      <vt:lpstr>Clases Abstractas Métodos Abstractos</vt:lpstr>
      <vt:lpstr>Clases Abstractas Métodos Abstractos</vt:lpstr>
      <vt:lpstr>Clases Abstractas Métodos Abstractos</vt:lpstr>
      <vt:lpstr>Clases Abstractas Métodos Abstractos</vt:lpstr>
      <vt:lpstr>Clases Abstractas Métodos Abstractos</vt:lpstr>
      <vt:lpstr>Clases Abstractas Métodos Abstractos</vt:lpstr>
      <vt:lpstr>Clases Abstractas Métodos Abstractos</vt:lpstr>
      <vt:lpstr>Clases Abstractas Métodos Abstractos y Sobreescritura</vt:lpstr>
      <vt:lpstr>Clases Abstractas Métodos Abstractos y Sobreescritura</vt:lpstr>
      <vt:lpstr>Clases Abstractas Métodos Abstractos y Sobreescritura</vt:lpstr>
      <vt:lpstr>Clases Abstractas Métodos Abstractos y Sobreescritura</vt:lpstr>
      <vt:lpstr>Clases Abstractas Repaso</vt:lpstr>
      <vt:lpstr>Clases Abstractas </vt:lpstr>
      <vt:lpstr>Clases Abstractas Asignación y Clases Abstractas</vt:lpstr>
      <vt:lpstr>Clases Abstractas Asignación y Polimorfismo</vt:lpstr>
      <vt:lpstr>Clases Abstractas Instance of</vt:lpstr>
      <vt:lpstr>Clases Abstractas Duplicación de Código</vt:lpstr>
      <vt:lpstr>Clases Abstractas Duplicación de Código</vt:lpstr>
      <vt:lpstr>Clases Abstractas Duplicación de Código</vt:lpstr>
      <vt:lpstr>Clases Abstractas Duplicación de Código</vt:lpstr>
      <vt:lpstr>Clases Abstractas Duplicación de Código</vt:lpstr>
      <vt:lpstr>Clases Abstractas Duplicación de Código</vt:lpstr>
      <vt:lpstr>Clases Abstractas Duplicación de Código</vt:lpstr>
      <vt:lpstr>Programación Orientada a Objetos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 Implementación Total Parcial de Métodos</vt:lpstr>
      <vt:lpstr>Interfaces Invocación</vt:lpstr>
      <vt:lpstr>Interfaces Invocación</vt:lpstr>
      <vt:lpstr>Interfaces Tipificación</vt:lpstr>
      <vt:lpstr>Interfaces Tipificación</vt:lpstr>
      <vt:lpstr>Interfaces Asignación a Variables y Casting</vt:lpstr>
      <vt:lpstr>Interfaces y Polimorfismo</vt:lpstr>
      <vt:lpstr>Interfaces Downcasting: Cuando Es Necesario</vt:lpstr>
      <vt:lpstr>Interfaces Downcasting: Cuando Es Necesario</vt:lpstr>
      <vt:lpstr>Interfaces Downcasting: Cuando Es Necesario</vt:lpstr>
      <vt:lpstr>Interfaces Downcasting: Cuando Es Necesario</vt:lpstr>
      <vt:lpstr>Interfaces Herencia entre Interfaces</vt:lpstr>
      <vt:lpstr>Interfaces</vt:lpstr>
      <vt:lpstr>Interfaces</vt:lpstr>
      <vt:lpstr>Clases Abstractas e Interfaces</vt:lpstr>
      <vt:lpstr>Interfaces</vt:lpstr>
      <vt:lpstr>Interfaces Ejemplo de Comparable</vt:lpstr>
      <vt:lpstr>Interfaces</vt:lpstr>
      <vt:lpstr>Interfaces</vt:lpstr>
      <vt:lpstr>Interfaces</vt:lpstr>
      <vt:lpstr>Interfaces</vt:lpstr>
      <vt:lpstr>Interfaces</vt:lpstr>
      <vt:lpstr>Interfaces Comparables y Arreglos</vt:lpstr>
      <vt:lpstr>Programación Orientada a Objetos</vt:lpstr>
      <vt:lpstr>Clases Abstractas Problema: Animales</vt:lpstr>
      <vt:lpstr>Clases Abstractas Problema: Animales Parte 2</vt:lpstr>
      <vt:lpstr>Clases Abstractas Problema: Animales Parte 3</vt:lpstr>
      <vt:lpstr>Interfaces Problema: Animales 2 Parte 1</vt:lpstr>
      <vt:lpstr>Interfaces Problema: Animales Parte 2</vt:lpstr>
      <vt:lpstr>Interfaces Problema: Animales Parte 3</vt:lpstr>
      <vt:lpstr>Interfaces Problema: Animales Parte 4</vt:lpstr>
      <vt:lpstr>Interfaces Problema: Animales Parte 5</vt:lpstr>
      <vt:lpstr>Programación Orientada a Objetos</vt:lpstr>
      <vt:lpstr>Clases Abstractas Problema: Animales</vt:lpstr>
      <vt:lpstr>PowerPoint Presentation</vt:lpstr>
      <vt:lpstr>Clases Abstractas Problema: Animales Parte 2</vt:lpstr>
      <vt:lpstr>PowerPoint Presentation</vt:lpstr>
      <vt:lpstr>Clases Abstractas Problema: Animales Parte 3</vt:lpstr>
      <vt:lpstr>Clases Abstractas Problema: Animales Parte 3</vt:lpstr>
      <vt:lpstr>PowerPoint Presentation</vt:lpstr>
      <vt:lpstr>Interfaces Problema: Animales 2 Parte 1</vt:lpstr>
      <vt:lpstr>PowerPoint Presentation</vt:lpstr>
      <vt:lpstr>Interfaces Problema: Animales Parte 2</vt:lpstr>
      <vt:lpstr>PowerPoint Presentation</vt:lpstr>
      <vt:lpstr>Interfaces Problema: Animales Parte 3</vt:lpstr>
      <vt:lpstr>PowerPoint Presentation</vt:lpstr>
      <vt:lpstr>PowerPoint Presentation</vt:lpstr>
      <vt:lpstr>Interfaces Problema: Animales Parte 4</vt:lpstr>
      <vt:lpstr>PowerPoint Presentation</vt:lpstr>
      <vt:lpstr>Interfaces Problema: Animales Parte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Rago</dc:creator>
  <cp:lastModifiedBy>Javier Dottori</cp:lastModifiedBy>
  <cp:revision>154</cp:revision>
  <dcterms:created xsi:type="dcterms:W3CDTF">2017-06-08T19:02:43Z</dcterms:created>
  <dcterms:modified xsi:type="dcterms:W3CDTF">2018-08-17T14:24:35Z</dcterms:modified>
</cp:coreProperties>
</file>