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71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</p:sldIdLst>
  <p:sldSz cx="9144000" cy="6858000" type="screen4x3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7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9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89675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7878763" y="6248400"/>
            <a:ext cx="404812" cy="1222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9pPr>
          </a:lstStyle>
          <a:p>
            <a:pPr algn="r">
              <a:defRPr/>
            </a:pPr>
            <a:fld id="{F1BC737C-A8BD-4EB5-88EB-0D9F0B7EA99B}" type="slidenum">
              <a:rPr lang="fr-FR" sz="800">
                <a:solidFill>
                  <a:srgbClr val="4B4E5E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‹N°›</a:t>
            </a:fld>
            <a:endParaRPr lang="fr-FR" sz="800">
              <a:solidFill>
                <a:srgbClr val="4B4E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03275" y="597510"/>
            <a:ext cx="7480300" cy="52768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000" b="1">
                <a:solidFill>
                  <a:srgbClr val="4B4E5E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600" cap="all">
                <a:solidFill>
                  <a:srgbClr val="FF0000"/>
                </a:solidFill>
                <a:latin typeface=""/>
              </a:defRPr>
            </a:lvl2pPr>
            <a:lvl3pPr marL="0" indent="0">
              <a:spcBef>
                <a:spcPts val="4824"/>
              </a:spcBef>
              <a:spcAft>
                <a:spcPts val="1200"/>
              </a:spcAft>
              <a:buNone/>
              <a:defRPr sz="1800" b="1">
                <a:latin typeface="Arial"/>
                <a:cs typeface="Arial"/>
              </a:defRPr>
            </a:lvl3pPr>
            <a:lvl4pPr marL="414000" indent="-302400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Clr>
                <a:srgbClr val="FC0007"/>
              </a:buClr>
              <a:buFont typeface="Arial"/>
              <a:buChar char="●"/>
              <a:defRPr sz="1400">
                <a:latin typeface="Arial"/>
                <a:cs typeface="Arial"/>
              </a:defRPr>
            </a:lvl4pPr>
            <a:lvl5pPr marL="648000" indent="-228600">
              <a:spcAft>
                <a:spcPts val="800"/>
              </a:spcAft>
              <a:buClr>
                <a:srgbClr val="4B4E5E"/>
              </a:buClr>
              <a:buFont typeface="Arial"/>
              <a:buChar char="■"/>
              <a:defRPr sz="1200">
                <a:latin typeface="Arial"/>
                <a:cs typeface="Arial"/>
              </a:defRPr>
            </a:lvl5pPr>
            <a:lvl6pPr marL="936000" indent="-158400">
              <a:buClr>
                <a:srgbClr val="8C555D"/>
              </a:buClr>
              <a:buFont typeface="Lucida Grande"/>
              <a:buChar char="⁃"/>
              <a:defRPr sz="1000" i="1">
                <a:latin typeface="Arial"/>
                <a:cs typeface="Arial"/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4410075" y="6181725"/>
            <a:ext cx="3629025" cy="198438"/>
          </a:xfrm>
          <a:prstGeom prst="rect">
            <a:avLst/>
          </a:prstGeom>
        </p:spPr>
        <p:txBody>
          <a:bodyPr/>
          <a:lstStyle>
            <a:lvl1pPr algn="r">
              <a:defRPr sz="900" b="1"/>
            </a:lvl1pPr>
          </a:lstStyle>
          <a:p>
            <a:pPr>
              <a:defRPr/>
            </a:pPr>
            <a:r>
              <a:rPr lang="fr-FR"/>
              <a:t>PLAN LONG TERME 2013-2019 </a:t>
            </a:r>
            <a:r>
              <a:rPr lang="fr-FR" b="0"/>
              <a:t>– GROUPE TRANSDEV – </a:t>
            </a:r>
            <a:r>
              <a:rPr lang="fr-FR"/>
              <a:t>JUIN 2013</a:t>
            </a:r>
          </a:p>
        </p:txBody>
      </p:sp>
    </p:spTree>
    <p:extLst>
      <p:ext uri="{BB962C8B-B14F-4D97-AF65-F5344CB8AC3E}">
        <p14:creationId xmlns:p14="http://schemas.microsoft.com/office/powerpoint/2010/main" val="2315063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verture visuel G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Logo_transdev_baseline_UK_RV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3" y="329700"/>
            <a:ext cx="2741967" cy="100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592263"/>
            <a:ext cx="9144000" cy="28892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893607" y="4838741"/>
            <a:ext cx="5205413" cy="1279525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400" b="1">
                <a:solidFill>
                  <a:srgbClr val="FF0000"/>
                </a:solidFill>
                <a:latin typeface="Arial"/>
                <a:cs typeface="Arial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4B4E5E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pour une image  13"/>
          <p:cNvSpPr>
            <a:spLocks noGrp="1"/>
          </p:cNvSpPr>
          <p:nvPr>
            <p:ph type="pic" sz="quarter" idx="12"/>
          </p:nvPr>
        </p:nvSpPr>
        <p:spPr>
          <a:xfrm>
            <a:off x="6343907" y="1592263"/>
            <a:ext cx="2808287" cy="2889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3523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82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8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3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1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3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87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90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7323-CAC7-4454-8568-F7834ED5FE3E}" type="datetimeFigureOut">
              <a:rPr lang="fr-FR" smtClean="0"/>
              <a:t>16/09/2015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37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texte 2"/>
          <p:cNvSpPr>
            <a:spLocks noGrp="1"/>
          </p:cNvSpPr>
          <p:nvPr>
            <p:ph type="body" sz="quarter" idx="11"/>
          </p:nvPr>
        </p:nvSpPr>
        <p:spPr bwMode="auto">
          <a:xfrm>
            <a:off x="893763" y="4838700"/>
            <a:ext cx="6430962" cy="1279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pitchFamily="34" charset="0"/>
              <a:buNone/>
            </a:pPr>
            <a:r>
              <a:rPr lang="fr-FR" altLang="fr-FR" dirty="0" smtClean="0">
                <a:latin typeface="Arial" pitchFamily="34" charset="0"/>
                <a:ea typeface="Geneva"/>
                <a:cs typeface="Arial" pitchFamily="34" charset="0"/>
              </a:rPr>
              <a:t>Long </a:t>
            </a:r>
            <a:r>
              <a:rPr lang="fr-FR" altLang="fr-FR" dirty="0" err="1" smtClean="0">
                <a:latin typeface="Arial" pitchFamily="34" charset="0"/>
                <a:ea typeface="Geneva"/>
                <a:cs typeface="Arial" pitchFamily="34" charset="0"/>
              </a:rPr>
              <a:t>Term</a:t>
            </a:r>
            <a:r>
              <a:rPr lang="fr-FR" altLang="fr-FR" dirty="0" smtClean="0">
                <a:latin typeface="Arial" pitchFamily="34" charset="0"/>
                <a:ea typeface="Geneva"/>
                <a:cs typeface="Arial" pitchFamily="34" charset="0"/>
              </a:rPr>
              <a:t> Plan 2013 - 2019</a:t>
            </a:r>
          </a:p>
          <a:p>
            <a:pPr lvl="1" eaLnBrk="1" hangingPunct="1">
              <a:spcAft>
                <a:spcPct val="0"/>
              </a:spcAft>
            </a:pPr>
            <a:r>
              <a:rPr lang="fr-FR" altLang="fr-FR" dirty="0" err="1" smtClean="0">
                <a:latin typeface="Arial" pitchFamily="34" charset="0"/>
                <a:ea typeface="Geneva"/>
                <a:cs typeface="Arial" pitchFamily="34" charset="0"/>
              </a:rPr>
              <a:t>Presentation</a:t>
            </a:r>
            <a:r>
              <a:rPr lang="fr-FR" altLang="fr-FR" dirty="0" smtClean="0">
                <a:latin typeface="Arial" pitchFamily="34" charset="0"/>
                <a:ea typeface="Geneva"/>
                <a:cs typeface="Arial" pitchFamily="34" charset="0"/>
              </a:rPr>
              <a:t> </a:t>
            </a:r>
            <a:r>
              <a:rPr lang="fr-FR" altLang="fr-FR" dirty="0" err="1" smtClean="0">
                <a:latin typeface="Arial" pitchFamily="34" charset="0"/>
                <a:ea typeface="Geneva"/>
                <a:cs typeface="Arial" pitchFamily="34" charset="0"/>
              </a:rPr>
              <a:t>template</a:t>
            </a:r>
            <a:r>
              <a:rPr lang="fr-FR" altLang="fr-FR" dirty="0" smtClean="0">
                <a:latin typeface="Arial" pitchFamily="34" charset="0"/>
                <a:ea typeface="Geneva"/>
                <a:cs typeface="Arial" pitchFamily="34" charset="0"/>
              </a:rPr>
              <a:t> country / segment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1" b="6486"/>
          <a:stretch/>
        </p:blipFill>
        <p:spPr>
          <a:xfrm>
            <a:off x="950" y="2224174"/>
            <a:ext cx="9144000" cy="4661210"/>
          </a:xfrm>
          <a:prstGeom prst="rect">
            <a:avLst/>
          </a:prstGeom>
        </p:spPr>
      </p:pic>
      <p:pic>
        <p:nvPicPr>
          <p:cNvPr id="14339" name="Espace réservé pour une image  3" descr="degradé-rouge.png"/>
          <p:cNvPicPr>
            <a:picLocks noGrp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21000"/>
                    </a14:imgEffect>
                    <a14:imgEffect>
                      <a14:sharpenSoften amount="50000"/>
                    </a14:imgEffect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63" r="5"/>
          <a:stretch/>
        </p:blipFill>
        <p:spPr bwMode="auto">
          <a:xfrm>
            <a:off x="0" y="2224174"/>
            <a:ext cx="9156101" cy="151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313464" y="2276872"/>
            <a:ext cx="54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fr-FR" sz="3000" b="1" dirty="0" smtClean="0">
                <a:solidFill>
                  <a:schemeClr val="bg1"/>
                </a:solidFill>
                <a:latin typeface="+mj-lt"/>
              </a:rPr>
              <a:t>MM – Analyse détaillée</a:t>
            </a:r>
          </a:p>
        </p:txBody>
      </p:sp>
    </p:spTree>
    <p:extLst>
      <p:ext uri="{BB962C8B-B14F-4D97-AF65-F5344CB8AC3E}">
        <p14:creationId xmlns:p14="http://schemas.microsoft.com/office/powerpoint/2010/main" val="20975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0568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1124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0568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1124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0568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1124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0568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1124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0568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1124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15924" y="838200"/>
            <a:ext cx="7972499" cy="5210175"/>
          </a:xfr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72000" rIns="108000" bIns="72000" numCol="1" anchor="t" anchorCtr="0" compatLnSpc="1">
            <a:prstTxWarp prst="textNoShape">
              <a:avLst/>
            </a:prstTxWarp>
            <a:noAutofit/>
          </a:bodyPr>
          <a:lstStyle/>
          <a:p>
            <a:pPr marL="361950" lvl="4" indent="-180975" algn="just" eaLnBrk="1" hangingPunct="1">
              <a:spcAft>
                <a:spcPts val="600"/>
              </a:spcAft>
              <a:buFont typeface="Arial" pitchFamily="34" charset="0"/>
              <a:buChar char="■"/>
              <a:defRPr/>
            </a:pPr>
            <a:endParaRPr lang="fr-FR" sz="1400" dirty="0" smtClean="0">
              <a:latin typeface="Calibri" pitchFamily="34" charset="0"/>
              <a:ea typeface="Geneva"/>
              <a:cs typeface="Arial" pitchFamily="34" charset="0"/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403225" y="219075"/>
            <a:ext cx="7480300" cy="5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0" fontAlgn="base" hangingPunc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000" b="1" kern="1200">
                <a:solidFill>
                  <a:srgbClr val="4B4E5E"/>
                </a:solidFill>
                <a:latin typeface="Arial"/>
                <a:ea typeface="Geneva" pitchFamily="92" charset="-128"/>
                <a:cs typeface="Arial"/>
              </a:defRPr>
            </a:lvl1pPr>
            <a:lvl2pPr marL="0" indent="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600" kern="1200" cap="all">
                <a:solidFill>
                  <a:srgbClr val="FF0000"/>
                </a:solidFill>
                <a:latin typeface=""/>
                <a:ea typeface="Geneva" pitchFamily="92" charset="-128"/>
                <a:cs typeface="Geneva"/>
              </a:defRPr>
            </a:lvl2pPr>
            <a:lvl3pPr marL="0" indent="0" algn="l" defTabSz="457200" rtl="0" eaLnBrk="0" fontAlgn="base" hangingPunct="0">
              <a:spcBef>
                <a:spcPts val="4824"/>
              </a:spcBef>
              <a:spcAft>
                <a:spcPts val="12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/>
                <a:ea typeface="Geneva" pitchFamily="92" charset="-128"/>
                <a:cs typeface="Arial"/>
              </a:defRPr>
            </a:lvl3pPr>
            <a:lvl4pPr marL="414000" indent="-302400" algn="l" defTabSz="457200" rtl="0" eaLnBrk="0" fontAlgn="base" hangingPunct="0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Clr>
                <a:srgbClr val="FC0007"/>
              </a:buClr>
              <a:buFont typeface="Arial"/>
              <a:buChar char="●"/>
              <a:defRPr sz="1400" kern="1200">
                <a:solidFill>
                  <a:schemeClr val="tx1"/>
                </a:solidFill>
                <a:latin typeface="Arial"/>
                <a:ea typeface="Geneva" pitchFamily="92" charset="-128"/>
                <a:cs typeface="Arial"/>
              </a:defRPr>
            </a:lvl4pPr>
            <a:lvl5pPr marL="648000" indent="-2286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Clr>
                <a:srgbClr val="4B4E5E"/>
              </a:buClr>
              <a:buFont typeface="Arial"/>
              <a:buChar char="■"/>
              <a:defRPr sz="1200" kern="1200">
                <a:solidFill>
                  <a:schemeClr val="tx1"/>
                </a:solidFill>
                <a:latin typeface="Arial"/>
                <a:ea typeface="Geneva" pitchFamily="92" charset="-128"/>
                <a:cs typeface="Arial"/>
              </a:defRPr>
            </a:lvl5pPr>
            <a:lvl6pPr marL="936000" indent="-158400" algn="l" defTabSz="457200" rtl="0" eaLnBrk="1" latinLnBrk="0" hangingPunct="1">
              <a:spcBef>
                <a:spcPct val="20000"/>
              </a:spcBef>
              <a:buClr>
                <a:srgbClr val="8C555D"/>
              </a:buClr>
              <a:buFont typeface="Lucida Grande"/>
              <a:buChar char="⁃"/>
              <a:defRPr sz="1000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>
                <a:ea typeface="+mn-ea"/>
              </a:rPr>
              <a:t>Sommaire</a:t>
            </a:r>
            <a:endParaRPr lang="fr-FR" sz="24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7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323528" y="1124744"/>
            <a:ext cx="1432471" cy="4464496"/>
          </a:xfrm>
          <a:prstGeom prst="roundRect">
            <a:avLst>
              <a:gd name="adj" fmla="val 0"/>
            </a:avLst>
          </a:prstGeom>
          <a:solidFill>
            <a:srgbClr val="E2E2E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>
                <a:ea typeface="+mn-ea"/>
              </a:rPr>
              <a:t>Vue d'ensemble des contrats</a:t>
            </a:r>
            <a:endParaRPr lang="fr-FR" sz="2400" dirty="0">
              <a:ea typeface="+mn-ea"/>
            </a:endParaRPr>
          </a:p>
        </p:txBody>
      </p:sp>
      <p:sp>
        <p:nvSpPr>
          <p:cNvPr id="7" name="Espace réservé du texte 1"/>
          <p:cNvSpPr txBox="1">
            <a:spLocks/>
          </p:cNvSpPr>
          <p:nvPr/>
        </p:nvSpPr>
        <p:spPr>
          <a:xfrm>
            <a:off x="395536" y="620688"/>
            <a:ext cx="3880743" cy="473621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000" b="1" kern="120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 cap="all">
                <a:solidFill>
                  <a:srgbClr val="FF0000"/>
                </a:solidFill>
                <a:latin typeface="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4824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4000" indent="-3024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Clr>
                <a:srgbClr val="FC0007"/>
              </a:buClr>
              <a:buFont typeface="Arial"/>
              <a:buChar char="●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48000" indent="-228600" algn="l" defTabSz="914400" rtl="0" eaLnBrk="1" latinLnBrk="0" hangingPunct="1">
              <a:spcBef>
                <a:spcPct val="20000"/>
              </a:spcBef>
              <a:spcAft>
                <a:spcPts val="800"/>
              </a:spcAft>
              <a:buClr>
                <a:srgbClr val="4B4E5E"/>
              </a:buClr>
              <a:buFont typeface="Arial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936000" indent="-158400" algn="l" defTabSz="914400" rtl="0" eaLnBrk="1" latinLnBrk="0" hangingPunct="1">
              <a:spcBef>
                <a:spcPct val="20000"/>
              </a:spcBef>
              <a:buClr>
                <a:srgbClr val="8C555D"/>
              </a:buClr>
              <a:buFont typeface="Lucida Grande"/>
              <a:buChar char="⁃"/>
              <a:defRPr sz="1000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/>
            </a:pPr>
            <a:r>
              <a:rPr lang="fr-FR" sz="2400" dirty="0" smtClean="0"/>
              <a:t>Variance de la marge brute</a:t>
            </a:r>
          </a:p>
          <a:p>
            <a:pPr>
              <a:buFont typeface="Arial"/>
              <a:buNone/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460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>
                <a:ea typeface="+mn-ea"/>
              </a:rPr>
              <a:t>Vue d'ensemble des contrats</a:t>
            </a:r>
            <a:endParaRPr lang="fr-FR" sz="2400" dirty="0">
              <a:ea typeface="+mn-ea"/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395536" y="620688"/>
            <a:ext cx="3880743" cy="473621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000" b="1" kern="120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 cap="all">
                <a:solidFill>
                  <a:srgbClr val="FF0000"/>
                </a:solidFill>
                <a:latin typeface="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4824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4000" indent="-3024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Clr>
                <a:srgbClr val="FC0007"/>
              </a:buClr>
              <a:buFont typeface="Arial"/>
              <a:buChar char="●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48000" indent="-228600" algn="l" defTabSz="914400" rtl="0" eaLnBrk="1" latinLnBrk="0" hangingPunct="1">
              <a:spcBef>
                <a:spcPct val="20000"/>
              </a:spcBef>
              <a:spcAft>
                <a:spcPts val="800"/>
              </a:spcAft>
              <a:buClr>
                <a:srgbClr val="4B4E5E"/>
              </a:buClr>
              <a:buFont typeface="Arial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936000" indent="-158400" algn="l" defTabSz="914400" rtl="0" eaLnBrk="1" latinLnBrk="0" hangingPunct="1">
              <a:spcBef>
                <a:spcPct val="20000"/>
              </a:spcBef>
              <a:buClr>
                <a:srgbClr val="8C555D"/>
              </a:buClr>
              <a:buFont typeface="Lucida Grande"/>
              <a:buChar char="⁃"/>
              <a:defRPr sz="1000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/>
            </a:pPr>
            <a:r>
              <a:rPr lang="fr-FR" sz="2400" dirty="0" smtClean="0"/>
              <a:t>Variance de la marge brute</a:t>
            </a:r>
          </a:p>
          <a:p>
            <a:pPr>
              <a:buFont typeface="Arial"/>
              <a:buNone/>
              <a:defRPr/>
            </a:pPr>
            <a:endParaRPr lang="fr-FR" sz="2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1124744"/>
            <a:ext cx="1432471" cy="4464496"/>
          </a:xfrm>
          <a:prstGeom prst="roundRect">
            <a:avLst>
              <a:gd name="adj" fmla="val 0"/>
            </a:avLst>
          </a:prstGeom>
          <a:solidFill>
            <a:srgbClr val="E2E2E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9786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57651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8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0568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1124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0568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1124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0568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1124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Analyse détaillée par contrat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90568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211124"/>
              </p:ext>
            </p:extLst>
          </p:nvPr>
        </p:nvGraphicFramePr>
        <p:xfrm>
          <a:off x="2123728" y="4077072"/>
          <a:ext cx="6264696" cy="2016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44955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Plans d’action: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Responsable: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Echéance: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56666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2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</TotalTime>
  <Words>184</Words>
  <Application>Microsoft Office PowerPoint</Application>
  <PresentationFormat>Affichage à l'écran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Veolia Transport - Transdev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pierre.talgorn</dc:creator>
  <cp:lastModifiedBy>FERNANDES, Miguel</cp:lastModifiedBy>
  <cp:revision>72</cp:revision>
  <cp:lastPrinted>2014-05-07T13:20:55Z</cp:lastPrinted>
  <dcterms:created xsi:type="dcterms:W3CDTF">2014-04-16T16:56:02Z</dcterms:created>
  <dcterms:modified xsi:type="dcterms:W3CDTF">2015-09-16T09:20:17Z</dcterms:modified>
</cp:coreProperties>
</file>