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3.xml" ContentType="application/inkml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4"/>
  </p:sldMasterIdLst>
  <p:notesMasterIdLst>
    <p:notesMasterId r:id="rId29"/>
  </p:notesMasterIdLst>
  <p:sldIdLst>
    <p:sldId id="11278" r:id="rId5"/>
    <p:sldId id="10761" r:id="rId6"/>
    <p:sldId id="10831" r:id="rId7"/>
    <p:sldId id="10890" r:id="rId8"/>
    <p:sldId id="11277" r:id="rId9"/>
    <p:sldId id="10895" r:id="rId10"/>
    <p:sldId id="436" r:id="rId11"/>
    <p:sldId id="10889" r:id="rId12"/>
    <p:sldId id="10884" r:id="rId13"/>
    <p:sldId id="437" r:id="rId14"/>
    <p:sldId id="11265" r:id="rId15"/>
    <p:sldId id="11269" r:id="rId16"/>
    <p:sldId id="11270" r:id="rId17"/>
    <p:sldId id="11271" r:id="rId18"/>
    <p:sldId id="11363" r:id="rId19"/>
    <p:sldId id="11272" r:id="rId20"/>
    <p:sldId id="10810" r:id="rId21"/>
    <p:sldId id="10892" r:id="rId22"/>
    <p:sldId id="10838" r:id="rId23"/>
    <p:sldId id="11267" r:id="rId24"/>
    <p:sldId id="11273" r:id="rId25"/>
    <p:sldId id="11279" r:id="rId26"/>
    <p:sldId id="11362" r:id="rId27"/>
    <p:sldId id="11254" r:id="rId28"/>
  </p:sldIdLst>
  <p:sldSz cx="12192000" cy="6858000"/>
  <p:notesSz cx="6797675" cy="9926638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ISNE, Nicolas" initials="CN" lastIdx="1" clrIdx="0">
    <p:extLst>
      <p:ext uri="{19B8F6BF-5375-455C-9EA6-DF929625EA0E}">
        <p15:presenceInfo xmlns:p15="http://schemas.microsoft.com/office/powerpoint/2012/main" userId="S-1-5-21-3424871261-3155961211-3272664086-132899" providerId="AD"/>
      </p:ext>
    </p:extLst>
  </p:cmAuthor>
  <p:cmAuthor id="2" name="JOSEPH-ANTOINE, Hubert" initials="JH" lastIdx="7" clrIdx="1">
    <p:extLst>
      <p:ext uri="{19B8F6BF-5375-455C-9EA6-DF929625EA0E}">
        <p15:presenceInfo xmlns:p15="http://schemas.microsoft.com/office/powerpoint/2012/main" userId="S::hubert.joseph-antoine@transdev.fr::36d1f4e9-4c1d-4bea-b68c-991ff55d97e6" providerId="AD"/>
      </p:ext>
    </p:extLst>
  </p:cmAuthor>
  <p:cmAuthor id="3" name="HUET, Loic" initials="HL" lastIdx="2" clrIdx="2">
    <p:extLst>
      <p:ext uri="{19B8F6BF-5375-455C-9EA6-DF929625EA0E}">
        <p15:presenceInfo xmlns:p15="http://schemas.microsoft.com/office/powerpoint/2012/main" userId="S::loic.huet@transdev.fr::433d11f0-70fc-4616-b4df-e3f24d4e652e" providerId="AD"/>
      </p:ext>
    </p:extLst>
  </p:cmAuthor>
  <p:cmAuthor id="4" name="TERRIS, Laurent" initials="TL" lastIdx="7" clrIdx="3">
    <p:extLst>
      <p:ext uri="{19B8F6BF-5375-455C-9EA6-DF929625EA0E}">
        <p15:presenceInfo xmlns:p15="http://schemas.microsoft.com/office/powerpoint/2012/main" userId="S::laurent.terris@transdev.fr::6289a0f3-d75c-48b4-9364-b00c33191754" providerId="AD"/>
      </p:ext>
    </p:extLst>
  </p:cmAuthor>
  <p:cmAuthor id="5" name="CAUSSIDOU, Fabienne" initials="CF" lastIdx="3" clrIdx="4">
    <p:extLst>
      <p:ext uri="{19B8F6BF-5375-455C-9EA6-DF929625EA0E}">
        <p15:presenceInfo xmlns:p15="http://schemas.microsoft.com/office/powerpoint/2012/main" userId="S::fabienne.caussidou@transdev.fr::d3b93ce2-b4f2-4ea8-90dc-56594dbc3f3f" providerId="AD"/>
      </p:ext>
    </p:extLst>
  </p:cmAuthor>
  <p:cmAuthor id="6" name="NICOLLET, Marie" initials="NM" lastIdx="1" clrIdx="5">
    <p:extLst>
      <p:ext uri="{19B8F6BF-5375-455C-9EA6-DF929625EA0E}">
        <p15:presenceInfo xmlns:p15="http://schemas.microsoft.com/office/powerpoint/2012/main" userId="S::marie.nicollet@transdev.fr::16cb7557-08e3-42fa-886d-a5f91f6d9f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1AA"/>
    <a:srgbClr val="1DD4ED"/>
    <a:srgbClr val="BCD3DA"/>
    <a:srgbClr val="3C0C44"/>
    <a:srgbClr val="FF7841"/>
    <a:srgbClr val="A2CAB8"/>
    <a:srgbClr val="5A91DC"/>
    <a:srgbClr val="68A98C"/>
    <a:srgbClr val="000000"/>
    <a:srgbClr val="FFB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44" autoAdjust="0"/>
    <p:restoredTop sz="96357" autoAdjust="0"/>
  </p:normalViewPr>
  <p:slideViewPr>
    <p:cSldViewPr snapToGrid="0">
      <p:cViewPr varScale="1">
        <p:scale>
          <a:sx n="102" d="100"/>
          <a:sy n="102" d="100"/>
        </p:scale>
        <p:origin x="13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5T14:50:18.9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28600 763 576 0,'0'0'51'0,"0"0"-41"0,0 0-10 0,0 0 0 16,0 0 135-16,0 0 25 0,0 0 4 0,0 0 2 16,0 0-131-16,0 0-27 0,0 0-8 0,0 0 0 15,0 9 0-15,0-9 0 0,0 0 0 0,0 0 0 16,0 0 33-16,3 7 8 0,-3-7 2 0,0 0 0 0,0 0-18 0,4 9-3 16,-4-6-1-16,0-3 0 0,0 0 13 0,-4 7 2 15,1 2 1-15,-1-3 0 0,4-6 3 0,0 0 1 16,-7 3 0-16,4 7 0 0,-1-1-3 0,4-9-1 15,-3 0 0-15,-5 6 0 0,8-6-22 0,-3 0-5 16,3 0-1-16,0 0 0 0,0 0 9 0,0 0 2 16,-4 4 0-16,4-4 0 0,0 0 11 0,0 0 2 15,-7 0 1-15,7 0 0 0,0 0-11 0,0 0-3 16,0 0 0-16,0 0 0 0,0 0-4 0,0 0 0 16,0 0-1-16,0 0 0 0,0 0 9 0,0 0 3 15,0 0 0-15,0 0 0 0,0 0 8 0,0 0 1 0,-3-4 1 0,3 4 0 16,0 0-37-16,0 0 0 15,-4-6 0-15,4 6-12 16,0-9-169-16,-3-1-35 0,-4 1-6 0,0 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5T14:50:18.9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28600 763 576 0,'0'0'51'0,"0"0"-41"0,0 0-10 0,0 0 0 16,0 0 135-16,0 0 25 0,0 0 4 0,0 0 2 16,0 0-131-16,0 0-27 0,0 0-8 0,0 0 0 15,0 9 0-15,0-9 0 0,0 0 0 0,0 0 0 16,0 0 33-16,3 7 8 0,-3-7 2 0,0 0 0 0,0 0-18 0,4 9-3 16,-4-6-1-16,0-3 0 0,0 0 13 0,-4 7 2 15,1 2 1-15,-1-3 0 0,4-6 3 0,0 0 1 16,-7 3 0-16,4 7 0 0,-1-1-3 0,4-9-1 15,-3 0 0-15,-5 6 0 0,8-6-22 0,-3 0-5 16,3 0-1-16,0 0 0 0,0 0 9 0,0 0 2 16,-4 4 0-16,4-4 0 0,0 0 11 0,0 0 2 15,-7 0 1-15,7 0 0 0,0 0-11 0,0 0-3 16,0 0 0-16,0 0 0 0,0 0-4 0,0 0 0 16,0 0-1-16,0 0 0 0,0 0 9 0,0 0 3 15,0 0 0-15,0 0 0 0,0 0 8 0,0 0 1 0,-3-4 1 0,3 4 0 16,0 0-37-16,0 0 0 15,-4-6 0-15,4 6-12 16,0-9-169-16,-3-1-35 0,-4 1-6 0,0 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5T14:50:18.9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28600 763 576 0,'0'0'51'0,"0"0"-41"0,0 0-10 0,0 0 0 16,0 0 135-16,0 0 25 0,0 0 4 0,0 0 2 16,0 0-131-16,0 0-27 0,0 0-8 0,0 0 0 15,0 9 0-15,0-9 0 0,0 0 0 0,0 0 0 16,0 0 33-16,3 7 8 0,-3-7 2 0,0 0 0 0,0 0-18 0,4 9-3 16,-4-6-1-16,0-3 0 0,0 0 13 0,-4 7 2 15,1 2 1-15,-1-3 0 0,4-6 3 0,0 0 1 16,-7 3 0-16,4 7 0 0,-1-1-3 0,4-9-1 15,-3 0 0-15,-5 6 0 0,8-6-22 0,-3 0-5 16,3 0-1-16,0 0 0 0,0 0 9 0,0 0 2 16,-4 4 0-16,4-4 0 0,0 0 11 0,0 0 2 15,-7 0 1-15,7 0 0 0,0 0-11 0,0 0-3 16,0 0 0-16,0 0 0 0,0 0-4 0,0 0 0 16,0 0-1-16,0 0 0 0,0 0 9 0,0 0 3 15,0 0 0-15,0 0 0 0,0 0 8 0,0 0 1 0,-3-4 1 0,3 4 0 16,0 0-37-16,0 0 0 15,-4-6 0-15,4 6-12 16,0-9-169-16,-3-1-35 0,-4 1-6 0,0 0-2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DD8C9-0475-49D2-A4CE-2216B541EAE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32D44-CC05-493D-B94D-99F179F8F5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7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52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05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36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84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94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14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56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73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37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47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94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0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765" cy="30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744072" y="440668"/>
            <a:ext cx="4824040" cy="1260562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744072" y="1808820"/>
            <a:ext cx="4824040" cy="215444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400" b="1">
                <a:solidFill>
                  <a:schemeClr val="accent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noProof="0"/>
              <a:t>Modifier le style des sous-titres du masque</a:t>
            </a:r>
            <a:endParaRPr lang="en-US" noProof="0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2" hasCustomPrompt="1"/>
          </p:nvPr>
        </p:nvSpPr>
        <p:spPr>
          <a:xfrm>
            <a:off x="6744072" y="2157150"/>
            <a:ext cx="4824040" cy="20005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300" b="0">
                <a:solidFill>
                  <a:schemeClr val="tx1"/>
                </a:solidFill>
              </a:defRPr>
            </a:lvl1pPr>
            <a:lvl2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Date</a:t>
            </a:r>
          </a:p>
        </p:txBody>
      </p:sp>
      <p:sp>
        <p:nvSpPr>
          <p:cNvPr id="11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63" y="3060000"/>
            <a:ext cx="12192003" cy="3240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379" y="886856"/>
            <a:ext cx="2700000" cy="80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9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196752"/>
            <a:ext cx="12192765" cy="51125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1E1E1E"/>
                </a:solidFill>
              </a:rPr>
              <a:t>LTP 2022 Guidelines</a:t>
            </a:r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2675619" y="1773238"/>
            <a:ext cx="3060000" cy="417671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700" b="1">
                <a:solidFill>
                  <a:schemeClr val="accent4"/>
                </a:solidFill>
              </a:defRPr>
            </a:lvl1pPr>
            <a:lvl2pPr marL="215995" indent="-215995">
              <a:spcBef>
                <a:spcPts val="800"/>
              </a:spcBef>
              <a:buFont typeface="+mj-lt"/>
              <a:buAutoNum type="arabicPeriod"/>
              <a:defRPr sz="1300" b="0">
                <a:solidFill>
                  <a:schemeClr val="accent5"/>
                </a:solidFill>
              </a:defRPr>
            </a:lvl2pPr>
            <a:lvl3pPr marL="215995" indent="0">
              <a:spcBef>
                <a:spcPts val="300"/>
              </a:spcBef>
              <a:buFontTx/>
              <a:buNone/>
              <a:defRPr sz="1300" b="0">
                <a:solidFill>
                  <a:schemeClr val="tx1"/>
                </a:solidFill>
              </a:defRPr>
            </a:lvl3pPr>
            <a:lvl4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6096000" y="1773238"/>
            <a:ext cx="3096000" cy="417671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700" b="1">
                <a:solidFill>
                  <a:schemeClr val="accent4"/>
                </a:solidFill>
              </a:defRPr>
            </a:lvl1pPr>
            <a:lvl2pPr marL="215995" indent="-215995">
              <a:spcBef>
                <a:spcPts val="800"/>
              </a:spcBef>
              <a:buFont typeface="+mj-lt"/>
              <a:buAutoNum type="arabicPeriod"/>
              <a:defRPr sz="1300" b="0">
                <a:solidFill>
                  <a:schemeClr val="accent5"/>
                </a:solidFill>
              </a:defRPr>
            </a:lvl2pPr>
            <a:lvl3pPr marL="215995" indent="0">
              <a:spcBef>
                <a:spcPts val="300"/>
              </a:spcBef>
              <a:buFontTx/>
              <a:buNone/>
              <a:defRPr sz="1300" b="0">
                <a:solidFill>
                  <a:schemeClr val="tx1"/>
                </a:solidFill>
              </a:defRPr>
            </a:lvl3pPr>
            <a:lvl4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369" y="1820388"/>
            <a:ext cx="1247160" cy="17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0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+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" y="0"/>
            <a:ext cx="8112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04675" y="2492896"/>
            <a:ext cx="4824040" cy="1728614"/>
          </a:xfrm>
        </p:spPr>
        <p:txBody>
          <a:bodyPr anchor="b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675" y="4653136"/>
            <a:ext cx="4824040" cy="79208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noProof="0"/>
              <a:t>Modifier le style des sous-titres du masque</a:t>
            </a:r>
            <a:endParaRPr lang="en-US" noProof="0"/>
          </a:p>
        </p:txBody>
      </p:sp>
      <p:sp>
        <p:nvSpPr>
          <p:cNvPr id="11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428148" y="0"/>
            <a:ext cx="4139965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1737936" y="6534821"/>
            <a:ext cx="298726" cy="123111"/>
          </a:xfrm>
          <a:prstGeom prst="rect">
            <a:avLst/>
          </a:prstGeom>
          <a:noFill/>
        </p:spPr>
        <p:txBody>
          <a:bodyPr wrap="none" lIns="36000" tIns="0" rIns="36000" bIns="0" rtlCol="0" anchor="b">
            <a:spAutoFit/>
          </a:bodyPr>
          <a:lstStyle/>
          <a:p>
            <a:pPr algn="r"/>
            <a:fld id="{41FC122B-9992-47DE-B0E9-AABF40F54929}" type="slidenum">
              <a:rPr lang="en-US" sz="800" smtClean="0">
                <a:solidFill>
                  <a:srgbClr val="1E1E1E"/>
                </a:solidFill>
              </a:rPr>
              <a:pPr algn="r"/>
              <a:t>‹N°›</a:t>
            </a:fld>
            <a:endParaRPr lang="en-US" sz="800">
              <a:solidFill>
                <a:srgbClr val="1E1E1E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248" y="6427338"/>
            <a:ext cx="1152000" cy="27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2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196752"/>
            <a:ext cx="12192765" cy="51125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1E1E1E"/>
                </a:solidFill>
              </a:rPr>
              <a:t>LTP 2022 Guidelines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5686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" y="1196752"/>
            <a:ext cx="12192765" cy="51125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1E1E1E"/>
                </a:solidFill>
              </a:rPr>
              <a:t>LTP 2022 Guidelines</a:t>
            </a:r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7068109" y="3883232"/>
            <a:ext cx="1872208" cy="14179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accent2"/>
                </a:solidFill>
              </a:defRPr>
            </a:lvl1pPr>
            <a:lvl2pPr marL="0">
              <a:spcBef>
                <a:spcPts val="0"/>
              </a:spcBef>
              <a:buFontTx/>
              <a:buNone/>
              <a:defRPr sz="15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000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9092717" y="3501008"/>
            <a:ext cx="2475891" cy="14179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accent1"/>
                </a:solidFill>
              </a:defRPr>
            </a:lvl1pPr>
            <a:lvl2pPr marL="0">
              <a:spcBef>
                <a:spcPts val="0"/>
              </a:spcBef>
              <a:buFontTx/>
              <a:buNone/>
              <a:defRPr sz="15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000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658813" y="1664804"/>
            <a:ext cx="5220000" cy="3816424"/>
          </a:xfrm>
          <a:solidFill>
            <a:srgbClr val="FFFFFF">
              <a:alpha val="74902"/>
            </a:srgbClr>
          </a:solidFill>
        </p:spPr>
        <p:txBody>
          <a:bodyPr lIns="180000" tIns="360000" rIns="180000" bIns="216000"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3390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196752"/>
            <a:ext cx="12192765" cy="51125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LTP 2022 Guidelines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658815" y="1773238"/>
            <a:ext cx="5437187" cy="4176712"/>
          </a:xfrm>
        </p:spPr>
        <p:txBody>
          <a:bodyPr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067551" y="1196976"/>
            <a:ext cx="5124451" cy="5111750"/>
          </a:xfr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838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 hidden="1">
            <a:extLst>
              <a:ext uri="{FF2B5EF4-FFF2-40B4-BE49-F238E27FC236}">
                <a16:creationId xmlns:a16="http://schemas.microsoft.com/office/drawing/2014/main" id="{FACED38F-1881-4DE7-84DD-706FA4B763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4231029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iapositive think-cell" r:id="rId11" imgW="347" imgH="348" progId="TCLayout.ActiveDocument.1">
                  <p:embed/>
                </p:oleObj>
              </mc:Choice>
              <mc:Fallback>
                <p:oleObj name="Diapositive think-cell" r:id="rId11" imgW="347" imgH="348" progId="TCLayout.ActiveDocument.1">
                  <p:embed/>
                  <p:pic>
                    <p:nvPicPr>
                      <p:cNvPr id="7" name="Objet 6" hidden="1">
                        <a:extLst>
                          <a:ext uri="{FF2B5EF4-FFF2-40B4-BE49-F238E27FC236}">
                            <a16:creationId xmlns:a16="http://schemas.microsoft.com/office/drawing/2014/main" id="{FACED38F-1881-4DE7-84DD-706FA4B763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5527449-1A08-4C98-8F04-3ABC68EAE4E2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58813" y="152638"/>
            <a:ext cx="10909795" cy="814405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/>
          <a:p>
            <a:r>
              <a:rPr lang="en-US" noProof="0" err="1"/>
              <a:t>Modifiez</a:t>
            </a:r>
            <a:r>
              <a:rPr lang="en-US" noProof="0"/>
              <a:t> le style du </a:t>
            </a:r>
            <a:r>
              <a:rPr lang="en-US" noProof="0" err="1"/>
              <a:t>titre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8813" y="1773238"/>
            <a:ext cx="10909795" cy="4176711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/>
          <a:p>
            <a:pPr lvl="0"/>
            <a:r>
              <a:rPr lang="en-US" noProof="0" err="1"/>
              <a:t>Modifiez</a:t>
            </a:r>
            <a:r>
              <a:rPr lang="en-US" noProof="0"/>
              <a:t>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3"/>
            <a:r>
              <a:rPr lang="en-US" noProof="0" err="1"/>
              <a:t>Quatrième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4"/>
            <a:r>
              <a:rPr lang="en-US" noProof="0" err="1"/>
              <a:t>Cinquième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5"/>
            <a:r>
              <a:rPr lang="en-US" noProof="0" err="1"/>
              <a:t>Sixième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756000" y="6534821"/>
            <a:ext cx="4680000" cy="123111"/>
          </a:xfrm>
          <a:prstGeom prst="rect">
            <a:avLst/>
          </a:prstGeom>
        </p:spPr>
        <p:txBody>
          <a:bodyPr vert="horz" lIns="36000" tIns="0" rIns="36000" bIns="0" rtlCol="0" anchor="b">
            <a:no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1E1E1E"/>
                </a:solidFill>
              </a:rPr>
              <a:t>LTP 2022 Guidelines</a:t>
            </a:r>
          </a:p>
        </p:txBody>
      </p:sp>
      <p:sp>
        <p:nvSpPr>
          <p:cNvPr id="8" name="ZoneTexte 7"/>
          <p:cNvSpPr txBox="1"/>
          <p:nvPr userDrawn="1"/>
        </p:nvSpPr>
        <p:spPr>
          <a:xfrm>
            <a:off x="11737936" y="6534821"/>
            <a:ext cx="298726" cy="123111"/>
          </a:xfrm>
          <a:prstGeom prst="rect">
            <a:avLst/>
          </a:prstGeom>
          <a:noFill/>
        </p:spPr>
        <p:txBody>
          <a:bodyPr wrap="none" lIns="36000" tIns="0" rIns="36000" bIns="0" rtlCol="0" anchor="b">
            <a:spAutoFit/>
          </a:bodyPr>
          <a:lstStyle/>
          <a:p>
            <a:pPr algn="r"/>
            <a:fld id="{41FC122B-9992-47DE-B0E9-AABF40F54929}" type="slidenum">
              <a:rPr lang="en-US" sz="800" smtClean="0">
                <a:solidFill>
                  <a:srgbClr val="1E1E1E"/>
                </a:solidFill>
              </a:rPr>
              <a:pPr algn="r"/>
              <a:t>‹N°›</a:t>
            </a:fld>
            <a:endParaRPr lang="en-US" sz="800">
              <a:solidFill>
                <a:srgbClr val="1E1E1E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248" y="6427338"/>
            <a:ext cx="1152000" cy="27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2" r:id="rId3"/>
    <p:sldLayoutId id="2147483694" r:id="rId4"/>
    <p:sldLayoutId id="2147483697" r:id="rId5"/>
    <p:sldLayoutId id="2147483698" r:id="rId6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9996" indent="-179996" algn="l" defTabSz="914377" rtl="0" eaLnBrk="1" latinLnBrk="0" hangingPunct="1">
        <a:lnSpc>
          <a:spcPct val="100000"/>
        </a:lnSpc>
        <a:spcBef>
          <a:spcPts val="1200"/>
        </a:spcBef>
        <a:buSzPct val="70000"/>
        <a:buFont typeface="Wingdings" panose="05000000000000000000" pitchFamily="2" charset="2"/>
        <a:buChar char=""/>
        <a:defRPr sz="1600" b="1" kern="1200">
          <a:solidFill>
            <a:schemeClr val="accent5"/>
          </a:solidFill>
          <a:latin typeface="+mn-lt"/>
          <a:ea typeface="+mn-ea"/>
          <a:cs typeface="+mn-cs"/>
        </a:defRPr>
      </a:lvl1pPr>
      <a:lvl2pPr marL="179996" indent="0" algn="l" defTabSz="914377" rtl="0" eaLnBrk="1" latinLnBrk="0" hangingPunct="1">
        <a:lnSpc>
          <a:spcPct val="100000"/>
        </a:lnSpc>
        <a:spcBef>
          <a:spcPts val="0"/>
        </a:spcBef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03987" indent="-143996" algn="l" defTabSz="914377" rtl="0" eaLnBrk="1" latinLnBrk="0" hangingPunct="1">
        <a:lnSpc>
          <a:spcPct val="100000"/>
        </a:lnSpc>
        <a:spcBef>
          <a:spcPts val="1200"/>
        </a:spcBef>
        <a:buSzPct val="80000"/>
        <a:buFont typeface="Wingdings" panose="05000000000000000000" pitchFamily="2" charset="2"/>
        <a:buChar char="l"/>
        <a:defRPr sz="1200" b="1" kern="1200">
          <a:solidFill>
            <a:schemeClr val="accent2"/>
          </a:solidFill>
          <a:latin typeface="+mn-lt"/>
          <a:ea typeface="+mn-ea"/>
          <a:cs typeface="+mn-cs"/>
        </a:defRPr>
      </a:lvl3pPr>
      <a:lvl4pPr marL="503987" indent="0" algn="l" defTabSz="914377" rtl="0" eaLnBrk="1" latinLnBrk="0" hangingPunct="1">
        <a:lnSpc>
          <a:spcPct val="100000"/>
        </a:lnSpc>
        <a:spcBef>
          <a:spcPts val="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9978" indent="-179996" algn="l" defTabSz="914377" rtl="0" eaLnBrk="1" latinLnBrk="0" hangingPunct="1">
        <a:lnSpc>
          <a:spcPct val="100000"/>
        </a:lnSpc>
        <a:spcBef>
          <a:spcPts val="600"/>
        </a:spcBef>
        <a:buFont typeface="Verdana" panose="020B060403050404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377" rtl="0" eaLnBrk="1" latinLnBrk="0" hangingPunct="1">
        <a:lnSpc>
          <a:spcPct val="100000"/>
        </a:lnSpc>
        <a:spcBef>
          <a:spcPts val="600"/>
        </a:spcBef>
        <a:buFontTx/>
        <a:buNone/>
        <a:defRPr sz="10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415" userDrawn="1">
          <p15:clr>
            <a:srgbClr val="F26B43"/>
          </p15:clr>
        </p15:guide>
        <p15:guide id="4" pos="5360" userDrawn="1">
          <p15:clr>
            <a:srgbClr val="F26B43"/>
          </p15:clr>
        </p15:guide>
        <p15:guide id="5" pos="7287" userDrawn="1">
          <p15:clr>
            <a:srgbClr val="F26B43"/>
          </p15:clr>
        </p15:guide>
        <p15:guide id="6" pos="167" userDrawn="1">
          <p15:clr>
            <a:srgbClr val="F26B43"/>
          </p15:clr>
        </p15:guide>
        <p15:guide id="7" orient="horz" pos="3748" userDrawn="1">
          <p15:clr>
            <a:srgbClr val="F26B43"/>
          </p15:clr>
        </p15:guide>
        <p15:guide id="8" orient="horz" pos="1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1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5EB120-D7CD-4ADD-AC99-483DF6B1E5E2}"/>
              </a:ext>
            </a:extLst>
          </p:cNvPr>
          <p:cNvSpPr/>
          <p:nvPr/>
        </p:nvSpPr>
        <p:spPr>
          <a:xfrm>
            <a:off x="11568112" y="0"/>
            <a:ext cx="623125" cy="30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7D2B60E1-2DAC-4329-B849-9CB70F3C1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6471" y="548680"/>
            <a:ext cx="5683360" cy="1260562"/>
          </a:xfrm>
        </p:spPr>
        <p:txBody>
          <a:bodyPr/>
          <a:lstStyle/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Long Term Plan 2023 - 2028</a:t>
            </a:r>
          </a:p>
        </p:txBody>
      </p:sp>
      <p:sp>
        <p:nvSpPr>
          <p:cNvPr id="2" name="Sous-titre 1">
            <a:extLst>
              <a:ext uri="{FF2B5EF4-FFF2-40B4-BE49-F238E27FC236}">
                <a16:creationId xmlns:a16="http://schemas.microsoft.com/office/drawing/2014/main" id="{15A27901-FBC1-4867-900D-E3319FAD2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4752" y="2044551"/>
            <a:ext cx="4824040" cy="215444"/>
          </a:xfrm>
        </p:spPr>
        <p:txBody>
          <a:bodyPr vert="horz" lIns="36000" tIns="0" rIns="36000" bIns="0" rtlCol="0" anchor="t">
            <a:noAutofit/>
          </a:bodyPr>
          <a:lstStyle/>
          <a:p>
            <a:r>
              <a:rPr lang="en-US" dirty="0"/>
              <a:t>Instruction Memo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B8AC72BC-6A1A-4606-AA4E-67F218BE04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84752" y="2495304"/>
            <a:ext cx="4824040" cy="200055"/>
          </a:xfrm>
        </p:spPr>
        <p:txBody>
          <a:bodyPr vert="horz" lIns="36000" tIns="0" rIns="36000" bIns="0" rtlCol="0" anchor="t">
            <a:noAutofit/>
          </a:bodyPr>
          <a:lstStyle/>
          <a:p>
            <a:r>
              <a:rPr lang="en-US" sz="1400" b="1" dirty="0">
                <a:solidFill>
                  <a:schemeClr val="accent6"/>
                </a:solidFill>
                <a:ea typeface="Verdana"/>
                <a:cs typeface="Verdana"/>
              </a:rPr>
              <a:t>July 2022</a:t>
            </a: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B4931CE9-8938-493F-8FCD-070D95FE57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F85C658-4E21-47F3-9440-7CD7FEF50BC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3296" y="205649"/>
            <a:ext cx="1013906" cy="103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59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Synthetic table of analysis required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LTP 2022 Guidelines</a:t>
            </a:r>
            <a:endParaRPr lang="en-US" noProof="0" dirty="0"/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AC7F8560-B776-4244-AF78-9DF80A10A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792010"/>
              </p:ext>
            </p:extLst>
          </p:nvPr>
        </p:nvGraphicFramePr>
        <p:xfrm>
          <a:off x="335359" y="1904159"/>
          <a:ext cx="11521281" cy="4282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3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9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500">
                <a:tc>
                  <a:txBody>
                    <a:bodyPr/>
                    <a:lstStyle/>
                    <a:p>
                      <a:pPr algn="ctr"/>
                      <a:r>
                        <a:rPr lang="en-US" sz="1000" noProof="0" dirty="0"/>
                        <a:t>Type of analysis</a:t>
                      </a:r>
                    </a:p>
                  </a:txBody>
                  <a:tcPr>
                    <a:solidFill>
                      <a:srgbClr val="3391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noProof="0" dirty="0"/>
                        <a:t>Indicators</a:t>
                      </a:r>
                    </a:p>
                  </a:txBody>
                  <a:tcPr>
                    <a:solidFill>
                      <a:srgbClr val="3391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noProof="0" dirty="0"/>
                        <a:t>Minimum requirements</a:t>
                      </a:r>
                    </a:p>
                  </a:txBody>
                  <a:tcPr>
                    <a:solidFill>
                      <a:srgbClr val="3391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noProof="0" dirty="0"/>
                        <a:t>Template</a:t>
                      </a:r>
                    </a:p>
                  </a:txBody>
                  <a:tcPr>
                    <a:solidFill>
                      <a:srgbClr val="3391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8124">
                <a:tc>
                  <a:txBody>
                    <a:bodyPr/>
                    <a:lstStyle/>
                    <a:p>
                      <a:pPr algn="l"/>
                      <a:r>
                        <a:rPr lang="en-US" sz="1000" b="1" noProof="0" dirty="0"/>
                        <a:t>Assumptions </a:t>
                      </a:r>
                    </a:p>
                    <a:p>
                      <a:pPr algn="l"/>
                      <a:r>
                        <a:rPr lang="en-US" sz="1000" b="1" noProof="0" dirty="0"/>
                        <a:t>ZGP and organic growth</a:t>
                      </a:r>
                    </a:p>
                  </a:txBody>
                  <a:tcPr>
                    <a:solidFill>
                      <a:srgbClr val="BCD3D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Major assumptions of the plan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Renewals / win / losses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Investments: detail of capex (whatever the financing mode)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Revenue per contract ZGP &amp; growth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Margin expectations and ROCE on new contracts</a:t>
                      </a:r>
                    </a:p>
                    <a:p>
                      <a:pPr algn="l"/>
                      <a:endParaRPr lang="en-US" sz="1000" noProof="0" dirty="0"/>
                    </a:p>
                  </a:txBody>
                  <a:tcPr>
                    <a:solidFill>
                      <a:srgbClr val="BCD3D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Revenue per contract &gt;10M€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Organic growth on new activities must be clearly identified </a:t>
                      </a:r>
                      <a:r>
                        <a:rPr lang="en-US" sz="1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specific segments</a:t>
                      </a:r>
                    </a:p>
                  </a:txBody>
                  <a:tcPr>
                    <a:solidFill>
                      <a:srgbClr val="BCD3D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 dedicated table in Presentation template</a:t>
                      </a:r>
                    </a:p>
                    <a:p>
                      <a:pPr algn="l"/>
                      <a:endParaRPr lang="en-US" sz="1000" noProof="0" dirty="0"/>
                    </a:p>
                  </a:txBody>
                  <a:tcPr>
                    <a:solidFill>
                      <a:srgbClr val="BCD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597">
                <a:tc>
                  <a:txBody>
                    <a:bodyPr/>
                    <a:lstStyle/>
                    <a:p>
                      <a:pPr algn="l"/>
                      <a:r>
                        <a:rPr lang="en-US" sz="1000" b="1" noProof="0" dirty="0"/>
                        <a:t>Comparison with 2021 LTP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noProof="0" dirty="0"/>
                        <a:t>Revenue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noProof="0" dirty="0"/>
                        <a:t>EBIT 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noProof="0" dirty="0"/>
                        <a:t>Investments (all financing modes)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noProof="0" dirty="0"/>
                        <a:t>FCF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noProof="0" dirty="0"/>
                        <a:t>ROCE post Tax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 year plan’s financial metrics, on EBIT, ROCE post-tax and Free Cash Flow for the 3 first years of the plan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 executive summary in presentation template</a:t>
                      </a:r>
                    </a:p>
                    <a:p>
                      <a:pPr algn="l"/>
                      <a:endParaRPr lang="en-US" sz="1000" noProof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2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Year on year analysis </a:t>
                      </a:r>
                      <a:r>
                        <a:rPr lang="en-US" sz="1000" b="0" noProof="0" dirty="0"/>
                        <a:t>(changes from one year to another)</a:t>
                      </a:r>
                      <a:endParaRPr lang="en-US" sz="1000" b="1" noProof="0" dirty="0"/>
                    </a:p>
                  </a:txBody>
                  <a:tcPr>
                    <a:solidFill>
                      <a:srgbClr val="BCD3D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noProof="0" dirty="0"/>
                        <a:t>Revenue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noProof="0" dirty="0"/>
                        <a:t>EBIT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noProof="0" dirty="0"/>
                    </a:p>
                    <a:p>
                      <a:pPr algn="l"/>
                      <a:endParaRPr lang="en-US" sz="1000" noProof="0" dirty="0"/>
                    </a:p>
                  </a:txBody>
                  <a:tcPr>
                    <a:solidFill>
                      <a:srgbClr val="BCD3D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Renewals, contracts won &amp; lost, indexation, operations &amp; performance, non recurring should be visible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Contract management actions sustaining profitability increase</a:t>
                      </a:r>
                      <a:endParaRPr lang="en-US" sz="1000" noProof="0" dirty="0"/>
                    </a:p>
                  </a:txBody>
                  <a:tcPr>
                    <a:solidFill>
                      <a:srgbClr val="BCD3D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 dedicated tables in Presentation template</a:t>
                      </a:r>
                    </a:p>
                    <a:p>
                      <a:pPr algn="l"/>
                      <a:endParaRPr lang="en-US" sz="1000" b="1" noProof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BCD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687">
                <a:tc>
                  <a:txBody>
                    <a:bodyPr/>
                    <a:lstStyle/>
                    <a:p>
                      <a:pPr algn="l"/>
                      <a:r>
                        <a:rPr lang="en-US" sz="1000" b="1" noProof="0" dirty="0"/>
                        <a:t>Consistency of key indicators throughout the plan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fr-F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EBIT Margin (% ROA)</a:t>
                      </a:r>
                    </a:p>
                    <a:p>
                      <a:pPr marL="171450" marR="0" lvl="1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fr-F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Amortization level (% ROA) </a:t>
                      </a:r>
                    </a:p>
                    <a:p>
                      <a:pPr marL="171450" marR="0" lvl="1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fr-F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 Profit Margin (% ROA)</a:t>
                      </a:r>
                    </a:p>
                    <a:p>
                      <a:pPr marL="171450" marR="0" lvl="1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fr-F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Implicit Interest rate</a:t>
                      </a:r>
                    </a:p>
                    <a:p>
                      <a:pPr marL="171450" marR="0" lvl="1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fr-F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 Cash Flow (FCF) level &amp; FCF &gt; 0</a:t>
                      </a:r>
                    </a:p>
                    <a:p>
                      <a:pPr marL="171450" marR="0" lvl="1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fr-F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ROCE post tax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 major impact should be explained</a:t>
                      </a:r>
                    </a:p>
                    <a:p>
                      <a:pPr algn="l"/>
                      <a:endParaRPr lang="en-US" sz="1000" noProof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noProof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6CAB8AE-0DBD-4FC2-B0B9-D9E380828061}"/>
              </a:ext>
            </a:extLst>
          </p:cNvPr>
          <p:cNvSpPr/>
          <p:nvPr/>
        </p:nvSpPr>
        <p:spPr>
          <a:xfrm>
            <a:off x="335359" y="1259748"/>
            <a:ext cx="114250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presentation template will be provided at a later stage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ask you to simplify and limit the size of your presentation as much as possible and focus on key points</a:t>
            </a:r>
          </a:p>
        </p:txBody>
      </p:sp>
    </p:spTree>
    <p:extLst>
      <p:ext uri="{BB962C8B-B14F-4D97-AF65-F5344CB8AC3E}">
        <p14:creationId xmlns:p14="http://schemas.microsoft.com/office/powerpoint/2010/main" val="284222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 8" hidden="1">
            <a:extLst>
              <a:ext uri="{FF2B5EF4-FFF2-40B4-BE49-F238E27FC236}">
                <a16:creationId xmlns:a16="http://schemas.microsoft.com/office/drawing/2014/main" id="{580E678E-4510-412E-AC95-12FDC2E1D47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Diapositive think-cell" r:id="rId4" imgW="395" imgH="394" progId="TCLayout.ActiveDocument.1">
                  <p:embed/>
                </p:oleObj>
              </mc:Choice>
              <mc:Fallback>
                <p:oleObj name="Diapositive think-cell" r:id="rId4" imgW="395" imgH="394" progId="TCLayout.ActiveDocument.1">
                  <p:embed/>
                  <p:pic>
                    <p:nvPicPr>
                      <p:cNvPr id="9" name="Objet 8" hidden="1">
                        <a:extLst>
                          <a:ext uri="{FF2B5EF4-FFF2-40B4-BE49-F238E27FC236}">
                            <a16:creationId xmlns:a16="http://schemas.microsoft.com/office/drawing/2014/main" id="{580E678E-4510-412E-AC95-12FDC2E1D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A7DF3219-2F78-4ED7-A026-C93C4827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36000" tIns="0" rIns="36000" bIns="0" rtlCol="0" anchor="ctr">
            <a:noAutofit/>
          </a:bodyPr>
          <a:lstStyle/>
          <a:p>
            <a:r>
              <a:rPr lang="en-ZA" dirty="0">
                <a:solidFill>
                  <a:schemeClr val="accent5">
                    <a:lumMod val="75000"/>
                  </a:schemeClr>
                </a:solidFill>
              </a:rPr>
              <a:t>Decisions from Country strategic review must be respected in the budget and LTP to come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20DCD6-FF21-40DE-81DE-7DAA33ADFD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3" y="2218960"/>
            <a:ext cx="4962709" cy="3063939"/>
          </a:xfrm>
        </p:spPr>
        <p:txBody>
          <a:bodyPr/>
          <a:lstStyle/>
          <a:p>
            <a:r>
              <a:rPr lang="en-ZA" sz="1400" dirty="0">
                <a:solidFill>
                  <a:schemeClr val="tx1"/>
                </a:solidFill>
              </a:rPr>
              <a:t>Decision statement to be included as the opening slide of country’s LTP presentation, </a:t>
            </a:r>
            <a:r>
              <a:rPr lang="en-ZA" sz="1400" b="0" dirty="0">
                <a:solidFill>
                  <a:schemeClr val="tx1"/>
                </a:solidFill>
              </a:rPr>
              <a:t>with a third column « enforced » to follow up on the decisions (or comment on the gap)</a:t>
            </a:r>
          </a:p>
          <a:p>
            <a:r>
              <a:rPr lang="en-ZA" sz="1400" b="0" dirty="0">
                <a:solidFill>
                  <a:schemeClr val="tx1"/>
                </a:solidFill>
              </a:rPr>
              <a:t>Strategy associated to LTP process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Any deviance should be previously validated with Strategy Department</a:t>
            </a:r>
          </a:p>
          <a:p>
            <a:r>
              <a:rPr lang="en-ZA" sz="1400" b="0" dirty="0">
                <a:solidFill>
                  <a:schemeClr val="tx1"/>
                </a:solidFill>
              </a:rPr>
              <a:t>Workshop organized by the Strategy Department in September / October for selected geographies to review LTP strategic assumptions</a:t>
            </a:r>
          </a:p>
          <a:p>
            <a:endParaRPr lang="en-ZA" sz="1400" dirty="0">
              <a:solidFill>
                <a:schemeClr val="tx1"/>
              </a:solidFill>
            </a:endParaRPr>
          </a:p>
          <a:p>
            <a:endParaRPr lang="en-ZA" sz="1400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E82FE9-793A-4CC8-BD1D-5D73BACA035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0521" y="1656019"/>
            <a:ext cx="4574942" cy="3931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6D2F837-8373-47CA-8258-50ACD9886954}"/>
              </a:ext>
            </a:extLst>
          </p:cNvPr>
          <p:cNvCxnSpPr>
            <a:cxnSpLocks/>
          </p:cNvCxnSpPr>
          <p:nvPr/>
        </p:nvCxnSpPr>
        <p:spPr>
          <a:xfrm>
            <a:off x="5889880" y="1663939"/>
            <a:ext cx="0" cy="3924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D3FF2CF4-C507-4562-9897-7F520FD487F2}"/>
              </a:ext>
            </a:extLst>
          </p:cNvPr>
          <p:cNvSpPr/>
          <p:nvPr/>
        </p:nvSpPr>
        <p:spPr>
          <a:xfrm rot="5400000">
            <a:off x="5795461" y="3406442"/>
            <a:ext cx="457196" cy="268357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space réservé du pied de page 3">
            <a:extLst>
              <a:ext uri="{FF2B5EF4-FFF2-40B4-BE49-F238E27FC236}">
                <a16:creationId xmlns:a16="http://schemas.microsoft.com/office/drawing/2014/main" id="{5CA3C053-73B0-453F-9B30-AB04EC19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6000" y="6534821"/>
            <a:ext cx="4680000" cy="123111"/>
          </a:xfrm>
        </p:spPr>
        <p:txBody>
          <a:bodyPr/>
          <a:lstStyle/>
          <a:p>
            <a:r>
              <a:rPr lang="en-US" noProof="0"/>
              <a:t>LTP 2022 Guidelines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91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7393A772-759E-4006-8425-B0A6C8CBE1CA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F2CA779-8850-43E8-B0D8-47FE7A773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36000" tIns="0" rIns="36000" bIns="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4. Assumptions</a:t>
            </a:r>
            <a:endParaRPr lang="en-GB" sz="2400" dirty="0">
              <a:solidFill>
                <a:srgbClr val="3391AA"/>
              </a:solidFill>
            </a:endParaRPr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36BCB905-8D73-4C2C-9366-4272ECD1CDF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D8E357-FBA1-6944-9927-C4D30DD22F6E}"/>
              </a:ext>
            </a:extLst>
          </p:cNvPr>
          <p:cNvSpPr/>
          <p:nvPr/>
        </p:nvSpPr>
        <p:spPr>
          <a:xfrm>
            <a:off x="11568113" y="0"/>
            <a:ext cx="623887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38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 8" hidden="1">
            <a:extLst>
              <a:ext uri="{FF2B5EF4-FFF2-40B4-BE49-F238E27FC236}">
                <a16:creationId xmlns:a16="http://schemas.microsoft.com/office/drawing/2014/main" id="{580E678E-4510-412E-AC95-12FDC2E1D47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Diapositive think-cell" r:id="rId4" imgW="395" imgH="394" progId="TCLayout.ActiveDocument.1">
                  <p:embed/>
                </p:oleObj>
              </mc:Choice>
              <mc:Fallback>
                <p:oleObj name="Diapositive think-cell" r:id="rId4" imgW="395" imgH="394" progId="TCLayout.ActiveDocument.1">
                  <p:embed/>
                  <p:pic>
                    <p:nvPicPr>
                      <p:cNvPr id="9" name="Objet 8" hidden="1">
                        <a:extLst>
                          <a:ext uri="{FF2B5EF4-FFF2-40B4-BE49-F238E27FC236}">
                            <a16:creationId xmlns:a16="http://schemas.microsoft.com/office/drawing/2014/main" id="{580E678E-4510-412E-AC95-12FDC2E1D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A7DF3219-2F78-4ED7-A026-C93C4827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36000" tIns="0" rIns="36000" bIns="0" rtlCol="0" anchor="ctr">
            <a:noAutofit/>
          </a:bodyPr>
          <a:lstStyle/>
          <a:p>
            <a:r>
              <a:rPr lang="en-ZA" dirty="0">
                <a:solidFill>
                  <a:schemeClr val="accent5">
                    <a:lumMod val="75000"/>
                  </a:schemeClr>
                </a:solidFill>
              </a:rPr>
              <a:t>Inflation </a:t>
            </a:r>
            <a:r>
              <a:rPr lang="en-ZA" sz="1800" dirty="0">
                <a:solidFill>
                  <a:schemeClr val="accent5">
                    <a:lumMod val="75000"/>
                  </a:schemeClr>
                </a:solidFill>
              </a:rPr>
              <a:t>(IMF April 2022 + 20 bps)</a:t>
            </a:r>
            <a:endParaRPr lang="en-ZA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Espace réservé du pied de page 3">
            <a:extLst>
              <a:ext uri="{FF2B5EF4-FFF2-40B4-BE49-F238E27FC236}">
                <a16:creationId xmlns:a16="http://schemas.microsoft.com/office/drawing/2014/main" id="{836EC7C6-3715-4529-81A7-0B20C126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6000" y="6534821"/>
            <a:ext cx="4680000" cy="123111"/>
          </a:xfrm>
        </p:spPr>
        <p:txBody>
          <a:bodyPr/>
          <a:lstStyle/>
          <a:p>
            <a:r>
              <a:rPr lang="en-US" noProof="0"/>
              <a:t>LTP 2022 Guidelines</a:t>
            </a:r>
            <a:endParaRPr lang="en-US" noProof="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862E155-3C0F-4059-81CF-2A9F5A4A9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13" y="1454200"/>
            <a:ext cx="5059237" cy="456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75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 8" hidden="1">
            <a:extLst>
              <a:ext uri="{FF2B5EF4-FFF2-40B4-BE49-F238E27FC236}">
                <a16:creationId xmlns:a16="http://schemas.microsoft.com/office/drawing/2014/main" id="{580E678E-4510-412E-AC95-12FDC2E1D47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Diapositive think-cell" r:id="rId4" imgW="395" imgH="394" progId="TCLayout.ActiveDocument.1">
                  <p:embed/>
                </p:oleObj>
              </mc:Choice>
              <mc:Fallback>
                <p:oleObj name="Diapositive think-cell" r:id="rId4" imgW="395" imgH="394" progId="TCLayout.ActiveDocument.1">
                  <p:embed/>
                  <p:pic>
                    <p:nvPicPr>
                      <p:cNvPr id="9" name="Objet 8" hidden="1">
                        <a:extLst>
                          <a:ext uri="{FF2B5EF4-FFF2-40B4-BE49-F238E27FC236}">
                            <a16:creationId xmlns:a16="http://schemas.microsoft.com/office/drawing/2014/main" id="{580E678E-4510-412E-AC95-12FDC2E1D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A7DF3219-2F78-4ED7-A026-C93C4827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36000" tIns="0" rIns="36000" bIns="0" rtlCol="0" anchor="ctr">
            <a:no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Financing rates / tax rates / Exchange rates</a:t>
            </a:r>
            <a:endParaRPr lang="en-ZA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47F18DF-B235-40D1-9919-7F1395C030DE}"/>
              </a:ext>
            </a:extLst>
          </p:cNvPr>
          <p:cNvSpPr txBox="1"/>
          <p:nvPr/>
        </p:nvSpPr>
        <p:spPr>
          <a:xfrm>
            <a:off x="6888608" y="1600058"/>
            <a:ext cx="4680000" cy="73866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ZA" sz="1200" dirty="0"/>
              <a:t>For automatic calculation of cost of financing in Tango, as we do not differentiate cost of financing by nature of debt, a blended rate has been calculated based on respective weight of indebtedness and IFRS16 debt of each country</a:t>
            </a:r>
          </a:p>
        </p:txBody>
      </p:sp>
      <p:sp>
        <p:nvSpPr>
          <p:cNvPr id="10" name="Espace réservé du pied de page 3">
            <a:extLst>
              <a:ext uri="{FF2B5EF4-FFF2-40B4-BE49-F238E27FC236}">
                <a16:creationId xmlns:a16="http://schemas.microsoft.com/office/drawing/2014/main" id="{2E5AB1D0-F001-49EE-8134-7CC807D9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6000" y="6534821"/>
            <a:ext cx="4680000" cy="123111"/>
          </a:xfrm>
        </p:spPr>
        <p:txBody>
          <a:bodyPr/>
          <a:lstStyle/>
          <a:p>
            <a:r>
              <a:rPr lang="en-US" noProof="0"/>
              <a:t>LTP 2022 Guidelines</a:t>
            </a:r>
            <a:endParaRPr lang="en-US" noProof="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4C05DE-5F64-4EA8-8C28-7BEE8A37D0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13" y="1600058"/>
            <a:ext cx="4959562" cy="433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1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 8" hidden="1">
            <a:extLst>
              <a:ext uri="{FF2B5EF4-FFF2-40B4-BE49-F238E27FC236}">
                <a16:creationId xmlns:a16="http://schemas.microsoft.com/office/drawing/2014/main" id="{580E678E-4510-412E-AC95-12FDC2E1D47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Diapositive think-cell" r:id="rId4" imgW="395" imgH="394" progId="TCLayout.ActiveDocument.1">
                  <p:embed/>
                </p:oleObj>
              </mc:Choice>
              <mc:Fallback>
                <p:oleObj name="Diapositive think-cell" r:id="rId4" imgW="395" imgH="394" progId="TCLayout.ActiveDocument.1">
                  <p:embed/>
                  <p:pic>
                    <p:nvPicPr>
                      <p:cNvPr id="9" name="Objet 8" hidden="1">
                        <a:extLst>
                          <a:ext uri="{FF2B5EF4-FFF2-40B4-BE49-F238E27FC236}">
                            <a16:creationId xmlns:a16="http://schemas.microsoft.com/office/drawing/2014/main" id="{580E678E-4510-412E-AC95-12FDC2E1D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A7DF3219-2F78-4ED7-A026-C93C4827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36000" tIns="0" rIns="36000" bIns="0" rtlCol="0" anchor="ctr">
            <a:no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Energy prices</a:t>
            </a:r>
            <a:endParaRPr lang="en-ZA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Espace réservé du pied de page 3">
            <a:extLst>
              <a:ext uri="{FF2B5EF4-FFF2-40B4-BE49-F238E27FC236}">
                <a16:creationId xmlns:a16="http://schemas.microsoft.com/office/drawing/2014/main" id="{2E5AB1D0-F001-49EE-8134-7CC807D9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6000" y="6534821"/>
            <a:ext cx="4680000" cy="123111"/>
          </a:xfrm>
        </p:spPr>
        <p:txBody>
          <a:bodyPr/>
          <a:lstStyle/>
          <a:p>
            <a:r>
              <a:rPr lang="en-US" noProof="0"/>
              <a:t>LTP 2022 Guidelines</a:t>
            </a:r>
            <a:endParaRPr lang="en-US" noProof="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EFF1F1F-20F9-4FF5-9E53-96E8C86DE570}"/>
              </a:ext>
            </a:extLst>
          </p:cNvPr>
          <p:cNvSpPr txBox="1"/>
          <p:nvPr/>
        </p:nvSpPr>
        <p:spPr>
          <a:xfrm>
            <a:off x="658813" y="1527142"/>
            <a:ext cx="10134878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200" dirty="0"/>
              <a:t>Due to very high volatility and willingness to simplify LTP process, energy prices retained are the same as those in Budget 2023</a:t>
            </a:r>
          </a:p>
          <a:p>
            <a:r>
              <a:rPr lang="en-US" sz="1200" dirty="0"/>
              <a:t>In case of material drift by November, an adjustment will have to be taken </a:t>
            </a:r>
            <a:endParaRPr lang="fr-FR" sz="12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EC25C1-D10F-4BCF-B252-E2E1CCB3AC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13" y="2220225"/>
            <a:ext cx="3526688" cy="314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50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 8" hidden="1">
            <a:extLst>
              <a:ext uri="{FF2B5EF4-FFF2-40B4-BE49-F238E27FC236}">
                <a16:creationId xmlns:a16="http://schemas.microsoft.com/office/drawing/2014/main" id="{580E678E-4510-412E-AC95-12FDC2E1D47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Diapositive think-cell" r:id="rId4" imgW="395" imgH="394" progId="TCLayout.ActiveDocument.1">
                  <p:embed/>
                </p:oleObj>
              </mc:Choice>
              <mc:Fallback>
                <p:oleObj name="Diapositive think-cell" r:id="rId4" imgW="395" imgH="394" progId="TCLayout.ActiveDocument.1">
                  <p:embed/>
                  <p:pic>
                    <p:nvPicPr>
                      <p:cNvPr id="9" name="Objet 8" hidden="1">
                        <a:extLst>
                          <a:ext uri="{FF2B5EF4-FFF2-40B4-BE49-F238E27FC236}">
                            <a16:creationId xmlns:a16="http://schemas.microsoft.com/office/drawing/2014/main" id="{580E678E-4510-412E-AC95-12FDC2E1D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A7DF3219-2F78-4ED7-A026-C93C4827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36000" tIns="0" rIns="36000" bIns="0" rtlCol="0" anchor="ctr">
            <a:no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Management &amp; Brand fees</a:t>
            </a:r>
            <a:endParaRPr lang="en-ZA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962016B-913F-49C9-B719-7E3A3476E8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0246" y="1337025"/>
            <a:ext cx="3512744" cy="4464075"/>
          </a:xfrm>
        </p:spPr>
        <p:txBody>
          <a:bodyPr/>
          <a:lstStyle/>
          <a:p>
            <a:pPr marL="180000" lvl="2" indent="-180000">
              <a:buSzPct val="70000"/>
              <a:buFont typeface="Wingdings" panose="05000000000000000000" pitchFamily="2" charset="2"/>
              <a:buChar char=""/>
            </a:pPr>
            <a:endParaRPr lang="en-US" sz="1600" dirty="0">
              <a:solidFill>
                <a:schemeClr val="accent5"/>
              </a:solidFill>
            </a:endParaRPr>
          </a:p>
          <a:p>
            <a:pPr lvl="2"/>
            <a:r>
              <a:rPr lang="en-US" b="0" dirty="0">
                <a:solidFill>
                  <a:schemeClr val="tx1"/>
                </a:solidFill>
              </a:rPr>
              <a:t>Management fees and brand fees should be reported as disclosed in this table</a:t>
            </a:r>
          </a:p>
          <a:p>
            <a:pPr lvl="2"/>
            <a:r>
              <a:rPr lang="en-US" b="0" dirty="0">
                <a:solidFill>
                  <a:schemeClr val="tx1"/>
                </a:solidFill>
              </a:rPr>
              <a:t>This table corresponds to Budget 2023 management + brand fees inflated with France inflation rate</a:t>
            </a:r>
          </a:p>
          <a:p>
            <a:pPr lvl="2"/>
            <a:r>
              <a:rPr lang="en-US" b="0" dirty="0">
                <a:solidFill>
                  <a:schemeClr val="tx1"/>
                </a:solidFill>
              </a:rPr>
              <a:t>We remind you that </a:t>
            </a:r>
            <a:r>
              <a:rPr lang="en-US" b="0" dirty="0">
                <a:solidFill>
                  <a:srgbClr val="FF0000"/>
                </a:solidFill>
              </a:rPr>
              <a:t>no management fees should be considered on growth plan</a:t>
            </a:r>
          </a:p>
          <a:p>
            <a:pPr lvl="2"/>
            <a:r>
              <a:rPr lang="en-US" b="0" dirty="0">
                <a:solidFill>
                  <a:schemeClr val="tx1"/>
                </a:solidFill>
              </a:rPr>
              <a:t>Group MF and HQ costs should be allocated by activity as much as possible to give an economic view of net income by activity</a:t>
            </a:r>
          </a:p>
          <a:p>
            <a:pPr lvl="2"/>
            <a:endParaRPr lang="en-US" b="0" dirty="0">
              <a:solidFill>
                <a:schemeClr val="tx1"/>
              </a:solidFill>
            </a:endParaRPr>
          </a:p>
          <a:p>
            <a:pPr marL="360000" lvl="2" indent="0">
              <a:buNone/>
            </a:pPr>
            <a:endParaRPr lang="en-US" dirty="0"/>
          </a:p>
        </p:txBody>
      </p:sp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87DEA579-6980-42C7-BD26-915D4D0D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6000" y="6534821"/>
            <a:ext cx="4680000" cy="123111"/>
          </a:xfrm>
        </p:spPr>
        <p:txBody>
          <a:bodyPr/>
          <a:lstStyle/>
          <a:p>
            <a:r>
              <a:rPr lang="en-US" noProof="0"/>
              <a:t>LTP 2022 Guidelines</a:t>
            </a:r>
            <a:endParaRPr lang="en-US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012EE9-6A95-470A-B3CA-5E251D927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9253" y="1337025"/>
            <a:ext cx="6939355" cy="48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62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2CA779-8850-43E8-B0D8-47FE7A773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413" y="2492896"/>
            <a:ext cx="5928483" cy="1728614"/>
          </a:xfrm>
        </p:spPr>
        <p:txBody>
          <a:bodyPr/>
          <a:lstStyle/>
          <a:p>
            <a:r>
              <a:rPr lang="en-ZA" sz="2400" dirty="0">
                <a:solidFill>
                  <a:schemeClr val="tx2">
                    <a:lumMod val="75000"/>
                  </a:schemeClr>
                </a:solidFill>
              </a:rPr>
              <a:t>5. Guidelines per category of countries</a:t>
            </a:r>
            <a:br>
              <a:rPr lang="en-ZA" dirty="0">
                <a:solidFill>
                  <a:schemeClr val="tx2">
                    <a:lumMod val="75000"/>
                  </a:schemeClr>
                </a:solidFill>
              </a:rPr>
            </a:br>
            <a:endParaRPr lang="en-Z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47DFD30A-2ED7-4252-AB1F-37E3A83E53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8E357-FBA1-6944-9927-C4D30DD22F6E}"/>
              </a:ext>
            </a:extLst>
          </p:cNvPr>
          <p:cNvSpPr/>
          <p:nvPr/>
        </p:nvSpPr>
        <p:spPr>
          <a:xfrm>
            <a:off x="11568113" y="0"/>
            <a:ext cx="623887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EFE3D8E-294A-49F7-B811-503BEE36653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1684" y="0"/>
            <a:ext cx="4570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40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F214CBF-7C80-4D74-AD0E-D0097788D4C5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567220" y="6530338"/>
            <a:ext cx="4680000" cy="123111"/>
          </a:xfrm>
        </p:spPr>
        <p:txBody>
          <a:bodyPr/>
          <a:lstStyle/>
          <a:p>
            <a:r>
              <a:rPr lang="en-US"/>
              <a:t>LTP 2022 Guidelines</a:t>
            </a:r>
            <a:endParaRPr lang="en-US" dirty="0"/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CCD01A85-1B4C-4317-992D-9EFADDC51F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73505" y="3056708"/>
            <a:ext cx="9749085" cy="3151847"/>
          </a:xfrm>
        </p:spPr>
        <p:txBody>
          <a:bodyPr/>
          <a:lstStyle/>
          <a:p>
            <a:pPr lvl="4"/>
            <a:r>
              <a:rPr lang="en-US" sz="1500" dirty="0"/>
              <a:t> </a:t>
            </a:r>
          </a:p>
          <a:p>
            <a:pPr marL="0" lvl="1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Long Term Plan will be reported to financial control team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November 11</a:t>
            </a:r>
            <a:r>
              <a:rPr lang="en-US" sz="1600" b="1" baseline="30000" dirty="0">
                <a:solidFill>
                  <a:schemeClr val="tx1"/>
                </a:solidFill>
              </a:rPr>
              <a:t>th</a:t>
            </a:r>
            <a:r>
              <a:rPr lang="en-US" sz="1600" b="1" dirty="0">
                <a:solidFill>
                  <a:schemeClr val="tx1"/>
                </a:solidFill>
              </a:rPr>
              <a:t> at the latest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Based on an excel sheet provided by your financial controller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With a focus on revenue, EBIT margin and major capex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LTP will be filled in in Tango by Corporate Team based on local assumptions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Final review and commitment by countries or managers in charge of new countries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/>
              </a:solidFill>
            </a:endParaRPr>
          </a:p>
          <a:p>
            <a:pPr marL="285750" lvl="1" indent="-285750">
              <a:buFontTx/>
              <a:buChar char="-"/>
            </a:pPr>
            <a:endParaRPr lang="en-US" sz="1600" dirty="0">
              <a:solidFill>
                <a:schemeClr val="accent6"/>
              </a:solidFill>
            </a:endParaRPr>
          </a:p>
          <a:p>
            <a:pPr marL="285750" lvl="1" indent="-285750">
              <a:buFontTx/>
              <a:buChar char="-"/>
            </a:pPr>
            <a:endParaRPr lang="en-ZA" sz="1600" dirty="0">
              <a:solidFill>
                <a:schemeClr val="accent6"/>
              </a:solidFill>
            </a:endParaRPr>
          </a:p>
          <a:p>
            <a:pPr lvl="2"/>
            <a:endParaRPr lang="en-ZA" sz="1400" dirty="0"/>
          </a:p>
          <a:p>
            <a:pPr lvl="2"/>
            <a:endParaRPr lang="en-ZA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BAD285A0-0805-4767-8ADA-8E2B90E12BA3}"/>
                  </a:ext>
                </a:extLst>
              </p14:cNvPr>
              <p14:cNvContentPartPr/>
              <p14:nvPr/>
            </p14:nvContentPartPr>
            <p14:xfrm>
              <a:off x="10271880" y="274680"/>
              <a:ext cx="27000" cy="2988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BAD285A0-0805-4767-8ADA-8E2B90E12B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62520" y="265320"/>
                <a:ext cx="45720" cy="48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BDE83D6C-8E11-46A1-84FD-D7C887B16AEE}"/>
              </a:ext>
            </a:extLst>
          </p:cNvPr>
          <p:cNvSpPr txBox="1">
            <a:spLocks/>
          </p:cNvSpPr>
          <p:nvPr/>
        </p:nvSpPr>
        <p:spPr>
          <a:xfrm>
            <a:off x="2099223" y="2381504"/>
            <a:ext cx="9488228" cy="1047496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SzPct val="70000"/>
              <a:buFontTx/>
              <a:buNone/>
              <a:defRPr sz="17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15995" indent="-215995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13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215995" indent="0" algn="l" defTabSz="914377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13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Procedure for small countries</a:t>
            </a:r>
          </a:p>
        </p:txBody>
      </p:sp>
    </p:spTree>
    <p:extLst>
      <p:ext uri="{BB962C8B-B14F-4D97-AF65-F5344CB8AC3E}">
        <p14:creationId xmlns:p14="http://schemas.microsoft.com/office/powerpoint/2010/main" val="3103613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AE1D67CB-DF84-4BDF-AECA-0E8F922906B8}"/>
              </a:ext>
            </a:extLst>
          </p:cNvPr>
          <p:cNvSpPr txBox="1">
            <a:spLocks/>
          </p:cNvSpPr>
          <p:nvPr/>
        </p:nvSpPr>
        <p:spPr>
          <a:xfrm>
            <a:off x="457200" y="277774"/>
            <a:ext cx="10909795" cy="814405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 to manage LTP for small countries?</a:t>
            </a:r>
          </a:p>
        </p:txBody>
      </p:sp>
      <p:sp>
        <p:nvSpPr>
          <p:cNvPr id="8" name="Organigramme : Préparation 7">
            <a:extLst>
              <a:ext uri="{FF2B5EF4-FFF2-40B4-BE49-F238E27FC236}">
                <a16:creationId xmlns:a16="http://schemas.microsoft.com/office/drawing/2014/main" id="{9C9DB9AC-AD68-4132-9C78-46FD70CF96F0}"/>
              </a:ext>
            </a:extLst>
          </p:cNvPr>
          <p:cNvSpPr/>
          <p:nvPr/>
        </p:nvSpPr>
        <p:spPr>
          <a:xfrm>
            <a:off x="330554" y="1422959"/>
            <a:ext cx="2998901" cy="1649453"/>
          </a:xfrm>
          <a:prstGeom prst="flowChartPreparation">
            <a:avLst/>
          </a:prstGeom>
          <a:solidFill>
            <a:srgbClr val="3391AA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latin typeface="+mj-lt"/>
              </a:rPr>
              <a:t>Who?</a:t>
            </a:r>
          </a:p>
          <a:p>
            <a:pPr marL="171450" indent="-171450" algn="ctr">
              <a:buFontTx/>
              <a:buChar char="-"/>
            </a:pPr>
            <a:r>
              <a:rPr lang="en-US" sz="1200" b="1" dirty="0">
                <a:latin typeface="+mj-lt"/>
              </a:rPr>
              <a:t>Filled in Tango at Paris level by Corporate team based on local assumptions</a:t>
            </a:r>
          </a:p>
          <a:p>
            <a:pPr marL="171450" indent="-171450" algn="ctr">
              <a:buFontTx/>
              <a:buChar char="-"/>
            </a:pPr>
            <a:r>
              <a:rPr lang="en-US" sz="1200" b="1" dirty="0">
                <a:latin typeface="+mj-lt"/>
              </a:rPr>
              <a:t>LTP stays a local commitment</a:t>
            </a:r>
          </a:p>
        </p:txBody>
      </p:sp>
      <p:sp>
        <p:nvSpPr>
          <p:cNvPr id="9" name="Organigramme : Préparation 8">
            <a:extLst>
              <a:ext uri="{FF2B5EF4-FFF2-40B4-BE49-F238E27FC236}">
                <a16:creationId xmlns:a16="http://schemas.microsoft.com/office/drawing/2014/main" id="{DE816446-F1BF-4924-8726-7084BF6DCA73}"/>
              </a:ext>
            </a:extLst>
          </p:cNvPr>
          <p:cNvSpPr/>
          <p:nvPr/>
        </p:nvSpPr>
        <p:spPr>
          <a:xfrm>
            <a:off x="2913196" y="2247685"/>
            <a:ext cx="2998901" cy="1649453"/>
          </a:xfrm>
          <a:prstGeom prst="flowChartPreparation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latin typeface="+mj-lt"/>
              </a:rPr>
              <a:t>What?</a:t>
            </a:r>
          </a:p>
          <a:p>
            <a:pPr marL="171450" indent="-171450" algn="ctr">
              <a:buFontTx/>
              <a:buChar char="-"/>
            </a:pP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Focus on Revenue, EBIT, EBIT Margin and major CAPEX</a:t>
            </a:r>
          </a:p>
          <a:p>
            <a:pPr marL="171450" indent="-171450" algn="ctr">
              <a:buFontTx/>
              <a:buChar char="-"/>
            </a:pPr>
            <a:r>
              <a:rPr lang="en-US" sz="11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Non Cash items, MF, interest and taxes will be calculated by corporate team</a:t>
            </a:r>
          </a:p>
        </p:txBody>
      </p:sp>
      <p:sp>
        <p:nvSpPr>
          <p:cNvPr id="10" name="Organigramme : Préparation 9">
            <a:extLst>
              <a:ext uri="{FF2B5EF4-FFF2-40B4-BE49-F238E27FC236}">
                <a16:creationId xmlns:a16="http://schemas.microsoft.com/office/drawing/2014/main" id="{69F1026B-E2BF-49DB-A1BF-6BF90AECF127}"/>
              </a:ext>
            </a:extLst>
          </p:cNvPr>
          <p:cNvSpPr/>
          <p:nvPr/>
        </p:nvSpPr>
        <p:spPr>
          <a:xfrm>
            <a:off x="5476668" y="3066752"/>
            <a:ext cx="2998901" cy="1649453"/>
          </a:xfrm>
          <a:prstGeom prst="flowChartPreparation">
            <a:avLst/>
          </a:prstGeom>
          <a:solidFill>
            <a:srgbClr val="3391AA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+mj-lt"/>
              </a:rPr>
              <a:t>When?</a:t>
            </a:r>
          </a:p>
          <a:p>
            <a:pPr marL="171450" indent="-171450" algn="ctr">
              <a:buFontTx/>
              <a:buChar char="-"/>
            </a:pPr>
            <a:r>
              <a:rPr lang="en-US" sz="1200" b="1" dirty="0">
                <a:solidFill>
                  <a:srgbClr val="FF0000"/>
                </a:solidFill>
                <a:latin typeface="+mj-lt"/>
              </a:rPr>
              <a:t>When possible during off-peak periods</a:t>
            </a:r>
          </a:p>
          <a:p>
            <a:pPr marL="171450" indent="-171450" algn="ctr">
              <a:buFontTx/>
              <a:buChar char="-"/>
            </a:pPr>
            <a:r>
              <a:rPr lang="en-US" sz="1200" b="1" dirty="0">
                <a:solidFill>
                  <a:srgbClr val="FF0000"/>
                </a:solidFill>
                <a:latin typeface="+mj-lt"/>
              </a:rPr>
              <a:t>At the latest for November 11</a:t>
            </a:r>
            <a:r>
              <a:rPr lang="en-US" sz="1200" b="1" baseline="30000" dirty="0">
                <a:solidFill>
                  <a:srgbClr val="FF0000"/>
                </a:solidFill>
                <a:latin typeface="+mj-lt"/>
              </a:rPr>
              <a:t>th</a:t>
            </a:r>
            <a:r>
              <a:rPr lang="en-US" sz="1200" b="1" dirty="0">
                <a:solidFill>
                  <a:srgbClr val="FF0000"/>
                </a:solidFill>
                <a:latin typeface="+mj-lt"/>
              </a:rPr>
              <a:t> </a:t>
            </a:r>
          </a:p>
        </p:txBody>
      </p:sp>
      <p:sp>
        <p:nvSpPr>
          <p:cNvPr id="11" name="Organigramme : Préparation 10">
            <a:extLst>
              <a:ext uri="{FF2B5EF4-FFF2-40B4-BE49-F238E27FC236}">
                <a16:creationId xmlns:a16="http://schemas.microsoft.com/office/drawing/2014/main" id="{97334ABC-CE3E-44D6-99B3-7EF7E45AA9C5}"/>
              </a:ext>
            </a:extLst>
          </p:cNvPr>
          <p:cNvSpPr/>
          <p:nvPr/>
        </p:nvSpPr>
        <p:spPr>
          <a:xfrm>
            <a:off x="8040140" y="3891478"/>
            <a:ext cx="2998901" cy="1649453"/>
          </a:xfrm>
          <a:prstGeom prst="flowChartPreparation">
            <a:avLst/>
          </a:prstGeom>
          <a:solidFill>
            <a:srgbClr val="3391AA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latin typeface="+mj-lt"/>
              </a:rPr>
              <a:t>Where?</a:t>
            </a:r>
          </a:p>
          <a:p>
            <a:pPr marL="171450" indent="-171450" algn="ctr">
              <a:buFontTx/>
              <a:buChar char="-"/>
            </a:pPr>
            <a:r>
              <a:rPr lang="en-US" sz="1200" b="1" dirty="0">
                <a:latin typeface="+mj-lt"/>
              </a:rPr>
              <a:t>An excel template at local level shared with Paris</a:t>
            </a:r>
          </a:p>
          <a:p>
            <a:pPr marL="171450" indent="-171450" algn="ctr">
              <a:buFontTx/>
              <a:buChar char="-"/>
            </a:pPr>
            <a:r>
              <a:rPr lang="en-US" sz="1200" b="1" dirty="0">
                <a:latin typeface="+mj-lt"/>
              </a:rPr>
              <a:t>Then in Tango filled in by Corporate team</a:t>
            </a:r>
          </a:p>
          <a:p>
            <a:pPr marL="171450" indent="-171450" algn="ctr">
              <a:buFontTx/>
              <a:buChar char="-"/>
            </a:pPr>
            <a:endParaRPr lang="en-US" sz="1200" b="1" dirty="0">
              <a:latin typeface="+mj-lt"/>
            </a:endParaRPr>
          </a:p>
        </p:txBody>
      </p:sp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8E2A48CF-EA1A-4695-9866-34743277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6000" y="6543874"/>
            <a:ext cx="4680000" cy="123111"/>
          </a:xfrm>
        </p:spPr>
        <p:txBody>
          <a:bodyPr/>
          <a:lstStyle/>
          <a:p>
            <a:r>
              <a:rPr lang="en-US" noProof="0"/>
              <a:t>LTP 2022 Guidelines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315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F214CBF-7C80-4D74-AD0E-D0097788D4C5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3391AA"/>
                </a:solidFill>
              </a:rPr>
              <a:t>Summary</a:t>
            </a:r>
            <a:endParaRPr lang="en-US" dirty="0">
              <a:solidFill>
                <a:srgbClr val="3391AA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567220" y="6530338"/>
            <a:ext cx="4680000" cy="123111"/>
          </a:xfrm>
        </p:spPr>
        <p:txBody>
          <a:bodyPr/>
          <a:lstStyle/>
          <a:p>
            <a:r>
              <a:rPr lang="en-US"/>
              <a:t>LTP 2022 Guidelines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353056" y="1751653"/>
            <a:ext cx="3240000" cy="2520000"/>
          </a:xfrm>
        </p:spPr>
        <p:txBody>
          <a:bodyPr/>
          <a:lstStyle/>
          <a:p>
            <a:r>
              <a:rPr lang="en-ZA" sz="2000" dirty="0">
                <a:solidFill>
                  <a:srgbClr val="3391AA"/>
                </a:solidFill>
              </a:rPr>
              <a:t>2- General process</a:t>
            </a:r>
          </a:p>
          <a:p>
            <a:pPr marL="158750" lvl="1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5875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</a:rPr>
              <a:t>Planning</a:t>
            </a:r>
          </a:p>
          <a:p>
            <a:pPr marL="158750" lvl="1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Distinctive procedure per country</a:t>
            </a:r>
          </a:p>
          <a:p>
            <a:pPr marL="0" lvl="1" indent="0">
              <a:buNone/>
            </a:pPr>
            <a:endParaRPr lang="en-ZA" sz="1600" dirty="0">
              <a:solidFill>
                <a:schemeClr val="accent6"/>
              </a:solidFill>
            </a:endParaRPr>
          </a:p>
          <a:p>
            <a:pPr lvl="2"/>
            <a:endParaRPr lang="en-ZA" sz="1400" dirty="0"/>
          </a:p>
          <a:p>
            <a:pPr lvl="2"/>
            <a:endParaRPr lang="en-ZA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BAD285A0-0805-4767-8ADA-8E2B90E12BA3}"/>
                  </a:ext>
                </a:extLst>
              </p14:cNvPr>
              <p14:cNvContentPartPr/>
              <p14:nvPr/>
            </p14:nvContentPartPr>
            <p14:xfrm>
              <a:off x="10271880" y="274680"/>
              <a:ext cx="27000" cy="2988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BAD285A0-0805-4767-8ADA-8E2B90E12B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62520" y="265320"/>
                <a:ext cx="45720" cy="486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C32F784F-38B8-4DF3-99F6-F9D2CD713469}"/>
              </a:ext>
            </a:extLst>
          </p:cNvPr>
          <p:cNvSpPr txBox="1">
            <a:spLocks/>
          </p:cNvSpPr>
          <p:nvPr/>
        </p:nvSpPr>
        <p:spPr>
          <a:xfrm>
            <a:off x="1947220" y="1751653"/>
            <a:ext cx="3240000" cy="2520000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SzPct val="70000"/>
              <a:buFontTx/>
              <a:buNone/>
              <a:defRPr sz="17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15995" indent="-215995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13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215995" indent="0" algn="l" defTabSz="914377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13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3391AA"/>
                </a:solidFill>
              </a:rPr>
              <a:t>1- Guidelines</a:t>
            </a:r>
          </a:p>
          <a:p>
            <a:pPr marL="0" lvl="1" indent="0">
              <a:spcBef>
                <a:spcPts val="0"/>
              </a:spcBef>
              <a:buSzPct val="70000"/>
              <a:buNone/>
            </a:pPr>
            <a:endParaRPr lang="en-US" sz="2000" b="1" dirty="0">
              <a:solidFill>
                <a:srgbClr val="3391AA"/>
              </a:solidFill>
            </a:endParaRPr>
          </a:p>
          <a:p>
            <a:pPr marL="15875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</a:rPr>
              <a:t>Strategic guidelines</a:t>
            </a:r>
          </a:p>
          <a:p>
            <a:pPr marL="285750" lvl="1" indent="-285750"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  <a:p>
            <a:pPr lvl="2"/>
            <a:endParaRPr lang="en-ZA" sz="1400" dirty="0"/>
          </a:p>
          <a:p>
            <a:pPr lvl="2"/>
            <a:endParaRPr lang="en-ZA" sz="1400" dirty="0"/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BDE83D6C-8E11-46A1-84FD-D7C887B16AEE}"/>
              </a:ext>
            </a:extLst>
          </p:cNvPr>
          <p:cNvSpPr txBox="1">
            <a:spLocks/>
          </p:cNvSpPr>
          <p:nvPr/>
        </p:nvSpPr>
        <p:spPr>
          <a:xfrm>
            <a:off x="1947220" y="3786488"/>
            <a:ext cx="3240000" cy="2520000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SzPct val="70000"/>
              <a:buFontTx/>
              <a:buNone/>
              <a:defRPr sz="17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15995" indent="-215995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13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215995" indent="0" algn="l" defTabSz="914377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13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3391AA"/>
                </a:solidFill>
              </a:rPr>
              <a:t>4- Assumptions</a:t>
            </a:r>
          </a:p>
          <a:p>
            <a:endParaRPr lang="en-US" sz="2000" dirty="0">
              <a:solidFill>
                <a:srgbClr val="3391AA"/>
              </a:solidFill>
            </a:endParaRPr>
          </a:p>
          <a:p>
            <a:endParaRPr lang="en-US" sz="500" dirty="0">
              <a:solidFill>
                <a:srgbClr val="3391AA"/>
              </a:solidFill>
            </a:endParaRPr>
          </a:p>
          <a:p>
            <a:pPr marL="15875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</a:rPr>
              <a:t>Inflation</a:t>
            </a:r>
          </a:p>
          <a:p>
            <a:pPr marL="158750" lvl="1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Financing / taxes / FX rates</a:t>
            </a:r>
          </a:p>
          <a:p>
            <a:pPr marL="158750" lvl="1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Fuel</a:t>
            </a:r>
          </a:p>
          <a:p>
            <a:pPr marL="158750" lvl="1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Managements &amp; brand fees</a:t>
            </a:r>
          </a:p>
          <a:p>
            <a:pPr lvl="2"/>
            <a:endParaRPr lang="en-ZA" sz="1400" dirty="0"/>
          </a:p>
          <a:p>
            <a:pPr lvl="2"/>
            <a:endParaRPr lang="en-ZA" sz="1400" dirty="0"/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4A368113-6122-4216-AAA4-4D8565C59350}"/>
              </a:ext>
            </a:extLst>
          </p:cNvPr>
          <p:cNvSpPr txBox="1">
            <a:spLocks/>
          </p:cNvSpPr>
          <p:nvPr/>
        </p:nvSpPr>
        <p:spPr>
          <a:xfrm>
            <a:off x="8783933" y="3786488"/>
            <a:ext cx="3240000" cy="2520000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SzPct val="70000"/>
              <a:buFontTx/>
              <a:buNone/>
              <a:defRPr sz="17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15995" indent="-215995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13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215995" indent="0" algn="l" defTabSz="914377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13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3391AA"/>
                </a:solidFill>
              </a:rPr>
              <a:t>6- Appendices</a:t>
            </a:r>
          </a:p>
          <a:p>
            <a:pPr marL="158750" lvl="1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5875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</a:rPr>
              <a:t>LTP Segmentation</a:t>
            </a:r>
          </a:p>
          <a:p>
            <a:pPr marL="158750" lvl="1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Categories defined by the Strategy Department</a:t>
            </a:r>
          </a:p>
          <a:p>
            <a:pPr lvl="2"/>
            <a:endParaRPr lang="en-ZA" sz="1400" dirty="0"/>
          </a:p>
        </p:txBody>
      </p:sp>
      <p:sp>
        <p:nvSpPr>
          <p:cNvPr id="15" name="Espace réservé du texte 3">
            <a:extLst>
              <a:ext uri="{FF2B5EF4-FFF2-40B4-BE49-F238E27FC236}">
                <a16:creationId xmlns:a16="http://schemas.microsoft.com/office/drawing/2014/main" id="{21B3CDEB-10C1-4F8E-9679-B97B35DBA822}"/>
              </a:ext>
            </a:extLst>
          </p:cNvPr>
          <p:cNvSpPr txBox="1">
            <a:spLocks/>
          </p:cNvSpPr>
          <p:nvPr/>
        </p:nvSpPr>
        <p:spPr>
          <a:xfrm>
            <a:off x="8783933" y="1751653"/>
            <a:ext cx="3240000" cy="2520000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SzPct val="70000"/>
              <a:buFontTx/>
              <a:buNone/>
              <a:defRPr sz="17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15995" indent="-215995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13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215995" indent="0" algn="l" defTabSz="914377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13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000" dirty="0">
                <a:solidFill>
                  <a:srgbClr val="3391AA"/>
                </a:solidFill>
              </a:rPr>
              <a:t>3- Analysis</a:t>
            </a:r>
          </a:p>
          <a:p>
            <a:endParaRPr lang="en-ZA" sz="2000" dirty="0">
              <a:solidFill>
                <a:srgbClr val="3391AA"/>
              </a:solidFill>
            </a:endParaRPr>
          </a:p>
          <a:p>
            <a:endParaRPr lang="en-ZA" sz="500" dirty="0">
              <a:solidFill>
                <a:srgbClr val="3391AA"/>
              </a:solidFill>
            </a:endParaRPr>
          </a:p>
          <a:p>
            <a:pPr marL="15875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</a:rPr>
              <a:t>Presentation &amp; analysis</a:t>
            </a:r>
          </a:p>
          <a:p>
            <a:pPr marL="158750" lvl="1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Synthetic table of analysis</a:t>
            </a:r>
          </a:p>
          <a:p>
            <a:pPr lvl="2"/>
            <a:endParaRPr lang="en-ZA" sz="1400" dirty="0"/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6A192A69-FCCB-431D-BDF0-97941BC5C880}"/>
              </a:ext>
            </a:extLst>
          </p:cNvPr>
          <p:cNvSpPr txBox="1">
            <a:spLocks/>
          </p:cNvSpPr>
          <p:nvPr/>
        </p:nvSpPr>
        <p:spPr>
          <a:xfrm>
            <a:off x="5353056" y="3786488"/>
            <a:ext cx="3240000" cy="2520000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SzPct val="70000"/>
              <a:buFontTx/>
              <a:buNone/>
              <a:defRPr sz="17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15995" indent="-215995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13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215995" indent="0" algn="l" defTabSz="914377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13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3391AA"/>
                </a:solidFill>
              </a:rPr>
              <a:t>5- Guidelines</a:t>
            </a:r>
          </a:p>
          <a:p>
            <a:pPr marL="158750" lvl="1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5875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</a:rPr>
              <a:t>Guidelines for small countries</a:t>
            </a:r>
          </a:p>
          <a:p>
            <a:pPr marL="158750" lvl="1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Guidelines for big countries</a:t>
            </a:r>
          </a:p>
          <a:p>
            <a:pPr marL="285750" lvl="1" indent="-285750">
              <a:buFontTx/>
              <a:buChar char="-"/>
            </a:pPr>
            <a:endParaRPr lang="en-US" sz="500" dirty="0">
              <a:solidFill>
                <a:schemeClr val="accent6"/>
              </a:solidFill>
            </a:endParaRPr>
          </a:p>
          <a:p>
            <a:pPr marL="285750" lvl="1" indent="-285750">
              <a:buFontTx/>
              <a:buChar char="-"/>
            </a:pPr>
            <a:endParaRPr lang="en-US" sz="500" dirty="0">
              <a:solidFill>
                <a:schemeClr val="accent6"/>
              </a:solidFill>
            </a:endParaRPr>
          </a:p>
          <a:p>
            <a:pPr marL="158750" lvl="1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lvl="2"/>
            <a:endParaRPr lang="en-ZA" sz="1400" dirty="0"/>
          </a:p>
          <a:p>
            <a:pPr lvl="2"/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4176318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F214CBF-7C80-4D74-AD0E-D0097788D4C5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567220" y="6530338"/>
            <a:ext cx="4680000" cy="123111"/>
          </a:xfrm>
        </p:spPr>
        <p:txBody>
          <a:bodyPr/>
          <a:lstStyle/>
          <a:p>
            <a:r>
              <a:rPr lang="en-US"/>
              <a:t>LTP 2022 Guidelines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BAD285A0-0805-4767-8ADA-8E2B90E12BA3}"/>
                  </a:ext>
                </a:extLst>
              </p14:cNvPr>
              <p14:cNvContentPartPr/>
              <p14:nvPr/>
            </p14:nvContentPartPr>
            <p14:xfrm>
              <a:off x="10271880" y="274680"/>
              <a:ext cx="27000" cy="2988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BAD285A0-0805-4767-8ADA-8E2B90E12B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62520" y="265320"/>
                <a:ext cx="45720" cy="48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BDE83D6C-8E11-46A1-84FD-D7C887B16AEE}"/>
              </a:ext>
            </a:extLst>
          </p:cNvPr>
          <p:cNvSpPr txBox="1">
            <a:spLocks/>
          </p:cNvSpPr>
          <p:nvPr/>
        </p:nvSpPr>
        <p:spPr>
          <a:xfrm>
            <a:off x="2099223" y="2381504"/>
            <a:ext cx="9488228" cy="1047496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SzPct val="70000"/>
              <a:buFontTx/>
              <a:buNone/>
              <a:defRPr sz="17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15995" indent="-215995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13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215995" indent="0" algn="l" defTabSz="914377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13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Procedure for big countries</a:t>
            </a: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031BC598-5BBD-42A6-A3A7-FF9471E24182}"/>
              </a:ext>
            </a:extLst>
          </p:cNvPr>
          <p:cNvSpPr txBox="1">
            <a:spLocks/>
          </p:cNvSpPr>
          <p:nvPr/>
        </p:nvSpPr>
        <p:spPr>
          <a:xfrm>
            <a:off x="2442915" y="2990591"/>
            <a:ext cx="9749085" cy="3151847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SzPct val="70000"/>
              <a:buFontTx/>
              <a:buNone/>
              <a:defRPr sz="17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15995" indent="-215995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13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215995" indent="0" algn="l" defTabSz="914377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13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sz="1500" dirty="0"/>
              <a:t> </a:t>
            </a:r>
          </a:p>
          <a:p>
            <a:pPr marL="0" lvl="1" indent="0">
              <a:buFont typeface="+mj-lt"/>
              <a:buNone/>
            </a:pPr>
            <a:r>
              <a:rPr lang="en-US" sz="1600" dirty="0">
                <a:solidFill>
                  <a:schemeClr val="tx1"/>
                </a:solidFill>
              </a:rPr>
              <a:t>Long Term Plan will be reported as previously in Tango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November 18</a:t>
            </a:r>
            <a:r>
              <a:rPr lang="en-US" sz="1600" b="1" baseline="30000" dirty="0">
                <a:solidFill>
                  <a:schemeClr val="tx1"/>
                </a:solidFill>
              </a:rPr>
              <a:t>th</a:t>
            </a:r>
            <a:r>
              <a:rPr lang="en-US" sz="1600" b="1" dirty="0">
                <a:solidFill>
                  <a:schemeClr val="tx1"/>
                </a:solidFill>
              </a:rPr>
              <a:t>  </a:t>
            </a:r>
            <a:r>
              <a:rPr lang="en-US" sz="1600" dirty="0">
                <a:solidFill>
                  <a:schemeClr val="tx1"/>
                </a:solidFill>
              </a:rPr>
              <a:t>at the latest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 the input sheet (same process as in 2021)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Dedicated user guide available </a:t>
            </a:r>
          </a:p>
          <a:p>
            <a:pPr marL="0" lvl="1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/>
              </a:solidFill>
            </a:endParaRPr>
          </a:p>
          <a:p>
            <a:pPr marL="285750" lvl="1" indent="-285750">
              <a:buFontTx/>
              <a:buChar char="-"/>
            </a:pPr>
            <a:endParaRPr lang="en-US" sz="1600" dirty="0">
              <a:solidFill>
                <a:schemeClr val="accent6"/>
              </a:solidFill>
            </a:endParaRPr>
          </a:p>
          <a:p>
            <a:pPr marL="285750" lvl="1" indent="-285750">
              <a:buFontTx/>
              <a:buChar char="-"/>
            </a:pPr>
            <a:endParaRPr lang="en-ZA" sz="1600" dirty="0">
              <a:solidFill>
                <a:schemeClr val="accent6"/>
              </a:solidFill>
            </a:endParaRPr>
          </a:p>
          <a:p>
            <a:pPr lvl="2"/>
            <a:endParaRPr lang="en-ZA" sz="1400" dirty="0"/>
          </a:p>
          <a:p>
            <a:pPr lvl="2"/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3266029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2CA779-8850-43E8-B0D8-47FE7A773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413" y="2492896"/>
            <a:ext cx="5928483" cy="1728614"/>
          </a:xfrm>
        </p:spPr>
        <p:txBody>
          <a:bodyPr/>
          <a:lstStyle/>
          <a:p>
            <a:r>
              <a:rPr lang="en-ZA" sz="2400" dirty="0">
                <a:solidFill>
                  <a:schemeClr val="tx2">
                    <a:lumMod val="75000"/>
                  </a:schemeClr>
                </a:solidFill>
              </a:rPr>
              <a:t>6. Appendices</a:t>
            </a:r>
            <a:br>
              <a:rPr lang="en-ZA" dirty="0">
                <a:solidFill>
                  <a:schemeClr val="tx2">
                    <a:lumMod val="75000"/>
                  </a:schemeClr>
                </a:solidFill>
              </a:rPr>
            </a:br>
            <a:endParaRPr lang="en-Z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9616C8D3-4DFE-44FE-8F65-F0FFAFB43F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8E357-FBA1-6944-9927-C4D30DD22F6E}"/>
              </a:ext>
            </a:extLst>
          </p:cNvPr>
          <p:cNvSpPr/>
          <p:nvPr/>
        </p:nvSpPr>
        <p:spPr>
          <a:xfrm>
            <a:off x="11568113" y="0"/>
            <a:ext cx="623887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E77865A-8B19-42DC-BBB4-79A4672902F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1684" y="-9053"/>
            <a:ext cx="4570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10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 8" hidden="1">
            <a:extLst>
              <a:ext uri="{FF2B5EF4-FFF2-40B4-BE49-F238E27FC236}">
                <a16:creationId xmlns:a16="http://schemas.microsoft.com/office/drawing/2014/main" id="{580E678E-4510-412E-AC95-12FDC2E1D47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Diapositive think-cell" r:id="rId4" imgW="395" imgH="394" progId="TCLayout.ActiveDocument.1">
                  <p:embed/>
                </p:oleObj>
              </mc:Choice>
              <mc:Fallback>
                <p:oleObj name="Diapositive think-cell" r:id="rId4" imgW="395" imgH="394" progId="TCLayout.ActiveDocument.1">
                  <p:embed/>
                  <p:pic>
                    <p:nvPicPr>
                      <p:cNvPr id="9" name="Objet 8" hidden="1">
                        <a:extLst>
                          <a:ext uri="{FF2B5EF4-FFF2-40B4-BE49-F238E27FC236}">
                            <a16:creationId xmlns:a16="http://schemas.microsoft.com/office/drawing/2014/main" id="{580E678E-4510-412E-AC95-12FDC2E1D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A7DF3219-2F78-4ED7-A026-C93C4827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36000" tIns="0" rIns="36000" bIns="0" rtlCol="0" anchor="ctr">
            <a:no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Segmentation</a:t>
            </a:r>
            <a:endParaRPr lang="en-ZA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8C02EB4-7994-4DF6-9CF7-AA94A1C9C20C}"/>
              </a:ext>
            </a:extLst>
          </p:cNvPr>
          <p:cNvGrpSpPr/>
          <p:nvPr/>
        </p:nvGrpSpPr>
        <p:grpSpPr>
          <a:xfrm>
            <a:off x="832917" y="4144160"/>
            <a:ext cx="5040000" cy="472472"/>
            <a:chOff x="808187" y="2659235"/>
            <a:chExt cx="3799461" cy="534987"/>
          </a:xfrm>
        </p:grpSpPr>
        <p:sp>
          <p:nvSpPr>
            <p:cNvPr id="61" name="Content Placeholder 2">
              <a:extLst>
                <a:ext uri="{FF2B5EF4-FFF2-40B4-BE49-F238E27FC236}">
                  <a16:creationId xmlns:a16="http://schemas.microsoft.com/office/drawing/2014/main" id="{5C5D4DA6-A015-4608-A50B-F74628612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623" y="2659235"/>
              <a:ext cx="3798025" cy="531812"/>
            </a:xfrm>
            <a:prstGeom prst="roundRect">
              <a:avLst>
                <a:gd name="adj" fmla="val 7231"/>
              </a:avLst>
            </a:prstGeom>
            <a:solidFill>
              <a:schemeClr val="bg1"/>
            </a:solidFill>
            <a:ln w="19050" algn="ctr">
              <a:noFill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marL="452438" lvl="1" indent="-179388" algn="just" eaLnBrk="0" hangingPunct="0">
                <a:lnSpc>
                  <a:spcPct val="80000"/>
                </a:lnSpc>
                <a:spcBef>
                  <a:spcPct val="40000"/>
                </a:spcBef>
                <a:buClr>
                  <a:srgbClr val="808080"/>
                </a:buClr>
                <a:buFontTx/>
                <a:buChar char="•"/>
                <a:defRPr/>
              </a:pPr>
              <a:endParaRPr lang="en-US" sz="1400">
                <a:solidFill>
                  <a:srgbClr val="606060"/>
                </a:solidFill>
              </a:endParaRPr>
            </a:p>
          </p:txBody>
        </p:sp>
        <p:sp>
          <p:nvSpPr>
            <p:cNvPr id="62" name="Rectangle 29">
              <a:extLst>
                <a:ext uri="{FF2B5EF4-FFF2-40B4-BE49-F238E27FC236}">
                  <a16:creationId xmlns:a16="http://schemas.microsoft.com/office/drawing/2014/main" id="{B050C8C6-27CC-48F2-96DB-7AE9D850B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187" y="2899183"/>
              <a:ext cx="1871662" cy="288925"/>
            </a:xfrm>
            <a:prstGeom prst="rect">
              <a:avLst/>
            </a:prstGeom>
            <a:noFill/>
            <a:ln w="25400" algn="ctr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355600" lvl="2" indent="-180975">
                <a:lnSpc>
                  <a:spcPct val="80000"/>
                </a:lnSpc>
                <a:spcBef>
                  <a:spcPct val="40000"/>
                </a:spcBef>
                <a:buClr>
                  <a:srgbClr val="FF0000"/>
                </a:buClr>
                <a:buSzPct val="60000"/>
                <a:buFont typeface="Wingdings" pitchFamily="2" charset="2"/>
                <a:buChar char="Ø"/>
              </a:pPr>
              <a:r>
                <a:rPr lang="en-US" sz="1000" dirty="0">
                  <a:solidFill>
                    <a:srgbClr val="7F7F7F"/>
                  </a:solidFill>
                  <a:cs typeface="Arial" charset="0"/>
                </a:rPr>
                <a:t>Paratransit</a:t>
              </a:r>
              <a:endParaRPr lang="en-US" sz="1000" dirty="0">
                <a:solidFill>
                  <a:srgbClr val="808080"/>
                </a:solidFill>
                <a:cs typeface="Arial" charset="0"/>
              </a:endParaRPr>
            </a:p>
          </p:txBody>
        </p:sp>
        <p:sp>
          <p:nvSpPr>
            <p:cNvPr id="63" name="Text Box 101">
              <a:extLst>
                <a:ext uri="{FF2B5EF4-FFF2-40B4-BE49-F238E27FC236}">
                  <a16:creationId xmlns:a16="http://schemas.microsoft.com/office/drawing/2014/main" id="{98C03BCE-4AEC-44B5-ADB5-5662FBE47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789" y="2737314"/>
              <a:ext cx="3493936" cy="165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4041" tIns="0" rIns="74041" bIns="0" anchor="ctr"/>
            <a:lstStyle>
              <a:defPPr>
                <a:defRPr lang="en-US"/>
              </a:defPPr>
              <a:lvl1pPr>
                <a:defRPr sz="1400" b="1">
                  <a:solidFill>
                    <a:srgbClr val="3391AA"/>
                  </a:solidFill>
                </a:defRPr>
              </a:lvl1pPr>
            </a:lstStyle>
            <a:p>
              <a:r>
                <a:rPr lang="en-US" sz="1050" dirty="0"/>
                <a:t>Subsidized on-demand</a:t>
              </a:r>
            </a:p>
          </p:txBody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E77359CA-4408-4DBD-B01B-C83B5C9F2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850" y="2894185"/>
              <a:ext cx="1389063" cy="300037"/>
            </a:xfrm>
            <a:prstGeom prst="rect">
              <a:avLst/>
            </a:prstGeom>
            <a:noFill/>
            <a:ln w="0" algn="ctr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355600" lvl="2" indent="-180975">
                <a:lnSpc>
                  <a:spcPct val="80000"/>
                </a:lnSpc>
                <a:spcBef>
                  <a:spcPct val="40000"/>
                </a:spcBef>
                <a:buClr>
                  <a:srgbClr val="FF0000"/>
                </a:buClr>
                <a:buSzPct val="60000"/>
                <a:buFont typeface="Wingdings" pitchFamily="2" charset="2"/>
                <a:buChar char="Ø"/>
              </a:pPr>
              <a:r>
                <a:rPr lang="en-US" sz="1000" dirty="0">
                  <a:solidFill>
                    <a:srgbClr val="808080"/>
                  </a:solidFill>
                </a:rPr>
                <a:t>Ambulance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89F23A3-74F6-468C-AE19-966A9176F767}"/>
              </a:ext>
            </a:extLst>
          </p:cNvPr>
          <p:cNvGrpSpPr/>
          <p:nvPr/>
        </p:nvGrpSpPr>
        <p:grpSpPr>
          <a:xfrm>
            <a:off x="832917" y="4786399"/>
            <a:ext cx="5040000" cy="872017"/>
            <a:chOff x="4648352" y="2619547"/>
            <a:chExt cx="3816914" cy="1655763"/>
          </a:xfrm>
        </p:grpSpPr>
        <p:sp>
          <p:nvSpPr>
            <p:cNvPr id="58" name="Content Placeholder 2">
              <a:extLst>
                <a:ext uri="{FF2B5EF4-FFF2-40B4-BE49-F238E27FC236}">
                  <a16:creationId xmlns:a16="http://schemas.microsoft.com/office/drawing/2014/main" id="{F9B0F0CA-02BC-4C7C-9FE2-6B1C427AD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242" y="2619547"/>
              <a:ext cx="3798024" cy="1655763"/>
            </a:xfrm>
            <a:prstGeom prst="roundRect">
              <a:avLst>
                <a:gd name="adj" fmla="val 7231"/>
              </a:avLst>
            </a:prstGeom>
            <a:solidFill>
              <a:schemeClr val="bg1"/>
            </a:solidFill>
            <a:ln w="19050" algn="ctr">
              <a:noFill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marL="452438" lvl="1" indent="-179388" algn="just" eaLnBrk="0" hangingPunct="0">
                <a:lnSpc>
                  <a:spcPct val="80000"/>
                </a:lnSpc>
                <a:spcBef>
                  <a:spcPct val="40000"/>
                </a:spcBef>
                <a:buClr>
                  <a:srgbClr val="808080"/>
                </a:buClr>
                <a:buFontTx/>
                <a:buChar char="•"/>
                <a:defRPr/>
              </a:pPr>
              <a:endParaRPr lang="en-US" sz="1400">
                <a:solidFill>
                  <a:srgbClr val="606060"/>
                </a:solidFill>
              </a:endParaRPr>
            </a:p>
          </p:txBody>
        </p:sp>
        <p:sp>
          <p:nvSpPr>
            <p:cNvPr id="59" name="Text Box 41">
              <a:extLst>
                <a:ext uri="{FF2B5EF4-FFF2-40B4-BE49-F238E27FC236}">
                  <a16:creationId xmlns:a16="http://schemas.microsoft.com/office/drawing/2014/main" id="{562B1990-6759-48B9-9122-E1E32B2C8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415" y="2716017"/>
              <a:ext cx="3493936" cy="278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4041" tIns="0" rIns="74041" bIns="0" anchor="ctr"/>
            <a:lstStyle>
              <a:defPPr>
                <a:defRPr lang="en-US"/>
              </a:defPPr>
              <a:lvl1pPr>
                <a:defRPr sz="1400" b="1">
                  <a:solidFill>
                    <a:srgbClr val="3391AA"/>
                  </a:solidFill>
                </a:defRPr>
              </a:lvl1pPr>
            </a:lstStyle>
            <a:p>
              <a:r>
                <a:rPr lang="en-US" sz="1050" dirty="0"/>
                <a:t>Heavy rail</a:t>
              </a:r>
            </a:p>
          </p:txBody>
        </p:sp>
        <p:sp>
          <p:nvSpPr>
            <p:cNvPr id="60" name="Rectangle 29">
              <a:extLst>
                <a:ext uri="{FF2B5EF4-FFF2-40B4-BE49-F238E27FC236}">
                  <a16:creationId xmlns:a16="http://schemas.microsoft.com/office/drawing/2014/main" id="{1C01A010-E052-4E69-8611-E2F60699A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352" y="2994033"/>
              <a:ext cx="2661675" cy="1187483"/>
            </a:xfrm>
            <a:prstGeom prst="rect">
              <a:avLst/>
            </a:prstGeom>
            <a:noFill/>
            <a:ln w="0" algn="ctr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355600" lvl="2" indent="-180975">
                <a:lnSpc>
                  <a:spcPct val="80000"/>
                </a:lnSpc>
                <a:spcBef>
                  <a:spcPct val="40000"/>
                </a:spcBef>
                <a:buClr>
                  <a:srgbClr val="FF0000"/>
                </a:buClr>
                <a:buSzPct val="60000"/>
                <a:buFont typeface="Wingdings" pitchFamily="2" charset="2"/>
                <a:buChar char="Ø"/>
              </a:pPr>
              <a:r>
                <a:rPr lang="en-US" sz="1000" dirty="0">
                  <a:solidFill>
                    <a:srgbClr val="808080"/>
                  </a:solidFill>
                </a:rPr>
                <a:t>Regional heavy rail</a:t>
              </a:r>
            </a:p>
            <a:p>
              <a:pPr marL="355600" lvl="2" indent="-180975">
                <a:lnSpc>
                  <a:spcPct val="80000"/>
                </a:lnSpc>
                <a:spcBef>
                  <a:spcPct val="40000"/>
                </a:spcBef>
                <a:buClr>
                  <a:srgbClr val="FF0000"/>
                </a:buClr>
                <a:buSzPct val="60000"/>
                <a:buFont typeface="Wingdings" pitchFamily="2" charset="2"/>
                <a:buChar char="Ø"/>
              </a:pPr>
              <a:r>
                <a:rPr lang="en-US" sz="1000" dirty="0">
                  <a:solidFill>
                    <a:srgbClr val="808080"/>
                  </a:solidFill>
                </a:rPr>
                <a:t>National / International heavy rail</a:t>
              </a:r>
            </a:p>
            <a:p>
              <a:pPr marL="355600" lvl="2" indent="-180975">
                <a:lnSpc>
                  <a:spcPct val="80000"/>
                </a:lnSpc>
                <a:spcBef>
                  <a:spcPct val="40000"/>
                </a:spcBef>
                <a:buClr>
                  <a:srgbClr val="FF0000"/>
                </a:buClr>
                <a:buSzPct val="60000"/>
                <a:buFont typeface="Wingdings" pitchFamily="2" charset="2"/>
                <a:buChar char="Ø"/>
              </a:pPr>
              <a:r>
                <a:rPr lang="en-US" sz="1000" dirty="0">
                  <a:solidFill>
                    <a:srgbClr val="808080"/>
                  </a:solidFill>
                </a:rPr>
                <a:t>Rail maintenance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F9F6AA0-480F-4A9A-ABAB-AE79A61E7871}"/>
              </a:ext>
            </a:extLst>
          </p:cNvPr>
          <p:cNvGrpSpPr/>
          <p:nvPr/>
        </p:nvGrpSpPr>
        <p:grpSpPr>
          <a:xfrm>
            <a:off x="832920" y="3188086"/>
            <a:ext cx="5040000" cy="816584"/>
            <a:chOff x="787553" y="3192635"/>
            <a:chExt cx="3816913" cy="1273175"/>
          </a:xfrm>
        </p:grpSpPr>
        <p:sp>
          <p:nvSpPr>
            <p:cNvPr id="55" name="Content Placeholder 2">
              <a:extLst>
                <a:ext uri="{FF2B5EF4-FFF2-40B4-BE49-F238E27FC236}">
                  <a16:creationId xmlns:a16="http://schemas.microsoft.com/office/drawing/2014/main" id="{2C70573A-1C07-4E67-9BE3-CDECCEAF3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443" y="3192635"/>
              <a:ext cx="3798023" cy="1273175"/>
            </a:xfrm>
            <a:prstGeom prst="roundRect">
              <a:avLst>
                <a:gd name="adj" fmla="val 7231"/>
              </a:avLst>
            </a:prstGeom>
            <a:solidFill>
              <a:schemeClr val="bg1"/>
            </a:solidFill>
            <a:ln w="19050" algn="ctr">
              <a:noFill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marL="452438" lvl="1" indent="-179388" algn="just" eaLnBrk="0" hangingPunct="0">
                <a:lnSpc>
                  <a:spcPct val="80000"/>
                </a:lnSpc>
                <a:spcBef>
                  <a:spcPct val="40000"/>
                </a:spcBef>
                <a:buClr>
                  <a:srgbClr val="808080"/>
                </a:buClr>
                <a:buFontTx/>
                <a:buChar char="•"/>
                <a:defRPr/>
              </a:pPr>
              <a:endParaRPr lang="en-US" sz="1400">
                <a:solidFill>
                  <a:srgbClr val="606060"/>
                </a:solidFill>
              </a:endParaRPr>
            </a:p>
          </p:txBody>
        </p:sp>
        <p:sp>
          <p:nvSpPr>
            <p:cNvPr id="56" name="Text Box 20">
              <a:extLst>
                <a:ext uri="{FF2B5EF4-FFF2-40B4-BE49-F238E27FC236}">
                  <a16:creationId xmlns:a16="http://schemas.microsoft.com/office/drawing/2014/main" id="{58FD038E-9810-475B-BDD6-41DA159EA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615" y="3245351"/>
              <a:ext cx="3493936" cy="228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4041" tIns="0" rIns="74041" bIns="0" anchor="ctr"/>
            <a:lstStyle>
              <a:defPPr>
                <a:defRPr lang="en-US"/>
              </a:defPPr>
              <a:lvl1pPr>
                <a:defRPr sz="1400" b="1">
                  <a:solidFill>
                    <a:srgbClr val="3391AA"/>
                  </a:solidFill>
                </a:defRPr>
              </a:lvl1pPr>
            </a:lstStyle>
            <a:p>
              <a:r>
                <a:rPr lang="en-US" sz="1050" dirty="0"/>
                <a:t>Interurban (ex Regional coach)</a:t>
              </a:r>
            </a:p>
          </p:txBody>
        </p:sp>
        <p:sp>
          <p:nvSpPr>
            <p:cNvPr id="57" name="Rectangle 29">
              <a:extLst>
                <a:ext uri="{FF2B5EF4-FFF2-40B4-BE49-F238E27FC236}">
                  <a16:creationId xmlns:a16="http://schemas.microsoft.com/office/drawing/2014/main" id="{4F191B1E-AB62-49B3-BFB3-1835442B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553" y="3447726"/>
              <a:ext cx="2916237" cy="993775"/>
            </a:xfrm>
            <a:prstGeom prst="rect">
              <a:avLst/>
            </a:prstGeom>
            <a:noFill/>
            <a:ln w="0" algn="ctr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355600" lvl="2" indent="-180975">
                <a:lnSpc>
                  <a:spcPct val="80000"/>
                </a:lnSpc>
                <a:spcBef>
                  <a:spcPct val="40000"/>
                </a:spcBef>
                <a:buClr>
                  <a:srgbClr val="FF0000"/>
                </a:buClr>
                <a:buSzPct val="60000"/>
                <a:buFont typeface="Wingdings" pitchFamily="2" charset="2"/>
                <a:buChar char="Ø"/>
              </a:pPr>
              <a:r>
                <a:rPr lang="en-US" sz="1000" dirty="0">
                  <a:solidFill>
                    <a:srgbClr val="808080"/>
                  </a:solidFill>
                </a:rPr>
                <a:t>Regular lines</a:t>
              </a:r>
            </a:p>
            <a:p>
              <a:pPr marL="355600" lvl="2" indent="-180975">
                <a:lnSpc>
                  <a:spcPct val="80000"/>
                </a:lnSpc>
                <a:spcBef>
                  <a:spcPct val="40000"/>
                </a:spcBef>
                <a:buClr>
                  <a:srgbClr val="FF0000"/>
                </a:buClr>
                <a:buSzPct val="60000"/>
                <a:buFont typeface="Wingdings" pitchFamily="2" charset="2"/>
                <a:buChar char="Ø"/>
              </a:pPr>
              <a:r>
                <a:rPr lang="en-US" sz="1000" dirty="0">
                  <a:solidFill>
                    <a:srgbClr val="7F7F7F"/>
                  </a:solidFill>
                  <a:cs typeface="Arial" charset="0"/>
                </a:rPr>
                <a:t>Schools</a:t>
              </a:r>
            </a:p>
            <a:p>
              <a:pPr marL="355600" lvl="2" indent="-180975">
                <a:lnSpc>
                  <a:spcPct val="80000"/>
                </a:lnSpc>
                <a:spcBef>
                  <a:spcPct val="40000"/>
                </a:spcBef>
                <a:buClr>
                  <a:srgbClr val="FF0000"/>
                </a:buClr>
                <a:buSzPct val="60000"/>
                <a:buFont typeface="Wingdings" pitchFamily="2" charset="2"/>
                <a:buChar char="Ø"/>
              </a:pPr>
              <a:r>
                <a:rPr lang="en-US" sz="1000" dirty="0">
                  <a:solidFill>
                    <a:srgbClr val="808080"/>
                  </a:solidFill>
                </a:rPr>
                <a:t>Charter / Occasional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FE8F665-C55E-45DE-A163-80031E0C305D}"/>
              </a:ext>
            </a:extLst>
          </p:cNvPr>
          <p:cNvGrpSpPr/>
          <p:nvPr/>
        </p:nvGrpSpPr>
        <p:grpSpPr>
          <a:xfrm>
            <a:off x="6527668" y="1461488"/>
            <a:ext cx="5040000" cy="278997"/>
            <a:chOff x="4667243" y="1005060"/>
            <a:chExt cx="3798026" cy="315912"/>
          </a:xfrm>
        </p:grpSpPr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87D64221-4A45-4715-A93D-5BB9C72DB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243" y="1005060"/>
              <a:ext cx="3798026" cy="315912"/>
            </a:xfrm>
            <a:prstGeom prst="roundRect">
              <a:avLst>
                <a:gd name="adj" fmla="val 7231"/>
              </a:avLst>
            </a:prstGeom>
            <a:solidFill>
              <a:schemeClr val="bg1"/>
            </a:solidFill>
            <a:ln w="19050" algn="ctr">
              <a:noFill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marL="452438" lvl="1" indent="-179388" algn="just" eaLnBrk="0" hangingPunct="0">
                <a:lnSpc>
                  <a:spcPct val="80000"/>
                </a:lnSpc>
                <a:spcBef>
                  <a:spcPct val="40000"/>
                </a:spcBef>
                <a:buClr>
                  <a:srgbClr val="808080"/>
                </a:buClr>
                <a:buFontTx/>
                <a:buChar char="•"/>
                <a:defRPr/>
              </a:pPr>
              <a:endParaRPr lang="en-US" sz="1400">
                <a:solidFill>
                  <a:srgbClr val="606060"/>
                </a:solidFill>
              </a:endParaRPr>
            </a:p>
          </p:txBody>
        </p:sp>
        <p:sp>
          <p:nvSpPr>
            <p:cNvPr id="54" name="Text Box 29">
              <a:extLst>
                <a:ext uri="{FF2B5EF4-FFF2-40B4-BE49-F238E27FC236}">
                  <a16:creationId xmlns:a16="http://schemas.microsoft.com/office/drawing/2014/main" id="{E6D2E4F7-80E5-4E47-A762-A09FC6F4A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6624" y="1066972"/>
              <a:ext cx="3493936" cy="165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4041" tIns="0" rIns="74041" bIns="0" anchor="ctr"/>
            <a:lstStyle>
              <a:defPPr>
                <a:defRPr lang="en-US"/>
              </a:defPPr>
              <a:lvl1pPr>
                <a:defRPr sz="1400" b="1">
                  <a:solidFill>
                    <a:srgbClr val="3391AA"/>
                  </a:solidFill>
                </a:defRPr>
              </a:lvl1pPr>
            </a:lstStyle>
            <a:p>
              <a:r>
                <a:rPr lang="en-US" sz="1050" dirty="0"/>
                <a:t>Ferries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FAB29ADB-9FFF-4996-9292-F1AEBB27434E}"/>
              </a:ext>
            </a:extLst>
          </p:cNvPr>
          <p:cNvGrpSpPr/>
          <p:nvPr/>
        </p:nvGrpSpPr>
        <p:grpSpPr>
          <a:xfrm>
            <a:off x="6527669" y="4852567"/>
            <a:ext cx="5039999" cy="363498"/>
            <a:chOff x="4638665" y="4361035"/>
            <a:chExt cx="3767734" cy="314325"/>
          </a:xfrm>
        </p:grpSpPr>
        <p:sp>
          <p:nvSpPr>
            <p:cNvPr id="51" name="Content Placeholder 2">
              <a:extLst>
                <a:ext uri="{FF2B5EF4-FFF2-40B4-BE49-F238E27FC236}">
                  <a16:creationId xmlns:a16="http://schemas.microsoft.com/office/drawing/2014/main" id="{8F01CBB4-E0E9-475C-BD49-697D79DA7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665" y="4361035"/>
              <a:ext cx="3767734" cy="314325"/>
            </a:xfrm>
            <a:prstGeom prst="roundRect">
              <a:avLst>
                <a:gd name="adj" fmla="val 7231"/>
              </a:avLst>
            </a:prstGeom>
            <a:solidFill>
              <a:schemeClr val="bg1"/>
            </a:solidFill>
            <a:ln w="19050" algn="ctr">
              <a:noFill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marL="452438" lvl="1" indent="-179388" algn="just" eaLnBrk="0" hangingPunct="0">
                <a:lnSpc>
                  <a:spcPct val="80000"/>
                </a:lnSpc>
                <a:spcBef>
                  <a:spcPct val="40000"/>
                </a:spcBef>
                <a:buClr>
                  <a:srgbClr val="808080"/>
                </a:buClr>
                <a:buFontTx/>
                <a:buChar char="•"/>
                <a:defRPr/>
              </a:pPr>
              <a:endParaRPr lang="en-US" sz="1400">
                <a:solidFill>
                  <a:srgbClr val="606060"/>
                </a:solidFill>
              </a:endParaRPr>
            </a:p>
          </p:txBody>
        </p:sp>
        <p:sp>
          <p:nvSpPr>
            <p:cNvPr id="52" name="Text Box 73">
              <a:extLst>
                <a:ext uri="{FF2B5EF4-FFF2-40B4-BE49-F238E27FC236}">
                  <a16:creationId xmlns:a16="http://schemas.microsoft.com/office/drawing/2014/main" id="{9687D4EE-696E-41F2-A2C8-69589EEFF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6625" y="4432472"/>
              <a:ext cx="3446463" cy="143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4041" tIns="0" rIns="74041" bIns="0" anchor="ctr"/>
            <a:lstStyle>
              <a:defPPr>
                <a:defRPr lang="en-US"/>
              </a:defPPr>
              <a:lvl1pPr>
                <a:defRPr sz="1400" b="1">
                  <a:solidFill>
                    <a:srgbClr val="3391AA"/>
                  </a:solidFill>
                </a:defRPr>
              </a:lvl1pPr>
            </a:lstStyle>
            <a:p>
              <a:r>
                <a:rPr lang="en-US" sz="1050" dirty="0"/>
                <a:t>Holding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2B068273-2484-4AC3-BB4D-5AEA29D7B58C}"/>
              </a:ext>
            </a:extLst>
          </p:cNvPr>
          <p:cNvGrpSpPr/>
          <p:nvPr/>
        </p:nvGrpSpPr>
        <p:grpSpPr>
          <a:xfrm>
            <a:off x="832917" y="1431054"/>
            <a:ext cx="5040000" cy="858855"/>
            <a:chOff x="805014" y="584372"/>
            <a:chExt cx="3799460" cy="1106323"/>
          </a:xfrm>
          <a:solidFill>
            <a:schemeClr val="bg1"/>
          </a:solidFill>
        </p:grpSpPr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15F717CF-A08B-427E-B5FC-B62A5ED48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450" y="584372"/>
              <a:ext cx="3798024" cy="1096963"/>
            </a:xfrm>
            <a:prstGeom prst="roundRect">
              <a:avLst>
                <a:gd name="adj" fmla="val 7231"/>
              </a:avLst>
            </a:prstGeom>
            <a:grpFill/>
            <a:ln w="19050" algn="ctr">
              <a:noFill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marL="452438" lvl="1" indent="-179388" algn="just" eaLnBrk="0" hangingPunct="0">
                <a:lnSpc>
                  <a:spcPct val="80000"/>
                </a:lnSpc>
                <a:spcBef>
                  <a:spcPct val="40000"/>
                </a:spcBef>
                <a:buClr>
                  <a:srgbClr val="808080"/>
                </a:buClr>
                <a:buFontTx/>
                <a:buChar char="•"/>
                <a:defRPr/>
              </a:pPr>
              <a:endParaRPr lang="en-US" sz="1400">
                <a:solidFill>
                  <a:srgbClr val="606060"/>
                </a:solidFill>
              </a:endParaRPr>
            </a:p>
          </p:txBody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B04D04F1-050D-4ACD-8A27-10D82B1C8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014" y="862020"/>
              <a:ext cx="1547812" cy="828675"/>
            </a:xfrm>
            <a:prstGeom prst="rect">
              <a:avLst/>
            </a:prstGeom>
            <a:grpFill/>
            <a:ln w="0" algn="ctr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355600" lvl="2" indent="-180975">
                <a:lnSpc>
                  <a:spcPct val="80000"/>
                </a:lnSpc>
                <a:spcBef>
                  <a:spcPct val="40000"/>
                </a:spcBef>
                <a:buClr>
                  <a:srgbClr val="FF0000"/>
                </a:buClr>
                <a:buSzPct val="60000"/>
                <a:buFont typeface="Wingdings" pitchFamily="2" charset="2"/>
                <a:buChar char="Ø"/>
              </a:pPr>
              <a:r>
                <a:rPr lang="en-US" sz="1000" dirty="0">
                  <a:solidFill>
                    <a:srgbClr val="7F7F7F"/>
                  </a:solidFill>
                  <a:cs typeface="Arial" charset="0"/>
                </a:rPr>
                <a:t>Bus (urban)</a:t>
              </a:r>
            </a:p>
            <a:p>
              <a:pPr marL="355600" lvl="2" indent="-180975">
                <a:lnSpc>
                  <a:spcPct val="80000"/>
                </a:lnSpc>
                <a:spcBef>
                  <a:spcPct val="40000"/>
                </a:spcBef>
                <a:buClr>
                  <a:srgbClr val="FF0000"/>
                </a:buClr>
                <a:buSzPct val="60000"/>
                <a:buFont typeface="Wingdings" pitchFamily="2" charset="2"/>
                <a:buChar char="Ø"/>
              </a:pPr>
              <a:r>
                <a:rPr lang="en-US" sz="1000" dirty="0">
                  <a:solidFill>
                    <a:srgbClr val="7F7F7F"/>
                  </a:solidFill>
                  <a:cs typeface="Arial" charset="0"/>
                </a:rPr>
                <a:t>Light rail</a:t>
              </a:r>
            </a:p>
            <a:p>
              <a:pPr marL="355600" lvl="2" indent="-180975">
                <a:lnSpc>
                  <a:spcPct val="80000"/>
                </a:lnSpc>
                <a:spcBef>
                  <a:spcPct val="40000"/>
                </a:spcBef>
                <a:buClr>
                  <a:srgbClr val="FF0000"/>
                </a:buClr>
                <a:buSzPct val="60000"/>
                <a:buFont typeface="Wingdings" pitchFamily="2" charset="2"/>
                <a:buChar char="Ø"/>
              </a:pPr>
              <a:r>
                <a:rPr lang="en-US" sz="1000" dirty="0">
                  <a:solidFill>
                    <a:srgbClr val="7F7F7F"/>
                  </a:solidFill>
                  <a:cs typeface="Arial" charset="0"/>
                </a:rPr>
                <a:t>Metro</a:t>
              </a:r>
            </a:p>
          </p:txBody>
        </p:sp>
        <p:sp>
          <p:nvSpPr>
            <p:cNvPr id="49" name="Rectangle 29">
              <a:extLst>
                <a:ext uri="{FF2B5EF4-FFF2-40B4-BE49-F238E27FC236}">
                  <a16:creationId xmlns:a16="http://schemas.microsoft.com/office/drawing/2014/main" id="{0AADEAC5-11A8-4115-98E0-3772749B8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850" y="886684"/>
              <a:ext cx="1389063" cy="800100"/>
            </a:xfrm>
            <a:prstGeom prst="rect">
              <a:avLst/>
            </a:prstGeom>
            <a:grpFill/>
            <a:ln w="0" algn="ctr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355600" lvl="2" indent="-180975">
                <a:lnSpc>
                  <a:spcPct val="80000"/>
                </a:lnSpc>
                <a:spcBef>
                  <a:spcPct val="40000"/>
                </a:spcBef>
                <a:buClr>
                  <a:srgbClr val="FF0000"/>
                </a:buClr>
                <a:buSzPct val="60000"/>
                <a:buFont typeface="Wingdings" pitchFamily="2" charset="2"/>
                <a:buChar char="Ø"/>
              </a:pPr>
              <a:r>
                <a:rPr lang="en-US" sz="1000" dirty="0">
                  <a:solidFill>
                    <a:srgbClr val="808080"/>
                  </a:solidFill>
                </a:rPr>
                <a:t>Autonomous vehicles</a:t>
              </a:r>
            </a:p>
            <a:p>
              <a:pPr marL="174625" lvl="2">
                <a:lnSpc>
                  <a:spcPct val="80000"/>
                </a:lnSpc>
                <a:spcBef>
                  <a:spcPct val="40000"/>
                </a:spcBef>
                <a:buClr>
                  <a:srgbClr val="FF0000"/>
                </a:buClr>
                <a:buSzPct val="60000"/>
              </a:pPr>
              <a:endParaRPr lang="en-US" sz="1000" dirty="0">
                <a:solidFill>
                  <a:srgbClr val="808080"/>
                </a:solidFill>
              </a:endParaRPr>
            </a:p>
          </p:txBody>
        </p:sp>
        <p:sp>
          <p:nvSpPr>
            <p:cNvPr id="50" name="Text Box 16">
              <a:extLst>
                <a:ext uri="{FF2B5EF4-FFF2-40B4-BE49-F238E27FC236}">
                  <a16:creationId xmlns:a16="http://schemas.microsoft.com/office/drawing/2014/main" id="{73E29CE4-71B0-42BF-9466-DB8F26BF3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615" y="717367"/>
              <a:ext cx="3493936" cy="18860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74041" tIns="0" rIns="74041" bIns="0" anchor="ctr"/>
            <a:lstStyle/>
            <a:p>
              <a:r>
                <a:rPr lang="en-US" sz="1050" b="1" dirty="0">
                  <a:solidFill>
                    <a:srgbClr val="3391AA"/>
                  </a:solidFill>
                </a:rPr>
                <a:t>Urban	</a:t>
              </a:r>
            </a:p>
          </p:txBody>
        </p:sp>
      </p:grpSp>
      <p:sp>
        <p:nvSpPr>
          <p:cNvPr id="18" name="Rectangle 26">
            <a:extLst>
              <a:ext uri="{FF2B5EF4-FFF2-40B4-BE49-F238E27FC236}">
                <a16:creationId xmlns:a16="http://schemas.microsoft.com/office/drawing/2014/main" id="{7762A978-E248-4404-98FE-12092CB26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4955" y="2595232"/>
            <a:ext cx="1589447" cy="161229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/>
            <a:tailEnd/>
          </a:ln>
        </p:spPr>
        <p:txBody>
          <a:bodyPr wrap="none" lIns="18000" tIns="18000" rIns="18000" bIns="18000" anchor="ctr"/>
          <a:lstStyle/>
          <a:p>
            <a:endParaRPr lang="fr-FR" sz="140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A068086-FB1C-44E8-8E98-20260EEFBF65}"/>
              </a:ext>
            </a:extLst>
          </p:cNvPr>
          <p:cNvGrpSpPr/>
          <p:nvPr/>
        </p:nvGrpSpPr>
        <p:grpSpPr>
          <a:xfrm>
            <a:off x="832917" y="2507925"/>
            <a:ext cx="5040000" cy="525252"/>
            <a:chOff x="803267" y="1867611"/>
            <a:chExt cx="3798026" cy="893389"/>
          </a:xfrm>
        </p:grpSpPr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4E67B746-007A-45EE-AF7F-02ADD8869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67" y="1867611"/>
              <a:ext cx="3798026" cy="892175"/>
            </a:xfrm>
            <a:prstGeom prst="roundRect">
              <a:avLst>
                <a:gd name="adj" fmla="val 7231"/>
              </a:avLst>
            </a:prstGeom>
            <a:solidFill>
              <a:schemeClr val="bg1"/>
            </a:solidFill>
            <a:ln w="19050" algn="ctr">
              <a:noFill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marL="452438" lvl="1" indent="-179388" algn="just" eaLnBrk="0" hangingPunct="0">
                <a:lnSpc>
                  <a:spcPct val="80000"/>
                </a:lnSpc>
                <a:spcBef>
                  <a:spcPct val="40000"/>
                </a:spcBef>
                <a:buClr>
                  <a:srgbClr val="808080"/>
                </a:buClr>
                <a:buFontTx/>
                <a:buChar char="•"/>
                <a:defRPr/>
              </a:pPr>
              <a:endParaRPr lang="en-US" sz="1400">
                <a:solidFill>
                  <a:srgbClr val="606060"/>
                </a:solidFill>
              </a:endParaRPr>
            </a:p>
          </p:txBody>
        </p:sp>
        <p:sp>
          <p:nvSpPr>
            <p:cNvPr id="42" name="Text Box 45">
              <a:extLst>
                <a:ext uri="{FF2B5EF4-FFF2-40B4-BE49-F238E27FC236}">
                  <a16:creationId xmlns:a16="http://schemas.microsoft.com/office/drawing/2014/main" id="{87BCCCEF-62CC-4060-894F-7E0FCA754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440" y="1940958"/>
              <a:ext cx="3493936" cy="249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4041" tIns="0" rIns="74041" bIns="0" anchor="ctr"/>
            <a:lstStyle>
              <a:defPPr>
                <a:defRPr lang="en-US"/>
              </a:defPPr>
              <a:lvl1pPr>
                <a:defRPr sz="1400" b="1">
                  <a:solidFill>
                    <a:srgbClr val="3391AA"/>
                  </a:solidFill>
                </a:defRPr>
              </a:lvl1pPr>
            </a:lstStyle>
            <a:p>
              <a:r>
                <a:rPr lang="en-US" sz="1050" dirty="0"/>
                <a:t>Suburban (only French Paris Region)</a:t>
              </a:r>
            </a:p>
          </p:txBody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BAD15AF2-6162-4F33-92B7-EC7306482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248" y="2129176"/>
              <a:ext cx="2178050" cy="631824"/>
            </a:xfrm>
            <a:prstGeom prst="rect">
              <a:avLst/>
            </a:prstGeom>
            <a:noFill/>
            <a:ln w="0" algn="ctr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355600" lvl="2" indent="-180975">
                <a:lnSpc>
                  <a:spcPct val="80000"/>
                </a:lnSpc>
                <a:spcBef>
                  <a:spcPct val="40000"/>
                </a:spcBef>
                <a:buClr>
                  <a:srgbClr val="FF0000"/>
                </a:buClr>
                <a:buSzPct val="60000"/>
                <a:buFont typeface="Wingdings" pitchFamily="2" charset="2"/>
                <a:buChar char="Ø"/>
              </a:pPr>
              <a:r>
                <a:rPr lang="en-US" sz="1000" dirty="0">
                  <a:solidFill>
                    <a:srgbClr val="7F7F7F"/>
                  </a:solidFill>
                  <a:cs typeface="Arial" charset="0"/>
                </a:rPr>
                <a:t>Bus/ Coach</a:t>
              </a:r>
            </a:p>
          </p:txBody>
        </p:sp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F1557152-9B41-4B24-8527-0438C78FCB60}"/>
                </a:ext>
              </a:extLst>
            </p:cNvPr>
            <p:cNvGrpSpPr/>
            <p:nvPr/>
          </p:nvGrpSpPr>
          <p:grpSpPr>
            <a:xfrm>
              <a:off x="2762250" y="2180819"/>
              <a:ext cx="1490663" cy="400050"/>
              <a:chOff x="2786643" y="2148320"/>
              <a:chExt cx="1490663" cy="400050"/>
            </a:xfrm>
          </p:grpSpPr>
          <p:sp>
            <p:nvSpPr>
              <p:cNvPr id="45" name="Rectangle 29">
                <a:extLst>
                  <a:ext uri="{FF2B5EF4-FFF2-40B4-BE49-F238E27FC236}">
                    <a16:creationId xmlns:a16="http://schemas.microsoft.com/office/drawing/2014/main" id="{BF748CA6-E944-4513-BF23-BC1147548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6643" y="2148320"/>
                <a:ext cx="1490663" cy="400050"/>
              </a:xfrm>
              <a:prstGeom prst="rect">
                <a:avLst/>
              </a:prstGeom>
              <a:noFill/>
              <a:ln w="25400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174625" lvl="2">
                  <a:lnSpc>
                    <a:spcPct val="80000"/>
                  </a:lnSpc>
                  <a:spcBef>
                    <a:spcPct val="40000"/>
                  </a:spcBef>
                  <a:buClr>
                    <a:srgbClr val="FF0000"/>
                  </a:buClr>
                  <a:buSzPct val="60000"/>
                </a:pPr>
                <a:endParaRPr lang="en-US" sz="1000" dirty="0">
                  <a:solidFill>
                    <a:srgbClr val="7F7F7F"/>
                  </a:solidFill>
                  <a:cs typeface="Arial" charset="0"/>
                </a:endParaRPr>
              </a:p>
            </p:txBody>
          </p:sp>
          <p:sp>
            <p:nvSpPr>
              <p:cNvPr id="46" name="Rectangle 26">
                <a:extLst>
                  <a:ext uri="{FF2B5EF4-FFF2-40B4-BE49-F238E27FC236}">
                    <a16:creationId xmlns:a16="http://schemas.microsoft.com/office/drawing/2014/main" id="{578E5356-D04B-4607-958C-3DD8C9415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268" y="2261311"/>
                <a:ext cx="1197770" cy="182562"/>
              </a:xfrm>
              <a:prstGeom prst="rect">
                <a:avLst/>
              </a:prstGeom>
              <a:noFill/>
              <a:ln w="25400" algn="ctr">
                <a:noFill/>
                <a:prstDash val="dash"/>
                <a:miter lim="800000"/>
                <a:headEnd/>
                <a:tailEnd/>
              </a:ln>
            </p:spPr>
            <p:txBody>
              <a:bodyPr wrap="none" lIns="18000" tIns="18000" rIns="18000" bIns="18000" anchor="ctr"/>
              <a:lstStyle/>
              <a:p>
                <a:endParaRPr lang="fr-FR" sz="1400"/>
              </a:p>
            </p:txBody>
          </p: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3004B268-93F4-43C5-B223-C903A2841A98}"/>
              </a:ext>
            </a:extLst>
          </p:cNvPr>
          <p:cNvGrpSpPr/>
          <p:nvPr/>
        </p:nvGrpSpPr>
        <p:grpSpPr>
          <a:xfrm>
            <a:off x="6440936" y="1916015"/>
            <a:ext cx="5126732" cy="879752"/>
            <a:chOff x="4746626" y="2398174"/>
            <a:chExt cx="3863383" cy="609447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92A309EF-E48D-42D9-82F7-3F866592ABBC}"/>
                </a:ext>
              </a:extLst>
            </p:cNvPr>
            <p:cNvGrpSpPr/>
            <p:nvPr/>
          </p:nvGrpSpPr>
          <p:grpSpPr>
            <a:xfrm>
              <a:off x="4746626" y="2398174"/>
              <a:ext cx="3863383" cy="558882"/>
              <a:chOff x="4746626" y="2007764"/>
              <a:chExt cx="3863383" cy="558882"/>
            </a:xfrm>
          </p:grpSpPr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8039C38C-54FC-4485-B011-35550F9FF7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985" y="2007764"/>
                <a:ext cx="3798024" cy="558882"/>
              </a:xfrm>
              <a:prstGeom prst="roundRect">
                <a:avLst>
                  <a:gd name="adj" fmla="val 7231"/>
                </a:avLst>
              </a:prstGeom>
              <a:solidFill>
                <a:schemeClr val="bg1"/>
              </a:solidFill>
              <a:ln w="19050" algn="ctr">
                <a:noFill/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marL="452438" lvl="1" indent="-179388" algn="just" eaLnBrk="0" hangingPunct="0">
                  <a:lnSpc>
                    <a:spcPct val="80000"/>
                  </a:lnSpc>
                  <a:spcBef>
                    <a:spcPct val="40000"/>
                  </a:spcBef>
                  <a:buClr>
                    <a:srgbClr val="808080"/>
                  </a:buClr>
                  <a:buFontTx/>
                  <a:buChar char="•"/>
                  <a:defRPr/>
                </a:pPr>
                <a:endParaRPr lang="en-US" sz="1400">
                  <a:solidFill>
                    <a:srgbClr val="606060"/>
                  </a:solidFill>
                </a:endParaRPr>
              </a:p>
            </p:txBody>
          </p:sp>
          <p:sp>
            <p:nvSpPr>
              <p:cNvPr id="38" name="Rectangle 29">
                <a:extLst>
                  <a:ext uri="{FF2B5EF4-FFF2-40B4-BE49-F238E27FC236}">
                    <a16:creationId xmlns:a16="http://schemas.microsoft.com/office/drawing/2014/main" id="{94106BF1-10B0-4D16-84C3-028B05F9D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6626" y="2271543"/>
                <a:ext cx="981870" cy="288925"/>
              </a:xfrm>
              <a:prstGeom prst="rect">
                <a:avLst/>
              </a:prstGeom>
              <a:noFill/>
              <a:ln w="0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355600" lvl="2" indent="-180975">
                  <a:lnSpc>
                    <a:spcPct val="80000"/>
                  </a:lnSpc>
                  <a:spcBef>
                    <a:spcPct val="40000"/>
                  </a:spcBef>
                  <a:buClr>
                    <a:srgbClr val="FF0000"/>
                  </a:buClr>
                  <a:buSzPct val="60000"/>
                  <a:buFont typeface="Wingdings" pitchFamily="2" charset="2"/>
                  <a:buChar char="Ø"/>
                </a:pPr>
                <a:r>
                  <a:rPr lang="en-US" sz="1000" dirty="0">
                    <a:solidFill>
                      <a:srgbClr val="7F7F7F"/>
                    </a:solidFill>
                    <a:cs typeface="Arial" charset="0"/>
                  </a:rPr>
                  <a:t>Airside</a:t>
                </a:r>
              </a:p>
              <a:p>
                <a:pPr marL="355600" lvl="2" indent="-180975">
                  <a:lnSpc>
                    <a:spcPct val="80000"/>
                  </a:lnSpc>
                  <a:spcBef>
                    <a:spcPct val="40000"/>
                  </a:spcBef>
                  <a:buClr>
                    <a:srgbClr val="FF0000"/>
                  </a:buClr>
                  <a:buSzPct val="60000"/>
                  <a:buFont typeface="Wingdings" pitchFamily="2" charset="2"/>
                  <a:buChar char="Ø"/>
                </a:pPr>
                <a:r>
                  <a:rPr lang="en-US" sz="1000" dirty="0">
                    <a:solidFill>
                      <a:srgbClr val="7F7F7F"/>
                    </a:solidFill>
                    <a:cs typeface="Arial" charset="0"/>
                  </a:rPr>
                  <a:t>Landside</a:t>
                </a:r>
                <a:endParaRPr lang="en-US" sz="1050" dirty="0">
                  <a:solidFill>
                    <a:srgbClr val="808080"/>
                  </a:solidFill>
                  <a:cs typeface="Arial" charset="0"/>
                </a:endParaRPr>
              </a:p>
            </p:txBody>
          </p:sp>
          <p:sp>
            <p:nvSpPr>
              <p:cNvPr id="39" name="Rectangle 29">
                <a:extLst>
                  <a:ext uri="{FF2B5EF4-FFF2-40B4-BE49-F238E27FC236}">
                    <a16:creationId xmlns:a16="http://schemas.microsoft.com/office/drawing/2014/main" id="{5A8BAAD1-7A51-4D2D-A985-1DDB9FE5F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4570" y="2298486"/>
                <a:ext cx="1592263" cy="214313"/>
              </a:xfrm>
              <a:prstGeom prst="rect">
                <a:avLst/>
              </a:prstGeom>
              <a:noFill/>
              <a:ln w="0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355600" indent="-180975">
                  <a:lnSpc>
                    <a:spcPct val="80000"/>
                  </a:lnSpc>
                  <a:spcBef>
                    <a:spcPct val="40000"/>
                  </a:spcBef>
                  <a:buClr>
                    <a:srgbClr val="FF0000"/>
                  </a:buClr>
                  <a:buSzPct val="60000"/>
                  <a:buFont typeface="Wingdings" pitchFamily="2" charset="2"/>
                  <a:buChar char="Ø"/>
                </a:pPr>
                <a:r>
                  <a:rPr lang="en-US" sz="1000" dirty="0">
                    <a:solidFill>
                      <a:srgbClr val="808080"/>
                    </a:solidFill>
                    <a:cs typeface="Arial" charset="0"/>
                  </a:rPr>
                  <a:t>BtoB airlines</a:t>
                </a:r>
              </a:p>
              <a:p>
                <a:pPr marL="355600" indent="-180975">
                  <a:lnSpc>
                    <a:spcPct val="80000"/>
                  </a:lnSpc>
                  <a:spcBef>
                    <a:spcPct val="40000"/>
                  </a:spcBef>
                  <a:buClr>
                    <a:srgbClr val="FF0000"/>
                  </a:buClr>
                  <a:buSzPct val="60000"/>
                  <a:buFont typeface="Wingdings" pitchFamily="2" charset="2"/>
                  <a:buChar char="Ø"/>
                </a:pPr>
                <a:r>
                  <a:rPr lang="en-US" sz="1000" dirty="0">
                    <a:solidFill>
                      <a:srgbClr val="808080"/>
                    </a:solidFill>
                    <a:cs typeface="Arial" charset="0"/>
                  </a:rPr>
                  <a:t>Airport services</a:t>
                </a:r>
                <a:endParaRPr lang="en-US" sz="1050" dirty="0">
                  <a:solidFill>
                    <a:srgbClr val="808080"/>
                  </a:solidFill>
                  <a:cs typeface="Arial" charset="0"/>
                </a:endParaRPr>
              </a:p>
            </p:txBody>
          </p:sp>
          <p:sp>
            <p:nvSpPr>
              <p:cNvPr id="40" name="Text Box 85">
                <a:extLst>
                  <a:ext uri="{FF2B5EF4-FFF2-40B4-BE49-F238E27FC236}">
                    <a16:creationId xmlns:a16="http://schemas.microsoft.com/office/drawing/2014/main" id="{A7962C76-66F6-46FF-A7C0-A76ED7729B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2467" y="2056633"/>
                <a:ext cx="3493936" cy="101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4041" tIns="0" rIns="74041" bIns="0" anchor="ctr"/>
              <a:lstStyle>
                <a:defPPr>
                  <a:defRPr lang="en-US"/>
                </a:defPPr>
                <a:lvl1pPr>
                  <a:defRPr sz="1400" b="1">
                    <a:solidFill>
                      <a:srgbClr val="3391AA"/>
                    </a:solidFill>
                  </a:defRPr>
                </a:lvl1pPr>
              </a:lstStyle>
              <a:p>
                <a:r>
                  <a:rPr lang="en-US" sz="1050" dirty="0"/>
                  <a:t>Airport transportation</a:t>
                </a:r>
              </a:p>
            </p:txBody>
          </p:sp>
        </p:grp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A2F38E7F-8753-4167-925F-08AD6C94AD93}"/>
                </a:ext>
              </a:extLst>
            </p:cNvPr>
            <p:cNvGrpSpPr/>
            <p:nvPr/>
          </p:nvGrpSpPr>
          <p:grpSpPr>
            <a:xfrm>
              <a:off x="6700268" y="2607571"/>
              <a:ext cx="1560775" cy="400050"/>
              <a:chOff x="2796551" y="2126018"/>
              <a:chExt cx="1486901" cy="400050"/>
            </a:xfrm>
          </p:grpSpPr>
          <p:sp>
            <p:nvSpPr>
              <p:cNvPr id="35" name="Rectangle 29">
                <a:extLst>
                  <a:ext uri="{FF2B5EF4-FFF2-40B4-BE49-F238E27FC236}">
                    <a16:creationId xmlns:a16="http://schemas.microsoft.com/office/drawing/2014/main" id="{19BD168E-4268-48A7-8A9A-372E350C6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551" y="2126018"/>
                <a:ext cx="1486901" cy="400050"/>
              </a:xfrm>
              <a:prstGeom prst="rect">
                <a:avLst/>
              </a:prstGeom>
              <a:noFill/>
              <a:ln w="25400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174625" lvl="2">
                  <a:lnSpc>
                    <a:spcPct val="80000"/>
                  </a:lnSpc>
                  <a:spcBef>
                    <a:spcPct val="40000"/>
                  </a:spcBef>
                  <a:buClr>
                    <a:srgbClr val="FF0000"/>
                  </a:buClr>
                  <a:buSzPct val="60000"/>
                </a:pPr>
                <a:endParaRPr lang="en-US" sz="1000" dirty="0">
                  <a:solidFill>
                    <a:schemeClr val="accent6"/>
                  </a:solidFill>
                  <a:cs typeface="Arial" charset="0"/>
                </a:endParaRPr>
              </a:p>
            </p:txBody>
          </p:sp>
          <p:sp>
            <p:nvSpPr>
              <p:cNvPr id="36" name="Rectangle 26">
                <a:extLst>
                  <a:ext uri="{FF2B5EF4-FFF2-40B4-BE49-F238E27FC236}">
                    <a16:creationId xmlns:a16="http://schemas.microsoft.com/office/drawing/2014/main" id="{11E5CA25-02A6-4505-AA8E-02ECA0463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3107" y="2261311"/>
                <a:ext cx="1273931" cy="182562"/>
              </a:xfrm>
              <a:prstGeom prst="rect">
                <a:avLst/>
              </a:prstGeom>
              <a:noFill/>
              <a:ln w="25400" algn="ctr">
                <a:noFill/>
                <a:prstDash val="dash"/>
                <a:miter lim="800000"/>
                <a:headEnd/>
                <a:tailEnd/>
              </a:ln>
            </p:spPr>
            <p:txBody>
              <a:bodyPr wrap="none" lIns="18000" tIns="18000" rIns="18000" bIns="18000" anchor="ctr"/>
              <a:lstStyle/>
              <a:p>
                <a:endParaRPr lang="fr-FR" sz="1400"/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559AC1DE-BDB3-4EA8-A2A4-25754D410DDB}"/>
              </a:ext>
            </a:extLst>
          </p:cNvPr>
          <p:cNvGrpSpPr/>
          <p:nvPr/>
        </p:nvGrpSpPr>
        <p:grpSpPr>
          <a:xfrm>
            <a:off x="6536020" y="3740626"/>
            <a:ext cx="5040000" cy="872017"/>
            <a:chOff x="4667243" y="2619547"/>
            <a:chExt cx="3798026" cy="1655763"/>
          </a:xfrm>
        </p:grpSpPr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CD2089DF-F7F4-4EBB-91D8-70B095773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243" y="2619547"/>
              <a:ext cx="3798026" cy="1655763"/>
            </a:xfrm>
            <a:prstGeom prst="roundRect">
              <a:avLst>
                <a:gd name="adj" fmla="val 7231"/>
              </a:avLst>
            </a:prstGeom>
            <a:solidFill>
              <a:schemeClr val="bg1"/>
            </a:solidFill>
            <a:ln w="19050" algn="ctr">
              <a:noFill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marL="452438" lvl="1" indent="-179388" algn="just" eaLnBrk="0" hangingPunct="0">
                <a:lnSpc>
                  <a:spcPct val="80000"/>
                </a:lnSpc>
                <a:spcBef>
                  <a:spcPct val="40000"/>
                </a:spcBef>
                <a:buClr>
                  <a:srgbClr val="808080"/>
                </a:buClr>
                <a:buFontTx/>
                <a:buChar char="•"/>
                <a:defRPr/>
              </a:pPr>
              <a:endParaRPr lang="en-US" sz="1400">
                <a:solidFill>
                  <a:srgbClr val="606060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FE9521F-C87E-45A5-A992-F0B2F1B56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625" y="2983085"/>
              <a:ext cx="2173288" cy="1187483"/>
            </a:xfrm>
            <a:prstGeom prst="rect">
              <a:avLst/>
            </a:prstGeom>
            <a:noFill/>
            <a:ln w="0" algn="ctr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355600" lvl="2" indent="-180975">
                <a:lnSpc>
                  <a:spcPct val="80000"/>
                </a:lnSpc>
                <a:spcBef>
                  <a:spcPct val="40000"/>
                </a:spcBef>
                <a:buClr>
                  <a:srgbClr val="FF0000"/>
                </a:buClr>
                <a:buSzPct val="60000"/>
                <a:buFont typeface="Wingdings" pitchFamily="2" charset="2"/>
                <a:buChar char="Ø"/>
              </a:pPr>
              <a:r>
                <a:rPr lang="en-US" sz="1000" dirty="0">
                  <a:solidFill>
                    <a:srgbClr val="808080"/>
                  </a:solidFill>
                </a:rPr>
                <a:t>Consulting / AMO</a:t>
              </a:r>
            </a:p>
            <a:p>
              <a:pPr marL="355600" lvl="2" indent="-180975">
                <a:lnSpc>
                  <a:spcPct val="80000"/>
                </a:lnSpc>
                <a:spcBef>
                  <a:spcPct val="40000"/>
                </a:spcBef>
                <a:buClr>
                  <a:srgbClr val="FF0000"/>
                </a:buClr>
                <a:buSzPct val="60000"/>
                <a:buFont typeface="Wingdings" pitchFamily="2" charset="2"/>
                <a:buChar char="Ø"/>
              </a:pPr>
              <a:r>
                <a:rPr lang="en-US" sz="1000" dirty="0">
                  <a:solidFill>
                    <a:srgbClr val="808080"/>
                  </a:solidFill>
                </a:rPr>
                <a:t>Digital services</a:t>
              </a:r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5B953DF-67C4-46E4-AA39-19DBF6985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087" y="2929183"/>
              <a:ext cx="1503363" cy="993775"/>
            </a:xfrm>
            <a:prstGeom prst="rect">
              <a:avLst/>
            </a:prstGeom>
            <a:noFill/>
            <a:ln w="0" algn="ctr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355600" lvl="2" indent="-180975">
                <a:lnSpc>
                  <a:spcPct val="80000"/>
                </a:lnSpc>
                <a:spcBef>
                  <a:spcPct val="40000"/>
                </a:spcBef>
                <a:buClr>
                  <a:srgbClr val="FF0000"/>
                </a:buClr>
                <a:buSzPct val="60000"/>
                <a:buFont typeface="Wingdings" pitchFamily="2" charset="2"/>
                <a:buChar char="Ø"/>
              </a:pPr>
              <a:r>
                <a:rPr lang="en-US" sz="1000" dirty="0">
                  <a:solidFill>
                    <a:srgbClr val="808080"/>
                  </a:solidFill>
                </a:rPr>
                <a:t>Call centers</a:t>
              </a:r>
            </a:p>
          </p:txBody>
        </p:sp>
        <p:sp>
          <p:nvSpPr>
            <p:cNvPr id="32" name="Text Box 41">
              <a:extLst>
                <a:ext uri="{FF2B5EF4-FFF2-40B4-BE49-F238E27FC236}">
                  <a16:creationId xmlns:a16="http://schemas.microsoft.com/office/drawing/2014/main" id="{948C1BB1-8535-487B-A9A9-9910415FB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6624" y="2720410"/>
              <a:ext cx="3493936" cy="278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4041" tIns="0" rIns="74041" bIns="0" anchor="ctr"/>
            <a:lstStyle>
              <a:defPPr>
                <a:defRPr lang="en-US"/>
              </a:defPPr>
              <a:lvl1pPr>
                <a:defRPr sz="1400" b="1">
                  <a:solidFill>
                    <a:srgbClr val="3391AA"/>
                  </a:solidFill>
                </a:defRPr>
              </a:lvl1pPr>
            </a:lstStyle>
            <a:p>
              <a:r>
                <a:rPr lang="en-US" sz="1050" dirty="0"/>
                <a:t>Other services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65B043B3-C797-4517-95AD-6ABBD740421F}"/>
              </a:ext>
            </a:extLst>
          </p:cNvPr>
          <p:cNvGrpSpPr/>
          <p:nvPr/>
        </p:nvGrpSpPr>
        <p:grpSpPr>
          <a:xfrm>
            <a:off x="6527668" y="3049377"/>
            <a:ext cx="5040000" cy="401607"/>
            <a:chOff x="4684705" y="3067528"/>
            <a:chExt cx="3798026" cy="568325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0F1DA72-1160-4B2B-8842-77537CDEEC67}"/>
                </a:ext>
              </a:extLst>
            </p:cNvPr>
            <p:cNvGrpSpPr/>
            <p:nvPr/>
          </p:nvGrpSpPr>
          <p:grpSpPr>
            <a:xfrm>
              <a:off x="4684705" y="3067528"/>
              <a:ext cx="3798026" cy="568325"/>
              <a:chOff x="4684705" y="2013122"/>
              <a:chExt cx="3798026" cy="568325"/>
            </a:xfrm>
          </p:grpSpPr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EC734DFD-12DF-4891-A94F-48AB3B031C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4705" y="2013122"/>
                <a:ext cx="3798026" cy="531813"/>
              </a:xfrm>
              <a:prstGeom prst="roundRect">
                <a:avLst>
                  <a:gd name="adj" fmla="val 7231"/>
                </a:avLst>
              </a:prstGeom>
              <a:solidFill>
                <a:schemeClr val="bg1"/>
              </a:solidFill>
              <a:ln w="19050" algn="ctr">
                <a:noFill/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marL="452438" lvl="1" indent="-179388" algn="just" eaLnBrk="0" hangingPunct="0">
                  <a:lnSpc>
                    <a:spcPct val="80000"/>
                  </a:lnSpc>
                  <a:spcBef>
                    <a:spcPct val="40000"/>
                  </a:spcBef>
                  <a:buClr>
                    <a:srgbClr val="808080"/>
                  </a:buClr>
                  <a:buFontTx/>
                  <a:buChar char="•"/>
                  <a:defRPr/>
                </a:pPr>
                <a:endParaRPr lang="en-US" sz="1400">
                  <a:solidFill>
                    <a:srgbClr val="606060"/>
                  </a:solidFill>
                </a:endParaRPr>
              </a:p>
            </p:txBody>
          </p:sp>
          <p:sp>
            <p:nvSpPr>
              <p:cNvPr id="27" name="Rectangle 29">
                <a:extLst>
                  <a:ext uri="{FF2B5EF4-FFF2-40B4-BE49-F238E27FC236}">
                    <a16:creationId xmlns:a16="http://schemas.microsoft.com/office/drawing/2014/main" id="{6197D7CE-EBD1-425E-B639-BF6AE7784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6626" y="2292522"/>
                <a:ext cx="981870" cy="288925"/>
              </a:xfrm>
              <a:prstGeom prst="rect">
                <a:avLst/>
              </a:prstGeom>
              <a:noFill/>
              <a:ln w="0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355600" lvl="2" indent="-180975">
                  <a:lnSpc>
                    <a:spcPct val="80000"/>
                  </a:lnSpc>
                  <a:spcBef>
                    <a:spcPct val="40000"/>
                  </a:spcBef>
                  <a:buClr>
                    <a:srgbClr val="FF0000"/>
                  </a:buClr>
                  <a:buSzPct val="60000"/>
                  <a:buFont typeface="Wingdings" pitchFamily="2" charset="2"/>
                  <a:buChar char="Ø"/>
                </a:pPr>
                <a:endParaRPr lang="en-US" sz="1050" dirty="0">
                  <a:solidFill>
                    <a:srgbClr val="808080"/>
                  </a:solidFill>
                  <a:cs typeface="Arial" charset="0"/>
                </a:endParaRPr>
              </a:p>
            </p:txBody>
          </p:sp>
          <p:sp>
            <p:nvSpPr>
              <p:cNvPr id="28" name="Text Box 85">
                <a:extLst>
                  <a:ext uri="{FF2B5EF4-FFF2-40B4-BE49-F238E27FC236}">
                    <a16:creationId xmlns:a16="http://schemas.microsoft.com/office/drawing/2014/main" id="{EA9B1101-BCEB-4A3C-87E1-BB099EB4B2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6624" y="2059342"/>
                <a:ext cx="3493936" cy="207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4041" tIns="0" rIns="74041" bIns="0" anchor="ctr"/>
              <a:lstStyle>
                <a:defPPr>
                  <a:defRPr lang="en-US"/>
                </a:defPPr>
                <a:lvl1pPr>
                  <a:defRPr sz="1400" b="1">
                    <a:solidFill>
                      <a:srgbClr val="3391AA"/>
                    </a:solidFill>
                  </a:defRPr>
                </a:lvl1pPr>
              </a:lstStyle>
              <a:p>
                <a:r>
                  <a:rPr lang="en-US" sz="1050" dirty="0"/>
                  <a:t>Car Park</a:t>
                </a:r>
              </a:p>
            </p:txBody>
          </p:sp>
        </p:grp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9D010580-7FBD-45BD-B69B-5556C061A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8496" y="3357867"/>
              <a:ext cx="1592263" cy="214313"/>
            </a:xfrm>
            <a:prstGeom prst="rect">
              <a:avLst/>
            </a:prstGeom>
            <a:noFill/>
            <a:ln w="0" algn="ctr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174625">
                <a:lnSpc>
                  <a:spcPct val="80000"/>
                </a:lnSpc>
                <a:spcBef>
                  <a:spcPct val="40000"/>
                </a:spcBef>
                <a:buClr>
                  <a:srgbClr val="FF0000"/>
                </a:buClr>
                <a:buSzPct val="60000"/>
              </a:pPr>
              <a:endParaRPr lang="en-US" sz="1050" dirty="0">
                <a:solidFill>
                  <a:srgbClr val="808080"/>
                </a:solidFill>
                <a:cs typeface="Arial" charset="0"/>
              </a:endParaRPr>
            </a:p>
          </p:txBody>
        </p:sp>
      </p:grpSp>
      <p:sp>
        <p:nvSpPr>
          <p:cNvPr id="23" name="Rectangle 29">
            <a:extLst>
              <a:ext uri="{FF2B5EF4-FFF2-40B4-BE49-F238E27FC236}">
                <a16:creationId xmlns:a16="http://schemas.microsoft.com/office/drawing/2014/main" id="{E980993A-21AE-4040-9AEB-D2A6E4849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717" y="3422778"/>
            <a:ext cx="1994971" cy="523377"/>
          </a:xfrm>
          <a:prstGeom prst="rect">
            <a:avLst/>
          </a:prstGeom>
          <a:noFill/>
          <a:ln w="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355600" lvl="2" indent="-180975">
              <a:lnSpc>
                <a:spcPct val="80000"/>
              </a:lnSpc>
              <a:spcBef>
                <a:spcPct val="40000"/>
              </a:spcBef>
              <a:buClr>
                <a:srgbClr val="FF0000"/>
              </a:buClr>
              <a:buSzPct val="60000"/>
              <a:buFont typeface="Wingdings" pitchFamily="2" charset="2"/>
              <a:buChar char="Ø"/>
            </a:pPr>
            <a:r>
              <a:rPr lang="en-US" sz="1000" dirty="0">
                <a:solidFill>
                  <a:srgbClr val="808080"/>
                </a:solidFill>
              </a:rPr>
              <a:t>BtoB regional coach</a:t>
            </a:r>
          </a:p>
          <a:p>
            <a:pPr marL="355600" lvl="2" indent="-180975">
              <a:lnSpc>
                <a:spcPct val="80000"/>
              </a:lnSpc>
              <a:spcBef>
                <a:spcPct val="40000"/>
              </a:spcBef>
              <a:buClr>
                <a:srgbClr val="FF0000"/>
              </a:buClr>
              <a:buSzPct val="60000"/>
              <a:buFont typeface="Wingdings" pitchFamily="2" charset="2"/>
              <a:buChar char="Ø"/>
            </a:pPr>
            <a:r>
              <a:rPr lang="en-US" sz="1000" dirty="0">
                <a:solidFill>
                  <a:srgbClr val="808080"/>
                </a:solidFill>
              </a:rPr>
              <a:t>Long distance coaches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CA6E504-B74B-4227-8CA8-A31F9E9B2B71}"/>
              </a:ext>
            </a:extLst>
          </p:cNvPr>
          <p:cNvSpPr/>
          <p:nvPr/>
        </p:nvSpPr>
        <p:spPr>
          <a:xfrm>
            <a:off x="766695" y="5800105"/>
            <a:ext cx="106859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4625" lvl="2">
              <a:lnSpc>
                <a:spcPct val="80000"/>
              </a:lnSpc>
              <a:spcBef>
                <a:spcPct val="40000"/>
              </a:spcBef>
              <a:buClr>
                <a:srgbClr val="FF0000"/>
              </a:buClr>
              <a:buSzPct val="60000"/>
            </a:pPr>
            <a:r>
              <a:rPr lang="en-ZA" sz="1100" b="1" dirty="0">
                <a:cs typeface="Arial" charset="0"/>
              </a:rPr>
              <a:t>Note that for each activity, a generic activity is available (</a:t>
            </a:r>
            <a:r>
              <a:rPr lang="en-ZA" sz="1100" b="1" dirty="0" err="1">
                <a:cs typeface="Arial" charset="0"/>
              </a:rPr>
              <a:t>ie</a:t>
            </a:r>
            <a:r>
              <a:rPr lang="en-ZA" sz="1100" b="1" dirty="0">
                <a:cs typeface="Arial" charset="0"/>
              </a:rPr>
              <a:t> Urban - Input technical activity, Interurban - Input technical activity)</a:t>
            </a:r>
          </a:p>
          <a:p>
            <a:pPr marL="174625" lvl="2">
              <a:lnSpc>
                <a:spcPct val="80000"/>
              </a:lnSpc>
              <a:spcBef>
                <a:spcPct val="40000"/>
              </a:spcBef>
              <a:buClr>
                <a:srgbClr val="FF0000"/>
              </a:buClr>
              <a:buSzPct val="60000"/>
            </a:pPr>
            <a:r>
              <a:rPr lang="en-ZA" sz="1100" b="1" dirty="0">
                <a:cs typeface="Arial" charset="0"/>
              </a:rPr>
              <a:t>LTP could be filled in at this generic activity level without necessarily going at sub activity level </a:t>
            </a:r>
          </a:p>
        </p:txBody>
      </p:sp>
      <p:sp>
        <p:nvSpPr>
          <p:cNvPr id="66" name="Espace réservé du pied de page 3">
            <a:extLst>
              <a:ext uri="{FF2B5EF4-FFF2-40B4-BE49-F238E27FC236}">
                <a16:creationId xmlns:a16="http://schemas.microsoft.com/office/drawing/2014/main" id="{828EB729-37F1-4E1A-851D-7A187210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6000" y="6534821"/>
            <a:ext cx="4680000" cy="123111"/>
          </a:xfrm>
        </p:spPr>
        <p:txBody>
          <a:bodyPr/>
          <a:lstStyle/>
          <a:p>
            <a:r>
              <a:rPr lang="en-US" noProof="0"/>
              <a:t>LTP 2022 Guidelines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1862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33BDD0E-044D-46E8-8E60-DBFC512E506B}"/>
              </a:ext>
            </a:extLst>
          </p:cNvPr>
          <p:cNvSpPr/>
          <p:nvPr/>
        </p:nvSpPr>
        <p:spPr>
          <a:xfrm>
            <a:off x="733339" y="3766655"/>
            <a:ext cx="10909795" cy="226142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462DC8-B9BC-4F7A-A5D9-C861B888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2">
                    <a:lumMod val="75000"/>
                  </a:schemeClr>
                </a:solidFill>
              </a:rPr>
              <a:t>Transdev’s strategy starts with a clear vision of profitability levers in mobility 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BBA2F0CC-9A4C-4340-9EA0-0659120A3E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824" y="3829932"/>
            <a:ext cx="10909795" cy="313966"/>
          </a:xfrm>
        </p:spPr>
        <p:txBody>
          <a:bodyPr/>
          <a:lstStyle/>
          <a:p>
            <a:pPr marL="0" indent="0">
              <a:buNone/>
            </a:pPr>
            <a:r>
              <a:rPr lang="en-GB" sz="1400" b="0">
                <a:solidFill>
                  <a:schemeClr val="tx1"/>
                </a:solidFill>
              </a:rPr>
              <a:t>Reading grid to make sense out of Transdev’s activities, based on financial research on Transdev &amp; competitors:</a:t>
            </a:r>
          </a:p>
          <a:p>
            <a:endParaRPr lang="en-US" sz="1400" b="0">
              <a:solidFill>
                <a:schemeClr val="tx1"/>
              </a:solidFill>
            </a:endParaRPr>
          </a:p>
          <a:p>
            <a:endParaRPr lang="en-US" sz="1400" b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35EC26-6189-4086-90AC-8BACF0A4E633}"/>
              </a:ext>
            </a:extLst>
          </p:cNvPr>
          <p:cNvSpPr txBox="1"/>
          <p:nvPr/>
        </p:nvSpPr>
        <p:spPr>
          <a:xfrm>
            <a:off x="658813" y="1647457"/>
            <a:ext cx="3849179" cy="172354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800" b="1" i="0" u="none" strike="noStrike" kern="1200" cap="none" spc="0" normalizeH="0" baseline="0">
                <a:ln>
                  <a:noFill/>
                </a:ln>
                <a:solidFill>
                  <a:srgbClr val="3391A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Portfolio management to target </a:t>
            </a:r>
            <a:r>
              <a:rPr kumimoji="0" lang="en-ZA" sz="2800" b="1" i="0" u="none" strike="noStrike" kern="1200" cap="none" spc="0" normalizeH="0" baseline="0">
                <a:ln>
                  <a:noFill/>
                </a:ln>
                <a:solidFill>
                  <a:srgbClr val="3C0C44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profitable growth 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7704378-4AB1-4BD3-9A3F-BE03CB6AA0B0}"/>
              </a:ext>
            </a:extLst>
          </p:cNvPr>
          <p:cNvSpPr txBox="1"/>
          <p:nvPr/>
        </p:nvSpPr>
        <p:spPr>
          <a:xfrm>
            <a:off x="4681057" y="1647528"/>
            <a:ext cx="6887553" cy="15388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ZA" sz="1600" b="0" i="0" u="none" strike="noStrike" kern="1200" cap="none" spc="0" normalizeH="0" baseline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Evaluate all of Transdev activities with the </a:t>
            </a:r>
            <a:r>
              <a:rPr kumimoji="0" lang="en-ZA" sz="1600" b="1" i="0" u="none" strike="noStrike" kern="1200" cap="none" spc="0" normalizeH="0" baseline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same reading grid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ZA" sz="1600" b="0" i="0" u="none" strike="noStrike" kern="1200" cap="none" spc="0" normalizeH="0" baseline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Understand which businesses are profitable, which are not, </a:t>
            </a:r>
            <a:r>
              <a:rPr kumimoji="0" lang="en-ZA" sz="1600" b="1" i="0" u="none" strike="noStrike" kern="1200" cap="none" spc="0" normalizeH="0" baseline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structurally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ZA" sz="1600" b="0" i="0" u="none" strike="noStrike" kern="1200" cap="none" spc="0" normalizeH="0" baseline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Act on portfolio through </a:t>
            </a:r>
            <a:r>
              <a:rPr kumimoji="0" lang="en-ZA" sz="1600" b="1" i="0" u="none" strike="noStrike" kern="1200" cap="none" spc="0" normalizeH="0" baseline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selectivity</a:t>
            </a:r>
            <a:r>
              <a:rPr kumimoji="0" lang="en-ZA" sz="1600" b="0" i="0" u="none" strike="noStrike" kern="1200" cap="none" spc="0" normalizeH="0" baseline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, channelling investments only where they will generate a return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2EE5ECA-B49A-4A1E-83C5-0AE3A966683B}"/>
              </a:ext>
            </a:extLst>
          </p:cNvPr>
          <p:cNvSpPr txBox="1"/>
          <p:nvPr/>
        </p:nvSpPr>
        <p:spPr>
          <a:xfrm>
            <a:off x="8615683" y="4643432"/>
            <a:ext cx="1534093" cy="623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Technical expertise</a:t>
            </a:r>
            <a:endParaRPr kumimoji="0" lang="fr-FR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A03A010-F845-4A98-A391-02C72287E5AC}"/>
              </a:ext>
            </a:extLst>
          </p:cNvPr>
          <p:cNvSpPr txBox="1"/>
          <p:nvPr/>
        </p:nvSpPr>
        <p:spPr>
          <a:xfrm>
            <a:off x="1959936" y="4579318"/>
            <a:ext cx="1699182" cy="46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Economic growth, demand for PT 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A6B1069-6A4A-493B-B04B-663F225D31F5}"/>
              </a:ext>
            </a:extLst>
          </p:cNvPr>
          <p:cNvSpPr txBox="1"/>
          <p:nvPr/>
        </p:nvSpPr>
        <p:spPr>
          <a:xfrm>
            <a:off x="3543222" y="5270778"/>
            <a:ext cx="1699182" cy="473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Scope of the value chain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E658B62-3D23-4B6C-A00B-3630990CAF52}"/>
              </a:ext>
            </a:extLst>
          </p:cNvPr>
          <p:cNvSpPr txBox="1"/>
          <p:nvPr/>
        </p:nvSpPr>
        <p:spPr>
          <a:xfrm>
            <a:off x="5265002" y="4549164"/>
            <a:ext cx="1454580" cy="670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Competitive pressure, local size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D045F27-02C1-4BB4-8FBC-899F4DF8689F}"/>
              </a:ext>
            </a:extLst>
          </p:cNvPr>
          <p:cNvSpPr txBox="1"/>
          <p:nvPr/>
        </p:nvSpPr>
        <p:spPr>
          <a:xfrm>
            <a:off x="6989307" y="5270778"/>
            <a:ext cx="1534094" cy="473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Position in contract cycle 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8B4297C8-AD1D-4E01-B59C-5CAFF16A709C}"/>
              </a:ext>
            </a:extLst>
          </p:cNvPr>
          <p:cNvSpPr/>
          <p:nvPr/>
        </p:nvSpPr>
        <p:spPr>
          <a:xfrm>
            <a:off x="1939191" y="4438097"/>
            <a:ext cx="8399199" cy="1488698"/>
          </a:xfrm>
          <a:custGeom>
            <a:avLst/>
            <a:gdLst>
              <a:gd name="connsiteX0" fmla="*/ 500164 w 3082626"/>
              <a:gd name="connsiteY0" fmla="*/ 0 h 417453"/>
              <a:gd name="connsiteX1" fmla="*/ 597056 w 3082626"/>
              <a:gd name="connsiteY1" fmla="*/ 0 h 417453"/>
              <a:gd name="connsiteX2" fmla="*/ 697677 w 3082626"/>
              <a:gd name="connsiteY2" fmla="*/ 128360 h 417453"/>
              <a:gd name="connsiteX3" fmla="*/ 1167898 w 3082626"/>
              <a:gd name="connsiteY3" fmla="*/ 128360 h 417453"/>
              <a:gd name="connsiteX4" fmla="*/ 1230898 w 3082626"/>
              <a:gd name="connsiteY4" fmla="*/ 208698 h 417453"/>
              <a:gd name="connsiteX5" fmla="*/ 1730265 w 3082626"/>
              <a:gd name="connsiteY5" fmla="*/ 208698 h 417453"/>
              <a:gd name="connsiteX6" fmla="*/ 1793315 w 3082626"/>
              <a:gd name="connsiteY6" fmla="*/ 128360 h 417453"/>
              <a:gd name="connsiteX7" fmla="*/ 1692638 w 3082626"/>
              <a:gd name="connsiteY7" fmla="*/ 0 h 417453"/>
              <a:gd name="connsiteX8" fmla="*/ 1789530 w 3082626"/>
              <a:gd name="connsiteY8" fmla="*/ 0 h 417453"/>
              <a:gd name="connsiteX9" fmla="*/ 1890151 w 3082626"/>
              <a:gd name="connsiteY9" fmla="*/ 128360 h 417453"/>
              <a:gd name="connsiteX10" fmla="*/ 2360373 w 3082626"/>
              <a:gd name="connsiteY10" fmla="*/ 128360 h 417453"/>
              <a:gd name="connsiteX11" fmla="*/ 2423373 w 3082626"/>
              <a:gd name="connsiteY11" fmla="*/ 208698 h 417453"/>
              <a:gd name="connsiteX12" fmla="*/ 2922740 w 3082626"/>
              <a:gd name="connsiteY12" fmla="*/ 208698 h 417453"/>
              <a:gd name="connsiteX13" fmla="*/ 2985790 w 3082626"/>
              <a:gd name="connsiteY13" fmla="*/ 128360 h 417453"/>
              <a:gd name="connsiteX14" fmla="*/ 2885113 w 3082626"/>
              <a:gd name="connsiteY14" fmla="*/ 0 h 417453"/>
              <a:gd name="connsiteX15" fmla="*/ 2982005 w 3082626"/>
              <a:gd name="connsiteY15" fmla="*/ 0 h 417453"/>
              <a:gd name="connsiteX16" fmla="*/ 3082626 w 3082626"/>
              <a:gd name="connsiteY16" fmla="*/ 128360 h 417453"/>
              <a:gd name="connsiteX17" fmla="*/ 2956638 w 3082626"/>
              <a:gd name="connsiteY17" fmla="*/ 289093 h 417453"/>
              <a:gd name="connsiteX18" fmla="*/ 2486417 w 3082626"/>
              <a:gd name="connsiteY18" fmla="*/ 289093 h 417453"/>
              <a:gd name="connsiteX19" fmla="*/ 2385740 w 3082626"/>
              <a:gd name="connsiteY19" fmla="*/ 417453 h 417453"/>
              <a:gd name="connsiteX20" fmla="*/ 2288905 w 3082626"/>
              <a:gd name="connsiteY20" fmla="*/ 417453 h 417453"/>
              <a:gd name="connsiteX21" fmla="*/ 2389525 w 3082626"/>
              <a:gd name="connsiteY21" fmla="*/ 289093 h 417453"/>
              <a:gd name="connsiteX22" fmla="*/ 2326532 w 3082626"/>
              <a:gd name="connsiteY22" fmla="*/ 208698 h 417453"/>
              <a:gd name="connsiteX23" fmla="*/ 1827179 w 3082626"/>
              <a:gd name="connsiteY23" fmla="*/ 208698 h 417453"/>
              <a:gd name="connsiteX24" fmla="*/ 1764163 w 3082626"/>
              <a:gd name="connsiteY24" fmla="*/ 289093 h 417453"/>
              <a:gd name="connsiteX25" fmla="*/ 1293942 w 3082626"/>
              <a:gd name="connsiteY25" fmla="*/ 289093 h 417453"/>
              <a:gd name="connsiteX26" fmla="*/ 1193264 w 3082626"/>
              <a:gd name="connsiteY26" fmla="*/ 417453 h 417453"/>
              <a:gd name="connsiteX27" fmla="*/ 1096429 w 3082626"/>
              <a:gd name="connsiteY27" fmla="*/ 417453 h 417453"/>
              <a:gd name="connsiteX28" fmla="*/ 1197050 w 3082626"/>
              <a:gd name="connsiteY28" fmla="*/ 289093 h 417453"/>
              <a:gd name="connsiteX29" fmla="*/ 1134056 w 3082626"/>
              <a:gd name="connsiteY29" fmla="*/ 208698 h 417453"/>
              <a:gd name="connsiteX30" fmla="*/ 634705 w 3082626"/>
              <a:gd name="connsiteY30" fmla="*/ 208698 h 417453"/>
              <a:gd name="connsiteX31" fmla="*/ 571689 w 3082626"/>
              <a:gd name="connsiteY31" fmla="*/ 289093 h 417453"/>
              <a:gd name="connsiteX32" fmla="*/ 62993 w 3082626"/>
              <a:gd name="connsiteY32" fmla="*/ 289093 h 417453"/>
              <a:gd name="connsiteX33" fmla="*/ 0 w 3082626"/>
              <a:gd name="connsiteY33" fmla="*/ 208698 h 417453"/>
              <a:gd name="connsiteX34" fmla="*/ 537791 w 3082626"/>
              <a:gd name="connsiteY34" fmla="*/ 208698 h 417453"/>
              <a:gd name="connsiteX35" fmla="*/ 600841 w 3082626"/>
              <a:gd name="connsiteY35" fmla="*/ 128360 h 417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082626" h="417453">
                <a:moveTo>
                  <a:pt x="500164" y="0"/>
                </a:moveTo>
                <a:lnTo>
                  <a:pt x="597056" y="0"/>
                </a:lnTo>
                <a:lnTo>
                  <a:pt x="697677" y="128360"/>
                </a:lnTo>
                <a:lnTo>
                  <a:pt x="1167898" y="128360"/>
                </a:lnTo>
                <a:lnTo>
                  <a:pt x="1230898" y="208698"/>
                </a:lnTo>
                <a:lnTo>
                  <a:pt x="1730265" y="208698"/>
                </a:lnTo>
                <a:lnTo>
                  <a:pt x="1793315" y="128360"/>
                </a:lnTo>
                <a:lnTo>
                  <a:pt x="1692638" y="0"/>
                </a:lnTo>
                <a:lnTo>
                  <a:pt x="1789530" y="0"/>
                </a:lnTo>
                <a:lnTo>
                  <a:pt x="1890151" y="128360"/>
                </a:lnTo>
                <a:lnTo>
                  <a:pt x="2360373" y="128360"/>
                </a:lnTo>
                <a:lnTo>
                  <a:pt x="2423373" y="208698"/>
                </a:lnTo>
                <a:lnTo>
                  <a:pt x="2922740" y="208698"/>
                </a:lnTo>
                <a:lnTo>
                  <a:pt x="2985790" y="128360"/>
                </a:lnTo>
                <a:lnTo>
                  <a:pt x="2885113" y="0"/>
                </a:lnTo>
                <a:lnTo>
                  <a:pt x="2982005" y="0"/>
                </a:lnTo>
                <a:lnTo>
                  <a:pt x="3082626" y="128360"/>
                </a:lnTo>
                <a:lnTo>
                  <a:pt x="2956638" y="289093"/>
                </a:lnTo>
                <a:lnTo>
                  <a:pt x="2486417" y="289093"/>
                </a:lnTo>
                <a:lnTo>
                  <a:pt x="2385740" y="417453"/>
                </a:lnTo>
                <a:lnTo>
                  <a:pt x="2288905" y="417453"/>
                </a:lnTo>
                <a:lnTo>
                  <a:pt x="2389525" y="289093"/>
                </a:lnTo>
                <a:lnTo>
                  <a:pt x="2326532" y="208698"/>
                </a:lnTo>
                <a:lnTo>
                  <a:pt x="1827179" y="208698"/>
                </a:lnTo>
                <a:lnTo>
                  <a:pt x="1764163" y="289093"/>
                </a:lnTo>
                <a:lnTo>
                  <a:pt x="1293942" y="289093"/>
                </a:lnTo>
                <a:lnTo>
                  <a:pt x="1193264" y="417453"/>
                </a:lnTo>
                <a:lnTo>
                  <a:pt x="1096429" y="417453"/>
                </a:lnTo>
                <a:lnTo>
                  <a:pt x="1197050" y="289093"/>
                </a:lnTo>
                <a:lnTo>
                  <a:pt x="1134056" y="208698"/>
                </a:lnTo>
                <a:lnTo>
                  <a:pt x="634705" y="208698"/>
                </a:lnTo>
                <a:lnTo>
                  <a:pt x="571689" y="289093"/>
                </a:lnTo>
                <a:lnTo>
                  <a:pt x="62993" y="289093"/>
                </a:lnTo>
                <a:lnTo>
                  <a:pt x="0" y="208698"/>
                </a:lnTo>
                <a:lnTo>
                  <a:pt x="537791" y="208698"/>
                </a:lnTo>
                <a:lnTo>
                  <a:pt x="600841" y="128360"/>
                </a:lnTo>
                <a:close/>
              </a:path>
            </a:pathLst>
          </a:custGeom>
          <a:gradFill flip="none" rotWithShape="1">
            <a:gsLst>
              <a:gs pos="0">
                <a:srgbClr val="3C0C44"/>
              </a:gs>
              <a:gs pos="100000">
                <a:srgbClr val="A2CAB8"/>
              </a:gs>
              <a:gs pos="56000">
                <a:srgbClr val="3391AA"/>
              </a:gs>
            </a:gsLst>
            <a:lin ang="0" scaled="1"/>
            <a:tileRect/>
          </a:gradFill>
          <a:ln w="929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Espace réservé du pied de page 3">
            <a:extLst>
              <a:ext uri="{FF2B5EF4-FFF2-40B4-BE49-F238E27FC236}">
                <a16:creationId xmlns:a16="http://schemas.microsoft.com/office/drawing/2014/main" id="{7E01A696-7611-41B0-81AB-B8949B2F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6000" y="6534821"/>
            <a:ext cx="4680000" cy="123111"/>
          </a:xfrm>
        </p:spPr>
        <p:txBody>
          <a:bodyPr/>
          <a:lstStyle/>
          <a:p>
            <a:r>
              <a:rPr lang="en-US" noProof="0"/>
              <a:t>LTP 2022 Guidelines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7539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4D94D-14E2-4EAC-8955-41E30189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>
                <a:solidFill>
                  <a:schemeClr val="tx2">
                    <a:lumMod val="75000"/>
                  </a:schemeClr>
                </a:solidFill>
              </a:rPr>
              <a:t>Portfolio management general framework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9A0F764A-E356-4ADB-8900-B307195E3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220359"/>
              </p:ext>
            </p:extLst>
          </p:nvPr>
        </p:nvGraphicFramePr>
        <p:xfrm>
          <a:off x="658813" y="1339914"/>
          <a:ext cx="8666256" cy="475854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94572">
                  <a:extLst>
                    <a:ext uri="{9D8B030D-6E8A-4147-A177-3AD203B41FA5}">
                      <a16:colId xmlns:a16="http://schemas.microsoft.com/office/drawing/2014/main" val="3183244612"/>
                    </a:ext>
                  </a:extLst>
                </a:gridCol>
                <a:gridCol w="1717921">
                  <a:extLst>
                    <a:ext uri="{9D8B030D-6E8A-4147-A177-3AD203B41FA5}">
                      <a16:colId xmlns:a16="http://schemas.microsoft.com/office/drawing/2014/main" val="2239196155"/>
                    </a:ext>
                  </a:extLst>
                </a:gridCol>
                <a:gridCol w="1717921">
                  <a:extLst>
                    <a:ext uri="{9D8B030D-6E8A-4147-A177-3AD203B41FA5}">
                      <a16:colId xmlns:a16="http://schemas.microsoft.com/office/drawing/2014/main" val="3393741685"/>
                    </a:ext>
                  </a:extLst>
                </a:gridCol>
                <a:gridCol w="1717921">
                  <a:extLst>
                    <a:ext uri="{9D8B030D-6E8A-4147-A177-3AD203B41FA5}">
                      <a16:colId xmlns:a16="http://schemas.microsoft.com/office/drawing/2014/main" val="3679197871"/>
                    </a:ext>
                  </a:extLst>
                </a:gridCol>
                <a:gridCol w="1717921">
                  <a:extLst>
                    <a:ext uri="{9D8B030D-6E8A-4147-A177-3AD203B41FA5}">
                      <a16:colId xmlns:a16="http://schemas.microsoft.com/office/drawing/2014/main" val="3163553450"/>
                    </a:ext>
                  </a:extLst>
                </a:gridCol>
              </a:tblGrid>
              <a:tr h="290271">
                <a:tc gridSpan="3">
                  <a:txBody>
                    <a:bodyPr/>
                    <a:lstStyle/>
                    <a:p>
                      <a:pPr algn="ctr"/>
                      <a:r>
                        <a:rPr lang="en-ZA" sz="1400" b="1" noProof="0" dirty="0">
                          <a:latin typeface="+mn-lt"/>
                        </a:rPr>
                        <a:t>Diagnostic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ZA" sz="1400" b="1" noProof="0">
                          <a:latin typeface="+mn-lt"/>
                        </a:rPr>
                        <a:t>Group guidelines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99124"/>
                  </a:ext>
                </a:extLst>
              </a:tr>
              <a:tr h="409455">
                <a:tc>
                  <a:txBody>
                    <a:bodyPr/>
                    <a:lstStyle/>
                    <a:p>
                      <a:pPr algn="ctr" fontAlgn="ctr"/>
                      <a:endParaRPr lang="en-ZA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ZA" sz="1200" b="1" noProof="0" dirty="0">
                          <a:latin typeface="+mn-lt"/>
                        </a:rPr>
                        <a:t>Markets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ZA" sz="1200" b="1" noProof="0" dirty="0">
                          <a:latin typeface="+mn-lt"/>
                        </a:rPr>
                        <a:t>Contracts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noProof="0" dirty="0">
                          <a:latin typeface="+mn-lt"/>
                        </a:rPr>
                        <a:t>Defensive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noProof="0">
                          <a:latin typeface="+mn-lt"/>
                        </a:rPr>
                        <a:t>Offensive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335918"/>
                  </a:ext>
                </a:extLst>
              </a:tr>
              <a:tr h="943401"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High growth geographies</a:t>
                      </a:r>
                    </a:p>
                    <a:p>
                      <a:pPr algn="ctr" fontAlgn="ctr"/>
                      <a:endParaRPr lang="en-ZA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ZA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E1E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 growth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ZA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E1E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Strong demand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ZA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E1E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Need for expertise</a:t>
                      </a:r>
                      <a:endParaRPr lang="en-ZA" sz="1100" noProof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ZA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1E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Complex (PPP…)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ZA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1E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Capex intensive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1000" b="1" noProof="0" dirty="0">
                          <a:latin typeface="+mn-lt"/>
                        </a:rPr>
                        <a:t>Extend &amp; protect margins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1000" b="1" noProof="0" dirty="0">
                          <a:latin typeface="+mn-lt"/>
                        </a:rPr>
                        <a:t>Partner, channel resources </a:t>
                      </a:r>
                    </a:p>
                    <a:p>
                      <a:pPr algn="l"/>
                      <a:r>
                        <a:rPr lang="en-ZA" sz="1000" b="1" noProof="0" dirty="0">
                          <a:latin typeface="+mn-lt"/>
                        </a:rPr>
                        <a:t>No limitation if in line with Group policies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4126196"/>
                  </a:ext>
                </a:extLst>
              </a:tr>
              <a:tr h="885326"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Attractive mature market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ZA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E1E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Mature markets</a:t>
                      </a:r>
                      <a:endParaRPr kumimoji="0" lang="en-ZA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E1E1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ZA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E1E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Barriers to entry, low risk, good profitability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ZA" sz="1100" noProof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000" b="1" noProof="0" dirty="0">
                          <a:latin typeface="+mn-lt"/>
                        </a:rPr>
                        <a:t>Yes, protect margins</a:t>
                      </a:r>
                    </a:p>
                    <a:p>
                      <a:pPr algn="l"/>
                      <a:endParaRPr lang="en-ZA" sz="1000" b="1" noProof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000" b="1" noProof="0" dirty="0">
                          <a:latin typeface="+mn-lt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56770592"/>
                  </a:ext>
                </a:extLst>
              </a:tr>
              <a:tr h="1186398"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 noProof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Attractive mature market, low profitability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784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ZA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E1E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Strong competitive pressure</a:t>
                      </a:r>
                      <a:endParaRPr kumimoji="0" lang="en-ZA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E1E1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ZA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E1E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Uncovered risks, low margins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ZA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E1E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Unfit conditions due to bad bid evaluation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000" b="1" noProof="0">
                          <a:latin typeface="+mn-lt"/>
                        </a:rPr>
                        <a:t>Yes, protect margins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1000" b="1" noProof="0" dirty="0">
                          <a:latin typeface="+mn-lt"/>
                        </a:rPr>
                        <a:t>Yes if no capex</a:t>
                      </a:r>
                    </a:p>
                    <a:p>
                      <a:pPr algn="l"/>
                      <a:r>
                        <a:rPr lang="en-ZA" sz="1000" b="1" noProof="0" dirty="0">
                          <a:latin typeface="+mn-lt"/>
                        </a:rPr>
                        <a:t>No capex intensive bids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77541515"/>
                  </a:ext>
                </a:extLst>
              </a:tr>
              <a:tr h="1029164"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200" b="1" i="0" u="none" strike="noStrike" noProof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Non-attractive mature markets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ZA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1E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Commodity transport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ZA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1E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growth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ZA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1E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expertise needed</a:t>
                      </a:r>
                      <a:endParaRPr lang="en-ZA" sz="1100" noProof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ZA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1E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Ill-designed, uncovered risks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ZA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1E1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 value added, low margins</a:t>
                      </a:r>
                      <a:endParaRPr lang="en-ZA" sz="1100" noProof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000" b="1" noProof="0" dirty="0">
                          <a:solidFill>
                            <a:srgbClr val="1E1E1E"/>
                          </a:solidFill>
                          <a:latin typeface="+mn-lt"/>
                        </a:rPr>
                        <a:t>Only if in line with action plan, provide exit plan alternative</a:t>
                      </a:r>
                      <a:endParaRPr lang="en-ZA" sz="1000" b="1" noProof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000" b="1" noProof="0" dirty="0">
                          <a:latin typeface="+mn-lt"/>
                        </a:rPr>
                        <a:t>No offensive bids</a:t>
                      </a:r>
                      <a:endParaRPr lang="en-ZA" sz="10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8371223"/>
                  </a:ext>
                </a:extLst>
              </a:tr>
            </a:tbl>
          </a:graphicData>
        </a:graphic>
      </p:graphicFrame>
      <p:sp>
        <p:nvSpPr>
          <p:cNvPr id="5" name="Espace réservé du pied de page 3">
            <a:extLst>
              <a:ext uri="{FF2B5EF4-FFF2-40B4-BE49-F238E27FC236}">
                <a16:creationId xmlns:a16="http://schemas.microsoft.com/office/drawing/2014/main" id="{A4D4D6BD-AD5A-4905-948D-83FED661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6000" y="6534821"/>
            <a:ext cx="4680000" cy="123111"/>
          </a:xfrm>
        </p:spPr>
        <p:txBody>
          <a:bodyPr/>
          <a:lstStyle/>
          <a:p>
            <a:r>
              <a:rPr lang="en-US" noProof="0"/>
              <a:t>LTP 2022 Guidelines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78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1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A0A3042-8197-4AE9-9C75-A88BA4A35A20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F2CA779-8850-43E8-B0D8-47FE7A773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3391AA"/>
                </a:solidFill>
              </a:rPr>
              <a:t>1. Strategic Guidelines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EEC69B4D-2C9F-4997-A859-0587DBE1C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FEC8912-E99C-498B-B497-D98B7CE2B6B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4959" y="0"/>
            <a:ext cx="4570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4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7C573B-750B-4FD4-B8CE-AB955A21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82" y="295640"/>
            <a:ext cx="10909795" cy="814405"/>
          </a:xfrm>
        </p:spPr>
        <p:txBody>
          <a:bodyPr/>
          <a:lstStyle/>
          <a:p>
            <a:r>
              <a:rPr lang="en-US" dirty="0">
                <a:solidFill>
                  <a:srgbClr val="3391AA"/>
                </a:solidFill>
              </a:rPr>
              <a:t>Strategic review is to deliver a profitable growth 1/2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31CD8C-8891-45D8-A306-F26FB196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LTP 2022 Guidelines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D24385A-A44C-49AA-B52B-EC74C2C0C4B8}"/>
              </a:ext>
            </a:extLst>
          </p:cNvPr>
          <p:cNvSpPr txBox="1"/>
          <p:nvPr/>
        </p:nvSpPr>
        <p:spPr>
          <a:xfrm>
            <a:off x="410181" y="1410394"/>
            <a:ext cx="11486071" cy="4770537"/>
          </a:xfrm>
          <a:prstGeom prst="rect">
            <a:avLst/>
          </a:prstGeom>
          <a:noFill/>
        </p:spPr>
        <p:txBody>
          <a:bodyPr wrap="square" lIns="36000" tIns="0" rIns="3600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3391AA"/>
                </a:solidFill>
                <a:latin typeface="+mj-lt"/>
                <a:ea typeface="+mj-ea"/>
                <a:cs typeface="+mj-cs"/>
              </a:rPr>
              <a:t>Ambition reaffirmed at group level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2% net result targeted by 2025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ROCE &gt;7%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Focus on profitable growth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Prioritization of resources allocation</a:t>
            </a:r>
          </a:p>
          <a:p>
            <a:pPr lvl="1"/>
            <a:endParaRPr lang="en-US" sz="5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1"/>
            <a:endParaRPr lang="en-US" sz="5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3391AA"/>
                </a:solidFill>
              </a:rPr>
              <a:t>At country level, decision statement of strategic review to be implemented on this Long Term 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statement should be strictly applied. A specific slide will have to compare decision statement with effective hypothesis taken in LTP (see slide 11)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ea typeface="Verdan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change should be previously validated with Strategy Department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 management actions would have to be highlighted in your presentation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segments of activities defined as red or orange*, countries will present the underlying action plan for recovery (timeline, specific milestones) and a year on year bridge sustaining profitability turnaround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Verdana"/>
              </a:rPr>
              <a:t>For segments of activities defined as yellow*, countries will present their growth assumptions and explain the level of development costs, the capital intensity and level of margin retained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significant contract considered at risk (ZGP and Growth) will be isolated on a dedicated segment to update LTP if necessary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500" b="1" dirty="0">
              <a:solidFill>
                <a:srgbClr val="3391AA"/>
              </a:solidFill>
              <a:latin typeface="+mj-lt"/>
              <a:ea typeface="+mj-ea"/>
              <a:cs typeface="+mj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500" b="1" dirty="0">
              <a:solidFill>
                <a:srgbClr val="3391AA"/>
              </a:solidFill>
              <a:latin typeface="+mj-lt"/>
              <a:ea typeface="+mj-ea"/>
              <a:cs typeface="+mj-cs"/>
            </a:endParaRPr>
          </a:p>
          <a:p>
            <a:endParaRPr lang="en-US" sz="1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F396ED-AFCA-4E2F-875A-101481800A73}"/>
              </a:ext>
            </a:extLst>
          </p:cNvPr>
          <p:cNvSpPr txBox="1"/>
          <p:nvPr/>
        </p:nvSpPr>
        <p:spPr>
          <a:xfrm>
            <a:off x="9803393" y="6078825"/>
            <a:ext cx="1925775" cy="138499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ZA" sz="900" dirty="0"/>
              <a:t>* See the definition in appendix</a:t>
            </a:r>
          </a:p>
        </p:txBody>
      </p:sp>
    </p:spTree>
    <p:extLst>
      <p:ext uri="{BB962C8B-B14F-4D97-AF65-F5344CB8AC3E}">
        <p14:creationId xmlns:p14="http://schemas.microsoft.com/office/powerpoint/2010/main" val="175157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D24385A-A44C-49AA-B52B-EC74C2C0C4B8}"/>
              </a:ext>
            </a:extLst>
          </p:cNvPr>
          <p:cNvSpPr txBox="1"/>
          <p:nvPr/>
        </p:nvSpPr>
        <p:spPr>
          <a:xfrm>
            <a:off x="410182" y="1278416"/>
            <a:ext cx="11097008" cy="323165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lvl="1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3391AA"/>
                </a:solidFill>
              </a:rPr>
              <a:t>Prioritize external growth on specific targets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M&amp;A target will be </a:t>
            </a:r>
            <a:r>
              <a:rPr 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managed on top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targets already identified in decision statements and based on information provided by country and M&amp;A department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3391AA"/>
                </a:solidFill>
                <a:latin typeface="+mj-lt"/>
                <a:ea typeface="+mj-ea"/>
                <a:cs typeface="+mj-cs"/>
              </a:rPr>
              <a:t>Focus on Net Result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 fees and HQ costs should be allocated as much as possible per activity for Zero Growth 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LTP by activities should include financing costs and tax calculation to give an economic 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if necessary the automatic calculation for financing costs and taxes implemented this year in the tool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3391AA"/>
              </a:solidFill>
              <a:latin typeface="+mj-lt"/>
              <a:ea typeface="+mj-ea"/>
              <a:cs typeface="+mj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31CD8C-8891-45D8-A306-F26FB196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LTP 2022 Guidelines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38F8AF4-82A5-4D67-819A-6993E7D4AE43}"/>
              </a:ext>
            </a:extLst>
          </p:cNvPr>
          <p:cNvSpPr txBox="1">
            <a:spLocks/>
          </p:cNvSpPr>
          <p:nvPr/>
        </p:nvSpPr>
        <p:spPr>
          <a:xfrm>
            <a:off x="410182" y="295640"/>
            <a:ext cx="10909795" cy="814405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3391AA"/>
                </a:solidFill>
              </a:rPr>
              <a:t>Strategic review is to deliver a profitable growth 2/2</a:t>
            </a:r>
          </a:p>
        </p:txBody>
      </p:sp>
    </p:spTree>
    <p:extLst>
      <p:ext uri="{BB962C8B-B14F-4D97-AF65-F5344CB8AC3E}">
        <p14:creationId xmlns:p14="http://schemas.microsoft.com/office/powerpoint/2010/main" val="279203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1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A0A3042-8197-4AE9-9C75-A88BA4A35A20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F2CA779-8850-43E8-B0D8-47FE7A773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3391AA"/>
                </a:solidFill>
              </a:rPr>
              <a:t>2. General process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AACEA775-8B41-4368-9A1F-FEA09CF78C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E005E2E-566E-4CFC-A022-CB71C01FB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4959" y="0"/>
            <a:ext cx="4570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5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>
            <a:extLst>
              <a:ext uri="{FF2B5EF4-FFF2-40B4-BE49-F238E27FC236}">
                <a16:creationId xmlns:a16="http://schemas.microsoft.com/office/drawing/2014/main" id="{78E9B7DE-C96D-4ADF-8384-EFE3A3860E9A}"/>
              </a:ext>
            </a:extLst>
          </p:cNvPr>
          <p:cNvGrpSpPr/>
          <p:nvPr/>
        </p:nvGrpSpPr>
        <p:grpSpPr>
          <a:xfrm>
            <a:off x="435607" y="1450552"/>
            <a:ext cx="11361062" cy="4697699"/>
            <a:chOff x="752475" y="2538267"/>
            <a:chExt cx="10620375" cy="3139351"/>
          </a:xfrm>
        </p:grpSpPr>
        <p:sp>
          <p:nvSpPr>
            <p:cNvPr id="15" name="AutoShape 13">
              <a:extLst>
                <a:ext uri="{FF2B5EF4-FFF2-40B4-BE49-F238E27FC236}">
                  <a16:creationId xmlns:a16="http://schemas.microsoft.com/office/drawing/2014/main" id="{CE0C6DDB-D9DE-48BD-9921-7924617BE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8" y="2538267"/>
              <a:ext cx="10425112" cy="3139351"/>
            </a:xfrm>
            <a:prstGeom prst="roundRect">
              <a:avLst>
                <a:gd name="adj" fmla="val 18366"/>
              </a:avLst>
            </a:prstGeom>
            <a:noFill/>
            <a:ln w="3175" algn="ctr">
              <a:solidFill>
                <a:srgbClr val="3391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Geneva"/>
                  <a:cs typeface="Geneva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Geneva"/>
                  <a:cs typeface="Geneva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Geneva"/>
                  <a:cs typeface="Geneva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Geneva"/>
                  <a:cs typeface="Geneva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Geneva"/>
                  <a:cs typeface="Geneva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Geneva"/>
                  <a:cs typeface="Geneva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Geneva"/>
                  <a:cs typeface="Geneva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Geneva"/>
                  <a:cs typeface="Geneva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Geneva"/>
                  <a:cs typeface="Geneva"/>
                </a:defRPr>
              </a:lvl9pPr>
            </a:lstStyle>
            <a:p>
              <a:pPr eaLnBrk="1" hangingPunct="1"/>
              <a:endParaRPr lang="fr-FR" altLang="fr-FR" sz="2400"/>
            </a:p>
          </p:txBody>
        </p:sp>
        <p:sp>
          <p:nvSpPr>
            <p:cNvPr id="16" name="AutoShape 27">
              <a:extLst>
                <a:ext uri="{FF2B5EF4-FFF2-40B4-BE49-F238E27FC236}">
                  <a16:creationId xmlns:a16="http://schemas.microsoft.com/office/drawing/2014/main" id="{3423C1C0-A34B-4290-94B6-7685C7258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75" y="2538267"/>
              <a:ext cx="1217613" cy="3139351"/>
            </a:xfrm>
            <a:prstGeom prst="roundRect">
              <a:avLst>
                <a:gd name="adj" fmla="val 26852"/>
              </a:avLst>
            </a:prstGeom>
            <a:solidFill>
              <a:srgbClr val="E8E8E8"/>
            </a:solidFill>
            <a:ln w="3175" algn="ctr">
              <a:solidFill>
                <a:srgbClr val="3391AA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Geneva"/>
                  <a:cs typeface="Geneva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Geneva"/>
                  <a:cs typeface="Geneva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Geneva"/>
                  <a:cs typeface="Geneva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Geneva"/>
                  <a:cs typeface="Geneva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Geneva"/>
                  <a:cs typeface="Geneva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Geneva"/>
                  <a:cs typeface="Geneva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Geneva"/>
                  <a:cs typeface="Geneva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Geneva"/>
                  <a:cs typeface="Geneva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Geneva"/>
                  <a:cs typeface="Geneva"/>
                </a:defRPr>
              </a:lvl9pPr>
            </a:lstStyle>
            <a:p>
              <a:pPr eaLnBrk="1" hangingPunct="1"/>
              <a:endParaRPr lang="fr-FR" altLang="fr-FR" sz="2000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EA4B450-555D-4B60-AD77-3A4E1A3839AC}"/>
              </a:ext>
            </a:extLst>
          </p:cNvPr>
          <p:cNvGrpSpPr/>
          <p:nvPr/>
        </p:nvGrpSpPr>
        <p:grpSpPr>
          <a:xfrm>
            <a:off x="2506844" y="1450552"/>
            <a:ext cx="442912" cy="4697699"/>
            <a:chOff x="6646863" y="1581150"/>
            <a:chExt cx="442912" cy="3403600"/>
          </a:xfrm>
        </p:grpSpPr>
        <p:sp>
          <p:nvSpPr>
            <p:cNvPr id="41" name="Line 10">
              <a:extLst>
                <a:ext uri="{FF2B5EF4-FFF2-40B4-BE49-F238E27FC236}">
                  <a16:creationId xmlns:a16="http://schemas.microsoft.com/office/drawing/2014/main" id="{B3FC2CB2-82E6-4A71-A1F9-92A41D9586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46863" y="1581150"/>
              <a:ext cx="442912" cy="466725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fr-FR"/>
            </a:p>
          </p:txBody>
        </p:sp>
        <p:sp>
          <p:nvSpPr>
            <p:cNvPr id="42" name="Line 17">
              <a:extLst>
                <a:ext uri="{FF2B5EF4-FFF2-40B4-BE49-F238E27FC236}">
                  <a16:creationId xmlns:a16="http://schemas.microsoft.com/office/drawing/2014/main" id="{791682D0-352E-4DE6-9C04-BC93B5F85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1625" y="2047875"/>
              <a:ext cx="0" cy="2936875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91AA"/>
                </a:solidFill>
              </a:rPr>
              <a:t>Planning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0DE8364-3B30-4639-BCA7-55B9F06C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LTP 2022 Guidelines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F770248B-B040-450B-A0B8-DC1BC92E05AD}"/>
              </a:ext>
            </a:extLst>
          </p:cNvPr>
          <p:cNvGrpSpPr/>
          <p:nvPr/>
        </p:nvGrpSpPr>
        <p:grpSpPr>
          <a:xfrm>
            <a:off x="8661681" y="1426021"/>
            <a:ext cx="501827" cy="4722230"/>
            <a:chOff x="6646863" y="1581150"/>
            <a:chExt cx="442912" cy="3403600"/>
          </a:xfrm>
        </p:grpSpPr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551049ED-A1D1-4CDB-A988-1B990D654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46863" y="1581150"/>
              <a:ext cx="442912" cy="466725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fr-FR"/>
            </a:p>
          </p:txBody>
        </p:sp>
        <p:sp>
          <p:nvSpPr>
            <p:cNvPr id="12" name="Line 17">
              <a:extLst>
                <a:ext uri="{FF2B5EF4-FFF2-40B4-BE49-F238E27FC236}">
                  <a16:creationId xmlns:a16="http://schemas.microsoft.com/office/drawing/2014/main" id="{D6FD069D-16B6-4BF8-81DF-7ADCA6796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1625" y="2047875"/>
              <a:ext cx="0" cy="2936875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fr-FR"/>
            </a:p>
          </p:txBody>
        </p:sp>
      </p:grpSp>
      <p:sp>
        <p:nvSpPr>
          <p:cNvPr id="17" name="Text Box 15">
            <a:extLst>
              <a:ext uri="{FF2B5EF4-FFF2-40B4-BE49-F238E27FC236}">
                <a16:creationId xmlns:a16="http://schemas.microsoft.com/office/drawing/2014/main" id="{85D51FA4-9E64-4859-9717-D7799C5BC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82" y="3610700"/>
            <a:ext cx="1082675" cy="47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50000"/>
              </a:spcBef>
            </a:pPr>
            <a:r>
              <a:rPr lang="fr-FR" altLang="fr-FR" b="1" i="1">
                <a:solidFill>
                  <a:srgbClr val="646973"/>
                </a:solidFill>
                <a:cs typeface="Arial" panose="020B0604020202020204" pitchFamily="34" charset="0"/>
              </a:rPr>
              <a:t>Financial</a:t>
            </a:r>
            <a:br>
              <a:rPr lang="fr-FR" altLang="fr-FR" b="1" i="1">
                <a:solidFill>
                  <a:srgbClr val="646973"/>
                </a:solidFill>
                <a:cs typeface="Arial" panose="020B0604020202020204" pitchFamily="34" charset="0"/>
              </a:rPr>
            </a:br>
            <a:r>
              <a:rPr lang="fr-FR" altLang="fr-FR" b="1" i="1">
                <a:solidFill>
                  <a:srgbClr val="646973"/>
                </a:solidFill>
                <a:cs typeface="Arial" panose="020B0604020202020204" pitchFamily="34" charset="0"/>
              </a:rPr>
              <a:t>Projections</a:t>
            </a: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B9ADCDC3-B22B-4F25-8BB8-4831CD32C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2546" y="4060804"/>
            <a:ext cx="3378977" cy="15837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Bef>
                <a:spcPct val="50000"/>
              </a:spcBef>
              <a:defRPr sz="1200" b="1">
                <a:solidFill>
                  <a:srgbClr val="3391AA"/>
                </a:solidFill>
                <a:latin typeface="Calibri" panose="020F0502020204030204" pitchFamily="34" charset="0"/>
                <a:ea typeface="Geneva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9pPr>
          </a:lstStyle>
          <a:p>
            <a:r>
              <a:rPr lang="en-US" altLang="fr-FR" dirty="0"/>
              <a:t> November 18</a:t>
            </a:r>
            <a:r>
              <a:rPr lang="en-US" altLang="fr-FR" baseline="30000" dirty="0"/>
              <a:t>th</a:t>
            </a:r>
            <a:r>
              <a:rPr lang="en-US" altLang="fr-FR" dirty="0"/>
              <a:t>: Deadline for the LTP in Tango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966E99E4-FE9C-48B9-9A49-D64F71693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2563" y="4593010"/>
            <a:ext cx="2887662" cy="15837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fr-FR" sz="1200" b="1" dirty="0">
                <a:solidFill>
                  <a:srgbClr val="3391AA"/>
                </a:solidFill>
                <a:cs typeface="Arial" panose="020B0604020202020204" pitchFamily="34" charset="0"/>
              </a:rPr>
              <a:t>December 15</a:t>
            </a:r>
            <a:r>
              <a:rPr lang="en-US" altLang="fr-FR" sz="1200" b="1" baseline="30000" dirty="0">
                <a:solidFill>
                  <a:srgbClr val="3391AA"/>
                </a:solidFill>
                <a:cs typeface="Arial" panose="020B0604020202020204" pitchFamily="34" charset="0"/>
              </a:rPr>
              <a:t>th </a:t>
            </a:r>
            <a:r>
              <a:rPr lang="en-US" altLang="fr-FR" sz="1200" dirty="0">
                <a:cs typeface="Arial" panose="020B0604020202020204" pitchFamily="34" charset="0"/>
              </a:rPr>
              <a:t>: Presentation to ExCom</a:t>
            </a:r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55494C3C-CBBE-4431-BDC9-F70168391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607" y="2593374"/>
            <a:ext cx="4946650" cy="15837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fr-FR" sz="1200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September 30</a:t>
            </a:r>
            <a:r>
              <a:rPr lang="en-US" altLang="fr-FR" sz="1200" b="1" baseline="30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th</a:t>
            </a:r>
            <a:r>
              <a:rPr lang="en-US" altLang="fr-FR" sz="1200" b="1" dirty="0">
                <a:cs typeface="Arial" panose="020B0604020202020204" pitchFamily="34" charset="0"/>
              </a:rPr>
              <a:t>:</a:t>
            </a:r>
            <a:r>
              <a:rPr lang="en-US" altLang="fr-FR" sz="1200" dirty="0">
                <a:cs typeface="Arial" panose="020B0604020202020204" pitchFamily="34" charset="0"/>
              </a:rPr>
              <a:t>  Openings available with Actual 2021 &amp; F2 2022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7D2F25F4-78FA-4F4C-9857-829BF6C52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903" y="3085932"/>
            <a:ext cx="6247322" cy="15837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9pPr>
          </a:lstStyle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fr-FR" sz="1200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November 2</a:t>
            </a:r>
            <a:r>
              <a:rPr lang="en-US" altLang="fr-FR" sz="1200" b="1" baseline="30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nd</a:t>
            </a:r>
            <a:r>
              <a:rPr lang="en-US" altLang="fr-FR" sz="1200" dirty="0">
                <a:cs typeface="Arial" panose="020B0604020202020204" pitchFamily="34" charset="0"/>
              </a:rPr>
              <a:t>: Openings available with Actual 2021 &amp; F2 2022 &amp; Budget 2023 (Draft)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2FF18EA8-232F-4DD6-9282-1DA90E71A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001" y="4349541"/>
            <a:ext cx="3962393" cy="15837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fr-FR" sz="1200" b="1" dirty="0">
                <a:cs typeface="Arial" panose="020B0604020202020204" pitchFamily="34" charset="0"/>
              </a:rPr>
              <a:t> November 23</a:t>
            </a:r>
            <a:r>
              <a:rPr lang="en-US" altLang="fr-FR" sz="1200" b="1" baseline="30000" dirty="0">
                <a:cs typeface="Arial" panose="020B0604020202020204" pitchFamily="34" charset="0"/>
              </a:rPr>
              <a:t>th</a:t>
            </a:r>
            <a:r>
              <a:rPr lang="en-US" altLang="fr-FR" sz="1200" b="1" dirty="0">
                <a:cs typeface="Arial" panose="020B0604020202020204" pitchFamily="34" charset="0"/>
              </a:rPr>
              <a:t>  –  November 25</a:t>
            </a:r>
            <a:r>
              <a:rPr lang="en-US" altLang="fr-FR" sz="1200" b="1" baseline="30000" dirty="0">
                <a:cs typeface="Arial" panose="020B0604020202020204" pitchFamily="34" charset="0"/>
              </a:rPr>
              <a:t>th</a:t>
            </a:r>
            <a:r>
              <a:rPr lang="en-US" altLang="fr-FR" sz="1200" dirty="0">
                <a:cs typeface="Arial" panose="020B0604020202020204" pitchFamily="34" charset="0"/>
              </a:rPr>
              <a:t>: LTP meetings with countries</a:t>
            </a:r>
          </a:p>
        </p:txBody>
      </p:sp>
      <p:sp>
        <p:nvSpPr>
          <p:cNvPr id="29" name="Text Box 20">
            <a:extLst>
              <a:ext uri="{FF2B5EF4-FFF2-40B4-BE49-F238E27FC236}">
                <a16:creationId xmlns:a16="http://schemas.microsoft.com/office/drawing/2014/main" id="{B7E26B5D-6126-46EB-BE42-FA3F815C5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9780" y="4971204"/>
            <a:ext cx="2740890" cy="15837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9pPr>
          </a:lstStyle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fr-FR" sz="1200" b="1" dirty="0">
                <a:solidFill>
                  <a:srgbClr val="FF0000"/>
                </a:solidFill>
                <a:cs typeface="Arial" panose="020B0604020202020204" pitchFamily="34" charset="0"/>
              </a:rPr>
              <a:t>January 6</a:t>
            </a:r>
            <a:r>
              <a:rPr lang="en-US" altLang="fr-FR" sz="1200" b="1" baseline="30000" dirty="0">
                <a:solidFill>
                  <a:srgbClr val="FF0000"/>
                </a:solidFill>
                <a:cs typeface="Arial" panose="020B0604020202020204" pitchFamily="34" charset="0"/>
              </a:rPr>
              <a:t>th</a:t>
            </a:r>
            <a:r>
              <a:rPr lang="en-US" altLang="fr-FR" sz="1200" dirty="0">
                <a:solidFill>
                  <a:srgbClr val="FF0000"/>
                </a:solidFill>
              </a:rPr>
              <a:t>: </a:t>
            </a:r>
            <a:r>
              <a:rPr lang="en-US" altLang="fr-FR" sz="1200" dirty="0"/>
              <a:t>P</a:t>
            </a:r>
            <a:r>
              <a:rPr lang="en-US" altLang="fr-FR" sz="1200" dirty="0">
                <a:cs typeface="Arial" panose="020B0604020202020204" pitchFamily="34" charset="0"/>
              </a:rPr>
              <a:t>resentation to Shareholders</a:t>
            </a:r>
          </a:p>
        </p:txBody>
      </p:sp>
      <p:sp>
        <p:nvSpPr>
          <p:cNvPr id="34" name="Text Box 19">
            <a:extLst>
              <a:ext uri="{FF2B5EF4-FFF2-40B4-BE49-F238E27FC236}">
                <a16:creationId xmlns:a16="http://schemas.microsoft.com/office/drawing/2014/main" id="{BE90B4B6-943B-4502-8D7B-01B20E131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369" y="2007704"/>
            <a:ext cx="3805237" cy="15837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9pPr>
          </a:lstStyle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fr-FR" sz="1200" b="1" dirty="0">
                <a:solidFill>
                  <a:srgbClr val="3391AA"/>
                </a:solidFill>
                <a:cs typeface="Arial" panose="020B0604020202020204" pitchFamily="34" charset="0"/>
              </a:rPr>
              <a:t>September 9</a:t>
            </a:r>
            <a:r>
              <a:rPr lang="en-US" altLang="fr-FR" sz="1200" b="1" baseline="30000" dirty="0">
                <a:solidFill>
                  <a:srgbClr val="3391AA"/>
                </a:solidFill>
                <a:cs typeface="Arial" panose="020B0604020202020204" pitchFamily="34" charset="0"/>
              </a:rPr>
              <a:t>th</a:t>
            </a:r>
            <a:r>
              <a:rPr lang="en-US" altLang="fr-FR" sz="1200" dirty="0">
                <a:cs typeface="Arial" panose="020B0604020202020204" pitchFamily="34" charset="0"/>
              </a:rPr>
              <a:t>: LTP segmentation received from countries </a:t>
            </a:r>
            <a:endParaRPr lang="fr-FR" altLang="fr-FR" sz="1200" dirty="0">
              <a:cs typeface="Arial" panose="020B0604020202020204" pitchFamily="34" charset="0"/>
            </a:endParaRP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44C5E536-FB7D-488C-A0EA-3074A527B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311" y="1722882"/>
            <a:ext cx="3666086" cy="15837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9pPr>
          </a:lstStyle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fr-FR" sz="1200" b="1" dirty="0">
                <a:solidFill>
                  <a:srgbClr val="3391AA"/>
                </a:solidFill>
                <a:cs typeface="Arial" panose="020B0604020202020204" pitchFamily="34" charset="0"/>
              </a:rPr>
              <a:t>July 29</a:t>
            </a:r>
            <a:r>
              <a:rPr lang="en-US" altLang="fr-FR" sz="1200" b="1" baseline="30000" dirty="0">
                <a:solidFill>
                  <a:srgbClr val="3391AA"/>
                </a:solidFill>
                <a:cs typeface="Arial" panose="020B0604020202020204" pitchFamily="34" charset="0"/>
              </a:rPr>
              <a:t>th</a:t>
            </a:r>
            <a:r>
              <a:rPr lang="en-US" altLang="fr-FR" sz="1200" dirty="0">
                <a:cs typeface="Arial" panose="020B0604020202020204" pitchFamily="34" charset="0"/>
              </a:rPr>
              <a:t>: LTP instruction memo sent to countries</a:t>
            </a:r>
            <a:endParaRPr lang="fr-FR" altLang="fr-FR" sz="1200" dirty="0">
              <a:cs typeface="Arial" panose="020B0604020202020204" pitchFamily="34" charset="0"/>
            </a:endParaRP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7AD75118-7941-4B9F-ADB6-EE490A292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358" y="2304361"/>
            <a:ext cx="3805237" cy="15837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9pPr>
          </a:lstStyle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fr-FR" sz="1200" b="1" dirty="0">
                <a:solidFill>
                  <a:srgbClr val="3391AA"/>
                </a:solidFill>
                <a:cs typeface="Arial" panose="020B0604020202020204" pitchFamily="34" charset="0"/>
              </a:rPr>
              <a:t>September 16</a:t>
            </a:r>
            <a:r>
              <a:rPr lang="en-US" altLang="fr-FR" sz="1200" b="1" baseline="30000" dirty="0">
                <a:solidFill>
                  <a:srgbClr val="3391AA"/>
                </a:solidFill>
                <a:cs typeface="Arial" panose="020B0604020202020204" pitchFamily="34" charset="0"/>
              </a:rPr>
              <a:t>th</a:t>
            </a:r>
            <a:r>
              <a:rPr lang="en-US" altLang="fr-FR" sz="1200" dirty="0">
                <a:cs typeface="Arial" panose="020B0604020202020204" pitchFamily="34" charset="0"/>
              </a:rPr>
              <a:t>: F2 reported in Vector</a:t>
            </a:r>
            <a:endParaRPr lang="fr-FR" altLang="fr-FR" sz="1200" dirty="0">
              <a:cs typeface="Arial" panose="020B0604020202020204" pitchFamily="34" charset="0"/>
            </a:endParaRPr>
          </a:p>
        </p:txBody>
      </p:sp>
      <p:sp>
        <p:nvSpPr>
          <p:cNvPr id="36" name="Text Box 19">
            <a:extLst>
              <a:ext uri="{FF2B5EF4-FFF2-40B4-BE49-F238E27FC236}">
                <a16:creationId xmlns:a16="http://schemas.microsoft.com/office/drawing/2014/main" id="{E1A3B000-154E-44C2-BC88-A21CB8962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211" y="2837097"/>
            <a:ext cx="3805237" cy="15837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9pPr>
          </a:lstStyle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fr-FR" sz="1200" b="1" dirty="0">
                <a:solidFill>
                  <a:srgbClr val="3391AA"/>
                </a:solidFill>
                <a:cs typeface="Arial" panose="020B0604020202020204" pitchFamily="34" charset="0"/>
              </a:rPr>
              <a:t>October 25</a:t>
            </a:r>
            <a:r>
              <a:rPr lang="en-US" altLang="fr-FR" sz="1200" b="1" baseline="30000" dirty="0">
                <a:solidFill>
                  <a:srgbClr val="3391AA"/>
                </a:solidFill>
                <a:cs typeface="Arial" panose="020B0604020202020204" pitchFamily="34" charset="0"/>
              </a:rPr>
              <a:t>th</a:t>
            </a:r>
            <a:r>
              <a:rPr lang="en-US" altLang="fr-FR" sz="1200" dirty="0">
                <a:cs typeface="Arial" panose="020B0604020202020204" pitchFamily="34" charset="0"/>
              </a:rPr>
              <a:t>: Budget reported in Vector</a:t>
            </a:r>
            <a:endParaRPr lang="fr-FR" altLang="fr-FR" sz="1200" dirty="0">
              <a:cs typeface="Arial" panose="020B0604020202020204" pitchFamily="34" charset="0"/>
            </a:endParaRPr>
          </a:p>
        </p:txBody>
      </p:sp>
      <p:sp>
        <p:nvSpPr>
          <p:cNvPr id="37" name="Text Box 22">
            <a:extLst>
              <a:ext uri="{FF2B5EF4-FFF2-40B4-BE49-F238E27FC236}">
                <a16:creationId xmlns:a16="http://schemas.microsoft.com/office/drawing/2014/main" id="{50BFF1D5-2555-4161-9868-4E5C9D419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845" y="3772969"/>
            <a:ext cx="6094404" cy="15837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9pPr>
          </a:lstStyle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fr-FR" sz="1200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November 15</a:t>
            </a:r>
            <a:r>
              <a:rPr lang="en-US" altLang="fr-FR" sz="1200" b="1" baseline="30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th</a:t>
            </a:r>
            <a:r>
              <a:rPr lang="en-US" altLang="fr-FR" sz="12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en-US" altLang="fr-FR" sz="1200" dirty="0">
                <a:cs typeface="Arial" panose="020B0604020202020204" pitchFamily="34" charset="0"/>
              </a:rPr>
              <a:t>Openings available with Actual 2021 &amp; F2 2022 &amp; Budget 2023 (Definitive)</a:t>
            </a:r>
            <a:endParaRPr lang="en-US" altLang="fr-FR" sz="12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C80BE0A1-FE41-45C4-9C06-3E37C4B11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6920" y="3405494"/>
            <a:ext cx="4362860" cy="15837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Bef>
                <a:spcPct val="50000"/>
              </a:spcBef>
              <a:defRPr sz="1200" b="1">
                <a:solidFill>
                  <a:srgbClr val="3391AA"/>
                </a:solidFill>
                <a:latin typeface="Calibri" panose="020F0502020204030204" pitchFamily="34" charset="0"/>
                <a:ea typeface="Geneva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9pPr>
          </a:lstStyle>
          <a:p>
            <a:r>
              <a:rPr lang="en-US" altLang="fr-FR" dirty="0"/>
              <a:t> November 11</a:t>
            </a:r>
            <a:r>
              <a:rPr lang="en-US" altLang="fr-FR" baseline="30000" dirty="0"/>
              <a:t>th</a:t>
            </a:r>
            <a:r>
              <a:rPr lang="en-US" altLang="fr-FR" dirty="0"/>
              <a:t>: Deadline for the LTP for small countries in Excel</a:t>
            </a:r>
          </a:p>
        </p:txBody>
      </p:sp>
      <p:sp>
        <p:nvSpPr>
          <p:cNvPr id="43" name="Text Box 15">
            <a:extLst>
              <a:ext uri="{FF2B5EF4-FFF2-40B4-BE49-F238E27FC236}">
                <a16:creationId xmlns:a16="http://schemas.microsoft.com/office/drawing/2014/main" id="{58E81E10-CB89-4F17-949D-7B1956212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109" y="1202462"/>
            <a:ext cx="1407948" cy="2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fr-FR" sz="1600" b="1" i="1" dirty="0">
                <a:solidFill>
                  <a:srgbClr val="646973"/>
                </a:solidFill>
                <a:cs typeface="Arial" panose="020B0604020202020204" pitchFamily="34" charset="0"/>
              </a:rPr>
              <a:t>July 2022</a:t>
            </a:r>
          </a:p>
        </p:txBody>
      </p:sp>
      <p:sp>
        <p:nvSpPr>
          <p:cNvPr id="44" name="Text Box 15">
            <a:extLst>
              <a:ext uri="{FF2B5EF4-FFF2-40B4-BE49-F238E27FC236}">
                <a16:creationId xmlns:a16="http://schemas.microsoft.com/office/drawing/2014/main" id="{DD9DC1EB-A146-46B3-AB55-E5150C727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883" y="1203832"/>
            <a:ext cx="5895878" cy="2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fr-FR" sz="1600" b="1" i="1" dirty="0">
                <a:solidFill>
                  <a:srgbClr val="646973"/>
                </a:solidFill>
                <a:cs typeface="Arial" panose="020B0604020202020204" pitchFamily="34" charset="0"/>
              </a:rPr>
              <a:t>September – December 2022</a:t>
            </a:r>
          </a:p>
        </p:txBody>
      </p:sp>
      <p:sp>
        <p:nvSpPr>
          <p:cNvPr id="45" name="Text Box 15">
            <a:extLst>
              <a:ext uri="{FF2B5EF4-FFF2-40B4-BE49-F238E27FC236}">
                <a16:creationId xmlns:a16="http://schemas.microsoft.com/office/drawing/2014/main" id="{010367A8-A26B-4B71-8F15-51C450220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0458" y="1191875"/>
            <a:ext cx="2135962" cy="2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Geneva"/>
                <a:cs typeface="Geneva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fr-FR" sz="1600" b="1" i="1" dirty="0">
                <a:solidFill>
                  <a:srgbClr val="646973"/>
                </a:solidFill>
                <a:cs typeface="Arial" panose="020B0604020202020204" pitchFamily="34" charset="0"/>
              </a:rPr>
              <a:t>January – May 2023</a:t>
            </a:r>
          </a:p>
        </p:txBody>
      </p:sp>
      <p:sp>
        <p:nvSpPr>
          <p:cNvPr id="46" name="Text Box 22">
            <a:extLst>
              <a:ext uri="{FF2B5EF4-FFF2-40B4-BE49-F238E27FC236}">
                <a16:creationId xmlns:a16="http://schemas.microsoft.com/office/drawing/2014/main" id="{ED136593-C16D-45F5-9056-8D155452A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113" y="5216319"/>
            <a:ext cx="2740887" cy="31534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Bef>
                <a:spcPct val="50000"/>
              </a:spcBef>
              <a:defRPr sz="1200" b="1">
                <a:solidFill>
                  <a:srgbClr val="3391AA"/>
                </a:solidFill>
                <a:latin typeface="Calibri" panose="020F0502020204030204" pitchFamily="34" charset="0"/>
                <a:ea typeface="Geneva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  <a:ea typeface="Geneva"/>
                <a:cs typeface="Geneva"/>
              </a:defRPr>
            </a:lvl2pPr>
            <a:lvl3pPr marL="1143000" indent="-228600">
              <a:defRPr>
                <a:latin typeface="Calibri" panose="020F0502020204030204" pitchFamily="34" charset="0"/>
                <a:ea typeface="Geneva"/>
                <a:cs typeface="Geneva"/>
              </a:defRPr>
            </a:lvl3pPr>
            <a:lvl4pPr marL="1600200" indent="-228600">
              <a:defRPr>
                <a:latin typeface="Calibri" panose="020F0502020204030204" pitchFamily="34" charset="0"/>
                <a:ea typeface="Geneva"/>
                <a:cs typeface="Geneva"/>
              </a:defRPr>
            </a:lvl4pPr>
            <a:lvl5pPr marL="2057400" indent="-228600">
              <a:defRPr>
                <a:latin typeface="Calibri" panose="020F0502020204030204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Geneva"/>
                <a:cs typeface="Geneva"/>
              </a:defRPr>
            </a:lvl9pPr>
          </a:lstStyle>
          <a:p>
            <a:r>
              <a:rPr lang="en-US" altLang="fr-FR" dirty="0">
                <a:solidFill>
                  <a:srgbClr val="FF0000"/>
                </a:solidFill>
              </a:rPr>
              <a:t>Q1 2023:  </a:t>
            </a:r>
            <a:r>
              <a:rPr lang="en-US" altLang="fr-FR" b="0" dirty="0">
                <a:solidFill>
                  <a:schemeClr val="tx1"/>
                </a:solidFill>
              </a:rPr>
              <a:t>Update on main significant contracts &amp; Arbitration on M&amp;A</a:t>
            </a:r>
          </a:p>
        </p:txBody>
      </p:sp>
    </p:spTree>
    <p:extLst>
      <p:ext uri="{BB962C8B-B14F-4D97-AF65-F5344CB8AC3E}">
        <p14:creationId xmlns:p14="http://schemas.microsoft.com/office/powerpoint/2010/main" val="343777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2B3D298-6AC6-4850-B4F1-67B1DF012D5B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654F54DF-4A14-49CC-BC9A-BDB117F3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774"/>
            <a:ext cx="10909795" cy="814405"/>
          </a:xfrm>
        </p:spPr>
        <p:txBody>
          <a:bodyPr/>
          <a:lstStyle/>
          <a:p>
            <a:r>
              <a:rPr lang="en-US" dirty="0">
                <a:solidFill>
                  <a:srgbClr val="3391AA"/>
                </a:solidFill>
              </a:rPr>
              <a:t>Distinctive procedure per country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8D5DF34-4858-49E5-A1DF-47BEE9B7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6000" y="6598178"/>
            <a:ext cx="4680000" cy="123111"/>
          </a:xfrm>
        </p:spPr>
        <p:txBody>
          <a:bodyPr/>
          <a:lstStyle/>
          <a:p>
            <a:r>
              <a:rPr lang="en-US" noProof="0">
                <a:latin typeface="+mj-lt"/>
              </a:rPr>
              <a:t>LTP 2022 Guidelines</a:t>
            </a:r>
            <a:endParaRPr lang="en-US" noProof="0" dirty="0">
              <a:latin typeface="+mj-lt"/>
            </a:endParaRPr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A7A03E16-E47E-4740-B62D-6ED30ADAD1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9260" y="2114193"/>
            <a:ext cx="4785628" cy="1181837"/>
          </a:xfrm>
        </p:spPr>
        <p:txBody>
          <a:bodyPr/>
          <a:lstStyle/>
          <a:p>
            <a:r>
              <a:rPr lang="en-ZA" dirty="0">
                <a:solidFill>
                  <a:srgbClr val="3391AA"/>
                </a:solidFill>
                <a:latin typeface="+mj-lt"/>
              </a:rPr>
              <a:t>Category 1: Larger countries</a:t>
            </a:r>
          </a:p>
        </p:txBody>
      </p:sp>
      <p:sp>
        <p:nvSpPr>
          <p:cNvPr id="49" name="Espace réservé du texte 3">
            <a:extLst>
              <a:ext uri="{FF2B5EF4-FFF2-40B4-BE49-F238E27FC236}">
                <a16:creationId xmlns:a16="http://schemas.microsoft.com/office/drawing/2014/main" id="{6C580878-04D5-4D99-A0D2-44AF42A89CBD}"/>
              </a:ext>
            </a:extLst>
          </p:cNvPr>
          <p:cNvSpPr txBox="1">
            <a:spLocks/>
          </p:cNvSpPr>
          <p:nvPr/>
        </p:nvSpPr>
        <p:spPr>
          <a:xfrm>
            <a:off x="2877979" y="2219331"/>
            <a:ext cx="5070385" cy="2136726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179996" indent="-179996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Wingdings" panose="05000000000000000000" pitchFamily="2" charset="2"/>
              <a:buChar char=""/>
              <a:defRPr sz="16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6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3987" indent="-143996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Wingdings" panose="05000000000000000000" pitchFamily="2" charset="2"/>
              <a:buChar char="l"/>
              <a:defRPr sz="12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503987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9978" indent="-179996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 typeface="Verdana" panose="020B060403050404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buFontTx/>
              <a:buChar char="-"/>
            </a:pPr>
            <a:endParaRPr lang="en-ZA" sz="1600" dirty="0">
              <a:solidFill>
                <a:srgbClr val="3391AA"/>
              </a:solidFill>
              <a:latin typeface="+mj-lt"/>
            </a:endParaRPr>
          </a:p>
          <a:p>
            <a:pPr marL="285750" lvl="1" indent="-285750">
              <a:buFontTx/>
              <a:buChar char="-"/>
            </a:pPr>
            <a:endParaRPr lang="en-US" sz="1600" dirty="0">
              <a:solidFill>
                <a:schemeClr val="accent6"/>
              </a:solidFill>
              <a:latin typeface="+mj-lt"/>
            </a:endParaRPr>
          </a:p>
          <a:p>
            <a:pPr lvl="2"/>
            <a:endParaRPr lang="en-ZA" sz="1400" dirty="0">
              <a:latin typeface="+mj-lt"/>
            </a:endParaRPr>
          </a:p>
        </p:txBody>
      </p:sp>
      <p:sp>
        <p:nvSpPr>
          <p:cNvPr id="50" name="Espace réservé du texte 3">
            <a:extLst>
              <a:ext uri="{FF2B5EF4-FFF2-40B4-BE49-F238E27FC236}">
                <a16:creationId xmlns:a16="http://schemas.microsoft.com/office/drawing/2014/main" id="{D2F4E946-E5C5-4D04-8DE7-1636B91C2105}"/>
              </a:ext>
            </a:extLst>
          </p:cNvPr>
          <p:cNvSpPr txBox="1">
            <a:spLocks/>
          </p:cNvSpPr>
          <p:nvPr/>
        </p:nvSpPr>
        <p:spPr>
          <a:xfrm>
            <a:off x="536078" y="2432669"/>
            <a:ext cx="5678311" cy="942544"/>
          </a:xfrm>
          <a:prstGeom prst="rect">
            <a:avLst/>
          </a:prstGeom>
        </p:spPr>
        <p:txBody>
          <a:bodyPr vert="horz" lIns="36000" tIns="0" rIns="36000" bIns="0" numCol="2" rtlCol="0">
            <a:noAutofit/>
          </a:bodyPr>
          <a:lstStyle>
            <a:lvl1pPr marL="179996" indent="-179996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Wingdings" panose="05000000000000000000" pitchFamily="2" charset="2"/>
              <a:buChar char=""/>
              <a:defRPr sz="16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6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3987" indent="-143996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Wingdings" panose="05000000000000000000" pitchFamily="2" charset="2"/>
              <a:buChar char="l"/>
              <a:defRPr sz="12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503987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9978" indent="-179996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 typeface="Verdana" panose="020B060403050404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buFontTx/>
              <a:buChar char="-"/>
            </a:pPr>
            <a:r>
              <a:rPr lang="en-US" dirty="0"/>
              <a:t>France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USA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Germany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The Netherlands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Sweden</a:t>
            </a:r>
          </a:p>
          <a:p>
            <a:pPr marL="285750" lvl="1" indent="-285750">
              <a:buFontTx/>
              <a:buChar char="-"/>
            </a:pPr>
            <a:endParaRPr lang="en-US" dirty="0"/>
          </a:p>
          <a:p>
            <a:pPr marL="285750" lvl="1" indent="-285750">
              <a:buFontTx/>
              <a:buChar char="-"/>
            </a:pPr>
            <a:endParaRPr lang="en-US" dirty="0"/>
          </a:p>
          <a:p>
            <a:pPr marL="285750" lvl="1" indent="-285750">
              <a:buFontTx/>
              <a:buChar char="-"/>
            </a:pPr>
            <a:endParaRPr lang="en-US" dirty="0"/>
          </a:p>
          <a:p>
            <a:pPr marL="285750" lvl="1" indent="-285750">
              <a:buFontTx/>
              <a:buChar char="-"/>
            </a:pPr>
            <a:r>
              <a:rPr lang="en-US" dirty="0"/>
              <a:t>Pacific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Canada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Czech Republic &amp; Slovakia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Transdev Group</a:t>
            </a:r>
          </a:p>
          <a:p>
            <a:pPr marL="285750" lvl="1" indent="-285750">
              <a:buFontTx/>
              <a:buChar char="-"/>
            </a:pPr>
            <a:endParaRPr lang="en-US" dirty="0">
              <a:solidFill>
                <a:schemeClr val="accent6"/>
              </a:solidFill>
              <a:latin typeface="+mj-lt"/>
            </a:endParaRPr>
          </a:p>
          <a:p>
            <a:pPr lvl="2"/>
            <a:endParaRPr lang="en-ZA" sz="1400" dirty="0">
              <a:latin typeface="+mj-lt"/>
            </a:endParaRPr>
          </a:p>
        </p:txBody>
      </p:sp>
      <p:sp>
        <p:nvSpPr>
          <p:cNvPr id="51" name="Espace réservé du texte 3">
            <a:extLst>
              <a:ext uri="{FF2B5EF4-FFF2-40B4-BE49-F238E27FC236}">
                <a16:creationId xmlns:a16="http://schemas.microsoft.com/office/drawing/2014/main" id="{77FD8E77-2AA0-40A0-A035-6E197397298A}"/>
              </a:ext>
            </a:extLst>
          </p:cNvPr>
          <p:cNvSpPr txBox="1">
            <a:spLocks/>
          </p:cNvSpPr>
          <p:nvPr/>
        </p:nvSpPr>
        <p:spPr>
          <a:xfrm>
            <a:off x="562299" y="4156900"/>
            <a:ext cx="6582309" cy="1342357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179996" indent="-179996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Wingdings" panose="05000000000000000000" pitchFamily="2" charset="2"/>
              <a:buChar char=""/>
              <a:defRPr sz="16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6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3987" indent="-143996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Wingdings" panose="05000000000000000000" pitchFamily="2" charset="2"/>
              <a:buChar char="l"/>
              <a:defRPr sz="12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503987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9978" indent="-179996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 typeface="Verdana" panose="020B060403050404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391AA"/>
                </a:solidFill>
                <a:latin typeface="+mj-lt"/>
              </a:rPr>
              <a:t>Category 2: Smaller or single contract countries</a:t>
            </a:r>
          </a:p>
          <a:p>
            <a:pPr marL="285750" lvl="1" indent="-285750">
              <a:buFontTx/>
              <a:buChar char="-"/>
            </a:pPr>
            <a:endParaRPr lang="en-US" sz="1600" dirty="0">
              <a:solidFill>
                <a:schemeClr val="accent6"/>
              </a:solidFill>
              <a:latin typeface="+mj-lt"/>
            </a:endParaRPr>
          </a:p>
          <a:p>
            <a:pPr lvl="2"/>
            <a:endParaRPr lang="en-ZA" sz="1400" dirty="0">
              <a:latin typeface="+mj-lt"/>
            </a:endParaRP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E2105667-8FCC-4669-B9C5-513B74A90733}"/>
              </a:ext>
            </a:extLst>
          </p:cNvPr>
          <p:cNvSpPr txBox="1">
            <a:spLocks/>
          </p:cNvSpPr>
          <p:nvPr/>
        </p:nvSpPr>
        <p:spPr>
          <a:xfrm>
            <a:off x="8057383" y="2114193"/>
            <a:ext cx="3789595" cy="2232018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179996" indent="-179996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Wingdings" panose="05000000000000000000" pitchFamily="2" charset="2"/>
              <a:buChar char=""/>
              <a:defRPr sz="16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6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3987" indent="-143996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Wingdings" panose="05000000000000000000" pitchFamily="2" charset="2"/>
              <a:buChar char="l"/>
              <a:defRPr sz="12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503987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9978" indent="-179996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 typeface="Verdana" panose="020B060403050404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ts val="1200"/>
              </a:spcBef>
              <a:buSzPct val="70000"/>
            </a:pPr>
            <a:r>
              <a:rPr lang="en-ZA" b="1" dirty="0">
                <a:solidFill>
                  <a:schemeClr val="accent5"/>
                </a:solidFill>
                <a:latin typeface="+mj-lt"/>
              </a:rPr>
              <a:t>Managed by countries </a:t>
            </a:r>
          </a:p>
          <a:p>
            <a:pPr marL="285750" lvl="1" indent="-285750">
              <a:buFontTx/>
              <a:buChar char="-"/>
            </a:pPr>
            <a:r>
              <a:rPr lang="en-US" dirty="0">
                <a:latin typeface="+mj-lt"/>
              </a:rPr>
              <a:t>Multi activities</a:t>
            </a:r>
          </a:p>
          <a:p>
            <a:pPr marL="285750" lvl="1" indent="-285750">
              <a:buFontTx/>
              <a:buChar char="-"/>
            </a:pPr>
            <a:r>
              <a:rPr lang="en-US" dirty="0">
                <a:latin typeface="+mj-lt"/>
              </a:rPr>
              <a:t>Numerous contracts</a:t>
            </a:r>
          </a:p>
          <a:p>
            <a:pPr marL="285750" lvl="1" indent="-285750">
              <a:buFontTx/>
              <a:buChar char="-"/>
            </a:pPr>
            <a:r>
              <a:rPr lang="en-US" dirty="0">
                <a:latin typeface="+mj-lt"/>
              </a:rPr>
              <a:t>Numerous portfolio updates from one year to another</a:t>
            </a:r>
          </a:p>
          <a:p>
            <a:pPr marL="285750" lvl="1" indent="-285750">
              <a:buFontTx/>
              <a:buChar char="-"/>
            </a:pPr>
            <a:r>
              <a:rPr lang="en-US" dirty="0">
                <a:latin typeface="+mj-lt"/>
              </a:rPr>
              <a:t>Organic growth</a:t>
            </a:r>
          </a:p>
          <a:p>
            <a:pPr marL="285750" lvl="1" indent="-285750">
              <a:buFontTx/>
              <a:buChar char="-"/>
            </a:pPr>
            <a:r>
              <a:rPr lang="en-US" dirty="0">
                <a:latin typeface="+mj-lt"/>
              </a:rPr>
              <a:t>Large volumes of capex</a:t>
            </a:r>
            <a:endParaRPr lang="en-US" sz="1600" dirty="0">
              <a:latin typeface="+mj-lt"/>
            </a:endParaRPr>
          </a:p>
          <a:p>
            <a:pPr lvl="2"/>
            <a:endParaRPr lang="en-ZA" sz="1400" dirty="0">
              <a:latin typeface="+mj-lt"/>
            </a:endParaRP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AFEFE270-FFA0-451C-858C-AAB6D35EDF7B}"/>
              </a:ext>
            </a:extLst>
          </p:cNvPr>
          <p:cNvSpPr txBox="1">
            <a:spLocks/>
          </p:cNvSpPr>
          <p:nvPr/>
        </p:nvSpPr>
        <p:spPr>
          <a:xfrm>
            <a:off x="8127653" y="4156900"/>
            <a:ext cx="3719325" cy="2359319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179996" indent="-179996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Wingdings" panose="05000000000000000000" pitchFamily="2" charset="2"/>
              <a:buChar char=""/>
              <a:defRPr sz="16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6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3987" indent="-143996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Wingdings" panose="05000000000000000000" pitchFamily="2" charset="2"/>
              <a:buChar char="l"/>
              <a:defRPr sz="12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503987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9978" indent="-179996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 typeface="Verdana" panose="020B060403050404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ts val="1200"/>
              </a:spcBef>
              <a:buSzPct val="70000"/>
            </a:pPr>
            <a:r>
              <a:rPr lang="en-ZA" b="1" dirty="0">
                <a:solidFill>
                  <a:schemeClr val="accent5"/>
                </a:solidFill>
                <a:latin typeface="+mj-lt"/>
              </a:rPr>
              <a:t>Managed on top</a:t>
            </a:r>
          </a:p>
          <a:p>
            <a:pPr marL="285750" lvl="1" indent="-285750">
              <a:buFontTx/>
              <a:buChar char="-"/>
            </a:pPr>
            <a:r>
              <a:rPr lang="en-US" dirty="0">
                <a:latin typeface="+mj-lt"/>
              </a:rPr>
              <a:t>Stable portfolio</a:t>
            </a:r>
          </a:p>
          <a:p>
            <a:pPr marL="285750" lvl="1" indent="-285750">
              <a:buFontTx/>
              <a:buChar char="-"/>
            </a:pPr>
            <a:r>
              <a:rPr lang="en-US" dirty="0">
                <a:latin typeface="+mj-lt"/>
              </a:rPr>
              <a:t>No regular tender</a:t>
            </a:r>
          </a:p>
          <a:p>
            <a:pPr marL="285750" lvl="1" indent="-285750">
              <a:buFontTx/>
              <a:buChar char="-"/>
            </a:pPr>
            <a:r>
              <a:rPr lang="en-US" dirty="0">
                <a:latin typeface="+mj-lt"/>
              </a:rPr>
              <a:t>LTP can be built on current EBIT projection + capex needed</a:t>
            </a:r>
          </a:p>
          <a:p>
            <a:pPr marL="285750" lvl="1" indent="-285750">
              <a:buFontTx/>
              <a:buChar char="-"/>
            </a:pPr>
            <a:r>
              <a:rPr lang="en-US" dirty="0">
                <a:latin typeface="+mj-lt"/>
              </a:rPr>
              <a:t>No capital intensity or capital intensity but with regular capex</a:t>
            </a:r>
          </a:p>
          <a:p>
            <a:pPr marL="285750" lvl="1" indent="-285750">
              <a:buFontTx/>
              <a:buChar char="-"/>
            </a:pPr>
            <a:endParaRPr lang="en-US" dirty="0">
              <a:solidFill>
                <a:schemeClr val="accent6"/>
              </a:solidFill>
              <a:latin typeface="+mj-lt"/>
            </a:endParaRPr>
          </a:p>
          <a:p>
            <a:pPr marL="285750" lvl="1" indent="-285750">
              <a:buFontTx/>
              <a:buChar char="-"/>
            </a:pPr>
            <a:endParaRPr lang="en-US" sz="1600" dirty="0">
              <a:solidFill>
                <a:schemeClr val="accent6"/>
              </a:solidFill>
              <a:latin typeface="+mj-lt"/>
            </a:endParaRPr>
          </a:p>
          <a:p>
            <a:pPr lvl="2"/>
            <a:endParaRPr lang="en-ZA" sz="1400" dirty="0">
              <a:latin typeface="+mj-lt"/>
            </a:endParaRPr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E66ADD8E-FF40-4EA3-8804-7870F492C069}"/>
              </a:ext>
            </a:extLst>
          </p:cNvPr>
          <p:cNvSpPr txBox="1">
            <a:spLocks/>
          </p:cNvSpPr>
          <p:nvPr/>
        </p:nvSpPr>
        <p:spPr>
          <a:xfrm>
            <a:off x="8075196" y="2078235"/>
            <a:ext cx="3580726" cy="1691835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179996" indent="-179996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Wingdings" panose="05000000000000000000" pitchFamily="2" charset="2"/>
              <a:buChar char=""/>
              <a:defRPr sz="16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6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3987" indent="-143996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Wingdings" panose="05000000000000000000" pitchFamily="2" charset="2"/>
              <a:buChar char="l"/>
              <a:defRPr sz="12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503987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9978" indent="-179996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 typeface="Verdana" panose="020B060403050404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ZA" sz="1400" dirty="0">
              <a:latin typeface="+mj-lt"/>
            </a:endParaRPr>
          </a:p>
        </p:txBody>
      </p:sp>
      <p:sp>
        <p:nvSpPr>
          <p:cNvPr id="15" name="Espace réservé du texte 3">
            <a:extLst>
              <a:ext uri="{FF2B5EF4-FFF2-40B4-BE49-F238E27FC236}">
                <a16:creationId xmlns:a16="http://schemas.microsoft.com/office/drawing/2014/main" id="{A5DED58A-D06A-485C-8D5E-B9AA9EBFF02E}"/>
              </a:ext>
            </a:extLst>
          </p:cNvPr>
          <p:cNvSpPr txBox="1">
            <a:spLocks/>
          </p:cNvSpPr>
          <p:nvPr/>
        </p:nvSpPr>
        <p:spPr>
          <a:xfrm>
            <a:off x="8018635" y="3831258"/>
            <a:ext cx="4343946" cy="694474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179996" indent="-179996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Wingdings" panose="05000000000000000000" pitchFamily="2" charset="2"/>
              <a:buChar char=""/>
              <a:defRPr sz="16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6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3987" indent="-143996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Wingdings" panose="05000000000000000000" pitchFamily="2" charset="2"/>
              <a:buChar char="l"/>
              <a:defRPr sz="12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503987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9978" indent="-179996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 typeface="Verdana" panose="020B060403050404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ZA" sz="1400" dirty="0">
              <a:latin typeface="+mj-lt"/>
            </a:endParaRP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F4E3B4FB-7221-41F5-AFDC-107FFBB22C43}"/>
              </a:ext>
            </a:extLst>
          </p:cNvPr>
          <p:cNvSpPr txBox="1">
            <a:spLocks/>
          </p:cNvSpPr>
          <p:nvPr/>
        </p:nvSpPr>
        <p:spPr>
          <a:xfrm>
            <a:off x="2902093" y="4634353"/>
            <a:ext cx="5070385" cy="2136726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179996" indent="-179996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Wingdings" panose="05000000000000000000" pitchFamily="2" charset="2"/>
              <a:buChar char=""/>
              <a:defRPr sz="16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6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3987" indent="-143996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Wingdings" panose="05000000000000000000" pitchFamily="2" charset="2"/>
              <a:buChar char="l"/>
              <a:defRPr sz="12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503987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9978" indent="-179996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 typeface="Verdana" panose="020B060403050404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>
              <a:solidFill>
                <a:srgbClr val="3391AA"/>
              </a:solidFill>
              <a:latin typeface="+mj-lt"/>
            </a:endParaRPr>
          </a:p>
          <a:p>
            <a:pPr marL="285750" lvl="1" indent="-285750">
              <a:buFontTx/>
              <a:buChar char="-"/>
            </a:pPr>
            <a:endParaRPr lang="en-ZA" sz="1600" dirty="0">
              <a:solidFill>
                <a:srgbClr val="3391AA"/>
              </a:solidFill>
              <a:latin typeface="+mj-lt"/>
            </a:endParaRPr>
          </a:p>
          <a:p>
            <a:pPr marL="285750" lvl="1" indent="-285750">
              <a:buFontTx/>
              <a:buChar char="-"/>
            </a:pPr>
            <a:endParaRPr lang="en-US" sz="1600" dirty="0">
              <a:solidFill>
                <a:schemeClr val="accent6"/>
              </a:solidFill>
              <a:latin typeface="+mj-lt"/>
            </a:endParaRPr>
          </a:p>
          <a:p>
            <a:pPr lvl="2"/>
            <a:endParaRPr lang="en-ZA" sz="1400" dirty="0">
              <a:latin typeface="+mj-lt"/>
            </a:endParaRPr>
          </a:p>
        </p:txBody>
      </p:sp>
      <p:sp>
        <p:nvSpPr>
          <p:cNvPr id="17" name="Espace réservé du texte 3">
            <a:extLst>
              <a:ext uri="{FF2B5EF4-FFF2-40B4-BE49-F238E27FC236}">
                <a16:creationId xmlns:a16="http://schemas.microsoft.com/office/drawing/2014/main" id="{6907040D-B77D-4933-9C14-B213DF401C1F}"/>
              </a:ext>
            </a:extLst>
          </p:cNvPr>
          <p:cNvSpPr txBox="1">
            <a:spLocks/>
          </p:cNvSpPr>
          <p:nvPr/>
        </p:nvSpPr>
        <p:spPr>
          <a:xfrm>
            <a:off x="526049" y="4474331"/>
            <a:ext cx="5070385" cy="1466975"/>
          </a:xfrm>
          <a:prstGeom prst="rect">
            <a:avLst/>
          </a:prstGeom>
        </p:spPr>
        <p:txBody>
          <a:bodyPr vert="horz" lIns="36000" tIns="0" rIns="36000" bIns="0" numCol="2" rtlCol="0">
            <a:noAutofit/>
          </a:bodyPr>
          <a:lstStyle>
            <a:defPPr>
              <a:defRPr lang="en-US"/>
            </a:defPPr>
            <a:lvl1pPr marL="179996" indent="-179996" defTabSz="914377">
              <a:lnSpc>
                <a:spcPct val="100000"/>
              </a:lnSpc>
              <a:spcBef>
                <a:spcPts val="1200"/>
              </a:spcBef>
              <a:buSzPct val="70000"/>
              <a:buFont typeface="Wingdings" panose="05000000000000000000" pitchFamily="2" charset="2"/>
              <a:buChar char=""/>
              <a:defRPr sz="1600" b="1">
                <a:solidFill>
                  <a:schemeClr val="accent5"/>
                </a:solidFill>
              </a:defRPr>
            </a:lvl1pPr>
            <a:lvl2pPr marL="285750" lvl="1" indent="-285750" defTabSz="914377">
              <a:lnSpc>
                <a:spcPct val="100000"/>
              </a:lnSpc>
              <a:spcBef>
                <a:spcPts val="0"/>
              </a:spcBef>
              <a:buFontTx/>
              <a:buChar char="-"/>
              <a:defRPr sz="1400">
                <a:solidFill>
                  <a:schemeClr val="accent6"/>
                </a:solidFill>
              </a:defRPr>
            </a:lvl2pPr>
            <a:lvl3pPr marL="503987" lvl="2" indent="-143996" defTabSz="914377">
              <a:lnSpc>
                <a:spcPct val="100000"/>
              </a:lnSpc>
              <a:spcBef>
                <a:spcPts val="1200"/>
              </a:spcBef>
              <a:buSzPct val="80000"/>
              <a:buFont typeface="Wingdings" panose="05000000000000000000" pitchFamily="2" charset="2"/>
              <a:buChar char="l"/>
              <a:defRPr sz="1400" b="1">
                <a:solidFill>
                  <a:schemeClr val="accent2"/>
                </a:solidFill>
                <a:latin typeface="+mj-lt"/>
              </a:defRPr>
            </a:lvl3pPr>
            <a:lvl4pPr marL="503987" indent="0" defTabSz="914377">
              <a:lnSpc>
                <a:spcPct val="100000"/>
              </a:lnSpc>
              <a:spcBef>
                <a:spcPts val="0"/>
              </a:spcBef>
              <a:buFontTx/>
              <a:buNone/>
              <a:defRPr sz="1200"/>
            </a:lvl4pPr>
            <a:lvl5pPr marL="899978" indent="-179996" defTabSz="914377">
              <a:lnSpc>
                <a:spcPct val="100000"/>
              </a:lnSpc>
              <a:spcBef>
                <a:spcPts val="600"/>
              </a:spcBef>
              <a:buFont typeface="Verdana" panose="020B0604030504040204" pitchFamily="34" charset="0"/>
              <a:buChar char="–"/>
              <a:defRPr sz="1200"/>
            </a:lvl5pPr>
            <a:lvl6pPr marL="0" indent="0" defTabSz="914377">
              <a:lnSpc>
                <a:spcPct val="100000"/>
              </a:lnSpc>
              <a:spcBef>
                <a:spcPts val="600"/>
              </a:spcBef>
              <a:buFontTx/>
              <a:buNone/>
              <a:defRPr sz="1000" i="1"/>
            </a:lvl6pPr>
            <a:lvl7pPr marL="2971726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1"/>
            <a:r>
              <a:rPr lang="it-IT" dirty="0">
                <a:solidFill>
                  <a:schemeClr val="tx1"/>
                </a:solidFill>
              </a:rPr>
              <a:t>Morocco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Spain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Chile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Portugal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ZA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United Kingdom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Ireland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Colombia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Asia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New countries</a:t>
            </a:r>
          </a:p>
          <a:p>
            <a:pPr marL="0" lvl="1" indent="0">
              <a:buNone/>
            </a:pPr>
            <a:endParaRPr lang="it-IT" dirty="0"/>
          </a:p>
          <a:p>
            <a:pPr lvl="1"/>
            <a:endParaRPr lang="it-IT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ZA" dirty="0"/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id="{070E69D0-403D-4C7F-A9E5-BF71071AD2EC}"/>
              </a:ext>
            </a:extLst>
          </p:cNvPr>
          <p:cNvSpPr txBox="1">
            <a:spLocks/>
          </p:cNvSpPr>
          <p:nvPr/>
        </p:nvSpPr>
        <p:spPr>
          <a:xfrm>
            <a:off x="562299" y="1413288"/>
            <a:ext cx="11602976" cy="694474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179996" indent="-179996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Wingdings" panose="05000000000000000000" pitchFamily="2" charset="2"/>
              <a:buChar char=""/>
              <a:defRPr sz="16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6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3987" indent="-143996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Wingdings" panose="05000000000000000000" pitchFamily="2" charset="2"/>
              <a:buChar char="l"/>
              <a:defRPr sz="12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503987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9978" indent="-179996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 typeface="Verdana" panose="020B060403050404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1400" dirty="0">
                <a:solidFill>
                  <a:schemeClr val="tx1"/>
                </a:solidFill>
                <a:latin typeface="+mj-lt"/>
              </a:rPr>
              <a:t>Observation: most of LTP volatility from one year to another results from a few countries (category 1 below)</a:t>
            </a:r>
          </a:p>
        </p:txBody>
      </p:sp>
      <p:sp>
        <p:nvSpPr>
          <p:cNvPr id="6" name="Flèche : chevron 5">
            <a:hlinkClick r:id="rId3" action="ppaction://hlinksldjump"/>
            <a:extLst>
              <a:ext uri="{FF2B5EF4-FFF2-40B4-BE49-F238E27FC236}">
                <a16:creationId xmlns:a16="http://schemas.microsoft.com/office/drawing/2014/main" id="{64D99566-08FF-4791-8F22-6D3F11376292}"/>
              </a:ext>
            </a:extLst>
          </p:cNvPr>
          <p:cNvSpPr/>
          <p:nvPr/>
        </p:nvSpPr>
        <p:spPr>
          <a:xfrm>
            <a:off x="6584536" y="2242139"/>
            <a:ext cx="1173325" cy="942545"/>
          </a:xfrm>
          <a:prstGeom prst="chevron">
            <a:avLst/>
          </a:prstGeom>
          <a:solidFill>
            <a:srgbClr val="BCD3DA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lèche : chevron 20">
            <a:hlinkClick r:id="rId4" action="ppaction://hlinksldjump"/>
            <a:extLst>
              <a:ext uri="{FF2B5EF4-FFF2-40B4-BE49-F238E27FC236}">
                <a16:creationId xmlns:a16="http://schemas.microsoft.com/office/drawing/2014/main" id="{F20F3391-EA6E-4B19-A21F-295395448232}"/>
              </a:ext>
            </a:extLst>
          </p:cNvPr>
          <p:cNvSpPr/>
          <p:nvPr/>
        </p:nvSpPr>
        <p:spPr>
          <a:xfrm>
            <a:off x="6635533" y="4356805"/>
            <a:ext cx="1173325" cy="942545"/>
          </a:xfrm>
          <a:prstGeom prst="chevron">
            <a:avLst/>
          </a:prstGeom>
          <a:solidFill>
            <a:srgbClr val="BCD3DA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id="{551C210A-2775-4FDE-AE20-995DD8C2C788}"/>
              </a:ext>
            </a:extLst>
          </p:cNvPr>
          <p:cNvSpPr txBox="1">
            <a:spLocks/>
          </p:cNvSpPr>
          <p:nvPr/>
        </p:nvSpPr>
        <p:spPr>
          <a:xfrm>
            <a:off x="526048" y="5795317"/>
            <a:ext cx="14370166" cy="423538"/>
          </a:xfrm>
          <a:prstGeom prst="rect">
            <a:avLst/>
          </a:prstGeom>
        </p:spPr>
        <p:txBody>
          <a:bodyPr vert="horz" lIns="36000" tIns="0" rIns="36000" bIns="0" numCol="2" rtlCol="0">
            <a:noAutofit/>
          </a:bodyPr>
          <a:lstStyle>
            <a:defPPr>
              <a:defRPr lang="en-US"/>
            </a:defPPr>
            <a:lvl1pPr marL="179996" indent="-179996" defTabSz="914377">
              <a:lnSpc>
                <a:spcPct val="100000"/>
              </a:lnSpc>
              <a:spcBef>
                <a:spcPts val="1200"/>
              </a:spcBef>
              <a:buSzPct val="70000"/>
              <a:buFont typeface="Wingdings" panose="05000000000000000000" pitchFamily="2" charset="2"/>
              <a:buChar char=""/>
              <a:defRPr sz="1600" b="1">
                <a:solidFill>
                  <a:schemeClr val="accent5"/>
                </a:solidFill>
              </a:defRPr>
            </a:lvl1pPr>
            <a:lvl2pPr marL="285750" lvl="1" indent="-285750" defTabSz="914377">
              <a:lnSpc>
                <a:spcPct val="100000"/>
              </a:lnSpc>
              <a:spcBef>
                <a:spcPts val="0"/>
              </a:spcBef>
              <a:buFontTx/>
              <a:buChar char="-"/>
              <a:defRPr sz="1400">
                <a:solidFill>
                  <a:schemeClr val="accent6"/>
                </a:solidFill>
              </a:defRPr>
            </a:lvl2pPr>
            <a:lvl3pPr marL="503987" lvl="2" indent="-143996" defTabSz="914377">
              <a:lnSpc>
                <a:spcPct val="100000"/>
              </a:lnSpc>
              <a:spcBef>
                <a:spcPts val="1200"/>
              </a:spcBef>
              <a:buSzPct val="80000"/>
              <a:buFont typeface="Wingdings" panose="05000000000000000000" pitchFamily="2" charset="2"/>
              <a:buChar char="l"/>
              <a:defRPr sz="1400" b="1">
                <a:solidFill>
                  <a:schemeClr val="accent2"/>
                </a:solidFill>
                <a:latin typeface="+mj-lt"/>
              </a:defRPr>
            </a:lvl3pPr>
            <a:lvl4pPr marL="503987" indent="0" defTabSz="914377">
              <a:lnSpc>
                <a:spcPct val="100000"/>
              </a:lnSpc>
              <a:spcBef>
                <a:spcPts val="0"/>
              </a:spcBef>
              <a:buFontTx/>
              <a:buNone/>
              <a:defRPr sz="1200"/>
            </a:lvl4pPr>
            <a:lvl5pPr marL="899978" indent="-179996" defTabSz="914377">
              <a:lnSpc>
                <a:spcPct val="100000"/>
              </a:lnSpc>
              <a:spcBef>
                <a:spcPts val="600"/>
              </a:spcBef>
              <a:buFont typeface="Verdana" panose="020B0604030504040204" pitchFamily="34" charset="0"/>
              <a:buChar char="–"/>
              <a:defRPr sz="1200"/>
            </a:lvl5pPr>
            <a:lvl6pPr marL="0" indent="0" defTabSz="914377">
              <a:lnSpc>
                <a:spcPct val="100000"/>
              </a:lnSpc>
              <a:spcBef>
                <a:spcPts val="600"/>
              </a:spcBef>
              <a:buFontTx/>
              <a:buNone/>
              <a:defRPr sz="1000" i="1"/>
            </a:lvl6pPr>
            <a:lvl7pPr marL="2971726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lvl="1" indent="0">
              <a:buNone/>
            </a:pPr>
            <a:r>
              <a:rPr lang="it-IT" dirty="0"/>
              <a:t>NB</a:t>
            </a:r>
            <a:r>
              <a:rPr lang="it-IT" dirty="0">
                <a:solidFill>
                  <a:schemeClr val="tx1"/>
                </a:solidFill>
              </a:rPr>
              <a:t>: in case of major growth, a category 2 country will flow up on category 1</a:t>
            </a:r>
            <a:endParaRPr 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117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7393A772-759E-4006-8425-B0A6C8CBE1CA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F2CA779-8850-43E8-B0D8-47FE7A773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36000" tIns="0" rIns="36000" bIns="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3. Analysis</a:t>
            </a:r>
            <a:endParaRPr lang="en-GB" sz="2400" dirty="0">
              <a:solidFill>
                <a:srgbClr val="3391AA"/>
              </a:solidFill>
            </a:endParaRPr>
          </a:p>
        </p:txBody>
      </p:sp>
      <p:pic>
        <p:nvPicPr>
          <p:cNvPr id="11" name="Espace réservé pour une image  10">
            <a:extLst>
              <a:ext uri="{FF2B5EF4-FFF2-40B4-BE49-F238E27FC236}">
                <a16:creationId xmlns:a16="http://schemas.microsoft.com/office/drawing/2014/main" id="{4091A9C9-2E5C-4AB6-BC3B-E836F0DA8F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D8E357-FBA1-6944-9927-C4D30DD22F6E}"/>
              </a:ext>
            </a:extLst>
          </p:cNvPr>
          <p:cNvSpPr/>
          <p:nvPr/>
        </p:nvSpPr>
        <p:spPr>
          <a:xfrm>
            <a:off x="11568113" y="0"/>
            <a:ext cx="623887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808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14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&quot;&gt;&lt;elem m_fUsage=&quot;2.70999999999999996447E+00&quot;&gt;&lt;m_msothmcolidx val=&quot;0&quot;/&gt;&lt;m_rgb r=&quot;EB&quot; g=&quot;F5&quot; b=&quot;21&quot;/&gt;&lt;m_nBrightness endver=&quot;26206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scM3OfK6HSRzb.muMP1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Transdev">
  <a:themeElements>
    <a:clrScheme name="Transdev PPT 2018_Colors">
      <a:dk1>
        <a:srgbClr val="1E1E1E"/>
      </a:dk1>
      <a:lt1>
        <a:sysClr val="window" lastClr="FFFFFF"/>
      </a:lt1>
      <a:dk2>
        <a:srgbClr val="FF0000"/>
      </a:dk2>
      <a:lt2>
        <a:srgbClr val="E7E7E8"/>
      </a:lt2>
      <a:accent1>
        <a:srgbClr val="A2CAB8"/>
      </a:accent1>
      <a:accent2>
        <a:srgbClr val="309CD6"/>
      </a:accent2>
      <a:accent3>
        <a:srgbClr val="F2B999"/>
      </a:accent3>
      <a:accent4>
        <a:srgbClr val="920024"/>
      </a:accent4>
      <a:accent5>
        <a:srgbClr val="FF7841"/>
      </a:accent5>
      <a:accent6>
        <a:srgbClr val="3C0C44"/>
      </a:accent6>
      <a:hlink>
        <a:srgbClr val="1E1E1E"/>
      </a:hlink>
      <a:folHlink>
        <a:srgbClr val="1E1E1E"/>
      </a:folHlink>
    </a:clrScheme>
    <a:fontScheme name="Transdev_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36000" tIns="0" rIns="3600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3" id="{1E83D51A-E8BA-4D23-B2AF-E4F2CAD9C42B}" vid="{B8E74ED0-DD96-4A61-BE6E-2A7D3AED12F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0A68C82581594E9539CAC54DF2E9B9" ma:contentTypeVersion="11" ma:contentTypeDescription="Crée un document." ma:contentTypeScope="" ma:versionID="330b1fa54a5b1d290f5284a9cf39a1aa">
  <xsd:schema xmlns:xsd="http://www.w3.org/2001/XMLSchema" xmlns:xs="http://www.w3.org/2001/XMLSchema" xmlns:p="http://schemas.microsoft.com/office/2006/metadata/properties" xmlns:ns3="2a2fac20-fa5c-4553-b804-e24dc2bad591" xmlns:ns4="6b1d6341-22b1-4200-bdaa-811ec4a83b62" targetNamespace="http://schemas.microsoft.com/office/2006/metadata/properties" ma:root="true" ma:fieldsID="a0db617b3b9438730d94ed3635b7cea4" ns3:_="" ns4:_="">
    <xsd:import namespace="2a2fac20-fa5c-4553-b804-e24dc2bad591"/>
    <xsd:import namespace="6b1d6341-22b1-4200-bdaa-811ec4a83b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2fac20-fa5c-4553-b804-e24dc2bad5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1d6341-22b1-4200-bdaa-811ec4a83b6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A26B13-BC85-4F15-B60D-F4FAA47C61DD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2a2fac20-fa5c-4553-b804-e24dc2bad591"/>
    <ds:schemaRef ds:uri="http://schemas.openxmlformats.org/package/2006/metadata/core-properties"/>
    <ds:schemaRef ds:uri="6b1d6341-22b1-4200-bdaa-811ec4a83b6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18EDC6B-EE71-46E7-AE5A-F717729E1C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2fac20-fa5c-4553-b804-e24dc2bad591"/>
    <ds:schemaRef ds:uri="6b1d6341-22b1-4200-bdaa-811ec4a83b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82EEFA-504F-45F2-8AE5-40CE202450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6878</TotalTime>
  <Words>1696</Words>
  <Application>Microsoft Office PowerPoint</Application>
  <PresentationFormat>Grand écran</PresentationFormat>
  <Paragraphs>341</Paragraphs>
  <Slides>24</Slides>
  <Notes>13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Verdana</vt:lpstr>
      <vt:lpstr>Wingdings</vt:lpstr>
      <vt:lpstr>2_Transdev</vt:lpstr>
      <vt:lpstr>Diapositive think-cell</vt:lpstr>
      <vt:lpstr>Long Term Plan 2023 - 2028</vt:lpstr>
      <vt:lpstr>Summary</vt:lpstr>
      <vt:lpstr>1. Strategic Guidelines</vt:lpstr>
      <vt:lpstr>Strategic review is to deliver a profitable growth 1/2</vt:lpstr>
      <vt:lpstr>Présentation PowerPoint</vt:lpstr>
      <vt:lpstr>2. General process</vt:lpstr>
      <vt:lpstr>Planning</vt:lpstr>
      <vt:lpstr>Distinctive procedure per country</vt:lpstr>
      <vt:lpstr>3. Analysis</vt:lpstr>
      <vt:lpstr>Synthetic table of analysis required</vt:lpstr>
      <vt:lpstr>Decisions from Country strategic review must be respected in the budget and LTP to come</vt:lpstr>
      <vt:lpstr>4. Assumptions</vt:lpstr>
      <vt:lpstr>Inflation (IMF April 2022 + 20 bps)</vt:lpstr>
      <vt:lpstr>Financing rates / tax rates / Exchange rates</vt:lpstr>
      <vt:lpstr>Energy prices</vt:lpstr>
      <vt:lpstr>Management &amp; Brand fees</vt:lpstr>
      <vt:lpstr>5. Guidelines per category of countries </vt:lpstr>
      <vt:lpstr>Présentation PowerPoint</vt:lpstr>
      <vt:lpstr>Présentation PowerPoint</vt:lpstr>
      <vt:lpstr>Présentation PowerPoint</vt:lpstr>
      <vt:lpstr>6. Appendices </vt:lpstr>
      <vt:lpstr>Segmentation</vt:lpstr>
      <vt:lpstr>Transdev’s strategy starts with a clear vision of profitability levers in mobility </vt:lpstr>
      <vt:lpstr>Portfolio management general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elsa.caballero@transdev.com</dc:creator>
  <cp:lastModifiedBy>NICOLLET, Marie</cp:lastModifiedBy>
  <cp:revision>46</cp:revision>
  <cp:lastPrinted>2020-10-12T12:03:14Z</cp:lastPrinted>
  <dcterms:created xsi:type="dcterms:W3CDTF">2019-04-15T15:27:38Z</dcterms:created>
  <dcterms:modified xsi:type="dcterms:W3CDTF">2022-07-29T14:18:22Z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0x010100B10A68C82581594E9539CAC54DF2E9B9</vt:lpwstr>
  </property>
</Properties>
</file>