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3" r:id="rId2"/>
    <p:sldId id="325" r:id="rId3"/>
    <p:sldId id="353" r:id="rId4"/>
    <p:sldId id="352" r:id="rId5"/>
    <p:sldId id="354" r:id="rId6"/>
    <p:sldId id="356" r:id="rId7"/>
    <p:sldId id="360" r:id="rId8"/>
    <p:sldId id="357" r:id="rId9"/>
    <p:sldId id="358" r:id="rId10"/>
    <p:sldId id="351" r:id="rId11"/>
    <p:sldId id="359" r:id="rId12"/>
  </p:sldIdLst>
  <p:sldSz cx="9144000" cy="6858000" type="screen4x3"/>
  <p:notesSz cx="7099300" cy="10234613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Geneva" pitchFamily="12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B4E5E"/>
    <a:srgbClr val="DDE5EB"/>
    <a:srgbClr val="595959"/>
    <a:srgbClr val="829DB4"/>
    <a:srgbClr val="646973"/>
    <a:srgbClr val="7373A0"/>
    <a:srgbClr val="98B5D8"/>
    <a:srgbClr val="B9C7D5"/>
    <a:srgbClr val="A0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94415" autoAdjust="0"/>
  </p:normalViewPr>
  <p:slideViewPr>
    <p:cSldViewPr snapToGrid="0" snapToObjects="1">
      <p:cViewPr>
        <p:scale>
          <a:sx n="70" d="100"/>
          <a:sy n="70" d="100"/>
        </p:scale>
        <p:origin x="-185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776"/>
    </p:cViewPr>
  </p:sorterViewPr>
  <p:notesViewPr>
    <p:cSldViewPr snapToGrid="0" snapToObjects="1">
      <p:cViewPr varScale="1">
        <p:scale>
          <a:sx n="62" d="100"/>
          <a:sy n="62" d="100"/>
        </p:scale>
        <p:origin x="-2862" y="-7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wrap="square" lIns="95390" tIns="47695" rIns="95390" bIns="4769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3A30899-C726-4563-90E7-BD751C694D8C}" type="datetime1">
              <a:rPr lang="fr-FR"/>
              <a:pPr/>
              <a:t>23/02/2017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wrap="square" lIns="95390" tIns="47695" rIns="95390" bIns="4769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7EB2B84-7B6F-4581-85C2-849BE5888A3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2626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wrap="square" lIns="95390" tIns="47695" rIns="95390" bIns="47695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00133A-E77D-4121-AA98-BD1BC675E038}" type="datetime1">
              <a:rPr lang="fr-FR"/>
              <a:pPr/>
              <a:t>23/02/2017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0" tIns="47695" rIns="95390" bIns="47695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wrap="square" lIns="95390" tIns="47695" rIns="95390" bIns="47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wrap="square" lIns="95390" tIns="47695" rIns="95390" bIns="47695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DBBC3F4-3CC4-41F2-96E0-351D8C44A10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756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pitchFamily="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2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3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4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5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6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7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8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1pPr>
            <a:lvl2pPr marL="775045" indent="-298094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2pPr>
            <a:lvl3pPr marL="1192378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3pPr>
            <a:lvl4pPr marL="1669329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4pPr>
            <a:lvl5pPr marL="2146280" indent="-238476" eaLnBrk="0" hangingPunct="0">
              <a:defRPr>
                <a:solidFill>
                  <a:schemeClr val="bg2"/>
                </a:solidFill>
                <a:latin typeface="Arial Narrow" pitchFamily="34" charset="0"/>
              </a:defRPr>
            </a:lvl5pPr>
            <a:lvl6pPr marL="2623231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6pPr>
            <a:lvl7pPr marL="3100182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7pPr>
            <a:lvl8pPr marL="3577133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8pPr>
            <a:lvl9pPr marL="4054084" indent="-238476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 Narrow" pitchFamily="34" charset="0"/>
              </a:defRPr>
            </a:lvl9pPr>
          </a:lstStyle>
          <a:p>
            <a:pPr eaLnBrk="1" hangingPunct="1"/>
            <a:fld id="{9C8BDC7A-9A89-4051-8326-AA102970D696}" type="slidenum">
              <a:rPr lang="fr-FR" smtClean="0">
                <a:solidFill>
                  <a:schemeClr val="tx1"/>
                </a:solidFill>
                <a:latin typeface="Arial" pitchFamily="34" charset="0"/>
              </a:rPr>
              <a:pPr eaLnBrk="1" hangingPunct="1"/>
              <a:t>9</a:t>
            </a:fld>
            <a:endParaRPr lang="fr-FR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visuel G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Logo_transdev_baseline_UK_RV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68288"/>
            <a:ext cx="3184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592263"/>
            <a:ext cx="9144000" cy="28892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893607" y="4838741"/>
            <a:ext cx="5205413" cy="1279525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400" b="1">
                <a:solidFill>
                  <a:srgbClr val="FF0000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2"/>
          </p:nvPr>
        </p:nvSpPr>
        <p:spPr>
          <a:xfrm>
            <a:off x="6343907" y="1592263"/>
            <a:ext cx="2808287" cy="2889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50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Logo_transdev_baseline_UK_RV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68288"/>
            <a:ext cx="3184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063625"/>
            <a:ext cx="44688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893607" y="5160725"/>
            <a:ext cx="5205413" cy="1279525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400" b="1">
                <a:solidFill>
                  <a:srgbClr val="FF0000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37950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Logo_transdev_baseline_UK_RV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68288"/>
            <a:ext cx="3184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550988"/>
            <a:ext cx="76581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3"/>
          <p:cNvSpPr txBox="1">
            <a:spLocks noChangeArrowheads="1"/>
          </p:cNvSpPr>
          <p:nvPr/>
        </p:nvSpPr>
        <p:spPr bwMode="auto">
          <a:xfrm>
            <a:off x="7893050" y="6248400"/>
            <a:ext cx="404813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r"/>
            <a:fld id="{E7F0F992-712F-4158-AEED-42E01482496A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gray">
          <a:xfrm>
            <a:off x="-2228850" y="4711700"/>
            <a:ext cx="2057400" cy="1787525"/>
          </a:xfrm>
          <a:prstGeom prst="homePlate">
            <a:avLst>
              <a:gd name="adj" fmla="val 20728"/>
            </a:avLst>
          </a:prstGeom>
          <a:solidFill>
            <a:srgbClr val="4B4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 b="1">
                <a:solidFill>
                  <a:schemeClr val="bg1"/>
                </a:solidFill>
              </a:rPr>
              <a:t>To customize the date and the title:</a:t>
            </a:r>
          </a:p>
          <a:p>
            <a:pPr>
              <a:spcBef>
                <a:spcPct val="50000"/>
              </a:spcBef>
            </a:pPr>
            <a:r>
              <a:rPr lang="fr-FR" sz="1200">
                <a:solidFill>
                  <a:schemeClr val="bg1"/>
                </a:solidFill>
              </a:rPr>
              <a:t>Display / Head</a:t>
            </a:r>
          </a:p>
          <a:p>
            <a:pPr>
              <a:spcBef>
                <a:spcPct val="50000"/>
              </a:spcBef>
            </a:pPr>
            <a:r>
              <a:rPr lang="fr-FR" sz="1200">
                <a:solidFill>
                  <a:schemeClr val="bg1"/>
                </a:solidFill>
              </a:rPr>
              <a:t>Customize the date zone and the footer.</a:t>
            </a:r>
          </a:p>
          <a:p>
            <a:pPr>
              <a:spcBef>
                <a:spcPct val="50000"/>
              </a:spcBef>
            </a:pPr>
            <a:r>
              <a:rPr lang="fr-FR" sz="1200">
                <a:solidFill>
                  <a:schemeClr val="bg1"/>
                </a:solidFill>
              </a:rPr>
              <a:t>Click on Apply everywhere</a:t>
            </a: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gray">
          <a:xfrm>
            <a:off x="-2532063" y="2932113"/>
            <a:ext cx="2360613" cy="587375"/>
          </a:xfrm>
          <a:prstGeom prst="homePlate">
            <a:avLst>
              <a:gd name="adj" fmla="val 20727"/>
            </a:avLst>
          </a:prstGeom>
          <a:solidFill>
            <a:srgbClr val="4B4E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108000" r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200">
                <a:solidFill>
                  <a:schemeClr val="bg1"/>
                </a:solidFill>
              </a:rPr>
              <a:t>To modify the text, click straight on the box</a:t>
            </a:r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2386339" y="2947467"/>
            <a:ext cx="5725954" cy="205639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400" b="1" baseline="0">
                <a:solidFill>
                  <a:srgbClr val="FC0007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55236" y="2218181"/>
            <a:ext cx="1714894" cy="270116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baseline="0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18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3"/>
          </p:nvPr>
        </p:nvSpPr>
        <p:spPr>
          <a:xfrm>
            <a:off x="4124325" y="6234113"/>
            <a:ext cx="2895600" cy="198437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cap="all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/>
              <a:t>Title of Document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6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erso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547813"/>
            <a:ext cx="492601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7878763" y="6248400"/>
            <a:ext cx="4048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r"/>
            <a:fld id="{F53A74C3-6F10-49B2-BEB5-E675D8B421D5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886918" y="587719"/>
            <a:ext cx="7396656" cy="508221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2400"/>
              </a:spcAft>
              <a:buNone/>
              <a:defRPr sz="3200" b="1">
                <a:solidFill>
                  <a:srgbClr val="FF0000"/>
                </a:solidFill>
                <a:latin typeface="Arial"/>
                <a:cs typeface="Arial"/>
              </a:defRPr>
            </a:lvl1pPr>
            <a:lvl2pPr marL="252000" indent="-252000">
              <a:lnSpc>
                <a:spcPts val="2300"/>
              </a:lnSpc>
              <a:spcBef>
                <a:spcPts val="800"/>
              </a:spcBef>
              <a:spcAft>
                <a:spcPts val="1200"/>
              </a:spcAft>
              <a:buClr>
                <a:srgbClr val="FC0007"/>
              </a:buClr>
              <a:buFont typeface="+mj-lt"/>
              <a:buAutoNum type="arabicPeriod"/>
              <a:defRPr sz="18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17"/>
          </p:nvPr>
        </p:nvSpPr>
        <p:spPr>
          <a:xfrm>
            <a:off x="4124325" y="6234113"/>
            <a:ext cx="2895600" cy="198437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cap="all" dirty="0" err="1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/>
              <a:t>Title of Document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8"/>
          </p:nvPr>
        </p:nvSpPr>
        <p:spPr>
          <a:xfrm>
            <a:off x="7081838" y="6234113"/>
            <a:ext cx="698500" cy="1984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/>
              <a:t>12/03/13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6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03275" y="597510"/>
            <a:ext cx="7480300" cy="52768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000" b="1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600" cap="all">
                <a:solidFill>
                  <a:srgbClr val="FF0000"/>
                </a:solidFill>
                <a:latin typeface=""/>
              </a:defRPr>
            </a:lvl2pPr>
            <a:lvl3pPr marL="0" indent="0">
              <a:spcBef>
                <a:spcPts val="4824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414000" indent="-3024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>
                <a:latin typeface="Arial"/>
                <a:cs typeface="Arial"/>
              </a:defRPr>
            </a:lvl4pPr>
            <a:lvl5pPr marL="648000" indent="-228600"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936000" indent="-158400">
              <a:buClr>
                <a:srgbClr val="8C555D"/>
              </a:buClr>
              <a:buFont typeface="Lucida Grande"/>
              <a:buChar char="⁃"/>
              <a:defRPr sz="1000" i="1">
                <a:latin typeface="Arial"/>
                <a:cs typeface="Arial"/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272236" y="6217915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7D49E6-3E69-4A7D-8E58-1DE88BD10845}" type="slidenum">
              <a:rPr lang="fr-FR" sz="900" smtClean="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6520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2"/>
          <p:cNvSpPr txBox="1">
            <a:spLocks noChangeArrowheads="1"/>
          </p:cNvSpPr>
          <p:nvPr/>
        </p:nvSpPr>
        <p:spPr bwMode="auto">
          <a:xfrm>
            <a:off x="7878763" y="6248400"/>
            <a:ext cx="4048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r"/>
            <a:fld id="{30D5C363-5D9B-4E74-A12B-57A4DF761EB2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60633" y="598281"/>
            <a:ext cx="7423044" cy="12534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3000" b="1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>
              <a:buNone/>
              <a:defRPr sz="1600" cap="all">
                <a:solidFill>
                  <a:srgbClr val="FF0000"/>
                </a:solidFill>
                <a:latin typeface="Arial"/>
                <a:cs typeface="Arial"/>
              </a:defRPr>
            </a:lvl2pPr>
            <a:lvl3pPr marL="0" indent="0">
              <a:spcBef>
                <a:spcPts val="4800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0" indent="-324000">
              <a:lnSpc>
                <a:spcPts val="1800"/>
              </a:lnSpc>
              <a:spcBef>
                <a:spcPts val="0"/>
              </a:spcBef>
              <a:buClr>
                <a:srgbClr val="E6001B"/>
              </a:buClr>
              <a:buFont typeface="Lucida Grande"/>
              <a:buChar char="●"/>
              <a:defRPr sz="1400">
                <a:latin typeface="Arial"/>
                <a:cs typeface="Arial"/>
              </a:defRPr>
            </a:lvl4pPr>
            <a:lvl5pPr marL="612000" indent="-228600">
              <a:lnSpc>
                <a:spcPts val="2400"/>
              </a:lnSpc>
              <a:spcBef>
                <a:spcPts val="0"/>
              </a:spcBef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860400" indent="-158400">
              <a:lnSpc>
                <a:spcPts val="2200"/>
              </a:lnSpc>
              <a:spcBef>
                <a:spcPts val="0"/>
              </a:spcBef>
              <a:buFont typeface="Lucida Grande"/>
              <a:buChar char="⁃"/>
              <a:defRPr sz="1000" i="1"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860633" y="4293096"/>
            <a:ext cx="7423044" cy="1810623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FC0007"/>
              </a:buClr>
              <a:buFont typeface="Lucida Grande"/>
              <a:buChar char="●"/>
              <a:defRPr sz="14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0">
              <a:buNone/>
              <a:defRPr sz="1600" cap="all">
                <a:solidFill>
                  <a:srgbClr val="E6001B"/>
                </a:solidFill>
                <a:latin typeface="Arial"/>
                <a:cs typeface="Arial"/>
              </a:defRPr>
            </a:lvl2pPr>
            <a:lvl3pPr marL="0" indent="0">
              <a:spcBef>
                <a:spcPts val="4800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324000" indent="-324000">
              <a:lnSpc>
                <a:spcPts val="1800"/>
              </a:lnSpc>
              <a:spcBef>
                <a:spcPts val="0"/>
              </a:spcBef>
              <a:buClr>
                <a:srgbClr val="E6001B"/>
              </a:buClr>
              <a:buFont typeface="Lucida Grande"/>
              <a:buChar char="●"/>
              <a:defRPr sz="1400">
                <a:latin typeface="Arial"/>
                <a:cs typeface="Arial"/>
              </a:defRPr>
            </a:lvl4pPr>
            <a:lvl5pPr marL="612000" indent="-228600">
              <a:lnSpc>
                <a:spcPts val="2400"/>
              </a:lnSpc>
              <a:spcBef>
                <a:spcPts val="0"/>
              </a:spcBef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860400" indent="-158400">
              <a:lnSpc>
                <a:spcPts val="2200"/>
              </a:lnSpc>
              <a:spcBef>
                <a:spcPts val="0"/>
              </a:spcBef>
              <a:buFont typeface="Lucida Grande"/>
              <a:buChar char="⁃"/>
              <a:defRPr sz="1000" i="1"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pour une image  11"/>
          <p:cNvSpPr>
            <a:spLocks noGrp="1"/>
          </p:cNvSpPr>
          <p:nvPr>
            <p:ph type="pic" sz="quarter" idx="17"/>
          </p:nvPr>
        </p:nvSpPr>
        <p:spPr>
          <a:xfrm>
            <a:off x="860425" y="1990725"/>
            <a:ext cx="3605213" cy="19510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3" name="Espace réservé pour une image  11"/>
          <p:cNvSpPr>
            <a:spLocks noGrp="1"/>
          </p:cNvSpPr>
          <p:nvPr>
            <p:ph type="pic" sz="quarter" idx="18"/>
          </p:nvPr>
        </p:nvSpPr>
        <p:spPr>
          <a:xfrm>
            <a:off x="4644008" y="1990725"/>
            <a:ext cx="3605213" cy="19510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9"/>
          </p:nvPr>
        </p:nvSpPr>
        <p:spPr>
          <a:xfrm>
            <a:off x="4124325" y="6234113"/>
            <a:ext cx="2895600" cy="198437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cap="all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/>
              <a:t>Title of Document</a:t>
            </a:r>
            <a:endParaRPr lang="fr-FR" dirty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0"/>
          </p:nvPr>
        </p:nvSpPr>
        <p:spPr>
          <a:xfrm>
            <a:off x="7081838" y="6234113"/>
            <a:ext cx="698500" cy="1984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/>
              <a:t>12/03/13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99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2"/>
          <p:cNvSpPr txBox="1">
            <a:spLocks noChangeArrowheads="1"/>
          </p:cNvSpPr>
          <p:nvPr/>
        </p:nvSpPr>
        <p:spPr bwMode="auto">
          <a:xfrm>
            <a:off x="7878763" y="6248400"/>
            <a:ext cx="40481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r"/>
            <a:fld id="{A3E4DD2F-1833-404E-AA2B-099E07EA77B9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/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60633" y="598281"/>
            <a:ext cx="7423044" cy="125346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3000" b="1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>
              <a:buNone/>
              <a:defRPr sz="1600" cap="all">
                <a:solidFill>
                  <a:srgbClr val="FF0000"/>
                </a:solidFill>
                <a:latin typeface="Arial"/>
                <a:cs typeface="Arial"/>
              </a:defRPr>
            </a:lvl2pPr>
            <a:lvl3pPr marL="0" indent="0">
              <a:spcBef>
                <a:spcPts val="4800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0" indent="-324000">
              <a:lnSpc>
                <a:spcPts val="1800"/>
              </a:lnSpc>
              <a:spcBef>
                <a:spcPts val="0"/>
              </a:spcBef>
              <a:buClr>
                <a:srgbClr val="E6001B"/>
              </a:buClr>
              <a:buFont typeface="Lucida Grande"/>
              <a:buChar char="●"/>
              <a:defRPr sz="1400">
                <a:latin typeface="Arial"/>
                <a:cs typeface="Arial"/>
              </a:defRPr>
            </a:lvl4pPr>
            <a:lvl5pPr marL="612000" indent="-228600">
              <a:lnSpc>
                <a:spcPts val="2400"/>
              </a:lnSpc>
              <a:spcBef>
                <a:spcPts val="0"/>
              </a:spcBef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860400" indent="-158400">
              <a:lnSpc>
                <a:spcPts val="2200"/>
              </a:lnSpc>
              <a:spcBef>
                <a:spcPts val="0"/>
              </a:spcBef>
              <a:buFont typeface="Lucida Grande"/>
              <a:buChar char="⁃"/>
              <a:defRPr sz="1000" i="1"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4178710" y="2056581"/>
            <a:ext cx="4104966" cy="404713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rgbClr val="E6001B"/>
              </a:buClr>
              <a:buFont typeface="Lucida Grande"/>
              <a:buNone/>
              <a:defRPr sz="18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285750" indent="-285750">
              <a:lnSpc>
                <a:spcPts val="1800"/>
              </a:lnSpc>
              <a:spcBef>
                <a:spcPts val="0"/>
              </a:spcBef>
              <a:buClr>
                <a:srgbClr val="FC0007"/>
              </a:buClr>
              <a:buFont typeface="Lucida Grande"/>
              <a:buChar char="●"/>
              <a:defRPr sz="1400" cap="none">
                <a:solidFill>
                  <a:schemeClr val="tx1"/>
                </a:solidFill>
                <a:latin typeface="Arial"/>
                <a:cs typeface="Arial"/>
              </a:defRPr>
            </a:lvl2pPr>
            <a:lvl3pPr marL="536400" indent="-21240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Clr>
                <a:srgbClr val="4B4E5E"/>
              </a:buClr>
              <a:buFont typeface="Lucida Grande"/>
              <a:buChar char="■"/>
              <a:defRPr sz="1200" b="0" i="0">
                <a:latin typeface="Arial"/>
                <a:cs typeface="Arial"/>
              </a:defRPr>
            </a:lvl3pPr>
            <a:lvl4pPr marL="792000" indent="-108000">
              <a:lnSpc>
                <a:spcPts val="1400"/>
              </a:lnSpc>
              <a:spcBef>
                <a:spcPts val="800"/>
              </a:spcBef>
              <a:buClr>
                <a:srgbClr val="8C555D"/>
              </a:buClr>
              <a:buFont typeface="Lucida Grande"/>
              <a:buChar char="⁃"/>
              <a:defRPr sz="1000" i="1">
                <a:latin typeface="Arial"/>
                <a:cs typeface="Arial"/>
              </a:defRPr>
            </a:lvl4pPr>
            <a:lvl5pPr marL="612000" indent="-228600">
              <a:lnSpc>
                <a:spcPts val="2400"/>
              </a:lnSpc>
              <a:spcBef>
                <a:spcPts val="0"/>
              </a:spcBef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860400" indent="-158400">
              <a:lnSpc>
                <a:spcPts val="2200"/>
              </a:lnSpc>
              <a:spcBef>
                <a:spcPts val="0"/>
              </a:spcBef>
              <a:buFont typeface="Lucida Grande"/>
              <a:buChar char="⁃"/>
              <a:defRPr sz="1000" i="1"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Espace réservé pour une image  11"/>
          <p:cNvSpPr>
            <a:spLocks noGrp="1"/>
          </p:cNvSpPr>
          <p:nvPr>
            <p:ph type="pic" sz="quarter" idx="17"/>
          </p:nvPr>
        </p:nvSpPr>
        <p:spPr>
          <a:xfrm>
            <a:off x="860426" y="2056581"/>
            <a:ext cx="2924994" cy="177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4" name="Espace réservé pour une image  11"/>
          <p:cNvSpPr>
            <a:spLocks noGrp="1"/>
          </p:cNvSpPr>
          <p:nvPr>
            <p:ph type="pic" sz="quarter" idx="18"/>
          </p:nvPr>
        </p:nvSpPr>
        <p:spPr>
          <a:xfrm>
            <a:off x="860426" y="4077072"/>
            <a:ext cx="2924994" cy="177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9"/>
          </p:nvPr>
        </p:nvSpPr>
        <p:spPr>
          <a:xfrm>
            <a:off x="4124325" y="6234113"/>
            <a:ext cx="2895600" cy="198437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cap="all" smtClean="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fr-FR" dirty="0" err="1"/>
              <a:t>Title</a:t>
            </a:r>
            <a:r>
              <a:rPr lang="fr-FR" dirty="0"/>
              <a:t> of Document</a:t>
            </a:r>
          </a:p>
        </p:txBody>
      </p:sp>
    </p:spTree>
    <p:extLst>
      <p:ext uri="{BB962C8B-B14F-4D97-AF65-F5344CB8AC3E}">
        <p14:creationId xmlns:p14="http://schemas.microsoft.com/office/powerpoint/2010/main" val="247036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refs coule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>
            <a:spLocks noChangeArrowheads="1"/>
          </p:cNvSpPr>
          <p:nvPr/>
        </p:nvSpPr>
        <p:spPr bwMode="auto">
          <a:xfrm>
            <a:off x="844550" y="614363"/>
            <a:ext cx="6300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r>
              <a:rPr lang="fr-FR" sz="3000" b="1" dirty="0">
                <a:solidFill>
                  <a:srgbClr val="5E6070"/>
                </a:solidFill>
                <a:latin typeface="Arial" pitchFamily="34" charset="0"/>
              </a:rPr>
              <a:t>Range of </a:t>
            </a:r>
            <a:r>
              <a:rPr lang="fr-FR" sz="3000" b="1" dirty="0" err="1">
                <a:solidFill>
                  <a:srgbClr val="5E6070"/>
                </a:solidFill>
                <a:latin typeface="Arial" pitchFamily="34" charset="0"/>
              </a:rPr>
              <a:t>colors</a:t>
            </a:r>
            <a:r>
              <a:rPr lang="fr-FR" sz="3000" b="1" dirty="0">
                <a:solidFill>
                  <a:srgbClr val="5E6070"/>
                </a:solidFill>
                <a:latin typeface="Arial" pitchFamily="34" charset="0"/>
              </a:rPr>
              <a:t> for PPT</a:t>
            </a:r>
            <a:endParaRPr lang="fr-FR" sz="3000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92849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272236" y="6217915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7D49E6-3E69-4A7D-8E58-1DE88BD10845}" type="slidenum">
              <a:rPr lang="fr-FR" sz="900" smtClean="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55857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209550"/>
            <a:ext cx="7839075" cy="37147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3" y="1130300"/>
            <a:ext cx="7839075" cy="4965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6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14268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272236" y="6217915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7D49E6-3E69-4A7D-8E58-1DE88BD10845}" type="slidenum">
              <a:rPr lang="fr-FR" sz="900" smtClean="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900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195936" y="6427871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</a:t>
            </a:r>
            <a:endParaRPr lang="en-US" sz="900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228360" y="6427871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Tango Core Model</a:t>
            </a:r>
            <a:endParaRPr lang="en-US" sz="900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5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sldNum="0"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pitchFamily="126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pitchFamily="1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pitchFamily="126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pitchFamily="126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pitchFamily="126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pitchFamily="126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pitchFamily="126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support.tangofrance@transdev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itrix.transdev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Espace réservé pour une image  4" descr="visuel gen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121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498927" y="4495788"/>
            <a:ext cx="8057724" cy="12795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ts val="0"/>
              </a:spcBef>
              <a:spcAft>
                <a:spcPct val="0"/>
              </a:spcAft>
              <a:defRPr/>
            </a:pPr>
            <a:r>
              <a:rPr lang="fr-FR" sz="3200" b="0" dirty="0" smtClean="0"/>
              <a:t>How to </a:t>
            </a:r>
            <a:r>
              <a:rPr lang="fr-FR" sz="3200" b="0" dirty="0" err="1" smtClean="0"/>
              <a:t>transfer</a:t>
            </a:r>
            <a:r>
              <a:rPr lang="fr-FR" sz="3200" b="0" dirty="0" smtClean="0"/>
              <a:t> files </a:t>
            </a:r>
            <a:r>
              <a:rPr lang="fr-FR" sz="3200" b="0" dirty="0" err="1" smtClean="0"/>
              <a:t>into</a:t>
            </a:r>
            <a:r>
              <a:rPr lang="fr-FR" sz="3200" b="0" dirty="0" smtClean="0"/>
              <a:t> Tango </a:t>
            </a:r>
            <a:r>
              <a:rPr lang="fr-FR" sz="3200" b="0" dirty="0" err="1" smtClean="0"/>
              <a:t>Core</a:t>
            </a:r>
            <a:r>
              <a:rPr lang="fr-FR" sz="3200" b="0" dirty="0" smtClean="0"/>
              <a:t> Model?</a:t>
            </a:r>
            <a:endParaRPr lang="fr-FR" sz="2400" b="0" i="1" dirty="0" smtClean="0"/>
          </a:p>
          <a:p>
            <a:pPr lvl="0" fontAlgn="base">
              <a:spcBef>
                <a:spcPts val="0"/>
              </a:spcBef>
              <a:spcAft>
                <a:spcPct val="0"/>
              </a:spcAft>
              <a:defRPr/>
            </a:pPr>
            <a:endParaRPr lang="fr-FR" sz="2400" b="0" i="1" dirty="0" smtClean="0"/>
          </a:p>
          <a:p>
            <a:pPr lvl="0" algn="r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fr-FR" sz="1800" b="0" i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February</a:t>
            </a:r>
            <a:r>
              <a:rPr lang="fr-FR" sz="1800" b="0" i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2017</a:t>
            </a:r>
            <a:endParaRPr lang="fr-FR" sz="1800" b="0" i="1" dirty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Geneva"/>
              <a:cs typeface="Arial" pitchFamily="34" charset="0"/>
            </a:endParaRPr>
          </a:p>
        </p:txBody>
      </p:sp>
      <p:pic>
        <p:nvPicPr>
          <p:cNvPr id="7172" name="Espace réservé pour une image  3" descr="degradé-rouge.pn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>
            <a:fillRect/>
          </a:stretch>
        </p:blipFill>
        <p:spPr bwMode="auto">
          <a:xfrm>
            <a:off x="6343650" y="1592263"/>
            <a:ext cx="2808288" cy="288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3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486" y="186305"/>
            <a:ext cx="8665029" cy="64853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 descr="perso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96" y="2360614"/>
            <a:ext cx="492601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1" descr="Logo_transdev_baseline_UK_RV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204222"/>
            <a:ext cx="3184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899592" y="1366272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Any</a:t>
            </a:r>
            <a:r>
              <a:rPr lang="fr-FR" dirty="0" smtClean="0"/>
              <a:t> issue ?</a:t>
            </a:r>
          </a:p>
          <a:p>
            <a:endParaRPr lang="fr-FR" dirty="0"/>
          </a:p>
          <a:p>
            <a:r>
              <a:rPr lang="fr-FR" dirty="0" err="1" smtClean="0"/>
              <a:t>Please</a:t>
            </a:r>
            <a:r>
              <a:rPr lang="fr-FR" dirty="0" smtClean="0"/>
              <a:t> contact the Tango </a:t>
            </a:r>
            <a:r>
              <a:rPr lang="fr-FR" dirty="0" err="1" smtClean="0"/>
              <a:t>Core</a:t>
            </a:r>
            <a:r>
              <a:rPr lang="fr-FR" dirty="0" smtClean="0"/>
              <a:t> Model support </a:t>
            </a:r>
            <a:r>
              <a:rPr lang="fr-FR" dirty="0" smtClean="0">
                <a:hlinkClick r:id="rId4"/>
              </a:rPr>
              <a:t>support.tangofrance@transdev.com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002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486" y="186305"/>
            <a:ext cx="8665029" cy="64853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 descr="perso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96" y="2360614"/>
            <a:ext cx="4926013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1" descr="Logo_transdev_baseline_UK_RV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204222"/>
            <a:ext cx="3184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8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 txBox="1">
            <a:spLocks/>
          </p:cNvSpPr>
          <p:nvPr/>
        </p:nvSpPr>
        <p:spPr>
          <a:xfrm>
            <a:off x="220819" y="209550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Agenda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88107" y="1091821"/>
            <a:ext cx="788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document </a:t>
            </a:r>
            <a:r>
              <a:rPr lang="fr-FR" dirty="0" err="1" smtClean="0"/>
              <a:t>aims</a:t>
            </a:r>
            <a:r>
              <a:rPr lang="fr-FR" dirty="0" smtClean="0"/>
              <a:t> at </a:t>
            </a:r>
            <a:r>
              <a:rPr lang="fr-FR" dirty="0" err="1" smtClean="0"/>
              <a:t>describing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step</a:t>
            </a:r>
            <a:r>
              <a:rPr lang="fr-FR" dirty="0" smtClean="0"/>
              <a:t> to </a:t>
            </a:r>
            <a:r>
              <a:rPr lang="fr-FR" dirty="0" err="1" smtClean="0"/>
              <a:t>transfer</a:t>
            </a:r>
            <a:r>
              <a:rPr lang="fr-FR" dirty="0" smtClean="0"/>
              <a:t> files </a:t>
            </a:r>
            <a:r>
              <a:rPr lang="fr-FR" dirty="0" err="1" smtClean="0"/>
              <a:t>into</a:t>
            </a:r>
            <a:r>
              <a:rPr lang="fr-FR" dirty="0" smtClean="0"/>
              <a:t> Tango </a:t>
            </a:r>
            <a:r>
              <a:rPr lang="fr-FR" dirty="0" err="1" smtClean="0"/>
              <a:t>Core</a:t>
            </a:r>
            <a:r>
              <a:rPr lang="fr-FR" dirty="0" smtClean="0"/>
              <a:t> Model. </a:t>
            </a:r>
          </a:p>
          <a:p>
            <a:endParaRPr lang="fr-FR" dirty="0"/>
          </a:p>
          <a:p>
            <a:r>
              <a:rPr lang="fr-FR" dirty="0" smtClean="0"/>
              <a:t>The new solution replaces FTP </a:t>
            </a:r>
            <a:r>
              <a:rPr lang="fr-FR" dirty="0" err="1" smtClean="0"/>
              <a:t>transfer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6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 txBox="1">
            <a:spLocks/>
          </p:cNvSpPr>
          <p:nvPr/>
        </p:nvSpPr>
        <p:spPr>
          <a:xfrm>
            <a:off x="220819" y="209550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1/6 :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Connect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to Citrix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8" y="1554637"/>
            <a:ext cx="7171523" cy="38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56344" y="897047"/>
            <a:ext cx="77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Connect</a:t>
            </a:r>
            <a:r>
              <a:rPr lang="fr-FR" dirty="0" smtClean="0"/>
              <a:t> to </a:t>
            </a:r>
            <a:r>
              <a:rPr lang="fr-FR" dirty="0">
                <a:hlinkClick r:id="rId4"/>
              </a:rPr>
              <a:t>https://citrix.transdev.net/</a:t>
            </a:r>
            <a:r>
              <a:rPr lang="fr-FR" dirty="0"/>
              <a:t> 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5923126" y="3366297"/>
            <a:ext cx="2194943" cy="523313"/>
          </a:xfrm>
          <a:prstGeom prst="wedgeRoundRectCallout">
            <a:avLst>
              <a:gd name="adj1" fmla="val -78037"/>
              <a:gd name="adj2" fmla="val 3414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Enter </a:t>
            </a:r>
            <a:r>
              <a:rPr lang="fr-FR" sz="1600" dirty="0" err="1" smtClean="0">
                <a:solidFill>
                  <a:schemeClr val="tx1"/>
                </a:solidFill>
              </a:rPr>
              <a:t>your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>
                <a:solidFill>
                  <a:schemeClr val="tx1"/>
                </a:solidFill>
              </a:rPr>
              <a:t>u</a:t>
            </a:r>
            <a:r>
              <a:rPr lang="fr-FR" sz="1600" dirty="0" smtClean="0">
                <a:solidFill>
                  <a:schemeClr val="tx1"/>
                </a:solidFill>
              </a:rPr>
              <a:t>ser and </a:t>
            </a:r>
            <a:r>
              <a:rPr lang="fr-FR" sz="1600" dirty="0" err="1" smtClean="0">
                <a:solidFill>
                  <a:schemeClr val="tx1"/>
                </a:solidFill>
              </a:rPr>
              <a:t>password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 txBox="1">
            <a:spLocks/>
          </p:cNvSpPr>
          <p:nvPr/>
        </p:nvSpPr>
        <p:spPr>
          <a:xfrm>
            <a:off x="220819" y="209550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2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Open Citrix Server Explorer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" y="1086492"/>
            <a:ext cx="5936776" cy="17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29" y="3298250"/>
            <a:ext cx="6425641" cy="190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à coins arrondis 33"/>
          <p:cNvSpPr/>
          <p:nvPr/>
        </p:nvSpPr>
        <p:spPr>
          <a:xfrm>
            <a:off x="2527291" y="1796804"/>
            <a:ext cx="2194943" cy="523313"/>
          </a:xfrm>
          <a:prstGeom prst="wedgeRoundRectCallout">
            <a:avLst>
              <a:gd name="adj1" fmla="val -78037"/>
              <a:gd name="adj2" fmla="val 3414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Click on Tango directory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569356" y="3226199"/>
            <a:ext cx="2194943" cy="523313"/>
          </a:xfrm>
          <a:prstGeom prst="wedgeRoundRectCallout">
            <a:avLst>
              <a:gd name="adj1" fmla="val -38864"/>
              <a:gd name="adj2" fmla="val 15671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Click on TANGO Explorer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56345" y="5550933"/>
            <a:ext cx="77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NB : Tango directory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may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not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be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the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only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icon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into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b="1" i="1" dirty="0" err="1" smtClean="0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fr-FR" b="1" i="1" dirty="0" smtClean="0">
                <a:solidFill>
                  <a:schemeClr val="bg1">
                    <a:lumMod val="75000"/>
                  </a:schemeClr>
                </a:solidFill>
              </a:rPr>
              <a:t> Citrix Portal </a:t>
            </a:r>
            <a:endParaRPr lang="fr-FR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 txBox="1">
            <a:spLocks/>
          </p:cNvSpPr>
          <p:nvPr/>
        </p:nvSpPr>
        <p:spPr>
          <a:xfrm>
            <a:off x="220819" y="2531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3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Open Citrix Server Explorer</a:t>
            </a:r>
          </a:p>
          <a:p>
            <a:pPr algn="l"/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7" y="1164158"/>
            <a:ext cx="7756206" cy="464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3294001" y="955341"/>
            <a:ext cx="5713521" cy="741677"/>
          </a:xfrm>
          <a:prstGeom prst="wedgeRoundRectCallout">
            <a:avLst>
              <a:gd name="adj1" fmla="val -49465"/>
              <a:gd name="adj2" fmla="val 127935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Target directory for </a:t>
            </a:r>
            <a:r>
              <a:rPr lang="fr-FR" sz="1600" b="1" dirty="0" smtClean="0">
                <a:solidFill>
                  <a:schemeClr val="tx1"/>
                </a:solidFill>
              </a:rPr>
              <a:t>Production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</a:rPr>
              <a:t>and UAT (tests) </a:t>
            </a:r>
            <a:r>
              <a:rPr lang="fr-FR" sz="1600" dirty="0" smtClean="0">
                <a:solidFill>
                  <a:schemeClr val="tx1"/>
                </a:solidFill>
              </a:rPr>
              <a:t>environnement  </a:t>
            </a:r>
            <a:r>
              <a:rPr lang="fr-FR" sz="1600" dirty="0" err="1" smtClean="0">
                <a:solidFill>
                  <a:schemeClr val="tx1"/>
                </a:solidFill>
              </a:rPr>
              <a:t>where</a:t>
            </a:r>
            <a:r>
              <a:rPr lang="fr-FR" sz="1600" dirty="0" smtClean="0">
                <a:solidFill>
                  <a:schemeClr val="tx1"/>
                </a:solidFill>
              </a:rPr>
              <a:t> the </a:t>
            </a:r>
            <a:r>
              <a:rPr lang="fr-FR" sz="1600" dirty="0" err="1" smtClean="0">
                <a:solidFill>
                  <a:schemeClr val="tx1"/>
                </a:solidFill>
              </a:rPr>
              <a:t>users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will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upload</a:t>
            </a:r>
            <a:r>
              <a:rPr lang="fr-FR" sz="1600" dirty="0" smtClean="0">
                <a:solidFill>
                  <a:schemeClr val="tx1"/>
                </a:solidFill>
              </a:rPr>
              <a:t> the files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582218" y="5074273"/>
            <a:ext cx="3432068" cy="741677"/>
          </a:xfrm>
          <a:prstGeom prst="wedgeRoundRectCallout">
            <a:avLst>
              <a:gd name="adj1" fmla="val -57578"/>
              <a:gd name="adj2" fmla="val -11496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Your</a:t>
            </a:r>
            <a:r>
              <a:rPr lang="fr-FR" sz="1600" dirty="0" smtClean="0">
                <a:solidFill>
                  <a:schemeClr val="tx1"/>
                </a:solidFill>
              </a:rPr>
              <a:t> network drives and </a:t>
            </a:r>
            <a:r>
              <a:rPr lang="fr-FR" sz="1600" dirty="0" err="1" smtClean="0">
                <a:solidFill>
                  <a:schemeClr val="tx1"/>
                </a:solidFill>
              </a:rPr>
              <a:t>your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computer’s</a:t>
            </a:r>
            <a:r>
              <a:rPr lang="fr-FR" sz="1600" dirty="0" smtClean="0">
                <a:solidFill>
                  <a:schemeClr val="tx1"/>
                </a:solidFill>
              </a:rPr>
              <a:t> directories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551338" y="3286021"/>
            <a:ext cx="1746914" cy="404714"/>
          </a:xfrm>
          <a:prstGeom prst="wedgeRoundRectCallout">
            <a:avLst>
              <a:gd name="adj1" fmla="val -66379"/>
              <a:gd name="adj2" fmla="val 11288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Target directory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654207" y="3762063"/>
            <a:ext cx="1609184" cy="3225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654207" y="4090888"/>
            <a:ext cx="1609184" cy="1463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3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5" r="9801" b="34531"/>
          <a:stretch/>
        </p:blipFill>
        <p:spPr bwMode="auto">
          <a:xfrm>
            <a:off x="851833" y="1409713"/>
            <a:ext cx="7167373" cy="36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220819" y="2531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4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Select the source files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159125" y="2039714"/>
            <a:ext cx="3182940" cy="866012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Select the source directory </a:t>
            </a:r>
            <a:r>
              <a:rPr lang="fr-FR" sz="1600" dirty="0" err="1" smtClean="0">
                <a:solidFill>
                  <a:schemeClr val="tx1"/>
                </a:solidFill>
              </a:rPr>
              <a:t>where</a:t>
            </a:r>
            <a:r>
              <a:rPr lang="fr-FR" sz="1600" dirty="0" smtClean="0">
                <a:solidFill>
                  <a:schemeClr val="tx1"/>
                </a:solidFill>
              </a:rPr>
              <a:t> the file to </a:t>
            </a:r>
            <a:r>
              <a:rPr lang="fr-FR" sz="1600" dirty="0" err="1" smtClean="0">
                <a:solidFill>
                  <a:schemeClr val="tx1"/>
                </a:solidFill>
              </a:rPr>
              <a:t>upload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is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dirty="0" err="1" smtClean="0">
                <a:solidFill>
                  <a:schemeClr val="tx1"/>
                </a:solidFill>
              </a:rPr>
              <a:t>stored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</a:rPr>
              <a:t>using</a:t>
            </a:r>
            <a:r>
              <a:rPr lang="fr-FR" sz="1600" b="1" dirty="0" smtClean="0">
                <a:solidFill>
                  <a:schemeClr val="tx1"/>
                </a:solidFill>
              </a:rPr>
              <a:t> Citrix Explorer</a:t>
            </a:r>
            <a:endParaRPr lang="fr-FR" sz="1600" b="1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2957" y="5381319"/>
            <a:ext cx="529533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i="1" dirty="0"/>
              <a:t>Copy and </a:t>
            </a:r>
            <a:r>
              <a:rPr lang="fr-FR" i="1" dirty="0" err="1"/>
              <a:t>paste</a:t>
            </a:r>
            <a:r>
              <a:rPr lang="fr-FR" i="1" dirty="0"/>
              <a:t> a file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Windows Explorer </a:t>
            </a:r>
            <a:r>
              <a:rPr lang="fr-FR" i="1" dirty="0" err="1"/>
              <a:t>will</a:t>
            </a:r>
            <a:r>
              <a:rPr lang="fr-FR" i="1" dirty="0"/>
              <a:t> not </a:t>
            </a:r>
            <a:r>
              <a:rPr lang="fr-FR" i="1" dirty="0" err="1" smtClean="0"/>
              <a:t>work</a:t>
            </a:r>
            <a:r>
              <a:rPr lang="fr-FR" i="1" dirty="0" smtClean="0"/>
              <a:t>. </a:t>
            </a:r>
            <a:endParaRPr lang="fr-FR" i="1" dirty="0"/>
          </a:p>
        </p:txBody>
      </p:sp>
      <p:pic>
        <p:nvPicPr>
          <p:cNvPr id="3074" name="Picture 2" descr="Résultats de recherche d'images pour « signe attention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32" y="5438598"/>
            <a:ext cx="595052" cy="49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5342064" y="3227071"/>
            <a:ext cx="1577115" cy="444727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Copy the file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2" y="983373"/>
            <a:ext cx="8264923" cy="468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220819" y="2531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9184" y="1413191"/>
            <a:ext cx="5295331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i="1" dirty="0"/>
              <a:t>Copy and </a:t>
            </a:r>
            <a:r>
              <a:rPr lang="fr-FR" i="1" dirty="0" err="1"/>
              <a:t>paste</a:t>
            </a:r>
            <a:r>
              <a:rPr lang="fr-FR" i="1" dirty="0"/>
              <a:t> a file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Windows Explorer </a:t>
            </a:r>
            <a:r>
              <a:rPr lang="fr-FR" i="1" dirty="0" err="1"/>
              <a:t>will</a:t>
            </a:r>
            <a:r>
              <a:rPr lang="fr-FR" i="1" dirty="0"/>
              <a:t> not </a:t>
            </a:r>
            <a:r>
              <a:rPr lang="fr-FR" i="1" dirty="0" err="1" smtClean="0"/>
              <a:t>work</a:t>
            </a:r>
            <a:r>
              <a:rPr lang="fr-FR" i="1" dirty="0" smtClean="0"/>
              <a:t>. You </a:t>
            </a:r>
            <a:r>
              <a:rPr lang="fr-FR" i="1" dirty="0" err="1" smtClean="0"/>
              <a:t>need</a:t>
            </a:r>
            <a:r>
              <a:rPr lang="fr-FR" i="1" dirty="0" smtClean="0"/>
              <a:t> to select the source files </a:t>
            </a:r>
            <a:r>
              <a:rPr lang="fr-FR" i="1" dirty="0" err="1" smtClean="0"/>
              <a:t>using</a:t>
            </a:r>
            <a:r>
              <a:rPr lang="fr-FR" i="1" dirty="0" smtClean="0"/>
              <a:t> the Citrix explorer</a:t>
            </a:r>
          </a:p>
        </p:txBody>
      </p:sp>
      <p:pic>
        <p:nvPicPr>
          <p:cNvPr id="3074" name="Picture 2" descr="Résultats de recherche d'images pour « signe attention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78" y="1626918"/>
            <a:ext cx="595052" cy="49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4532310" y="2593442"/>
            <a:ext cx="1774261" cy="146031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re 1"/>
          <p:cNvSpPr txBox="1">
            <a:spLocks/>
          </p:cNvSpPr>
          <p:nvPr/>
        </p:nvSpPr>
        <p:spPr>
          <a:xfrm>
            <a:off x="373219" y="4055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4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Select the source files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1030" name="Picture 6" descr="Résultats de recherche d'images pour « signe interdit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68" y="3827559"/>
            <a:ext cx="847820" cy="84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ésultats de recherche d'images pour « signe interdit »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31" y="3776522"/>
            <a:ext cx="949894" cy="9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0" r="15145" b="43257"/>
          <a:stretch/>
        </p:blipFill>
        <p:spPr bwMode="auto">
          <a:xfrm>
            <a:off x="732878" y="1105380"/>
            <a:ext cx="8288292" cy="4214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re 1"/>
          <p:cNvSpPr txBox="1">
            <a:spLocks/>
          </p:cNvSpPr>
          <p:nvPr/>
        </p:nvSpPr>
        <p:spPr>
          <a:xfrm>
            <a:off x="220819" y="2531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5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Paste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the file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selected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into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the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target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Tango directory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2957" y="5326727"/>
            <a:ext cx="5295331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i="1" dirty="0"/>
              <a:t>Copy and </a:t>
            </a:r>
            <a:r>
              <a:rPr lang="fr-FR" i="1" dirty="0" err="1"/>
              <a:t>paste</a:t>
            </a:r>
            <a:r>
              <a:rPr lang="fr-FR" i="1" dirty="0"/>
              <a:t> a file </a:t>
            </a:r>
            <a:r>
              <a:rPr lang="fr-FR" i="1" dirty="0" err="1"/>
              <a:t>from</a:t>
            </a:r>
            <a:r>
              <a:rPr lang="fr-FR" i="1" dirty="0"/>
              <a:t> </a:t>
            </a:r>
            <a:r>
              <a:rPr lang="fr-FR" i="1" dirty="0" err="1"/>
              <a:t>another</a:t>
            </a:r>
            <a:r>
              <a:rPr lang="fr-FR" i="1" dirty="0"/>
              <a:t> Windows Explorer </a:t>
            </a:r>
            <a:r>
              <a:rPr lang="fr-FR" i="1" dirty="0" err="1"/>
              <a:t>will</a:t>
            </a:r>
            <a:r>
              <a:rPr lang="fr-FR" i="1" dirty="0"/>
              <a:t> not </a:t>
            </a:r>
            <a:r>
              <a:rPr lang="fr-FR" i="1" dirty="0" err="1" smtClean="0"/>
              <a:t>work</a:t>
            </a:r>
            <a:r>
              <a:rPr lang="fr-FR" i="1" dirty="0"/>
              <a:t>.</a:t>
            </a:r>
          </a:p>
        </p:txBody>
      </p:sp>
      <p:pic>
        <p:nvPicPr>
          <p:cNvPr id="3074" name="Picture 2" descr="Résultats de recherche d'images pour « signe attention 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32" y="5384006"/>
            <a:ext cx="595052" cy="49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7173877" y="2804213"/>
            <a:ext cx="1577115" cy="444727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Paste</a:t>
            </a:r>
            <a:r>
              <a:rPr lang="fr-FR" sz="1600" dirty="0" smtClean="0">
                <a:solidFill>
                  <a:schemeClr val="tx1"/>
                </a:solidFill>
              </a:rPr>
              <a:t> the file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456183" y="2695804"/>
            <a:ext cx="2299210" cy="616603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Select the </a:t>
            </a:r>
            <a:r>
              <a:rPr lang="fr-FR" sz="1600" dirty="0" err="1" smtClean="0">
                <a:solidFill>
                  <a:schemeClr val="tx1"/>
                </a:solidFill>
              </a:rPr>
              <a:t>target</a:t>
            </a:r>
            <a:r>
              <a:rPr lang="fr-FR" sz="1600" dirty="0" smtClean="0">
                <a:solidFill>
                  <a:schemeClr val="tx1"/>
                </a:solidFill>
              </a:rPr>
              <a:t> directory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 txBox="1">
            <a:spLocks/>
          </p:cNvSpPr>
          <p:nvPr/>
        </p:nvSpPr>
        <p:spPr>
          <a:xfrm>
            <a:off x="220819" y="253191"/>
            <a:ext cx="8622983" cy="502831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Geneva" pitchFamily="126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Geneva" pitchFamily="126" charset="-128"/>
              </a:defRPr>
            </a:lvl9pPr>
          </a:lstStyle>
          <a:p>
            <a:pPr algn="l"/>
            <a:r>
              <a:rPr lang="fr-FR" sz="2000" b="1" dirty="0" err="1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6</a:t>
            </a:r>
            <a:r>
              <a:rPr lang="fr-FR" sz="2000" b="1" dirty="0">
                <a:solidFill>
                  <a:srgbClr val="FF0000"/>
                </a:solidFill>
                <a:latin typeface="Arial"/>
                <a:cs typeface="Arial"/>
              </a:rPr>
              <a:t>/6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 : 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Use the server explorer  to copy and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paste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  <a:latin typeface="Arial"/>
                <a:cs typeface="Arial"/>
              </a:rPr>
              <a:t> files</a:t>
            </a:r>
            <a:endParaRPr lang="fr-FR" sz="2000" b="1" dirty="0">
              <a:solidFill>
                <a:srgbClr val="FF00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" y="756022"/>
            <a:ext cx="6088155" cy="296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à coins arrondis 9"/>
          <p:cNvSpPr/>
          <p:nvPr/>
        </p:nvSpPr>
        <p:spPr>
          <a:xfrm>
            <a:off x="3884766" y="907175"/>
            <a:ext cx="1577115" cy="444727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1"/>
                </a:solidFill>
              </a:rPr>
              <a:t>Paste</a:t>
            </a:r>
            <a:r>
              <a:rPr lang="fr-FR" sz="1600" dirty="0" smtClean="0">
                <a:solidFill>
                  <a:schemeClr val="tx1"/>
                </a:solidFill>
              </a:rPr>
              <a:t> the file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027" y="3259363"/>
            <a:ext cx="5745707" cy="22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5461880" y="2756324"/>
            <a:ext cx="2412876" cy="1006078"/>
          </a:xfrm>
          <a:prstGeom prst="wedgeRoundRectCallout">
            <a:avLst>
              <a:gd name="adj1" fmla="val -54396"/>
              <a:gd name="adj2" fmla="val 107341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smtClean="0">
                <a:solidFill>
                  <a:schemeClr val="tx1"/>
                </a:solidFill>
              </a:rPr>
              <a:t>Once the file </a:t>
            </a:r>
            <a:r>
              <a:rPr lang="fr-FR" sz="1600" dirty="0" err="1" smtClean="0">
                <a:solidFill>
                  <a:schemeClr val="tx1"/>
                </a:solidFill>
              </a:rPr>
              <a:t>disapears</a:t>
            </a:r>
            <a:r>
              <a:rPr lang="fr-FR" sz="1600" dirty="0" smtClean="0">
                <a:solidFill>
                  <a:schemeClr val="tx1"/>
                </a:solidFill>
              </a:rPr>
              <a:t>, </a:t>
            </a:r>
            <a:r>
              <a:rPr lang="fr-FR" sz="1600" dirty="0" err="1" smtClean="0">
                <a:solidFill>
                  <a:schemeClr val="tx1"/>
                </a:solidFill>
              </a:rPr>
              <a:t>connect</a:t>
            </a:r>
            <a:r>
              <a:rPr lang="fr-FR" sz="1600" dirty="0" smtClean="0">
                <a:solidFill>
                  <a:schemeClr val="tx1"/>
                </a:solidFill>
              </a:rPr>
              <a:t> to Tango and  </a:t>
            </a:r>
            <a:r>
              <a:rPr lang="fr-FR" sz="1600" dirty="0" err="1" smtClean="0">
                <a:solidFill>
                  <a:schemeClr val="tx1"/>
                </a:solidFill>
              </a:rPr>
              <a:t>upload</a:t>
            </a:r>
            <a:r>
              <a:rPr lang="fr-FR" sz="1600" dirty="0" smtClean="0">
                <a:solidFill>
                  <a:schemeClr val="tx1"/>
                </a:solidFill>
              </a:rPr>
              <a:t> the files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82958" y="5631944"/>
            <a:ext cx="501959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i="1" dirty="0" smtClean="0"/>
              <a:t>The file </a:t>
            </a:r>
            <a:r>
              <a:rPr lang="fr-FR" i="1" dirty="0" err="1" smtClean="0"/>
              <a:t>will</a:t>
            </a:r>
            <a:r>
              <a:rPr lang="fr-FR" i="1" dirty="0" smtClean="0"/>
              <a:t> </a:t>
            </a:r>
            <a:r>
              <a:rPr lang="fr-FR" i="1" dirty="0" err="1" smtClean="0"/>
              <a:t>be</a:t>
            </a:r>
            <a:r>
              <a:rPr lang="fr-FR" i="1" dirty="0" smtClean="0"/>
              <a:t> </a:t>
            </a:r>
            <a:r>
              <a:rPr lang="fr-FR" i="1" dirty="0" err="1" smtClean="0"/>
              <a:t>taken</a:t>
            </a:r>
            <a:r>
              <a:rPr lang="fr-FR" i="1" dirty="0" smtClean="0"/>
              <a:t> </a:t>
            </a:r>
            <a:r>
              <a:rPr lang="fr-FR" i="1" dirty="0" err="1" smtClean="0"/>
              <a:t>into</a:t>
            </a:r>
            <a:r>
              <a:rPr lang="fr-FR" i="1" dirty="0" smtClean="0"/>
              <a:t> </a:t>
            </a:r>
            <a:r>
              <a:rPr lang="fr-FR" i="1" dirty="0" err="1" smtClean="0"/>
              <a:t>account</a:t>
            </a:r>
            <a:r>
              <a:rPr lang="fr-FR" i="1" dirty="0" smtClean="0"/>
              <a:t> </a:t>
            </a:r>
            <a:r>
              <a:rPr lang="fr-FR" i="1" dirty="0" err="1" smtClean="0"/>
              <a:t>every</a:t>
            </a:r>
            <a:r>
              <a:rPr lang="fr-FR" i="1" dirty="0" smtClean="0"/>
              <a:t> 15 minutes</a:t>
            </a:r>
            <a:endParaRPr lang="fr-FR" i="1" dirty="0"/>
          </a:p>
        </p:txBody>
      </p:sp>
      <p:pic>
        <p:nvPicPr>
          <p:cNvPr id="13" name="Picture 2" descr="Résultats de recherche d'images pour « signe attention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44" y="5568671"/>
            <a:ext cx="595052" cy="49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dev GB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Transdev GB</Template>
  <TotalTime>1028</TotalTime>
  <Words>270</Words>
  <Application>Microsoft Office PowerPoint</Application>
  <PresentationFormat>Affichage à l'écran (4:3)</PresentationFormat>
  <Paragraphs>44</Paragraphs>
  <Slides>11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Transdev GB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VEOLIA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BOCHEREAU, Sophie</dc:creator>
  <cp:lastModifiedBy>TABOUMENT, Bruno</cp:lastModifiedBy>
  <cp:revision>655</cp:revision>
  <cp:lastPrinted>2013-05-24T15:23:22Z</cp:lastPrinted>
  <dcterms:created xsi:type="dcterms:W3CDTF">2013-03-20T16:37:35Z</dcterms:created>
  <dcterms:modified xsi:type="dcterms:W3CDTF">2017-02-23T13:18:32Z</dcterms:modified>
</cp:coreProperties>
</file>