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25"/>
  </p:notesMasterIdLst>
  <p:handoutMasterIdLst>
    <p:handoutMasterId r:id="rId26"/>
  </p:handoutMasterIdLst>
  <p:sldIdLst>
    <p:sldId id="332" r:id="rId2"/>
    <p:sldId id="337" r:id="rId3"/>
    <p:sldId id="338" r:id="rId4"/>
    <p:sldId id="339" r:id="rId5"/>
    <p:sldId id="340" r:id="rId6"/>
    <p:sldId id="350" r:id="rId7"/>
    <p:sldId id="341" r:id="rId8"/>
    <p:sldId id="342" r:id="rId9"/>
    <p:sldId id="344" r:id="rId10"/>
    <p:sldId id="343" r:id="rId11"/>
    <p:sldId id="345" r:id="rId12"/>
    <p:sldId id="352" r:id="rId13"/>
    <p:sldId id="353" r:id="rId14"/>
    <p:sldId id="354" r:id="rId15"/>
    <p:sldId id="346" r:id="rId16"/>
    <p:sldId id="348" r:id="rId17"/>
    <p:sldId id="355" r:id="rId18"/>
    <p:sldId id="349" r:id="rId19"/>
    <p:sldId id="356" r:id="rId20"/>
    <p:sldId id="347" r:id="rId21"/>
    <p:sldId id="357" r:id="rId22"/>
    <p:sldId id="358" r:id="rId23"/>
    <p:sldId id="359" r:id="rId24"/>
  </p:sldIdLst>
  <p:sldSz cx="9144000" cy="6858000" type="screen4x3"/>
  <p:notesSz cx="7099300" cy="10234613"/>
  <p:defaultTextStyle>
    <a:defPPr>
      <a:defRPr lang="en-US"/>
    </a:defPPr>
    <a:lvl1pPr algn="r" rtl="0" eaLnBrk="0" fontAlgn="base" hangingPunct="0">
      <a:spcBef>
        <a:spcPct val="0"/>
      </a:spcBef>
      <a:spcAft>
        <a:spcPct val="0"/>
      </a:spcAft>
      <a:defRPr sz="3200" b="1" u="sng" kern="1200">
        <a:solidFill>
          <a:srgbClr val="0509A3"/>
        </a:solidFill>
        <a:latin typeface="Arial Black" pitchFamily="34" charset="0"/>
        <a:ea typeface="ＭＳ Ｐゴシック" pitchFamily="1" charset="-128"/>
        <a:cs typeface="+mn-cs"/>
      </a:defRPr>
    </a:lvl1pPr>
    <a:lvl2pPr marL="457200" algn="r" rtl="0" eaLnBrk="0" fontAlgn="base" hangingPunct="0">
      <a:spcBef>
        <a:spcPct val="0"/>
      </a:spcBef>
      <a:spcAft>
        <a:spcPct val="0"/>
      </a:spcAft>
      <a:defRPr sz="3200" b="1" u="sng" kern="1200">
        <a:solidFill>
          <a:srgbClr val="0509A3"/>
        </a:solidFill>
        <a:latin typeface="Arial Black" pitchFamily="34" charset="0"/>
        <a:ea typeface="ＭＳ Ｐゴシック" pitchFamily="1" charset="-128"/>
        <a:cs typeface="+mn-cs"/>
      </a:defRPr>
    </a:lvl2pPr>
    <a:lvl3pPr marL="914400" algn="r" rtl="0" eaLnBrk="0" fontAlgn="base" hangingPunct="0">
      <a:spcBef>
        <a:spcPct val="0"/>
      </a:spcBef>
      <a:spcAft>
        <a:spcPct val="0"/>
      </a:spcAft>
      <a:defRPr sz="3200" b="1" u="sng" kern="1200">
        <a:solidFill>
          <a:srgbClr val="0509A3"/>
        </a:solidFill>
        <a:latin typeface="Arial Black" pitchFamily="34" charset="0"/>
        <a:ea typeface="ＭＳ Ｐゴシック" pitchFamily="1" charset="-128"/>
        <a:cs typeface="+mn-cs"/>
      </a:defRPr>
    </a:lvl3pPr>
    <a:lvl4pPr marL="1371600" algn="r" rtl="0" eaLnBrk="0" fontAlgn="base" hangingPunct="0">
      <a:spcBef>
        <a:spcPct val="0"/>
      </a:spcBef>
      <a:spcAft>
        <a:spcPct val="0"/>
      </a:spcAft>
      <a:defRPr sz="3200" b="1" u="sng" kern="1200">
        <a:solidFill>
          <a:srgbClr val="0509A3"/>
        </a:solidFill>
        <a:latin typeface="Arial Black" pitchFamily="34" charset="0"/>
        <a:ea typeface="ＭＳ Ｐゴシック" pitchFamily="1" charset="-128"/>
        <a:cs typeface="+mn-cs"/>
      </a:defRPr>
    </a:lvl4pPr>
    <a:lvl5pPr marL="1828800" algn="r" rtl="0" eaLnBrk="0" fontAlgn="base" hangingPunct="0">
      <a:spcBef>
        <a:spcPct val="0"/>
      </a:spcBef>
      <a:spcAft>
        <a:spcPct val="0"/>
      </a:spcAft>
      <a:defRPr sz="3200" b="1" u="sng" kern="1200">
        <a:solidFill>
          <a:srgbClr val="0509A3"/>
        </a:solidFill>
        <a:latin typeface="Arial Black" pitchFamily="34" charset="0"/>
        <a:ea typeface="ＭＳ Ｐゴシック" pitchFamily="1" charset="-128"/>
        <a:cs typeface="+mn-cs"/>
      </a:defRPr>
    </a:lvl5pPr>
    <a:lvl6pPr marL="2286000" algn="l" defTabSz="914400" rtl="0" eaLnBrk="1" latinLnBrk="0" hangingPunct="1">
      <a:defRPr sz="3200" b="1" u="sng" kern="1200">
        <a:solidFill>
          <a:srgbClr val="0509A3"/>
        </a:solidFill>
        <a:latin typeface="Arial Black" pitchFamily="34" charset="0"/>
        <a:ea typeface="ＭＳ Ｐゴシック" pitchFamily="1" charset="-128"/>
        <a:cs typeface="+mn-cs"/>
      </a:defRPr>
    </a:lvl6pPr>
    <a:lvl7pPr marL="2743200" algn="l" defTabSz="914400" rtl="0" eaLnBrk="1" latinLnBrk="0" hangingPunct="1">
      <a:defRPr sz="3200" b="1" u="sng" kern="1200">
        <a:solidFill>
          <a:srgbClr val="0509A3"/>
        </a:solidFill>
        <a:latin typeface="Arial Black" pitchFamily="34" charset="0"/>
        <a:ea typeface="ＭＳ Ｐゴシック" pitchFamily="1" charset="-128"/>
        <a:cs typeface="+mn-cs"/>
      </a:defRPr>
    </a:lvl7pPr>
    <a:lvl8pPr marL="3200400" algn="l" defTabSz="914400" rtl="0" eaLnBrk="1" latinLnBrk="0" hangingPunct="1">
      <a:defRPr sz="3200" b="1" u="sng" kern="1200">
        <a:solidFill>
          <a:srgbClr val="0509A3"/>
        </a:solidFill>
        <a:latin typeface="Arial Black" pitchFamily="34" charset="0"/>
        <a:ea typeface="ＭＳ Ｐゴシック" pitchFamily="1" charset="-128"/>
        <a:cs typeface="+mn-cs"/>
      </a:defRPr>
    </a:lvl8pPr>
    <a:lvl9pPr marL="3657600" algn="l" defTabSz="914400" rtl="0" eaLnBrk="1" latinLnBrk="0" hangingPunct="1">
      <a:defRPr sz="3200" b="1" u="sng" kern="1200">
        <a:solidFill>
          <a:srgbClr val="0509A3"/>
        </a:solidFill>
        <a:latin typeface="Arial Black" pitchFamily="34" charset="0"/>
        <a:ea typeface="ＭＳ Ｐゴシック"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509A3"/>
    <a:srgbClr val="95C2E3"/>
    <a:srgbClr val="95C9E3"/>
    <a:srgbClr val="95D4E3"/>
    <a:srgbClr val="92D0E6"/>
    <a:srgbClr val="95CFE3"/>
    <a:srgbClr val="98CBE0"/>
    <a:srgbClr val="3366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06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880"/>
    </p:cViewPr>
  </p:sorterViewPr>
  <p:notesViewPr>
    <p:cSldViewPr snapToGrid="0">
      <p:cViewPr varScale="1">
        <p:scale>
          <a:sx n="43" d="100"/>
          <a:sy n="43" d="100"/>
        </p:scale>
        <p:origin x="-1416" y="-96"/>
      </p:cViewPr>
      <p:guideLst>
        <p:guide orient="horz" pos="3223"/>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b="0" u="none">
                <a:solidFill>
                  <a:schemeClr val="tx1"/>
                </a:solidFill>
                <a:latin typeface="Times" pitchFamily="18" charset="0"/>
              </a:defRPr>
            </a:lvl1pPr>
          </a:lstStyle>
          <a:p>
            <a:endParaRPr lang="it-IT"/>
          </a:p>
        </p:txBody>
      </p:sp>
      <p:sp>
        <p:nvSpPr>
          <p:cNvPr id="6147" name="Rectangle 3"/>
          <p:cNvSpPr>
            <a:spLocks noGrp="1" noChangeArrowheads="1"/>
          </p:cNvSpPr>
          <p:nvPr>
            <p:ph type="dt" sz="quarter" idx="1"/>
          </p:nvPr>
        </p:nvSpPr>
        <p:spPr bwMode="auto">
          <a:xfrm>
            <a:off x="4022725" y="0"/>
            <a:ext cx="3076575" cy="51276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u="none">
                <a:solidFill>
                  <a:schemeClr val="tx1"/>
                </a:solidFill>
                <a:latin typeface="Times" pitchFamily="18" charset="0"/>
              </a:defRPr>
            </a:lvl1pPr>
          </a:lstStyle>
          <a:p>
            <a:endParaRPr lang="it-IT"/>
          </a:p>
        </p:txBody>
      </p:sp>
      <p:sp>
        <p:nvSpPr>
          <p:cNvPr id="6148" name="Rectangle 4"/>
          <p:cNvSpPr>
            <a:spLocks noGrp="1" noChangeArrowheads="1"/>
          </p:cNvSpPr>
          <p:nvPr>
            <p:ph type="ftr" sz="quarter" idx="2"/>
          </p:nvPr>
        </p:nvSpPr>
        <p:spPr bwMode="auto">
          <a:xfrm>
            <a:off x="0" y="9721850"/>
            <a:ext cx="3076575" cy="512763"/>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b="0" u="none">
                <a:solidFill>
                  <a:schemeClr val="tx1"/>
                </a:solidFill>
                <a:latin typeface="Times" pitchFamily="18" charset="0"/>
              </a:defRPr>
            </a:lvl1pPr>
          </a:lstStyle>
          <a:p>
            <a:endParaRPr lang="it-IT"/>
          </a:p>
        </p:txBody>
      </p:sp>
      <p:sp>
        <p:nvSpPr>
          <p:cNvPr id="6149" name="Rectangle 5"/>
          <p:cNvSpPr>
            <a:spLocks noGrp="1" noChangeArrowheads="1"/>
          </p:cNvSpPr>
          <p:nvPr>
            <p:ph type="sldNum" sz="quarter" idx="3"/>
          </p:nvPr>
        </p:nvSpPr>
        <p:spPr bwMode="auto">
          <a:xfrm>
            <a:off x="4022725" y="9721850"/>
            <a:ext cx="3076575" cy="512763"/>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u="none">
                <a:solidFill>
                  <a:schemeClr val="tx1"/>
                </a:solidFill>
                <a:latin typeface="Times" pitchFamily="18" charset="0"/>
              </a:defRPr>
            </a:lvl1pPr>
          </a:lstStyle>
          <a:p>
            <a:fld id="{2B76BA85-E4FA-469C-9FB5-7B9CAB21105C}" type="slidenum">
              <a:rPr lang="it-IT"/>
              <a:pPr/>
              <a:t>‹#›</a:t>
            </a:fld>
            <a:endParaRPr 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defRPr sz="1300" b="0" u="none">
                <a:solidFill>
                  <a:schemeClr val="tx1"/>
                </a:solidFill>
                <a:latin typeface="Times" pitchFamily="18" charset="0"/>
              </a:defRPr>
            </a:lvl1pPr>
          </a:lstStyle>
          <a:p>
            <a:endParaRPr lang="it-IT"/>
          </a:p>
        </p:txBody>
      </p:sp>
      <p:sp>
        <p:nvSpPr>
          <p:cNvPr id="8195" name="Rectangle 3"/>
          <p:cNvSpPr>
            <a:spLocks noGrp="1" noChangeArrowheads="1"/>
          </p:cNvSpPr>
          <p:nvPr>
            <p:ph type="dt" idx="1"/>
          </p:nvPr>
        </p:nvSpPr>
        <p:spPr bwMode="auto">
          <a:xfrm>
            <a:off x="4022725" y="0"/>
            <a:ext cx="3076575" cy="51276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u="none">
                <a:solidFill>
                  <a:schemeClr val="tx1"/>
                </a:solidFill>
                <a:latin typeface="Times" pitchFamily="18" charset="0"/>
              </a:defRPr>
            </a:lvl1pPr>
          </a:lstStyle>
          <a:p>
            <a:endParaRPr lang="it-IT"/>
          </a:p>
        </p:txBody>
      </p:sp>
      <p:sp>
        <p:nvSpPr>
          <p:cNvPr id="1741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47738" y="4860925"/>
            <a:ext cx="5203825" cy="46069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p>
        </p:txBody>
      </p:sp>
      <p:sp>
        <p:nvSpPr>
          <p:cNvPr id="8198" name="Rectangle 6"/>
          <p:cNvSpPr>
            <a:spLocks noGrp="1" noChangeArrowheads="1"/>
          </p:cNvSpPr>
          <p:nvPr>
            <p:ph type="ftr" sz="quarter" idx="4"/>
          </p:nvPr>
        </p:nvSpPr>
        <p:spPr bwMode="auto">
          <a:xfrm>
            <a:off x="0" y="9721850"/>
            <a:ext cx="3076575" cy="512763"/>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defRPr sz="1300" b="0" u="none">
                <a:solidFill>
                  <a:schemeClr val="tx1"/>
                </a:solidFill>
                <a:latin typeface="Times" pitchFamily="18" charset="0"/>
              </a:defRPr>
            </a:lvl1pPr>
          </a:lstStyle>
          <a:p>
            <a:endParaRPr lang="it-IT"/>
          </a:p>
        </p:txBody>
      </p:sp>
      <p:sp>
        <p:nvSpPr>
          <p:cNvPr id="8199" name="Rectangle 7"/>
          <p:cNvSpPr>
            <a:spLocks noGrp="1" noChangeArrowheads="1"/>
          </p:cNvSpPr>
          <p:nvPr>
            <p:ph type="sldNum" sz="quarter" idx="5"/>
          </p:nvPr>
        </p:nvSpPr>
        <p:spPr bwMode="auto">
          <a:xfrm>
            <a:off x="4022725" y="9721850"/>
            <a:ext cx="3076575" cy="512763"/>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u="none">
                <a:solidFill>
                  <a:schemeClr val="tx1"/>
                </a:solidFill>
                <a:latin typeface="Times" pitchFamily="18" charset="0"/>
              </a:defRPr>
            </a:lvl1pPr>
          </a:lstStyle>
          <a:p>
            <a:fld id="{893C998D-5AE0-477D-A210-4C5FCA7DCC00}" type="slidenum">
              <a:rPr lang="it-IT"/>
              <a:pPr/>
              <a:t>‹#›</a:t>
            </a:fld>
            <a:endParaRPr lang="it-IT"/>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08" charset="0"/>
        <a:ea typeface="ＭＳ Ｐゴシック" pitchFamily="1" charset="-128"/>
        <a:cs typeface="+mn-cs"/>
      </a:defRPr>
    </a:lvl1pPr>
    <a:lvl2pPr marL="4572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2pPr>
    <a:lvl3pPr marL="9144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3pPr>
    <a:lvl4pPr marL="13716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4pPr>
    <a:lvl5pPr marL="18288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xfrm>
            <a:off x="992188" y="768350"/>
            <a:ext cx="5114925" cy="3836988"/>
          </a:xfrm>
          <a:ln/>
        </p:spPr>
      </p:sp>
      <p:sp>
        <p:nvSpPr>
          <p:cNvPr id="193539" name="Rectangle 3"/>
          <p:cNvSpPr>
            <a:spLocks noGrp="1" noChangeArrowheads="1"/>
          </p:cNvSpPr>
          <p:nvPr>
            <p:ph type="body" idx="1"/>
          </p:nvPr>
        </p:nvSpPr>
        <p:spPr>
          <a:xfrm>
            <a:off x="709613" y="4860925"/>
            <a:ext cx="5680075" cy="4605338"/>
          </a:xfrm>
          <a:noFill/>
          <a:ln/>
        </p:spPr>
        <p:txBody>
          <a:bodyPr/>
          <a:lstStyle/>
          <a:p>
            <a:endParaRPr lang="it-IT" smtClean="0">
              <a:latin typeface="Times"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europe_vision"/>
          <p:cNvPicPr>
            <a:picLocks noChangeArrowheads="1"/>
          </p:cNvPicPr>
          <p:nvPr userDrawn="1"/>
        </p:nvPicPr>
        <p:blipFill>
          <a:blip r:embed="rId2"/>
          <a:srcRect t="18454"/>
          <a:stretch>
            <a:fillRect/>
          </a:stretch>
        </p:blipFill>
        <p:spPr bwMode="auto">
          <a:xfrm>
            <a:off x="-4763" y="-4763"/>
            <a:ext cx="9140826" cy="2339976"/>
          </a:xfrm>
          <a:prstGeom prst="rect">
            <a:avLst/>
          </a:prstGeom>
          <a:noFill/>
        </p:spPr>
      </p:pic>
      <p:pic>
        <p:nvPicPr>
          <p:cNvPr id="5" name="Picture 2" descr="powerpoint1"/>
          <p:cNvPicPr>
            <a:picLocks noChangeAspect="1" noChangeArrowheads="1"/>
          </p:cNvPicPr>
          <p:nvPr userDrawn="1"/>
        </p:nvPicPr>
        <p:blipFill>
          <a:blip r:embed="rId3"/>
          <a:srcRect t="94733"/>
          <a:stretch>
            <a:fillRect/>
          </a:stretch>
        </p:blipFill>
        <p:spPr bwMode="auto">
          <a:xfrm>
            <a:off x="0" y="6499225"/>
            <a:ext cx="9144000" cy="358775"/>
          </a:xfrm>
          <a:prstGeom prst="rect">
            <a:avLst/>
          </a:prstGeom>
          <a:noFill/>
          <a:ln w="9525">
            <a:noFill/>
            <a:miter lim="800000"/>
            <a:headEnd/>
            <a:tailEnd/>
          </a:ln>
        </p:spPr>
      </p:pic>
      <p:pic>
        <p:nvPicPr>
          <p:cNvPr id="6" name="Picture 19"/>
          <p:cNvPicPr>
            <a:picLocks noChangeAspect="1" noChangeArrowheads="1"/>
          </p:cNvPicPr>
          <p:nvPr userDrawn="1"/>
        </p:nvPicPr>
        <p:blipFill>
          <a:blip r:embed="rId4"/>
          <a:srcRect l="17090" t="1796" r="17090" b="2887"/>
          <a:stretch>
            <a:fillRect/>
          </a:stretch>
        </p:blipFill>
        <p:spPr bwMode="auto">
          <a:xfrm>
            <a:off x="0" y="6249988"/>
            <a:ext cx="661988" cy="639762"/>
          </a:xfrm>
          <a:prstGeom prst="rect">
            <a:avLst/>
          </a:prstGeom>
          <a:noFill/>
          <a:ln w="9525">
            <a:noFill/>
            <a:miter lim="800000"/>
            <a:headEnd/>
            <a:tailEnd/>
          </a:ln>
          <a:effectLst/>
        </p:spPr>
      </p:pic>
      <p:sp>
        <p:nvSpPr>
          <p:cNvPr id="7" name="Text Box 20"/>
          <p:cNvSpPr txBox="1">
            <a:spLocks noChangeArrowheads="1"/>
          </p:cNvSpPr>
          <p:nvPr userDrawn="1"/>
        </p:nvSpPr>
        <p:spPr bwMode="auto">
          <a:xfrm>
            <a:off x="1520825" y="6492875"/>
            <a:ext cx="2019300" cy="396875"/>
          </a:xfrm>
          <a:prstGeom prst="rect">
            <a:avLst/>
          </a:prstGeom>
          <a:noFill/>
          <a:ln w="9525">
            <a:noFill/>
            <a:miter lim="800000"/>
            <a:headEnd/>
            <a:tailEnd/>
          </a:ln>
          <a:effectLst/>
        </p:spPr>
        <p:txBody>
          <a:bodyPr wrap="none">
            <a:spAutoFit/>
          </a:bodyPr>
          <a:lstStyle/>
          <a:p>
            <a:r>
              <a:rPr lang="en-US" sz="2000" b="0" u="none">
                <a:latin typeface="Arial" charset="0"/>
              </a:rPr>
              <a:t>www.eurace.org</a:t>
            </a:r>
          </a:p>
        </p:txBody>
      </p:sp>
      <p:grpSp>
        <p:nvGrpSpPr>
          <p:cNvPr id="8" name="Group 48"/>
          <p:cNvGrpSpPr>
            <a:grpSpLocks/>
          </p:cNvGrpSpPr>
          <p:nvPr userDrawn="1"/>
        </p:nvGrpSpPr>
        <p:grpSpPr bwMode="auto">
          <a:xfrm>
            <a:off x="3571875" y="98425"/>
            <a:ext cx="2038350" cy="2084388"/>
            <a:chOff x="2036" y="161"/>
            <a:chExt cx="1284" cy="1313"/>
          </a:xfrm>
        </p:grpSpPr>
        <p:grpSp>
          <p:nvGrpSpPr>
            <p:cNvPr id="9" name="Group 46"/>
            <p:cNvGrpSpPr>
              <a:grpSpLocks/>
            </p:cNvGrpSpPr>
            <p:nvPr userDrawn="1"/>
          </p:nvGrpSpPr>
          <p:grpSpPr bwMode="auto">
            <a:xfrm>
              <a:off x="2036" y="161"/>
              <a:ext cx="1284" cy="1313"/>
              <a:chOff x="2036" y="161"/>
              <a:chExt cx="1284" cy="1313"/>
            </a:xfrm>
          </p:grpSpPr>
          <p:sp>
            <p:nvSpPr>
              <p:cNvPr id="11" name="AutoShape 22"/>
              <p:cNvSpPr>
                <a:spLocks noChangeArrowheads="1"/>
              </p:cNvSpPr>
              <p:nvPr userDrawn="1"/>
            </p:nvSpPr>
            <p:spPr bwMode="auto">
              <a:xfrm>
                <a:off x="2602" y="161"/>
                <a:ext cx="159" cy="159"/>
              </a:xfrm>
              <a:prstGeom prst="star5">
                <a:avLst/>
              </a:prstGeom>
              <a:solidFill>
                <a:srgbClr val="FFFF00"/>
              </a:solidFill>
              <a:ln w="9525">
                <a:solidFill>
                  <a:srgbClr val="FFFF00"/>
                </a:solidFill>
                <a:miter lim="800000"/>
                <a:headEnd/>
                <a:tailEnd/>
              </a:ln>
              <a:effectLst/>
            </p:spPr>
            <p:txBody>
              <a:bodyPr wrap="none" anchor="ctr"/>
              <a:lstStyle/>
              <a:p>
                <a:endParaRPr lang="en-US"/>
              </a:p>
            </p:txBody>
          </p:sp>
          <p:sp>
            <p:nvSpPr>
              <p:cNvPr id="12" name="AutoShape 25"/>
              <p:cNvSpPr>
                <a:spLocks noChangeArrowheads="1"/>
              </p:cNvSpPr>
              <p:nvPr userDrawn="1"/>
            </p:nvSpPr>
            <p:spPr bwMode="auto">
              <a:xfrm>
                <a:off x="3161" y="702"/>
                <a:ext cx="159" cy="159"/>
              </a:xfrm>
              <a:prstGeom prst="star5">
                <a:avLst/>
              </a:prstGeom>
              <a:solidFill>
                <a:srgbClr val="FFFF00"/>
              </a:solidFill>
              <a:ln w="9525">
                <a:solidFill>
                  <a:srgbClr val="FFFF00"/>
                </a:solidFill>
                <a:miter lim="800000"/>
                <a:headEnd/>
                <a:tailEnd/>
              </a:ln>
              <a:effectLst/>
            </p:spPr>
            <p:txBody>
              <a:bodyPr wrap="none" anchor="ctr"/>
              <a:lstStyle/>
              <a:p>
                <a:endParaRPr lang="en-US"/>
              </a:p>
            </p:txBody>
          </p:sp>
          <p:sp>
            <p:nvSpPr>
              <p:cNvPr id="13" name="AutoShape 26"/>
              <p:cNvSpPr>
                <a:spLocks noChangeArrowheads="1"/>
              </p:cNvSpPr>
              <p:nvPr userDrawn="1"/>
            </p:nvSpPr>
            <p:spPr bwMode="auto">
              <a:xfrm>
                <a:off x="2604" y="1315"/>
                <a:ext cx="159" cy="159"/>
              </a:xfrm>
              <a:prstGeom prst="star5">
                <a:avLst/>
              </a:prstGeom>
              <a:solidFill>
                <a:srgbClr val="FFFF00"/>
              </a:solidFill>
              <a:ln w="9525">
                <a:solidFill>
                  <a:srgbClr val="FFFF00"/>
                </a:solidFill>
                <a:miter lim="800000"/>
                <a:headEnd/>
                <a:tailEnd/>
              </a:ln>
              <a:effectLst/>
            </p:spPr>
            <p:txBody>
              <a:bodyPr wrap="none" anchor="ctr"/>
              <a:lstStyle/>
              <a:p>
                <a:endParaRPr lang="en-US"/>
              </a:p>
            </p:txBody>
          </p:sp>
          <p:sp>
            <p:nvSpPr>
              <p:cNvPr id="14" name="AutoShape 27"/>
              <p:cNvSpPr>
                <a:spLocks noChangeArrowheads="1"/>
              </p:cNvSpPr>
              <p:nvPr userDrawn="1"/>
            </p:nvSpPr>
            <p:spPr bwMode="auto">
              <a:xfrm>
                <a:off x="2036" y="702"/>
                <a:ext cx="159" cy="159"/>
              </a:xfrm>
              <a:prstGeom prst="star5">
                <a:avLst/>
              </a:prstGeom>
              <a:solidFill>
                <a:srgbClr val="FFFF00"/>
              </a:solidFill>
              <a:ln w="9525">
                <a:solidFill>
                  <a:srgbClr val="FFFF00"/>
                </a:solidFill>
                <a:miter lim="800000"/>
                <a:headEnd/>
                <a:tailEnd/>
              </a:ln>
              <a:effectLst/>
            </p:spPr>
            <p:txBody>
              <a:bodyPr wrap="none" anchor="ctr"/>
              <a:lstStyle/>
              <a:p>
                <a:endParaRPr lang="en-US"/>
              </a:p>
            </p:txBody>
          </p:sp>
          <p:sp>
            <p:nvSpPr>
              <p:cNvPr id="15" name="AutoShape 35"/>
              <p:cNvSpPr>
                <a:spLocks noChangeArrowheads="1"/>
              </p:cNvSpPr>
              <p:nvPr userDrawn="1"/>
            </p:nvSpPr>
            <p:spPr bwMode="auto">
              <a:xfrm>
                <a:off x="2145" y="406"/>
                <a:ext cx="159" cy="159"/>
              </a:xfrm>
              <a:prstGeom prst="star5">
                <a:avLst/>
              </a:prstGeom>
              <a:solidFill>
                <a:srgbClr val="FFFF00"/>
              </a:solidFill>
              <a:ln w="9525">
                <a:solidFill>
                  <a:srgbClr val="FFFF00"/>
                </a:solidFill>
                <a:miter lim="800000"/>
                <a:headEnd/>
                <a:tailEnd/>
              </a:ln>
              <a:effectLst/>
            </p:spPr>
            <p:txBody>
              <a:bodyPr wrap="none" anchor="ctr"/>
              <a:lstStyle/>
              <a:p>
                <a:endParaRPr lang="en-US"/>
              </a:p>
            </p:txBody>
          </p:sp>
          <p:sp>
            <p:nvSpPr>
              <p:cNvPr id="16" name="AutoShape 36"/>
              <p:cNvSpPr>
                <a:spLocks noChangeArrowheads="1"/>
              </p:cNvSpPr>
              <p:nvPr userDrawn="1"/>
            </p:nvSpPr>
            <p:spPr bwMode="auto">
              <a:xfrm>
                <a:off x="2344" y="227"/>
                <a:ext cx="159" cy="159"/>
              </a:xfrm>
              <a:prstGeom prst="star5">
                <a:avLst/>
              </a:prstGeom>
              <a:solidFill>
                <a:srgbClr val="FFFF00"/>
              </a:solidFill>
              <a:ln w="9525">
                <a:solidFill>
                  <a:srgbClr val="FFFF00"/>
                </a:solidFill>
                <a:miter lim="800000"/>
                <a:headEnd/>
                <a:tailEnd/>
              </a:ln>
              <a:effectLst/>
            </p:spPr>
            <p:txBody>
              <a:bodyPr wrap="none" anchor="ctr"/>
              <a:lstStyle/>
              <a:p>
                <a:endParaRPr lang="en-US"/>
              </a:p>
            </p:txBody>
          </p:sp>
          <p:sp>
            <p:nvSpPr>
              <p:cNvPr id="17" name="AutoShape 38"/>
              <p:cNvSpPr>
                <a:spLocks noChangeArrowheads="1"/>
              </p:cNvSpPr>
              <p:nvPr userDrawn="1"/>
            </p:nvSpPr>
            <p:spPr bwMode="auto">
              <a:xfrm rot="-5400000">
                <a:off x="2281" y="1217"/>
                <a:ext cx="159" cy="159"/>
              </a:xfrm>
              <a:prstGeom prst="star5">
                <a:avLst/>
              </a:prstGeom>
              <a:solidFill>
                <a:srgbClr val="FFFF00"/>
              </a:solidFill>
              <a:ln w="9525">
                <a:solidFill>
                  <a:srgbClr val="FFFF00"/>
                </a:solidFill>
                <a:miter lim="800000"/>
                <a:headEnd/>
                <a:tailEnd/>
              </a:ln>
              <a:effectLst/>
            </p:spPr>
            <p:txBody>
              <a:bodyPr wrap="none" anchor="ctr"/>
              <a:lstStyle/>
              <a:p>
                <a:endParaRPr lang="en-US"/>
              </a:p>
            </p:txBody>
          </p:sp>
          <p:sp>
            <p:nvSpPr>
              <p:cNvPr id="18" name="AutoShape 39"/>
              <p:cNvSpPr>
                <a:spLocks noChangeArrowheads="1"/>
              </p:cNvSpPr>
              <p:nvPr userDrawn="1"/>
            </p:nvSpPr>
            <p:spPr bwMode="auto">
              <a:xfrm rot="-5400000">
                <a:off x="2102" y="1018"/>
                <a:ext cx="159" cy="159"/>
              </a:xfrm>
              <a:prstGeom prst="star5">
                <a:avLst/>
              </a:prstGeom>
              <a:solidFill>
                <a:srgbClr val="FFFF00"/>
              </a:solidFill>
              <a:ln w="9525">
                <a:solidFill>
                  <a:srgbClr val="FFFF00"/>
                </a:solidFill>
                <a:miter lim="800000"/>
                <a:headEnd/>
                <a:tailEnd/>
              </a:ln>
              <a:effectLst/>
            </p:spPr>
            <p:txBody>
              <a:bodyPr wrap="none" anchor="ctr"/>
              <a:lstStyle/>
              <a:p>
                <a:endParaRPr lang="en-US"/>
              </a:p>
            </p:txBody>
          </p:sp>
          <p:sp>
            <p:nvSpPr>
              <p:cNvPr id="19" name="AutoShape 41"/>
              <p:cNvSpPr>
                <a:spLocks noChangeArrowheads="1"/>
              </p:cNvSpPr>
              <p:nvPr userDrawn="1"/>
            </p:nvSpPr>
            <p:spPr bwMode="auto">
              <a:xfrm rot="-10800000">
                <a:off x="3092" y="1029"/>
                <a:ext cx="159" cy="159"/>
              </a:xfrm>
              <a:prstGeom prst="star5">
                <a:avLst/>
              </a:prstGeom>
              <a:solidFill>
                <a:srgbClr val="FFFF00"/>
              </a:solidFill>
              <a:ln w="9525">
                <a:solidFill>
                  <a:srgbClr val="FFFF00"/>
                </a:solidFill>
                <a:miter lim="800000"/>
                <a:headEnd/>
                <a:tailEnd/>
              </a:ln>
              <a:effectLst/>
            </p:spPr>
            <p:txBody>
              <a:bodyPr wrap="none" anchor="ctr"/>
              <a:lstStyle/>
              <a:p>
                <a:endParaRPr lang="en-US"/>
              </a:p>
            </p:txBody>
          </p:sp>
          <p:sp>
            <p:nvSpPr>
              <p:cNvPr id="20" name="AutoShape 42"/>
              <p:cNvSpPr>
                <a:spLocks noChangeArrowheads="1"/>
              </p:cNvSpPr>
              <p:nvPr userDrawn="1"/>
            </p:nvSpPr>
            <p:spPr bwMode="auto">
              <a:xfrm rot="-10800000">
                <a:off x="2893" y="1208"/>
                <a:ext cx="159" cy="159"/>
              </a:xfrm>
              <a:prstGeom prst="star5">
                <a:avLst/>
              </a:prstGeom>
              <a:solidFill>
                <a:srgbClr val="FFFF00"/>
              </a:solidFill>
              <a:ln w="9525">
                <a:solidFill>
                  <a:srgbClr val="FFFF00"/>
                </a:solidFill>
                <a:miter lim="800000"/>
                <a:headEnd/>
                <a:tailEnd/>
              </a:ln>
              <a:effectLst/>
            </p:spPr>
            <p:txBody>
              <a:bodyPr wrap="none" anchor="ctr"/>
              <a:lstStyle/>
              <a:p>
                <a:endParaRPr lang="en-US"/>
              </a:p>
            </p:txBody>
          </p:sp>
          <p:sp>
            <p:nvSpPr>
              <p:cNvPr id="21" name="AutoShape 44"/>
              <p:cNvSpPr>
                <a:spLocks noChangeArrowheads="1"/>
              </p:cNvSpPr>
              <p:nvPr userDrawn="1"/>
            </p:nvSpPr>
            <p:spPr bwMode="auto">
              <a:xfrm rot="-16200000">
                <a:off x="2886" y="246"/>
                <a:ext cx="159" cy="159"/>
              </a:xfrm>
              <a:prstGeom prst="star5">
                <a:avLst/>
              </a:prstGeom>
              <a:solidFill>
                <a:srgbClr val="FFFF00"/>
              </a:solidFill>
              <a:ln w="9525">
                <a:solidFill>
                  <a:srgbClr val="FFFF00"/>
                </a:solidFill>
                <a:miter lim="800000"/>
                <a:headEnd/>
                <a:tailEnd/>
              </a:ln>
              <a:effectLst/>
            </p:spPr>
            <p:txBody>
              <a:bodyPr wrap="none" anchor="ctr"/>
              <a:lstStyle/>
              <a:p>
                <a:endParaRPr lang="en-US"/>
              </a:p>
            </p:txBody>
          </p:sp>
          <p:sp>
            <p:nvSpPr>
              <p:cNvPr id="22" name="AutoShape 45"/>
              <p:cNvSpPr>
                <a:spLocks noChangeArrowheads="1"/>
              </p:cNvSpPr>
              <p:nvPr userDrawn="1"/>
            </p:nvSpPr>
            <p:spPr bwMode="auto">
              <a:xfrm rot="-16200000">
                <a:off x="3065" y="445"/>
                <a:ext cx="159" cy="159"/>
              </a:xfrm>
              <a:prstGeom prst="star5">
                <a:avLst/>
              </a:prstGeom>
              <a:solidFill>
                <a:srgbClr val="FFFF00"/>
              </a:solidFill>
              <a:ln w="9525">
                <a:solidFill>
                  <a:srgbClr val="FFFF00"/>
                </a:solidFill>
                <a:miter lim="800000"/>
                <a:headEnd/>
                <a:tailEnd/>
              </a:ln>
              <a:effectLst/>
            </p:spPr>
            <p:txBody>
              <a:bodyPr wrap="none" anchor="ctr"/>
              <a:lstStyle/>
              <a:p>
                <a:endParaRPr lang="en-US"/>
              </a:p>
            </p:txBody>
          </p:sp>
        </p:grpSp>
        <p:sp>
          <p:nvSpPr>
            <p:cNvPr id="10" name="Text Box 47"/>
            <p:cNvSpPr txBox="1">
              <a:spLocks noChangeArrowheads="1"/>
            </p:cNvSpPr>
            <p:nvPr userDrawn="1"/>
          </p:nvSpPr>
          <p:spPr bwMode="auto">
            <a:xfrm>
              <a:off x="2175" y="646"/>
              <a:ext cx="994" cy="308"/>
            </a:xfrm>
            <a:prstGeom prst="rect">
              <a:avLst/>
            </a:prstGeom>
            <a:noFill/>
            <a:ln w="9525">
              <a:noFill/>
              <a:miter lim="800000"/>
              <a:headEnd/>
              <a:tailEnd/>
            </a:ln>
            <a:effectLst/>
          </p:spPr>
          <p:txBody>
            <a:bodyPr wrap="none">
              <a:spAutoFit/>
            </a:bodyPr>
            <a:lstStyle/>
            <a:p>
              <a:r>
                <a:rPr lang="en-US" sz="2600" u="none">
                  <a:solidFill>
                    <a:schemeClr val="bg1"/>
                  </a:solidFill>
                  <a:latin typeface="Arial" charset="0"/>
                </a:rPr>
                <a:t>EUR</a:t>
              </a:r>
              <a:r>
                <a:rPr lang="en-US" sz="2600" i="1" u="none">
                  <a:solidFill>
                    <a:srgbClr val="FFFF00"/>
                  </a:solidFill>
                  <a:latin typeface="Arial" charset="0"/>
                </a:rPr>
                <a:t>ACE</a:t>
              </a:r>
            </a:p>
          </p:txBody>
        </p:sp>
      </p:grpSp>
      <p:sp>
        <p:nvSpPr>
          <p:cNvPr id="23" name="Text Box 50"/>
          <p:cNvSpPr txBox="1">
            <a:spLocks noChangeArrowheads="1"/>
          </p:cNvSpPr>
          <p:nvPr userDrawn="1"/>
        </p:nvSpPr>
        <p:spPr bwMode="auto">
          <a:xfrm rot="16200000">
            <a:off x="-1859756" y="4174331"/>
            <a:ext cx="3948112" cy="244476"/>
          </a:xfrm>
          <a:prstGeom prst="rect">
            <a:avLst/>
          </a:prstGeom>
          <a:noFill/>
          <a:ln w="9525">
            <a:noFill/>
            <a:miter lim="800000"/>
            <a:headEnd/>
            <a:tailEnd/>
          </a:ln>
          <a:effectLst/>
        </p:spPr>
        <p:txBody>
          <a:bodyPr wrap="none">
            <a:spAutoFit/>
          </a:bodyPr>
          <a:lstStyle/>
          <a:p>
            <a:r>
              <a:rPr lang="en-US" sz="1000" u="none">
                <a:latin typeface="Verdana" pitchFamily="34" charset="0"/>
              </a:rPr>
              <a:t>EURACE Final Review – Bruxelles,12 November 2009</a:t>
            </a:r>
          </a:p>
        </p:txBody>
      </p:sp>
      <p:sp>
        <p:nvSpPr>
          <p:cNvPr id="266243" name="Rectangle 3"/>
          <p:cNvSpPr>
            <a:spLocks noGrp="1" noChangeArrowheads="1"/>
          </p:cNvSpPr>
          <p:nvPr>
            <p:ph type="ctrTitle"/>
          </p:nvPr>
        </p:nvSpPr>
        <p:spPr>
          <a:xfrm>
            <a:off x="1547813" y="990600"/>
            <a:ext cx="6910387" cy="1371600"/>
          </a:xfrm>
        </p:spPr>
        <p:txBody>
          <a:bodyPr/>
          <a:lstStyle>
            <a:lvl1pPr>
              <a:defRPr sz="4300"/>
            </a:lvl1pPr>
          </a:lstStyle>
          <a:p>
            <a:r>
              <a:rPr lang="en-US"/>
              <a:t>Fare clic per modificare stile</a:t>
            </a:r>
          </a:p>
        </p:txBody>
      </p:sp>
      <p:sp>
        <p:nvSpPr>
          <p:cNvPr id="266244" name="Rectangle 4"/>
          <p:cNvSpPr>
            <a:spLocks noGrp="1" noChangeArrowheads="1"/>
          </p:cNvSpPr>
          <p:nvPr>
            <p:ph type="subTitle" idx="1"/>
          </p:nvPr>
        </p:nvSpPr>
        <p:spPr>
          <a:xfrm>
            <a:off x="3132138" y="3429000"/>
            <a:ext cx="5326062" cy="1600200"/>
          </a:xfrm>
        </p:spPr>
        <p:txBody>
          <a:bodyPr/>
          <a:lstStyle>
            <a:lvl1pPr marL="0" indent="0">
              <a:buFont typeface="Wingdings" pitchFamily="-108" charset="2"/>
              <a:buNone/>
              <a:defRPr sz="2200"/>
            </a:lvl1pPr>
          </a:lstStyle>
          <a:p>
            <a:r>
              <a:rPr lang="en-US"/>
              <a:t>Fare clic per modificare lo stile del sottotitolo dello schema</a:t>
            </a:r>
          </a:p>
        </p:txBody>
      </p:sp>
      <p:sp>
        <p:nvSpPr>
          <p:cNvPr id="24" name="Rectangle 5"/>
          <p:cNvSpPr>
            <a:spLocks noGrp="1" noChangeArrowheads="1"/>
          </p:cNvSpPr>
          <p:nvPr>
            <p:ph type="dt" sz="half" idx="10"/>
          </p:nvPr>
        </p:nvSpPr>
        <p:spPr>
          <a:xfrm>
            <a:off x="685800" y="6248400"/>
            <a:ext cx="1905000" cy="457200"/>
          </a:xfrm>
        </p:spPr>
        <p:txBody>
          <a:bodyPr/>
          <a:lstStyle>
            <a:lvl1pPr>
              <a:defRPr/>
            </a:lvl1pPr>
          </a:lstStyle>
          <a:p>
            <a:fld id="{075E455D-ACB2-40F4-84A1-F4127F7B125F}" type="datetime1">
              <a:rPr lang="it-IT"/>
              <a:pPr/>
              <a:t>19/11/2009</a:t>
            </a:fld>
            <a:endParaRPr lang="it-IT"/>
          </a:p>
        </p:txBody>
      </p:sp>
      <p:sp>
        <p:nvSpPr>
          <p:cNvPr id="25" name="Rectangle 6"/>
          <p:cNvSpPr>
            <a:spLocks noGrp="1" noChangeArrowheads="1"/>
          </p:cNvSpPr>
          <p:nvPr>
            <p:ph type="ftr" sz="quarter" idx="11"/>
          </p:nvPr>
        </p:nvSpPr>
        <p:spPr>
          <a:xfrm>
            <a:off x="3124200" y="6248400"/>
            <a:ext cx="2895600" cy="457200"/>
          </a:xfrm>
        </p:spPr>
        <p:txBody>
          <a:bodyPr/>
          <a:lstStyle>
            <a:lvl1pPr>
              <a:defRPr/>
            </a:lvl1pPr>
          </a:lstStyle>
          <a:p>
            <a:r>
              <a:rPr lang="en-US"/>
              <a:t>nome docente</a:t>
            </a:r>
          </a:p>
        </p:txBody>
      </p:sp>
      <p:sp>
        <p:nvSpPr>
          <p:cNvPr id="26" name="Rectangle 7"/>
          <p:cNvSpPr>
            <a:spLocks noGrp="1" noChangeArrowheads="1"/>
          </p:cNvSpPr>
          <p:nvPr>
            <p:ph type="sldNum" sz="quarter" idx="12"/>
          </p:nvPr>
        </p:nvSpPr>
        <p:spPr>
          <a:xfrm>
            <a:off x="7167563" y="6248400"/>
            <a:ext cx="1905000" cy="457200"/>
          </a:xfrm>
        </p:spPr>
        <p:txBody>
          <a:bodyPr/>
          <a:lstStyle>
            <a:lvl1pPr>
              <a:defRPr sz="1200">
                <a:solidFill>
                  <a:schemeClr val="tx1"/>
                </a:solidFill>
                <a:latin typeface="Verdana" pitchFamily="34" charset="0"/>
              </a:defRPr>
            </a:lvl1pPr>
          </a:lstStyle>
          <a:p>
            <a:fld id="{AF724C4E-832B-48EC-85D3-D73A695366BE}" type="slidenum">
              <a:rPr lang="it-IT"/>
              <a:pPr/>
              <a:t>‹#›</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it-IT"/>
          </a:p>
        </p:txBody>
      </p:sp>
      <p:sp>
        <p:nvSpPr>
          <p:cNvPr id="4" name="Rectangle 5"/>
          <p:cNvSpPr>
            <a:spLocks noGrp="1" noChangeArrowheads="1"/>
          </p:cNvSpPr>
          <p:nvPr>
            <p:ph type="dt" sz="half" idx="10"/>
          </p:nvPr>
        </p:nvSpPr>
        <p:spPr>
          <a:ln/>
        </p:spPr>
        <p:txBody>
          <a:bodyPr/>
          <a:lstStyle>
            <a:lvl1pPr>
              <a:defRPr/>
            </a:lvl1pPr>
          </a:lstStyle>
          <a:p>
            <a:fld id="{623E727D-FF95-49FA-B348-42F10B67AE25}" type="datetime1">
              <a:rPr lang="it-IT"/>
              <a:pPr/>
              <a:t>19/11/2009</a:t>
            </a:fld>
            <a:endParaRPr lang="it-IT"/>
          </a:p>
        </p:txBody>
      </p:sp>
      <p:sp>
        <p:nvSpPr>
          <p:cNvPr id="5" name="Rectangle 6"/>
          <p:cNvSpPr>
            <a:spLocks noGrp="1" noChangeArrowheads="1"/>
          </p:cNvSpPr>
          <p:nvPr>
            <p:ph type="ftr" sz="quarter" idx="11"/>
          </p:nvPr>
        </p:nvSpPr>
        <p:spPr>
          <a:ln/>
        </p:spPr>
        <p:txBody>
          <a:bodyPr/>
          <a:lstStyle>
            <a:lvl1pPr>
              <a:defRPr/>
            </a:lvl1pPr>
          </a:lstStyle>
          <a:p>
            <a:endParaRPr lang="it-IT"/>
          </a:p>
        </p:txBody>
      </p:sp>
      <p:sp>
        <p:nvSpPr>
          <p:cNvPr id="6" name="Rectangle 7"/>
          <p:cNvSpPr>
            <a:spLocks noGrp="1" noChangeArrowheads="1"/>
          </p:cNvSpPr>
          <p:nvPr>
            <p:ph type="sldNum" sz="quarter" idx="12"/>
          </p:nvPr>
        </p:nvSpPr>
        <p:spPr>
          <a:ln/>
        </p:spPr>
        <p:txBody>
          <a:bodyPr/>
          <a:lstStyle>
            <a:lvl1pPr>
              <a:defRPr/>
            </a:lvl1pPr>
          </a:lstStyle>
          <a:p>
            <a:fld id="{E54CA5B9-3D7F-4DD5-A407-8B24660CA48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304800"/>
            <a:ext cx="1774825" cy="5715000"/>
          </a:xfrm>
        </p:spPr>
        <p:txBody>
          <a:bodyPr vert="eaVert"/>
          <a:lstStyle/>
          <a:p>
            <a:r>
              <a:rPr lang="it-IT" smtClean="0"/>
              <a:t>Click to edit Master title style</a:t>
            </a:r>
            <a:endParaRPr lang="it-IT"/>
          </a:p>
        </p:txBody>
      </p:sp>
      <p:sp>
        <p:nvSpPr>
          <p:cNvPr id="3" name="Vertical Text Placeholder 2"/>
          <p:cNvSpPr>
            <a:spLocks noGrp="1"/>
          </p:cNvSpPr>
          <p:nvPr>
            <p:ph type="body" orient="vert" idx="1"/>
          </p:nvPr>
        </p:nvSpPr>
        <p:spPr>
          <a:xfrm>
            <a:off x="1476375" y="304800"/>
            <a:ext cx="5172075" cy="5715000"/>
          </a:xfrm>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it-IT"/>
          </a:p>
        </p:txBody>
      </p:sp>
      <p:sp>
        <p:nvSpPr>
          <p:cNvPr id="4" name="Rectangle 5"/>
          <p:cNvSpPr>
            <a:spLocks noGrp="1" noChangeArrowheads="1"/>
          </p:cNvSpPr>
          <p:nvPr>
            <p:ph type="dt" sz="half" idx="10"/>
          </p:nvPr>
        </p:nvSpPr>
        <p:spPr>
          <a:ln/>
        </p:spPr>
        <p:txBody>
          <a:bodyPr/>
          <a:lstStyle>
            <a:lvl1pPr>
              <a:defRPr/>
            </a:lvl1pPr>
          </a:lstStyle>
          <a:p>
            <a:fld id="{8BFD6ED3-C963-47A4-B829-2368B2A244C2}" type="datetime1">
              <a:rPr lang="it-IT"/>
              <a:pPr/>
              <a:t>19/11/2009</a:t>
            </a:fld>
            <a:endParaRPr lang="it-IT"/>
          </a:p>
        </p:txBody>
      </p:sp>
      <p:sp>
        <p:nvSpPr>
          <p:cNvPr id="5" name="Rectangle 6"/>
          <p:cNvSpPr>
            <a:spLocks noGrp="1" noChangeArrowheads="1"/>
          </p:cNvSpPr>
          <p:nvPr>
            <p:ph type="ftr" sz="quarter" idx="11"/>
          </p:nvPr>
        </p:nvSpPr>
        <p:spPr>
          <a:ln/>
        </p:spPr>
        <p:txBody>
          <a:bodyPr/>
          <a:lstStyle>
            <a:lvl1pPr>
              <a:defRPr/>
            </a:lvl1pPr>
          </a:lstStyle>
          <a:p>
            <a:endParaRPr lang="it-IT"/>
          </a:p>
        </p:txBody>
      </p:sp>
      <p:sp>
        <p:nvSpPr>
          <p:cNvPr id="6" name="Rectangle 7"/>
          <p:cNvSpPr>
            <a:spLocks noGrp="1" noChangeArrowheads="1"/>
          </p:cNvSpPr>
          <p:nvPr>
            <p:ph type="sldNum" sz="quarter" idx="12"/>
          </p:nvPr>
        </p:nvSpPr>
        <p:spPr>
          <a:ln/>
        </p:spPr>
        <p:txBody>
          <a:bodyPr/>
          <a:lstStyle>
            <a:lvl1pPr>
              <a:defRPr/>
            </a:lvl1pPr>
          </a:lstStyle>
          <a:p>
            <a:fld id="{52073EB8-854D-4369-A609-AA4693A1022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76375" y="304800"/>
            <a:ext cx="7099300" cy="1216025"/>
          </a:xfrm>
        </p:spPr>
        <p:txBody>
          <a:bodyPr/>
          <a:lstStyle/>
          <a:p>
            <a:r>
              <a:rPr lang="it-IT" smtClean="0"/>
              <a:t>Click to edit Master title style</a:t>
            </a:r>
            <a:endParaRPr lang="it-IT"/>
          </a:p>
        </p:txBody>
      </p:sp>
      <p:sp>
        <p:nvSpPr>
          <p:cNvPr id="3" name="Text Placeholder 2"/>
          <p:cNvSpPr>
            <a:spLocks noGrp="1"/>
          </p:cNvSpPr>
          <p:nvPr>
            <p:ph type="body" sz="half" idx="1"/>
          </p:nvPr>
        </p:nvSpPr>
        <p:spPr>
          <a:xfrm>
            <a:off x="1476375" y="1752600"/>
            <a:ext cx="3468688" cy="4267200"/>
          </a:xfrm>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it-IT"/>
          </a:p>
        </p:txBody>
      </p:sp>
      <p:sp>
        <p:nvSpPr>
          <p:cNvPr id="4" name="Content Placeholder 3"/>
          <p:cNvSpPr>
            <a:spLocks noGrp="1"/>
          </p:cNvSpPr>
          <p:nvPr>
            <p:ph sz="quarter" idx="2"/>
          </p:nvPr>
        </p:nvSpPr>
        <p:spPr>
          <a:xfrm>
            <a:off x="5097463" y="1752600"/>
            <a:ext cx="3470275" cy="2057400"/>
          </a:xfrm>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it-IT"/>
          </a:p>
        </p:txBody>
      </p:sp>
      <p:sp>
        <p:nvSpPr>
          <p:cNvPr id="5" name="Content Placeholder 4"/>
          <p:cNvSpPr>
            <a:spLocks noGrp="1"/>
          </p:cNvSpPr>
          <p:nvPr>
            <p:ph sz="quarter" idx="3"/>
          </p:nvPr>
        </p:nvSpPr>
        <p:spPr>
          <a:xfrm>
            <a:off x="5097463" y="3962400"/>
            <a:ext cx="3470275" cy="2057400"/>
          </a:xfrm>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it-IT"/>
          </a:p>
        </p:txBody>
      </p:sp>
      <p:sp>
        <p:nvSpPr>
          <p:cNvPr id="6" name="Rectangle 5"/>
          <p:cNvSpPr>
            <a:spLocks noGrp="1" noChangeArrowheads="1"/>
          </p:cNvSpPr>
          <p:nvPr>
            <p:ph type="dt" sz="half" idx="10"/>
          </p:nvPr>
        </p:nvSpPr>
        <p:spPr>
          <a:ln/>
        </p:spPr>
        <p:txBody>
          <a:bodyPr/>
          <a:lstStyle>
            <a:lvl1pPr>
              <a:defRPr/>
            </a:lvl1pPr>
          </a:lstStyle>
          <a:p>
            <a:fld id="{63C75512-C5AF-475F-A113-160E856B816F}" type="datetime1">
              <a:rPr lang="it-IT"/>
              <a:pPr/>
              <a:t>19/11/2009</a:t>
            </a:fld>
            <a:endParaRPr lang="it-IT"/>
          </a:p>
        </p:txBody>
      </p:sp>
      <p:sp>
        <p:nvSpPr>
          <p:cNvPr id="7" name="Rectangle 6"/>
          <p:cNvSpPr>
            <a:spLocks noGrp="1" noChangeArrowheads="1"/>
          </p:cNvSpPr>
          <p:nvPr>
            <p:ph type="ftr" sz="quarter" idx="11"/>
          </p:nvPr>
        </p:nvSpPr>
        <p:spPr>
          <a:ln/>
        </p:spPr>
        <p:txBody>
          <a:bodyPr/>
          <a:lstStyle>
            <a:lvl1pPr>
              <a:defRPr/>
            </a:lvl1pPr>
          </a:lstStyle>
          <a:p>
            <a:endParaRPr lang="it-IT"/>
          </a:p>
        </p:txBody>
      </p:sp>
      <p:sp>
        <p:nvSpPr>
          <p:cNvPr id="8" name="Rectangle 7"/>
          <p:cNvSpPr>
            <a:spLocks noGrp="1" noChangeArrowheads="1"/>
          </p:cNvSpPr>
          <p:nvPr>
            <p:ph type="sldNum" sz="quarter" idx="12"/>
          </p:nvPr>
        </p:nvSpPr>
        <p:spPr>
          <a:ln/>
        </p:spPr>
        <p:txBody>
          <a:bodyPr/>
          <a:lstStyle>
            <a:lvl1pPr>
              <a:defRPr/>
            </a:lvl1pPr>
          </a:lstStyle>
          <a:p>
            <a:fld id="{1B3FCFC8-E27D-4521-825F-3AA3FF26DBCE}"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76375" y="304800"/>
            <a:ext cx="7099300" cy="1216025"/>
          </a:xfrm>
        </p:spPr>
        <p:txBody>
          <a:bodyPr/>
          <a:lstStyle/>
          <a:p>
            <a:r>
              <a:rPr lang="it-IT" smtClean="0"/>
              <a:t>Click to edit Master title style</a:t>
            </a:r>
            <a:endParaRPr lang="it-IT"/>
          </a:p>
        </p:txBody>
      </p:sp>
      <p:sp>
        <p:nvSpPr>
          <p:cNvPr id="3" name="Table Placeholder 2"/>
          <p:cNvSpPr>
            <a:spLocks noGrp="1"/>
          </p:cNvSpPr>
          <p:nvPr>
            <p:ph type="tbl" idx="1"/>
          </p:nvPr>
        </p:nvSpPr>
        <p:spPr>
          <a:xfrm>
            <a:off x="1476375" y="1752600"/>
            <a:ext cx="7091363" cy="4267200"/>
          </a:xfrm>
        </p:spPr>
        <p:txBody>
          <a:bodyPr/>
          <a:lstStyle/>
          <a:p>
            <a:pPr lvl="0"/>
            <a:endParaRPr lang="it-IT" noProof="0" smtClean="0"/>
          </a:p>
        </p:txBody>
      </p:sp>
      <p:sp>
        <p:nvSpPr>
          <p:cNvPr id="4" name="Rectangle 5"/>
          <p:cNvSpPr>
            <a:spLocks noGrp="1" noChangeArrowheads="1"/>
          </p:cNvSpPr>
          <p:nvPr>
            <p:ph type="dt" sz="half" idx="10"/>
          </p:nvPr>
        </p:nvSpPr>
        <p:spPr>
          <a:ln/>
        </p:spPr>
        <p:txBody>
          <a:bodyPr/>
          <a:lstStyle>
            <a:lvl1pPr>
              <a:defRPr/>
            </a:lvl1pPr>
          </a:lstStyle>
          <a:p>
            <a:fld id="{D88C34ED-A65A-4887-B1ED-3584B8B609EB}" type="datetime1">
              <a:rPr lang="it-IT"/>
              <a:pPr/>
              <a:t>19/11/2009</a:t>
            </a:fld>
            <a:endParaRPr lang="it-IT"/>
          </a:p>
        </p:txBody>
      </p:sp>
      <p:sp>
        <p:nvSpPr>
          <p:cNvPr id="5" name="Rectangle 6"/>
          <p:cNvSpPr>
            <a:spLocks noGrp="1" noChangeArrowheads="1"/>
          </p:cNvSpPr>
          <p:nvPr>
            <p:ph type="ftr" sz="quarter" idx="11"/>
          </p:nvPr>
        </p:nvSpPr>
        <p:spPr>
          <a:ln/>
        </p:spPr>
        <p:txBody>
          <a:bodyPr/>
          <a:lstStyle>
            <a:lvl1pPr>
              <a:defRPr/>
            </a:lvl1pPr>
          </a:lstStyle>
          <a:p>
            <a:endParaRPr lang="it-IT"/>
          </a:p>
        </p:txBody>
      </p:sp>
      <p:sp>
        <p:nvSpPr>
          <p:cNvPr id="6" name="Rectangle 7"/>
          <p:cNvSpPr>
            <a:spLocks noGrp="1" noChangeArrowheads="1"/>
          </p:cNvSpPr>
          <p:nvPr>
            <p:ph type="sldNum" sz="quarter" idx="12"/>
          </p:nvPr>
        </p:nvSpPr>
        <p:spPr>
          <a:ln/>
        </p:spPr>
        <p:txBody>
          <a:bodyPr/>
          <a:lstStyle>
            <a:lvl1pPr>
              <a:defRPr/>
            </a:lvl1pPr>
          </a:lstStyle>
          <a:p>
            <a:fld id="{92D06E61-D482-4A2F-AF04-C33370BCFA5D}"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76375" y="304800"/>
            <a:ext cx="7099300" cy="1216025"/>
          </a:xfrm>
        </p:spPr>
        <p:txBody>
          <a:bodyPr/>
          <a:lstStyle/>
          <a:p>
            <a:r>
              <a:rPr lang="it-IT" smtClean="0"/>
              <a:t>Click to edit Master title style</a:t>
            </a:r>
            <a:endParaRPr lang="it-IT"/>
          </a:p>
        </p:txBody>
      </p:sp>
      <p:sp>
        <p:nvSpPr>
          <p:cNvPr id="3" name="Text Placeholder 2"/>
          <p:cNvSpPr>
            <a:spLocks noGrp="1"/>
          </p:cNvSpPr>
          <p:nvPr>
            <p:ph type="body" sz="half" idx="1"/>
          </p:nvPr>
        </p:nvSpPr>
        <p:spPr>
          <a:xfrm>
            <a:off x="1476375" y="1752600"/>
            <a:ext cx="3468688" cy="4267200"/>
          </a:xfrm>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it-IT"/>
          </a:p>
        </p:txBody>
      </p:sp>
      <p:sp>
        <p:nvSpPr>
          <p:cNvPr id="4" name="Content Placeholder 3"/>
          <p:cNvSpPr>
            <a:spLocks noGrp="1"/>
          </p:cNvSpPr>
          <p:nvPr>
            <p:ph sz="half" idx="2"/>
          </p:nvPr>
        </p:nvSpPr>
        <p:spPr>
          <a:xfrm>
            <a:off x="5097463" y="1752600"/>
            <a:ext cx="3470275" cy="4267200"/>
          </a:xfrm>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it-IT"/>
          </a:p>
        </p:txBody>
      </p:sp>
      <p:sp>
        <p:nvSpPr>
          <p:cNvPr id="5" name="Rectangle 5"/>
          <p:cNvSpPr>
            <a:spLocks noGrp="1" noChangeArrowheads="1"/>
          </p:cNvSpPr>
          <p:nvPr>
            <p:ph type="dt" sz="half" idx="10"/>
          </p:nvPr>
        </p:nvSpPr>
        <p:spPr>
          <a:ln/>
        </p:spPr>
        <p:txBody>
          <a:bodyPr/>
          <a:lstStyle>
            <a:lvl1pPr>
              <a:defRPr/>
            </a:lvl1pPr>
          </a:lstStyle>
          <a:p>
            <a:fld id="{EC9395B2-0E46-40B0-8F1C-9EE301E6F3AA}" type="datetime1">
              <a:rPr lang="it-IT"/>
              <a:pPr/>
              <a:t>19/11/2009</a:t>
            </a:fld>
            <a:endParaRPr lang="it-IT"/>
          </a:p>
        </p:txBody>
      </p:sp>
      <p:sp>
        <p:nvSpPr>
          <p:cNvPr id="6" name="Rectangle 6"/>
          <p:cNvSpPr>
            <a:spLocks noGrp="1" noChangeArrowheads="1"/>
          </p:cNvSpPr>
          <p:nvPr>
            <p:ph type="ftr" sz="quarter" idx="11"/>
          </p:nvPr>
        </p:nvSpPr>
        <p:spPr>
          <a:ln/>
        </p:spPr>
        <p:txBody>
          <a:bodyPr/>
          <a:lstStyle>
            <a:lvl1pPr>
              <a:defRPr/>
            </a:lvl1pPr>
          </a:lstStyle>
          <a:p>
            <a:endParaRPr lang="it-IT"/>
          </a:p>
        </p:txBody>
      </p:sp>
      <p:sp>
        <p:nvSpPr>
          <p:cNvPr id="7" name="Rectangle 7"/>
          <p:cNvSpPr>
            <a:spLocks noGrp="1" noChangeArrowheads="1"/>
          </p:cNvSpPr>
          <p:nvPr>
            <p:ph type="sldNum" sz="quarter" idx="12"/>
          </p:nvPr>
        </p:nvSpPr>
        <p:spPr>
          <a:ln/>
        </p:spPr>
        <p:txBody>
          <a:bodyPr/>
          <a:lstStyle>
            <a:lvl1pPr>
              <a:defRPr/>
            </a:lvl1pPr>
          </a:lstStyle>
          <a:p>
            <a:fld id="{6797B7C4-D672-4949-90DA-ECCF7475164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it-IT"/>
          </a:p>
        </p:txBody>
      </p:sp>
      <p:sp>
        <p:nvSpPr>
          <p:cNvPr id="3" name="Content Placeholder 2"/>
          <p:cNvSpPr>
            <a:spLocks noGrp="1"/>
          </p:cNvSpPr>
          <p:nvPr>
            <p:ph idx="1"/>
          </p:nvPr>
        </p:nvSpPr>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it-IT"/>
          </a:p>
        </p:txBody>
      </p:sp>
      <p:sp>
        <p:nvSpPr>
          <p:cNvPr id="4" name="Rectangle 5"/>
          <p:cNvSpPr>
            <a:spLocks noGrp="1" noChangeArrowheads="1"/>
          </p:cNvSpPr>
          <p:nvPr>
            <p:ph type="dt" sz="half" idx="10"/>
          </p:nvPr>
        </p:nvSpPr>
        <p:spPr>
          <a:ln/>
        </p:spPr>
        <p:txBody>
          <a:bodyPr/>
          <a:lstStyle>
            <a:lvl1pPr>
              <a:defRPr/>
            </a:lvl1pPr>
          </a:lstStyle>
          <a:p>
            <a:fld id="{3C44FA89-7BEE-4BED-BE30-DD774DC72A21}" type="datetime1">
              <a:rPr lang="it-IT"/>
              <a:pPr/>
              <a:t>19/11/2009</a:t>
            </a:fld>
            <a:endParaRPr lang="it-IT"/>
          </a:p>
        </p:txBody>
      </p:sp>
      <p:sp>
        <p:nvSpPr>
          <p:cNvPr id="5" name="Rectangle 6"/>
          <p:cNvSpPr>
            <a:spLocks noGrp="1" noChangeArrowheads="1"/>
          </p:cNvSpPr>
          <p:nvPr>
            <p:ph type="ftr" sz="quarter" idx="11"/>
          </p:nvPr>
        </p:nvSpPr>
        <p:spPr>
          <a:ln/>
        </p:spPr>
        <p:txBody>
          <a:bodyPr/>
          <a:lstStyle>
            <a:lvl1pPr>
              <a:defRPr/>
            </a:lvl1pPr>
          </a:lstStyle>
          <a:p>
            <a:endParaRPr lang="it-IT"/>
          </a:p>
        </p:txBody>
      </p:sp>
      <p:sp>
        <p:nvSpPr>
          <p:cNvPr id="6" name="Rectangle 7"/>
          <p:cNvSpPr>
            <a:spLocks noGrp="1" noChangeArrowheads="1"/>
          </p:cNvSpPr>
          <p:nvPr>
            <p:ph type="sldNum" sz="quarter" idx="12"/>
          </p:nvPr>
        </p:nvSpPr>
        <p:spPr>
          <a:ln/>
        </p:spPr>
        <p:txBody>
          <a:bodyPr/>
          <a:lstStyle>
            <a:lvl1pPr>
              <a:defRPr/>
            </a:lvl1pPr>
          </a:lstStyle>
          <a:p>
            <a:fld id="{EE1C3092-0701-4757-A33A-A1F808167BB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smtClean="0"/>
              <a:t>Click to edit Master title style</a:t>
            </a:r>
            <a:endParaRPr lang="it-I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fld id="{7B3BC02E-1705-49E4-B948-400366DDC30C}" type="datetime1">
              <a:rPr lang="it-IT"/>
              <a:pPr/>
              <a:t>19/11/2009</a:t>
            </a:fld>
            <a:endParaRPr lang="it-IT"/>
          </a:p>
        </p:txBody>
      </p:sp>
      <p:sp>
        <p:nvSpPr>
          <p:cNvPr id="5" name="Rectangle 6"/>
          <p:cNvSpPr>
            <a:spLocks noGrp="1" noChangeArrowheads="1"/>
          </p:cNvSpPr>
          <p:nvPr>
            <p:ph type="ftr" sz="quarter" idx="11"/>
          </p:nvPr>
        </p:nvSpPr>
        <p:spPr>
          <a:ln/>
        </p:spPr>
        <p:txBody>
          <a:bodyPr/>
          <a:lstStyle>
            <a:lvl1pPr>
              <a:defRPr/>
            </a:lvl1pPr>
          </a:lstStyle>
          <a:p>
            <a:endParaRPr lang="it-IT"/>
          </a:p>
        </p:txBody>
      </p:sp>
      <p:sp>
        <p:nvSpPr>
          <p:cNvPr id="6" name="Rectangle 7"/>
          <p:cNvSpPr>
            <a:spLocks noGrp="1" noChangeArrowheads="1"/>
          </p:cNvSpPr>
          <p:nvPr>
            <p:ph type="sldNum" sz="quarter" idx="12"/>
          </p:nvPr>
        </p:nvSpPr>
        <p:spPr>
          <a:ln/>
        </p:spPr>
        <p:txBody>
          <a:bodyPr/>
          <a:lstStyle>
            <a:lvl1pPr>
              <a:defRPr/>
            </a:lvl1pPr>
          </a:lstStyle>
          <a:p>
            <a:fld id="{A2C806E2-0E7F-4DA9-86AA-6FC79BA13CF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it-IT"/>
          </a:p>
        </p:txBody>
      </p:sp>
      <p:sp>
        <p:nvSpPr>
          <p:cNvPr id="3" name="Content Placeholder 2"/>
          <p:cNvSpPr>
            <a:spLocks noGrp="1"/>
          </p:cNvSpPr>
          <p:nvPr>
            <p:ph sz="half" idx="1"/>
          </p:nvPr>
        </p:nvSpPr>
        <p:spPr>
          <a:xfrm>
            <a:off x="1476375" y="1752600"/>
            <a:ext cx="3468688"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it-IT"/>
          </a:p>
        </p:txBody>
      </p:sp>
      <p:sp>
        <p:nvSpPr>
          <p:cNvPr id="4" name="Content Placeholder 3"/>
          <p:cNvSpPr>
            <a:spLocks noGrp="1"/>
          </p:cNvSpPr>
          <p:nvPr>
            <p:ph sz="half" idx="2"/>
          </p:nvPr>
        </p:nvSpPr>
        <p:spPr>
          <a:xfrm>
            <a:off x="5097463" y="1752600"/>
            <a:ext cx="347027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it-IT"/>
          </a:p>
        </p:txBody>
      </p:sp>
      <p:sp>
        <p:nvSpPr>
          <p:cNvPr id="5" name="Rectangle 5"/>
          <p:cNvSpPr>
            <a:spLocks noGrp="1" noChangeArrowheads="1"/>
          </p:cNvSpPr>
          <p:nvPr>
            <p:ph type="dt" sz="half" idx="10"/>
          </p:nvPr>
        </p:nvSpPr>
        <p:spPr>
          <a:ln/>
        </p:spPr>
        <p:txBody>
          <a:bodyPr/>
          <a:lstStyle>
            <a:lvl1pPr>
              <a:defRPr/>
            </a:lvl1pPr>
          </a:lstStyle>
          <a:p>
            <a:fld id="{6568F751-E584-47D9-A119-F2AB9C8CB222}" type="datetime1">
              <a:rPr lang="it-IT"/>
              <a:pPr/>
              <a:t>19/11/2009</a:t>
            </a:fld>
            <a:endParaRPr lang="it-IT"/>
          </a:p>
        </p:txBody>
      </p:sp>
      <p:sp>
        <p:nvSpPr>
          <p:cNvPr id="6" name="Rectangle 6"/>
          <p:cNvSpPr>
            <a:spLocks noGrp="1" noChangeArrowheads="1"/>
          </p:cNvSpPr>
          <p:nvPr>
            <p:ph type="ftr" sz="quarter" idx="11"/>
          </p:nvPr>
        </p:nvSpPr>
        <p:spPr>
          <a:ln/>
        </p:spPr>
        <p:txBody>
          <a:bodyPr/>
          <a:lstStyle>
            <a:lvl1pPr>
              <a:defRPr/>
            </a:lvl1pPr>
          </a:lstStyle>
          <a:p>
            <a:endParaRPr lang="it-IT"/>
          </a:p>
        </p:txBody>
      </p:sp>
      <p:sp>
        <p:nvSpPr>
          <p:cNvPr id="7" name="Rectangle 7"/>
          <p:cNvSpPr>
            <a:spLocks noGrp="1" noChangeArrowheads="1"/>
          </p:cNvSpPr>
          <p:nvPr>
            <p:ph type="sldNum" sz="quarter" idx="12"/>
          </p:nvPr>
        </p:nvSpPr>
        <p:spPr>
          <a:ln/>
        </p:spPr>
        <p:txBody>
          <a:bodyPr/>
          <a:lstStyle>
            <a:lvl1pPr>
              <a:defRPr/>
            </a:lvl1pPr>
          </a:lstStyle>
          <a:p>
            <a:fld id="{7851F171-9792-4BC6-B9A7-C63BF65FFF8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it-IT" smtClean="0"/>
              <a:t>Click to edit Master title style</a:t>
            </a:r>
            <a:endParaRPr lang="it-I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it-I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it-IT"/>
          </a:p>
        </p:txBody>
      </p:sp>
      <p:sp>
        <p:nvSpPr>
          <p:cNvPr id="7" name="Rectangle 5"/>
          <p:cNvSpPr>
            <a:spLocks noGrp="1" noChangeArrowheads="1"/>
          </p:cNvSpPr>
          <p:nvPr>
            <p:ph type="dt" sz="half" idx="10"/>
          </p:nvPr>
        </p:nvSpPr>
        <p:spPr>
          <a:ln/>
        </p:spPr>
        <p:txBody>
          <a:bodyPr/>
          <a:lstStyle>
            <a:lvl1pPr>
              <a:defRPr/>
            </a:lvl1pPr>
          </a:lstStyle>
          <a:p>
            <a:fld id="{D885B0EC-4302-4549-ACE8-A200D8FB0665}" type="datetime1">
              <a:rPr lang="it-IT"/>
              <a:pPr/>
              <a:t>19/11/2009</a:t>
            </a:fld>
            <a:endParaRPr lang="it-IT"/>
          </a:p>
        </p:txBody>
      </p:sp>
      <p:sp>
        <p:nvSpPr>
          <p:cNvPr id="8" name="Rectangle 6"/>
          <p:cNvSpPr>
            <a:spLocks noGrp="1" noChangeArrowheads="1"/>
          </p:cNvSpPr>
          <p:nvPr>
            <p:ph type="ftr" sz="quarter" idx="11"/>
          </p:nvPr>
        </p:nvSpPr>
        <p:spPr>
          <a:ln/>
        </p:spPr>
        <p:txBody>
          <a:bodyPr/>
          <a:lstStyle>
            <a:lvl1pPr>
              <a:defRPr/>
            </a:lvl1pPr>
          </a:lstStyle>
          <a:p>
            <a:endParaRPr lang="it-IT"/>
          </a:p>
        </p:txBody>
      </p:sp>
      <p:sp>
        <p:nvSpPr>
          <p:cNvPr id="9" name="Rectangle 7"/>
          <p:cNvSpPr>
            <a:spLocks noGrp="1" noChangeArrowheads="1"/>
          </p:cNvSpPr>
          <p:nvPr>
            <p:ph type="sldNum" sz="quarter" idx="12"/>
          </p:nvPr>
        </p:nvSpPr>
        <p:spPr>
          <a:ln/>
        </p:spPr>
        <p:txBody>
          <a:bodyPr/>
          <a:lstStyle>
            <a:lvl1pPr>
              <a:defRPr/>
            </a:lvl1pPr>
          </a:lstStyle>
          <a:p>
            <a:fld id="{C3FF3173-BD7B-4411-889A-33681A9CBCE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it-IT"/>
          </a:p>
        </p:txBody>
      </p:sp>
      <p:sp>
        <p:nvSpPr>
          <p:cNvPr id="3" name="Rectangle 5"/>
          <p:cNvSpPr>
            <a:spLocks noGrp="1" noChangeArrowheads="1"/>
          </p:cNvSpPr>
          <p:nvPr>
            <p:ph type="dt" sz="half" idx="10"/>
          </p:nvPr>
        </p:nvSpPr>
        <p:spPr>
          <a:ln/>
        </p:spPr>
        <p:txBody>
          <a:bodyPr/>
          <a:lstStyle>
            <a:lvl1pPr>
              <a:defRPr/>
            </a:lvl1pPr>
          </a:lstStyle>
          <a:p>
            <a:fld id="{748AA5EC-E740-4979-97F2-ACC2375051BC}" type="datetime1">
              <a:rPr lang="it-IT"/>
              <a:pPr/>
              <a:t>19/11/2009</a:t>
            </a:fld>
            <a:endParaRPr lang="it-IT"/>
          </a:p>
        </p:txBody>
      </p:sp>
      <p:sp>
        <p:nvSpPr>
          <p:cNvPr id="4" name="Rectangle 6"/>
          <p:cNvSpPr>
            <a:spLocks noGrp="1" noChangeArrowheads="1"/>
          </p:cNvSpPr>
          <p:nvPr>
            <p:ph type="ftr" sz="quarter" idx="11"/>
          </p:nvPr>
        </p:nvSpPr>
        <p:spPr>
          <a:ln/>
        </p:spPr>
        <p:txBody>
          <a:bodyPr/>
          <a:lstStyle>
            <a:lvl1pPr>
              <a:defRPr/>
            </a:lvl1pPr>
          </a:lstStyle>
          <a:p>
            <a:endParaRPr lang="it-IT"/>
          </a:p>
        </p:txBody>
      </p:sp>
      <p:sp>
        <p:nvSpPr>
          <p:cNvPr id="5" name="Rectangle 7"/>
          <p:cNvSpPr>
            <a:spLocks noGrp="1" noChangeArrowheads="1"/>
          </p:cNvSpPr>
          <p:nvPr>
            <p:ph type="sldNum" sz="quarter" idx="12"/>
          </p:nvPr>
        </p:nvSpPr>
        <p:spPr>
          <a:ln/>
        </p:spPr>
        <p:txBody>
          <a:bodyPr/>
          <a:lstStyle>
            <a:lvl1pPr>
              <a:defRPr/>
            </a:lvl1pPr>
          </a:lstStyle>
          <a:p>
            <a:fld id="{9CE9055B-F33C-43A3-9B3A-C11BABFAA0E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E032CA31-E3E4-4D80-9F02-D98DA4D3FAF0}" type="datetime1">
              <a:rPr lang="it-IT"/>
              <a:pPr/>
              <a:t>19/11/2009</a:t>
            </a:fld>
            <a:endParaRPr lang="it-IT"/>
          </a:p>
        </p:txBody>
      </p:sp>
      <p:sp>
        <p:nvSpPr>
          <p:cNvPr id="3" name="Rectangle 6"/>
          <p:cNvSpPr>
            <a:spLocks noGrp="1" noChangeArrowheads="1"/>
          </p:cNvSpPr>
          <p:nvPr>
            <p:ph type="ftr" sz="quarter" idx="11"/>
          </p:nvPr>
        </p:nvSpPr>
        <p:spPr>
          <a:ln/>
        </p:spPr>
        <p:txBody>
          <a:bodyPr/>
          <a:lstStyle>
            <a:lvl1pPr>
              <a:defRPr/>
            </a:lvl1pPr>
          </a:lstStyle>
          <a:p>
            <a:endParaRPr lang="it-IT"/>
          </a:p>
        </p:txBody>
      </p:sp>
      <p:sp>
        <p:nvSpPr>
          <p:cNvPr id="4" name="Rectangle 7"/>
          <p:cNvSpPr>
            <a:spLocks noGrp="1" noChangeArrowheads="1"/>
          </p:cNvSpPr>
          <p:nvPr>
            <p:ph type="sldNum" sz="quarter" idx="12"/>
          </p:nvPr>
        </p:nvSpPr>
        <p:spPr>
          <a:ln/>
        </p:spPr>
        <p:txBody>
          <a:bodyPr/>
          <a:lstStyle>
            <a:lvl1pPr>
              <a:defRPr/>
            </a:lvl1pPr>
          </a:lstStyle>
          <a:p>
            <a:fld id="{D2FECEB7-A49A-49E3-98D7-68E96005064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it-IT" smtClean="0"/>
              <a:t>Click to edit Master title style</a:t>
            </a:r>
            <a:endParaRPr lang="it-I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it-I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9CED8192-2333-46A8-BA79-D6C8D530AB15}" type="datetime1">
              <a:rPr lang="it-IT"/>
              <a:pPr/>
              <a:t>19/11/2009</a:t>
            </a:fld>
            <a:endParaRPr lang="it-IT"/>
          </a:p>
        </p:txBody>
      </p:sp>
      <p:sp>
        <p:nvSpPr>
          <p:cNvPr id="6" name="Rectangle 6"/>
          <p:cNvSpPr>
            <a:spLocks noGrp="1" noChangeArrowheads="1"/>
          </p:cNvSpPr>
          <p:nvPr>
            <p:ph type="ftr" sz="quarter" idx="11"/>
          </p:nvPr>
        </p:nvSpPr>
        <p:spPr>
          <a:ln/>
        </p:spPr>
        <p:txBody>
          <a:bodyPr/>
          <a:lstStyle>
            <a:lvl1pPr>
              <a:defRPr/>
            </a:lvl1pPr>
          </a:lstStyle>
          <a:p>
            <a:endParaRPr lang="it-IT"/>
          </a:p>
        </p:txBody>
      </p:sp>
      <p:sp>
        <p:nvSpPr>
          <p:cNvPr id="7" name="Rectangle 7"/>
          <p:cNvSpPr>
            <a:spLocks noGrp="1" noChangeArrowheads="1"/>
          </p:cNvSpPr>
          <p:nvPr>
            <p:ph type="sldNum" sz="quarter" idx="12"/>
          </p:nvPr>
        </p:nvSpPr>
        <p:spPr>
          <a:ln/>
        </p:spPr>
        <p:txBody>
          <a:bodyPr/>
          <a:lstStyle>
            <a:lvl1pPr>
              <a:defRPr/>
            </a:lvl1pPr>
          </a:lstStyle>
          <a:p>
            <a:fld id="{33A5FE03-14E0-46D2-97E6-05EA9100E99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it-IT" smtClean="0"/>
              <a:t>Click to edit Master title style</a:t>
            </a:r>
            <a:endParaRPr lang="it-I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329E1154-18F3-4206-BD40-0ACB48622C17}" type="datetime1">
              <a:rPr lang="it-IT"/>
              <a:pPr/>
              <a:t>19/11/2009</a:t>
            </a:fld>
            <a:endParaRPr lang="it-IT"/>
          </a:p>
        </p:txBody>
      </p:sp>
      <p:sp>
        <p:nvSpPr>
          <p:cNvPr id="6" name="Rectangle 6"/>
          <p:cNvSpPr>
            <a:spLocks noGrp="1" noChangeArrowheads="1"/>
          </p:cNvSpPr>
          <p:nvPr>
            <p:ph type="ftr" sz="quarter" idx="11"/>
          </p:nvPr>
        </p:nvSpPr>
        <p:spPr>
          <a:ln/>
        </p:spPr>
        <p:txBody>
          <a:bodyPr/>
          <a:lstStyle>
            <a:lvl1pPr>
              <a:defRPr/>
            </a:lvl1pPr>
          </a:lstStyle>
          <a:p>
            <a:endParaRPr lang="it-IT"/>
          </a:p>
        </p:txBody>
      </p:sp>
      <p:sp>
        <p:nvSpPr>
          <p:cNvPr id="7" name="Rectangle 7"/>
          <p:cNvSpPr>
            <a:spLocks noGrp="1" noChangeArrowheads="1"/>
          </p:cNvSpPr>
          <p:nvPr>
            <p:ph type="sldNum" sz="quarter" idx="12"/>
          </p:nvPr>
        </p:nvSpPr>
        <p:spPr>
          <a:ln/>
        </p:spPr>
        <p:txBody>
          <a:bodyPr/>
          <a:lstStyle>
            <a:lvl1pPr>
              <a:defRPr/>
            </a:lvl1pPr>
          </a:lstStyle>
          <a:p>
            <a:fld id="{3F1DB246-F084-4268-B49B-55F8FDD1971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6" name="Picture 2" descr="powerpoint1"/>
          <p:cNvPicPr>
            <a:picLocks noChangeAspect="1" noChangeArrowheads="1"/>
          </p:cNvPicPr>
          <p:nvPr userDrawn="1"/>
        </p:nvPicPr>
        <p:blipFill>
          <a:blip r:embed="rId16"/>
          <a:srcRect t="94733"/>
          <a:stretch>
            <a:fillRect/>
          </a:stretch>
        </p:blipFill>
        <p:spPr bwMode="auto">
          <a:xfrm>
            <a:off x="0" y="6499225"/>
            <a:ext cx="9144000" cy="358775"/>
          </a:xfrm>
          <a:prstGeom prst="rect">
            <a:avLst/>
          </a:prstGeom>
          <a:noFill/>
          <a:ln w="9525">
            <a:noFill/>
            <a:miter lim="800000"/>
            <a:headEnd/>
            <a:tailEnd/>
          </a:ln>
        </p:spPr>
      </p:pic>
      <p:sp>
        <p:nvSpPr>
          <p:cNvPr id="265219" name="Rectangle 3"/>
          <p:cNvSpPr>
            <a:spLocks noGrp="1" noChangeArrowheads="1"/>
          </p:cNvSpPr>
          <p:nvPr>
            <p:ph type="title"/>
          </p:nvPr>
        </p:nvSpPr>
        <p:spPr bwMode="auto">
          <a:xfrm>
            <a:off x="501650" y="50800"/>
            <a:ext cx="8097838"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Fare clic per modificare stile</a:t>
            </a:r>
          </a:p>
        </p:txBody>
      </p:sp>
      <p:sp>
        <p:nvSpPr>
          <p:cNvPr id="1028" name="Rectangle 4"/>
          <p:cNvSpPr>
            <a:spLocks noGrp="1" noChangeArrowheads="1"/>
          </p:cNvSpPr>
          <p:nvPr>
            <p:ph type="body" idx="1"/>
          </p:nvPr>
        </p:nvSpPr>
        <p:spPr bwMode="auto">
          <a:xfrm>
            <a:off x="501650" y="1462088"/>
            <a:ext cx="8097838" cy="4557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Fare clic per modificare gli stili del testo dello schema</a:t>
            </a:r>
          </a:p>
          <a:p>
            <a:pPr lvl="1"/>
            <a:r>
              <a:rPr lang="en-US" smtClean="0"/>
              <a:t>Secondo livello</a:t>
            </a:r>
          </a:p>
          <a:p>
            <a:pPr lvl="2"/>
            <a:r>
              <a:rPr lang="en-US" smtClean="0"/>
              <a:t>Terzo livello</a:t>
            </a:r>
          </a:p>
          <a:p>
            <a:pPr lvl="3"/>
            <a:r>
              <a:rPr lang="en-US" smtClean="0"/>
              <a:t>Quarto livello</a:t>
            </a:r>
          </a:p>
          <a:p>
            <a:pPr lvl="4"/>
            <a:r>
              <a:rPr lang="en-US" smtClean="0"/>
              <a:t>Quinto livello</a:t>
            </a:r>
          </a:p>
        </p:txBody>
      </p:sp>
      <p:sp>
        <p:nvSpPr>
          <p:cNvPr id="265221" name="Rectangle 5"/>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u="none">
                <a:solidFill>
                  <a:schemeClr val="tx1"/>
                </a:solidFill>
                <a:latin typeface="Verdana" pitchFamily="34" charset="0"/>
              </a:defRPr>
            </a:lvl1pPr>
          </a:lstStyle>
          <a:p>
            <a:fld id="{7C0F6908-6793-445E-892C-B08D3EE4E14C}" type="datetime1">
              <a:rPr lang="it-IT"/>
              <a:pPr/>
              <a:t>19/11/2009</a:t>
            </a:fld>
            <a:endParaRPr lang="it-IT"/>
          </a:p>
        </p:txBody>
      </p:sp>
      <p:sp>
        <p:nvSpPr>
          <p:cNvPr id="26522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b="0" u="none">
                <a:solidFill>
                  <a:schemeClr val="tx1"/>
                </a:solidFill>
                <a:latin typeface="Verdana" pitchFamily="34" charset="0"/>
              </a:defRPr>
            </a:lvl1pPr>
          </a:lstStyle>
          <a:p>
            <a:endParaRPr lang="it-IT"/>
          </a:p>
        </p:txBody>
      </p:sp>
      <p:sp>
        <p:nvSpPr>
          <p:cNvPr id="265223" name="Rectangle 7"/>
          <p:cNvSpPr>
            <a:spLocks noGrp="1" noChangeArrowheads="1"/>
          </p:cNvSpPr>
          <p:nvPr>
            <p:ph type="sldNum" sz="quarter" idx="4"/>
          </p:nvPr>
        </p:nvSpPr>
        <p:spPr bwMode="auto">
          <a:xfrm>
            <a:off x="7081838"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u="none">
                <a:solidFill>
                  <a:schemeClr val="folHlink"/>
                </a:solidFill>
                <a:latin typeface="Tahoma" pitchFamily="34" charset="0"/>
              </a:defRPr>
            </a:lvl1pPr>
          </a:lstStyle>
          <a:p>
            <a:fld id="{C46108E2-89C4-4F24-BA64-99EF7EC518A4}" type="slidenum">
              <a:rPr lang="en-US"/>
              <a:pPr/>
              <a:t>‹#›</a:t>
            </a:fld>
            <a:endParaRPr lang="en-US"/>
          </a:p>
        </p:txBody>
      </p:sp>
      <p:pic>
        <p:nvPicPr>
          <p:cNvPr id="1038" name="Picture 14"/>
          <p:cNvPicPr>
            <a:picLocks noChangeAspect="1" noChangeArrowheads="1"/>
          </p:cNvPicPr>
          <p:nvPr userDrawn="1"/>
        </p:nvPicPr>
        <p:blipFill>
          <a:blip r:embed="rId17"/>
          <a:srcRect l="17090" t="1796" r="17090" b="2887"/>
          <a:stretch>
            <a:fillRect/>
          </a:stretch>
        </p:blipFill>
        <p:spPr bwMode="auto">
          <a:xfrm>
            <a:off x="0" y="6249988"/>
            <a:ext cx="661988" cy="639762"/>
          </a:xfrm>
          <a:prstGeom prst="rect">
            <a:avLst/>
          </a:prstGeom>
          <a:noFill/>
          <a:ln w="9525">
            <a:noFill/>
            <a:miter lim="800000"/>
            <a:headEnd/>
            <a:tailEnd/>
          </a:ln>
          <a:effectLst/>
        </p:spPr>
      </p:pic>
      <p:sp>
        <p:nvSpPr>
          <p:cNvPr id="1039" name="Text Box 15"/>
          <p:cNvSpPr txBox="1">
            <a:spLocks noChangeArrowheads="1"/>
          </p:cNvSpPr>
          <p:nvPr userDrawn="1"/>
        </p:nvSpPr>
        <p:spPr bwMode="auto">
          <a:xfrm>
            <a:off x="1520825" y="6492875"/>
            <a:ext cx="2019300" cy="396875"/>
          </a:xfrm>
          <a:prstGeom prst="rect">
            <a:avLst/>
          </a:prstGeom>
          <a:noFill/>
          <a:ln w="9525">
            <a:noFill/>
            <a:miter lim="800000"/>
            <a:headEnd/>
            <a:tailEnd/>
          </a:ln>
          <a:effectLst/>
        </p:spPr>
        <p:txBody>
          <a:bodyPr wrap="none">
            <a:spAutoFit/>
          </a:bodyPr>
          <a:lstStyle/>
          <a:p>
            <a:r>
              <a:rPr lang="en-US" sz="2000" b="0" u="none">
                <a:latin typeface="Arial" charset="0"/>
              </a:rPr>
              <a:t>www.eurace.org</a:t>
            </a:r>
          </a:p>
        </p:txBody>
      </p:sp>
      <p:sp>
        <p:nvSpPr>
          <p:cNvPr id="1040" name="Text Box 16"/>
          <p:cNvSpPr txBox="1">
            <a:spLocks noChangeArrowheads="1"/>
          </p:cNvSpPr>
          <p:nvPr userDrawn="1"/>
        </p:nvSpPr>
        <p:spPr bwMode="auto">
          <a:xfrm rot="-5400000">
            <a:off x="-2251869" y="3128169"/>
            <a:ext cx="4705350" cy="274638"/>
          </a:xfrm>
          <a:prstGeom prst="rect">
            <a:avLst/>
          </a:prstGeom>
          <a:noFill/>
          <a:ln w="9525">
            <a:noFill/>
            <a:miter lim="800000"/>
            <a:headEnd/>
            <a:tailEnd/>
          </a:ln>
          <a:effectLst/>
        </p:spPr>
        <p:txBody>
          <a:bodyPr wrap="none">
            <a:spAutoFit/>
          </a:bodyPr>
          <a:lstStyle/>
          <a:p>
            <a:r>
              <a:rPr lang="en-US" sz="1200" u="none">
                <a:latin typeface="Verdana" pitchFamily="34" charset="0"/>
              </a:rPr>
              <a:t>EURACE Final Review – Bruxelles,12 November 2009</a:t>
            </a:r>
          </a:p>
        </p:txBody>
      </p:sp>
    </p:spTree>
  </p:cSld>
  <p:clrMap bg1="lt1" tx1="dk1" bg2="lt2" tx2="dk2" accent1="accent1" accent2="accent2" accent3="accent3" accent4="accent4" accent5="accent5" accent6="accent6" hlink="hlink" folHlink="folHlink"/>
  <p:sldLayoutIdLst>
    <p:sldLayoutId id="2147483679"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4000" b="1">
          <a:solidFill>
            <a:schemeClr val="folHlink"/>
          </a:solidFill>
          <a:effectLst>
            <a:outerShdw blurRad="38100" dist="38100" dir="2700000" algn="tl">
              <a:srgbClr val="DDDDDD"/>
            </a:outerShdw>
          </a:effectLst>
          <a:latin typeface="Verdana" pitchFamily="34" charset="0"/>
          <a:ea typeface="ＭＳ Ｐゴシック" pitchFamily="1" charset="-128"/>
          <a:cs typeface="+mj-cs"/>
        </a:defRPr>
      </a:lvl1pPr>
      <a:lvl2pPr algn="l" rtl="0" eaLnBrk="0" fontAlgn="base" hangingPunct="0">
        <a:spcBef>
          <a:spcPct val="0"/>
        </a:spcBef>
        <a:spcAft>
          <a:spcPct val="0"/>
        </a:spcAft>
        <a:defRPr sz="4000" b="1">
          <a:solidFill>
            <a:schemeClr val="folHlink"/>
          </a:solidFill>
          <a:effectLst>
            <a:outerShdw blurRad="38100" dist="38100" dir="2700000" algn="tl">
              <a:srgbClr val="DDDDDD"/>
            </a:outerShdw>
          </a:effectLst>
          <a:latin typeface="Verdana" pitchFamily="34" charset="0"/>
          <a:ea typeface="ＭＳ Ｐゴシック" pitchFamily="1" charset="-128"/>
        </a:defRPr>
      </a:lvl2pPr>
      <a:lvl3pPr algn="l" rtl="0" eaLnBrk="0" fontAlgn="base" hangingPunct="0">
        <a:spcBef>
          <a:spcPct val="0"/>
        </a:spcBef>
        <a:spcAft>
          <a:spcPct val="0"/>
        </a:spcAft>
        <a:defRPr sz="4000" b="1">
          <a:solidFill>
            <a:schemeClr val="folHlink"/>
          </a:solidFill>
          <a:effectLst>
            <a:outerShdw blurRad="38100" dist="38100" dir="2700000" algn="tl">
              <a:srgbClr val="DDDDDD"/>
            </a:outerShdw>
          </a:effectLst>
          <a:latin typeface="Verdana" pitchFamily="34" charset="0"/>
          <a:ea typeface="ＭＳ Ｐゴシック" pitchFamily="1" charset="-128"/>
        </a:defRPr>
      </a:lvl3pPr>
      <a:lvl4pPr algn="l" rtl="0" eaLnBrk="0" fontAlgn="base" hangingPunct="0">
        <a:spcBef>
          <a:spcPct val="0"/>
        </a:spcBef>
        <a:spcAft>
          <a:spcPct val="0"/>
        </a:spcAft>
        <a:defRPr sz="4000" b="1">
          <a:solidFill>
            <a:schemeClr val="folHlink"/>
          </a:solidFill>
          <a:effectLst>
            <a:outerShdw blurRad="38100" dist="38100" dir="2700000" algn="tl">
              <a:srgbClr val="DDDDDD"/>
            </a:outerShdw>
          </a:effectLst>
          <a:latin typeface="Verdana" pitchFamily="34" charset="0"/>
          <a:ea typeface="ＭＳ Ｐゴシック" pitchFamily="1" charset="-128"/>
        </a:defRPr>
      </a:lvl4pPr>
      <a:lvl5pPr algn="l" rtl="0" eaLnBrk="0" fontAlgn="base" hangingPunct="0">
        <a:spcBef>
          <a:spcPct val="0"/>
        </a:spcBef>
        <a:spcAft>
          <a:spcPct val="0"/>
        </a:spcAft>
        <a:defRPr sz="4000" b="1">
          <a:solidFill>
            <a:schemeClr val="folHlink"/>
          </a:solidFill>
          <a:effectLst>
            <a:outerShdw blurRad="38100" dist="38100" dir="2700000" algn="tl">
              <a:srgbClr val="DDDDDD"/>
            </a:outerShdw>
          </a:effectLst>
          <a:latin typeface="Verdana" pitchFamily="34" charset="0"/>
          <a:ea typeface="ＭＳ Ｐゴシック" pitchFamily="1" charset="-128"/>
        </a:defRPr>
      </a:lvl5pPr>
      <a:lvl6pPr marL="457200" algn="l" rtl="0" fontAlgn="base">
        <a:spcBef>
          <a:spcPct val="0"/>
        </a:spcBef>
        <a:spcAft>
          <a:spcPct val="0"/>
        </a:spcAft>
        <a:defRPr sz="4000">
          <a:solidFill>
            <a:schemeClr val="folHlink"/>
          </a:solidFill>
          <a:effectLst>
            <a:outerShdw blurRad="38100" dist="38100" dir="2700000" algn="tl">
              <a:srgbClr val="DDDDDD"/>
            </a:outerShdw>
          </a:effectLst>
          <a:latin typeface="Tahoma" pitchFamily="-108" charset="0"/>
        </a:defRPr>
      </a:lvl6pPr>
      <a:lvl7pPr marL="914400" algn="l" rtl="0" fontAlgn="base">
        <a:spcBef>
          <a:spcPct val="0"/>
        </a:spcBef>
        <a:spcAft>
          <a:spcPct val="0"/>
        </a:spcAft>
        <a:defRPr sz="4000">
          <a:solidFill>
            <a:schemeClr val="folHlink"/>
          </a:solidFill>
          <a:effectLst>
            <a:outerShdw blurRad="38100" dist="38100" dir="2700000" algn="tl">
              <a:srgbClr val="DDDDDD"/>
            </a:outerShdw>
          </a:effectLst>
          <a:latin typeface="Tahoma" pitchFamily="-108" charset="0"/>
        </a:defRPr>
      </a:lvl7pPr>
      <a:lvl8pPr marL="1371600" algn="l" rtl="0" fontAlgn="base">
        <a:spcBef>
          <a:spcPct val="0"/>
        </a:spcBef>
        <a:spcAft>
          <a:spcPct val="0"/>
        </a:spcAft>
        <a:defRPr sz="4000">
          <a:solidFill>
            <a:schemeClr val="folHlink"/>
          </a:solidFill>
          <a:effectLst>
            <a:outerShdw blurRad="38100" dist="38100" dir="2700000" algn="tl">
              <a:srgbClr val="DDDDDD"/>
            </a:outerShdw>
          </a:effectLst>
          <a:latin typeface="Tahoma" pitchFamily="-108" charset="0"/>
        </a:defRPr>
      </a:lvl8pPr>
      <a:lvl9pPr marL="1828800" algn="l" rtl="0" fontAlgn="base">
        <a:spcBef>
          <a:spcPct val="0"/>
        </a:spcBef>
        <a:spcAft>
          <a:spcPct val="0"/>
        </a:spcAft>
        <a:defRPr sz="4000">
          <a:solidFill>
            <a:schemeClr val="folHlink"/>
          </a:solidFill>
          <a:effectLst>
            <a:outerShdw blurRad="38100" dist="38100" dir="2700000" algn="tl">
              <a:srgbClr val="DDDDDD"/>
            </a:outerShdw>
          </a:effectLst>
          <a:latin typeface="Tahoma" pitchFamily="-108" charset="0"/>
        </a:defRPr>
      </a:lvl9pPr>
    </p:titleStyle>
    <p:bodyStyle>
      <a:lvl1pPr marL="469900" indent="-469900" algn="l" rtl="0" eaLnBrk="0" fontAlgn="base" hangingPunct="0">
        <a:spcBef>
          <a:spcPct val="20000"/>
        </a:spcBef>
        <a:spcAft>
          <a:spcPct val="0"/>
        </a:spcAft>
        <a:buClr>
          <a:schemeClr val="folHlink"/>
        </a:buClr>
        <a:buSzPct val="70000"/>
        <a:buFont typeface="Wingdings" pitchFamily="2" charset="2"/>
        <a:buChar char="o"/>
        <a:defRPr sz="3200">
          <a:solidFill>
            <a:schemeClr val="folHlink"/>
          </a:solidFill>
          <a:latin typeface="Verdana" pitchFamily="34" charset="0"/>
          <a:ea typeface="ＭＳ Ｐゴシック" pitchFamily="1" charset="-128"/>
          <a:cs typeface="+mn-cs"/>
        </a:defRPr>
      </a:lvl1pPr>
      <a:lvl2pPr marL="908050" indent="-436563" algn="l" rtl="0" eaLnBrk="0" fontAlgn="base" hangingPunct="0">
        <a:spcBef>
          <a:spcPct val="20000"/>
        </a:spcBef>
        <a:spcAft>
          <a:spcPct val="0"/>
        </a:spcAft>
        <a:buClr>
          <a:schemeClr val="folHlink"/>
        </a:buClr>
        <a:buSzPct val="70000"/>
        <a:buFont typeface="Wingdings" pitchFamily="2" charset="2"/>
        <a:buChar char="n"/>
        <a:defRPr sz="2600">
          <a:solidFill>
            <a:schemeClr val="folHlink"/>
          </a:solidFill>
          <a:latin typeface="Verdana" pitchFamily="34" charset="0"/>
          <a:ea typeface="ＭＳ Ｐゴシック" pitchFamily="-108" charset="-128"/>
        </a:defRPr>
      </a:lvl2pPr>
      <a:lvl3pPr marL="1304925" indent="-395288" algn="l" rtl="0" eaLnBrk="0" fontAlgn="base" hangingPunct="0">
        <a:spcBef>
          <a:spcPct val="20000"/>
        </a:spcBef>
        <a:spcAft>
          <a:spcPct val="0"/>
        </a:spcAft>
        <a:buClr>
          <a:schemeClr val="folHlink"/>
        </a:buClr>
        <a:buSzPct val="70000"/>
        <a:buFont typeface="Wingdings" pitchFamily="2" charset="2"/>
        <a:buChar char="o"/>
        <a:defRPr sz="2300">
          <a:solidFill>
            <a:schemeClr val="folHlink"/>
          </a:solidFill>
          <a:latin typeface="Verdana" pitchFamily="34" charset="0"/>
          <a:ea typeface="ＭＳ Ｐゴシック" pitchFamily="-108" charset="-128"/>
        </a:defRPr>
      </a:lvl3pPr>
      <a:lvl4pPr marL="1693863" indent="-387350" algn="l" rtl="0" eaLnBrk="0" fontAlgn="base" hangingPunct="0">
        <a:spcBef>
          <a:spcPct val="20000"/>
        </a:spcBef>
        <a:spcAft>
          <a:spcPct val="0"/>
        </a:spcAft>
        <a:buClr>
          <a:schemeClr val="folHlink"/>
        </a:buClr>
        <a:buSzPct val="70000"/>
        <a:buFont typeface="Wingdings" pitchFamily="2" charset="2"/>
        <a:buChar char="n"/>
        <a:defRPr sz="2000">
          <a:solidFill>
            <a:schemeClr val="folHlink"/>
          </a:solidFill>
          <a:latin typeface="Verdana" pitchFamily="34" charset="0"/>
          <a:ea typeface="ＭＳ Ｐゴシック" pitchFamily="-108" charset="-128"/>
        </a:defRPr>
      </a:lvl4pPr>
      <a:lvl5pPr marL="2093913" indent="-398463" algn="l" rtl="0" eaLnBrk="0" fontAlgn="base" hangingPunct="0">
        <a:spcBef>
          <a:spcPct val="25000"/>
        </a:spcBef>
        <a:spcAft>
          <a:spcPct val="0"/>
        </a:spcAft>
        <a:buClr>
          <a:schemeClr val="folHlink"/>
        </a:buClr>
        <a:buSzPct val="70000"/>
        <a:buFont typeface="Wingdings" pitchFamily="2" charset="2"/>
        <a:buChar char="§"/>
        <a:defRPr sz="2000">
          <a:solidFill>
            <a:schemeClr val="folHlink"/>
          </a:solidFill>
          <a:latin typeface="Verdana" pitchFamily="34" charset="0"/>
          <a:ea typeface="ＭＳ Ｐゴシック" pitchFamily="-108" charset="-128"/>
        </a:defRPr>
      </a:lvl5pPr>
      <a:lvl6pPr marL="2551113" indent="-398463" algn="l" rtl="0" fontAlgn="base">
        <a:spcBef>
          <a:spcPct val="25000"/>
        </a:spcBef>
        <a:spcAft>
          <a:spcPct val="0"/>
        </a:spcAft>
        <a:buClr>
          <a:schemeClr val="folHlink"/>
        </a:buClr>
        <a:buSzPct val="70000"/>
        <a:buFont typeface="Wingdings" pitchFamily="-108" charset="2"/>
        <a:buChar char="§"/>
        <a:defRPr sz="2000">
          <a:solidFill>
            <a:schemeClr val="folHlink"/>
          </a:solidFill>
          <a:latin typeface="+mn-lt"/>
          <a:ea typeface="ＭＳ Ｐゴシック" pitchFamily="-108" charset="-128"/>
        </a:defRPr>
      </a:lvl6pPr>
      <a:lvl7pPr marL="3008313" indent="-398463" algn="l" rtl="0" fontAlgn="base">
        <a:spcBef>
          <a:spcPct val="25000"/>
        </a:spcBef>
        <a:spcAft>
          <a:spcPct val="0"/>
        </a:spcAft>
        <a:buClr>
          <a:schemeClr val="folHlink"/>
        </a:buClr>
        <a:buSzPct val="70000"/>
        <a:buFont typeface="Wingdings" pitchFamily="-108" charset="2"/>
        <a:buChar char="§"/>
        <a:defRPr sz="2000">
          <a:solidFill>
            <a:schemeClr val="folHlink"/>
          </a:solidFill>
          <a:latin typeface="+mn-lt"/>
          <a:ea typeface="ＭＳ Ｐゴシック" pitchFamily="-108" charset="-128"/>
        </a:defRPr>
      </a:lvl7pPr>
      <a:lvl8pPr marL="3465513" indent="-398463" algn="l" rtl="0" fontAlgn="base">
        <a:spcBef>
          <a:spcPct val="25000"/>
        </a:spcBef>
        <a:spcAft>
          <a:spcPct val="0"/>
        </a:spcAft>
        <a:buClr>
          <a:schemeClr val="folHlink"/>
        </a:buClr>
        <a:buSzPct val="70000"/>
        <a:buFont typeface="Wingdings" pitchFamily="-108" charset="2"/>
        <a:buChar char="§"/>
        <a:defRPr sz="2000">
          <a:solidFill>
            <a:schemeClr val="folHlink"/>
          </a:solidFill>
          <a:latin typeface="+mn-lt"/>
          <a:ea typeface="ＭＳ Ｐゴシック" pitchFamily="-108" charset="-128"/>
        </a:defRPr>
      </a:lvl8pPr>
      <a:lvl9pPr marL="3922713" indent="-398463" algn="l" rtl="0" fontAlgn="base">
        <a:spcBef>
          <a:spcPct val="25000"/>
        </a:spcBef>
        <a:spcAft>
          <a:spcPct val="0"/>
        </a:spcAft>
        <a:buClr>
          <a:schemeClr val="folHlink"/>
        </a:buClr>
        <a:buSzPct val="70000"/>
        <a:buFont typeface="Wingdings" pitchFamily="-108" charset="2"/>
        <a:buChar char="§"/>
        <a:defRPr sz="2000">
          <a:solidFill>
            <a:schemeClr val="folHlink"/>
          </a:solidFill>
          <a:latin typeface="+mn-lt"/>
          <a:ea typeface="ＭＳ Ｐゴシック" pitchFamily="-108" charset="-128"/>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a:spLocks noGrp="1" noChangeArrowheads="1"/>
          </p:cNvSpPr>
          <p:nvPr>
            <p:ph type="sldNum" sz="quarter" idx="12"/>
          </p:nvPr>
        </p:nvSpPr>
        <p:spPr/>
        <p:txBody>
          <a:bodyPr/>
          <a:lstStyle/>
          <a:p>
            <a:fld id="{6F150129-B309-4492-832F-10428D82EDFC}" type="slidenum">
              <a:rPr lang="it-IT"/>
              <a:pPr/>
              <a:t>1</a:t>
            </a:fld>
            <a:endParaRPr lang="it-IT"/>
          </a:p>
        </p:txBody>
      </p:sp>
      <p:sp>
        <p:nvSpPr>
          <p:cNvPr id="175108" name="Rectangle 4"/>
          <p:cNvSpPr>
            <a:spLocks noGrp="1" noChangeArrowheads="1"/>
          </p:cNvSpPr>
          <p:nvPr>
            <p:ph type="title" idx="4294967295"/>
          </p:nvPr>
        </p:nvSpPr>
        <p:spPr>
          <a:xfrm>
            <a:off x="361950" y="3971925"/>
            <a:ext cx="8697913" cy="1855788"/>
          </a:xfrm>
          <a:noFill/>
        </p:spPr>
        <p:txBody>
          <a:bodyPr/>
          <a:lstStyle/>
          <a:p>
            <a:pPr algn="ctr"/>
            <a:r>
              <a:rPr lang="is-IS" sz="3600" dirty="0" smtClean="0"/>
              <a:t>Computational experiments on quantitative easing</a:t>
            </a:r>
            <a:r>
              <a:rPr lang="en-US" sz="3600" dirty="0" smtClean="0">
                <a:effectLst/>
              </a:rPr>
              <a:t/>
            </a:r>
            <a:br>
              <a:rPr lang="en-US" sz="3600" dirty="0" smtClean="0">
                <a:effectLst/>
              </a:rPr>
            </a:br>
            <a:r>
              <a:rPr lang="en-US" sz="3600" dirty="0" smtClean="0">
                <a:effectLst/>
              </a:rPr>
              <a:t/>
            </a:r>
            <a:br>
              <a:rPr lang="en-US" sz="3600" dirty="0" smtClean="0">
                <a:effectLst/>
              </a:rPr>
            </a:br>
            <a:r>
              <a:rPr lang="en-US" sz="3600" dirty="0" smtClean="0">
                <a:effectLst/>
              </a:rPr>
              <a:t> </a:t>
            </a:r>
            <a:r>
              <a:rPr lang="en-US" sz="3200" b="0" dirty="0" smtClean="0">
                <a:effectLst/>
              </a:rPr>
              <a:t>Marco </a:t>
            </a:r>
            <a:r>
              <a:rPr lang="en-US" sz="3200" b="0" dirty="0" err="1" smtClean="0">
                <a:effectLst/>
              </a:rPr>
              <a:t>Raberto</a:t>
            </a:r>
            <a:endParaRPr lang="en-US" sz="2800" b="0" dirty="0" smtClean="0">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650" y="142240"/>
            <a:ext cx="8097838" cy="1216025"/>
          </a:xfrm>
        </p:spPr>
        <p:txBody>
          <a:bodyPr/>
          <a:lstStyle/>
          <a:p>
            <a:r>
              <a:rPr lang="is-IS" sz="4000" dirty="0" smtClean="0"/>
              <a:t>Remarks</a:t>
            </a:r>
            <a:endParaRPr lang="en-US" sz="4000" dirty="0"/>
          </a:p>
        </p:txBody>
      </p:sp>
      <p:sp>
        <p:nvSpPr>
          <p:cNvPr id="3" name="Content Placeholder 2"/>
          <p:cNvSpPr>
            <a:spLocks noGrp="1"/>
          </p:cNvSpPr>
          <p:nvPr>
            <p:ph idx="1"/>
          </p:nvPr>
        </p:nvSpPr>
        <p:spPr>
          <a:xfrm>
            <a:off x="501650" y="1873568"/>
            <a:ext cx="8097838" cy="4557712"/>
          </a:xfrm>
        </p:spPr>
        <p:txBody>
          <a:bodyPr/>
          <a:lstStyle/>
          <a:p>
            <a:r>
              <a:rPr lang="is-IS" sz="2400" dirty="0" smtClean="0"/>
              <a:t>QE policy: </a:t>
            </a:r>
          </a:p>
          <a:p>
            <a:pPr lvl="1"/>
            <a:r>
              <a:rPr lang="is-IS" sz="1800" dirty="0" smtClean="0"/>
              <a:t>a larger amount of government bond must be issued to fund the deficit;</a:t>
            </a:r>
          </a:p>
          <a:p>
            <a:pPr lvl="1"/>
            <a:r>
              <a:rPr lang="is-IS" sz="1800" dirty="0" smtClean="0"/>
              <a:t>this depresses further the bond market price with respect to the FT policy case.</a:t>
            </a:r>
          </a:p>
          <a:p>
            <a:endParaRPr lang="is-IS" sz="2400" dirty="0" smtClean="0"/>
          </a:p>
          <a:p>
            <a:r>
              <a:rPr lang="is-IS" sz="2400" dirty="0" smtClean="0"/>
              <a:t>FT policy: </a:t>
            </a:r>
          </a:p>
          <a:p>
            <a:pPr lvl="1"/>
            <a:r>
              <a:rPr lang="is-IS" sz="1800" dirty="0" smtClean="0"/>
              <a:t>government liquidty is generally higher because fiscal policy is on a yearly basis and so less flexible.</a:t>
            </a:r>
          </a:p>
          <a:p>
            <a:pPr>
              <a:buNone/>
            </a:pPr>
            <a:endParaRPr lang="is-IS"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52400"/>
            <a:ext cx="8229600" cy="1143000"/>
          </a:xfrm>
        </p:spPr>
        <p:txBody>
          <a:bodyPr/>
          <a:lstStyle/>
          <a:p>
            <a:r>
              <a:rPr lang="is-IS" sz="4000" dirty="0" smtClean="0"/>
              <a:t>Banking </a:t>
            </a:r>
            <a:r>
              <a:rPr lang="is-IS" sz="4000" dirty="0"/>
              <a:t>sector balance </a:t>
            </a:r>
            <a:r>
              <a:rPr lang="is-IS" sz="4000" dirty="0" smtClean="0"/>
              <a:t>sheet dynamics </a:t>
            </a:r>
            <a:endParaRPr lang="en-US" sz="4000" dirty="0"/>
          </a:p>
        </p:txBody>
      </p:sp>
      <p:pic>
        <p:nvPicPr>
          <p:cNvPr id="6150" name="Picture 6"/>
          <p:cNvPicPr>
            <a:picLocks noChangeAspect="1" noChangeArrowheads="1"/>
          </p:cNvPicPr>
          <p:nvPr/>
        </p:nvPicPr>
        <p:blipFill>
          <a:blip r:embed="rId2" cstate="print"/>
          <a:srcRect/>
          <a:stretch>
            <a:fillRect/>
          </a:stretch>
        </p:blipFill>
        <p:spPr bwMode="auto">
          <a:xfrm>
            <a:off x="554736" y="838200"/>
            <a:ext cx="8215532" cy="59049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Banking sector balance sheet items</a:t>
            </a:r>
            <a:endParaRPr lang="en-US" dirty="0"/>
          </a:p>
        </p:txBody>
      </p:sp>
      <p:sp>
        <p:nvSpPr>
          <p:cNvPr id="3" name="Content Placeholder 2"/>
          <p:cNvSpPr>
            <a:spLocks noGrp="1"/>
          </p:cNvSpPr>
          <p:nvPr>
            <p:ph idx="1"/>
          </p:nvPr>
        </p:nvSpPr>
        <p:spPr>
          <a:xfrm>
            <a:off x="474218" y="4005072"/>
            <a:ext cx="8097838" cy="2157984"/>
          </a:xfrm>
        </p:spPr>
        <p:txBody>
          <a:bodyPr/>
          <a:lstStyle/>
          <a:p>
            <a:pPr algn="just"/>
            <a:r>
              <a:rPr lang="is-IS" sz="2000" dirty="0" smtClean="0"/>
              <a:t>In the presented experiments we have:</a:t>
            </a:r>
          </a:p>
          <a:p>
            <a:pPr lvl="1" algn="just"/>
            <a:r>
              <a:rPr lang="is-IS" sz="2000" dirty="0" smtClean="0"/>
              <a:t>equity is constant (all bank profits are distributed </a:t>
            </a:r>
            <a:r>
              <a:rPr lang="is-IS" sz="2000" smtClean="0"/>
              <a:t>to </a:t>
            </a:r>
            <a:r>
              <a:rPr lang="is-IS" sz="2000" smtClean="0"/>
              <a:t>shareholders and </a:t>
            </a:r>
            <a:r>
              <a:rPr lang="is-IS" sz="2000" dirty="0" smtClean="0"/>
              <a:t>and there is no debt write off)</a:t>
            </a:r>
          </a:p>
          <a:p>
            <a:pPr lvl="1" algn="just"/>
            <a:r>
              <a:rPr lang="is-IS" sz="2000" dirty="0" smtClean="0"/>
              <a:t>the standing facility at the Central Bank is not used (always enough reserves for banks)</a:t>
            </a:r>
            <a:endParaRPr lang="en-US" sz="2000" dirty="0"/>
          </a:p>
        </p:txBody>
      </p:sp>
      <p:sp>
        <p:nvSpPr>
          <p:cNvPr id="4" name="Slide Number Placeholder 3"/>
          <p:cNvSpPr>
            <a:spLocks noGrp="1"/>
          </p:cNvSpPr>
          <p:nvPr>
            <p:ph type="sldNum" sz="quarter" idx="12"/>
          </p:nvPr>
        </p:nvSpPr>
        <p:spPr/>
        <p:txBody>
          <a:bodyPr/>
          <a:lstStyle/>
          <a:p>
            <a:fld id="{EE1C3092-0701-4757-A33A-A1F808167BBF}" type="slidenum">
              <a:rPr lang="en-US" smtClean="0"/>
              <a:pPr/>
              <a:t>12</a:t>
            </a:fld>
            <a:endParaRPr lang="en-US"/>
          </a:p>
        </p:txBody>
      </p:sp>
      <p:graphicFrame>
        <p:nvGraphicFramePr>
          <p:cNvPr id="5" name="Table 4"/>
          <p:cNvGraphicFramePr>
            <a:graphicFrameLocks noGrp="1"/>
          </p:cNvGraphicFramePr>
          <p:nvPr/>
        </p:nvGraphicFramePr>
        <p:xfrm>
          <a:off x="1359408" y="1552448"/>
          <a:ext cx="6096000" cy="21082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is-IS" b="1" dirty="0" smtClean="0"/>
                        <a:t>Assets</a:t>
                      </a:r>
                      <a:endParaRPr lang="en-US" b="1" dirty="0"/>
                    </a:p>
                  </a:txBody>
                  <a:tcPr/>
                </a:tc>
                <a:tc>
                  <a:txBody>
                    <a:bodyPr/>
                    <a:lstStyle/>
                    <a:p>
                      <a:r>
                        <a:rPr lang="is-IS" dirty="0" smtClean="0"/>
                        <a:t>Liabilities</a:t>
                      </a:r>
                      <a:endParaRPr lang="en-US" dirty="0"/>
                    </a:p>
                  </a:txBody>
                  <a:tcPr/>
                </a:tc>
              </a:tr>
              <a:tr h="370840">
                <a:tc>
                  <a:txBody>
                    <a:bodyPr/>
                    <a:lstStyle/>
                    <a:p>
                      <a:pPr marL="342900" indent="-342900">
                        <a:buFont typeface="Arial" pitchFamily="34" charset="0"/>
                        <a:buChar char="•"/>
                      </a:pPr>
                      <a:r>
                        <a:rPr lang="is-IS" dirty="0" smtClean="0"/>
                        <a:t>Loans</a:t>
                      </a:r>
                      <a:r>
                        <a:rPr lang="is-IS" baseline="0" dirty="0" smtClean="0"/>
                        <a:t> to firms</a:t>
                      </a:r>
                    </a:p>
                    <a:p>
                      <a:pPr marL="342900" indent="-342900">
                        <a:buFont typeface="Arial" pitchFamily="34" charset="0"/>
                        <a:buChar char="•"/>
                      </a:pPr>
                      <a:r>
                        <a:rPr lang="is-IS" baseline="0" dirty="0" smtClean="0"/>
                        <a:t>Reserves</a:t>
                      </a:r>
                      <a:endParaRPr lang="en-US" dirty="0"/>
                    </a:p>
                  </a:txBody>
                  <a:tcPr/>
                </a:tc>
                <a:tc>
                  <a:txBody>
                    <a:bodyPr/>
                    <a:lstStyle/>
                    <a:p>
                      <a:pPr marL="342900" indent="-342900">
                        <a:buFont typeface="Arial" pitchFamily="34" charset="0"/>
                        <a:buChar char="•"/>
                      </a:pPr>
                      <a:r>
                        <a:rPr lang="is-IS" dirty="0" smtClean="0"/>
                        <a:t>Private sector (households + firms) deposits</a:t>
                      </a:r>
                    </a:p>
                    <a:p>
                      <a:pPr marL="342900" indent="-342900">
                        <a:buFont typeface="Arial" pitchFamily="34" charset="0"/>
                        <a:buChar char="•"/>
                      </a:pPr>
                      <a:r>
                        <a:rPr lang="is-IS" dirty="0" smtClean="0"/>
                        <a:t>Standing facility at the</a:t>
                      </a:r>
                      <a:r>
                        <a:rPr lang="is-IS" baseline="0" dirty="0" smtClean="0"/>
                        <a:t> Central Bank</a:t>
                      </a:r>
                    </a:p>
                    <a:p>
                      <a:pPr marL="342900" indent="-342900">
                        <a:buFont typeface="Arial" pitchFamily="34" charset="0"/>
                        <a:buChar char="•"/>
                      </a:pPr>
                      <a:r>
                        <a:rPr lang="is-IS" baseline="0" dirty="0" smtClean="0"/>
                        <a:t>Equity</a:t>
                      </a:r>
                      <a:endParaRPr 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650" y="151384"/>
            <a:ext cx="8097838" cy="1216025"/>
          </a:xfrm>
        </p:spPr>
        <p:txBody>
          <a:bodyPr/>
          <a:lstStyle/>
          <a:p>
            <a:r>
              <a:rPr lang="is-IS" dirty="0" smtClean="0"/>
              <a:t>Private sector deposits</a:t>
            </a:r>
            <a:endParaRPr lang="en-US" dirty="0"/>
          </a:p>
        </p:txBody>
      </p:sp>
      <p:sp>
        <p:nvSpPr>
          <p:cNvPr id="3" name="Content Placeholder 2"/>
          <p:cNvSpPr>
            <a:spLocks noGrp="1"/>
          </p:cNvSpPr>
          <p:nvPr>
            <p:ph idx="1"/>
          </p:nvPr>
        </p:nvSpPr>
        <p:spPr>
          <a:xfrm>
            <a:off x="501650" y="1535240"/>
            <a:ext cx="8097838" cy="4557712"/>
          </a:xfrm>
        </p:spPr>
        <p:txBody>
          <a:bodyPr/>
          <a:lstStyle/>
          <a:p>
            <a:pPr algn="just"/>
            <a:r>
              <a:rPr lang="is-IS" sz="2400" dirty="0" smtClean="0"/>
              <a:t>QE policy:</a:t>
            </a:r>
          </a:p>
          <a:p>
            <a:pPr lvl="1" algn="just"/>
            <a:r>
              <a:rPr lang="en-US" sz="2400" dirty="0" smtClean="0"/>
              <a:t>given the injection of new fiat money in the economy, agents in the private sector, i.e., households, consumption goods firms, the investment good firm, and banks (their reserves), are characterized by higher monetary endowments.</a:t>
            </a:r>
          </a:p>
          <a:p>
            <a:pPr lvl="1" algn="just"/>
            <a:r>
              <a:rPr lang="en-US" sz="2400" dirty="0" smtClean="0"/>
              <a:t>furthermore, there is no government fiscal intervention producing a movement of liquid resources from the payment accounts of the private sector to the public treasury, like in the FT policy case. </a:t>
            </a:r>
          </a:p>
          <a:p>
            <a:pPr lvl="1" algn="just"/>
            <a:endParaRPr lang="en-US" sz="2400" dirty="0"/>
          </a:p>
        </p:txBody>
      </p:sp>
      <p:sp>
        <p:nvSpPr>
          <p:cNvPr id="4" name="Slide Number Placeholder 3"/>
          <p:cNvSpPr>
            <a:spLocks noGrp="1"/>
          </p:cNvSpPr>
          <p:nvPr>
            <p:ph type="sldNum" sz="quarter" idx="12"/>
          </p:nvPr>
        </p:nvSpPr>
        <p:spPr/>
        <p:txBody>
          <a:bodyPr/>
          <a:lstStyle/>
          <a:p>
            <a:fld id="{EE1C3092-0701-4757-A33A-A1F808167BBF}"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650" y="78232"/>
            <a:ext cx="8097838" cy="1216025"/>
          </a:xfrm>
        </p:spPr>
        <p:txBody>
          <a:bodyPr/>
          <a:lstStyle/>
          <a:p>
            <a:r>
              <a:rPr lang="is-IS" dirty="0" smtClean="0"/>
              <a:t>The credit money</a:t>
            </a:r>
            <a:endParaRPr lang="en-US" dirty="0"/>
          </a:p>
        </p:txBody>
      </p:sp>
      <p:sp>
        <p:nvSpPr>
          <p:cNvPr id="3" name="Content Placeholder 2"/>
          <p:cNvSpPr>
            <a:spLocks noGrp="1"/>
          </p:cNvSpPr>
          <p:nvPr>
            <p:ph idx="1"/>
          </p:nvPr>
        </p:nvSpPr>
        <p:spPr>
          <a:xfrm>
            <a:off x="501650" y="1535240"/>
            <a:ext cx="8097838" cy="4557712"/>
          </a:xfrm>
        </p:spPr>
        <p:txBody>
          <a:bodyPr/>
          <a:lstStyle/>
          <a:p>
            <a:pPr algn="just"/>
            <a:r>
              <a:rPr lang="is-IS" sz="2000" dirty="0" smtClean="0"/>
              <a:t>FT policy: </a:t>
            </a:r>
          </a:p>
          <a:p>
            <a:pPr lvl="1" algn="just"/>
            <a:r>
              <a:rPr lang="en-US" sz="2000" dirty="0" smtClean="0"/>
              <a:t>the total amount of loans (</a:t>
            </a:r>
            <a:r>
              <a:rPr lang="en-US" sz="2000" b="1" dirty="0" smtClean="0"/>
              <a:t>credit money</a:t>
            </a:r>
            <a:r>
              <a:rPr lang="en-US" sz="2000" dirty="0" smtClean="0"/>
              <a:t> created by the banking system) is higher;</a:t>
            </a:r>
          </a:p>
          <a:p>
            <a:pPr lvl="1" algn="just"/>
            <a:r>
              <a:rPr lang="en-US" sz="2000" dirty="0" smtClean="0"/>
              <a:t>it emerges that the banking system partially substitute the role of the central bank in creating money for the economy (</a:t>
            </a:r>
            <a:r>
              <a:rPr lang="en-US" sz="2000" b="1" dirty="0" smtClean="0"/>
              <a:t>credit money</a:t>
            </a:r>
            <a:r>
              <a:rPr lang="en-US" sz="2000" dirty="0" smtClean="0"/>
              <a:t> versus </a:t>
            </a:r>
            <a:r>
              <a:rPr lang="en-US" sz="2000" b="1" dirty="0" smtClean="0"/>
              <a:t>fiat money</a:t>
            </a:r>
            <a:r>
              <a:rPr lang="en-US" sz="2000" dirty="0" smtClean="0"/>
              <a:t>);</a:t>
            </a:r>
          </a:p>
          <a:p>
            <a:pPr lvl="1" algn="just"/>
            <a:r>
              <a:rPr lang="en-US" sz="2000" dirty="0" smtClean="0"/>
              <a:t>it is an interesting outcome that can be described as follows: being propensity to consume and to invest more or less constant in the two policies considered, firms positive cash flows are inferior in the FT policy case. Consequently, firms are forced to heavily resort to external funding in order to finance their production plans. </a:t>
            </a:r>
            <a:endParaRPr lang="en-US" sz="2000" dirty="0"/>
          </a:p>
        </p:txBody>
      </p:sp>
      <p:sp>
        <p:nvSpPr>
          <p:cNvPr id="4" name="Slide Number Placeholder 3"/>
          <p:cNvSpPr>
            <a:spLocks noGrp="1"/>
          </p:cNvSpPr>
          <p:nvPr>
            <p:ph type="sldNum" sz="quarter" idx="12"/>
          </p:nvPr>
        </p:nvSpPr>
        <p:spPr/>
        <p:txBody>
          <a:bodyPr/>
          <a:lstStyle/>
          <a:p>
            <a:fld id="{EE1C3092-0701-4757-A33A-A1F808167BBF}"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76200"/>
            <a:ext cx="8229600" cy="1143000"/>
          </a:xfrm>
        </p:spPr>
        <p:txBody>
          <a:bodyPr/>
          <a:lstStyle/>
          <a:p>
            <a:r>
              <a:rPr lang="is-IS" sz="3600" dirty="0" smtClean="0"/>
              <a:t>Real variables (I): </a:t>
            </a:r>
            <a:br>
              <a:rPr lang="is-IS" sz="3600" dirty="0" smtClean="0"/>
            </a:br>
            <a:r>
              <a:rPr lang="is-IS" sz="3600" dirty="0" smtClean="0"/>
              <a:t>production </a:t>
            </a:r>
            <a:r>
              <a:rPr lang="is-IS" sz="3600" dirty="0"/>
              <a:t>and consumption</a:t>
            </a:r>
            <a:endParaRPr lang="en-US" sz="3600" dirty="0"/>
          </a:p>
        </p:txBody>
      </p:sp>
      <p:pic>
        <p:nvPicPr>
          <p:cNvPr id="7173" name="Picture 5"/>
          <p:cNvPicPr>
            <a:picLocks noChangeAspect="1" noChangeArrowheads="1"/>
          </p:cNvPicPr>
          <p:nvPr/>
        </p:nvPicPr>
        <p:blipFill>
          <a:blip r:embed="rId2" cstate="print"/>
          <a:srcRect/>
          <a:stretch>
            <a:fillRect/>
          </a:stretch>
        </p:blipFill>
        <p:spPr bwMode="auto">
          <a:xfrm>
            <a:off x="534971" y="835096"/>
            <a:ext cx="8215532" cy="59049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52400"/>
            <a:ext cx="8229600" cy="1143000"/>
          </a:xfrm>
        </p:spPr>
        <p:txBody>
          <a:bodyPr/>
          <a:lstStyle/>
          <a:p>
            <a:r>
              <a:rPr lang="is-IS" dirty="0" smtClean="0"/>
              <a:t>Real variables (II): </a:t>
            </a:r>
            <a:br>
              <a:rPr lang="is-IS" dirty="0" smtClean="0"/>
            </a:br>
            <a:r>
              <a:rPr lang="is-IS" dirty="0" smtClean="0"/>
              <a:t>p</a:t>
            </a:r>
            <a:r>
              <a:rPr lang="is-IS" sz="4000" dirty="0" smtClean="0"/>
              <a:t>roduction </a:t>
            </a:r>
            <a:r>
              <a:rPr lang="is-IS" sz="4000" dirty="0"/>
              <a:t>factors</a:t>
            </a:r>
            <a:endParaRPr lang="en-US" sz="4000" dirty="0"/>
          </a:p>
        </p:txBody>
      </p:sp>
      <p:pic>
        <p:nvPicPr>
          <p:cNvPr id="11268" name="Picture 4"/>
          <p:cNvPicPr>
            <a:picLocks noChangeAspect="1" noChangeArrowheads="1"/>
          </p:cNvPicPr>
          <p:nvPr/>
        </p:nvPicPr>
        <p:blipFill>
          <a:blip r:embed="rId2" cstate="print"/>
          <a:srcRect/>
          <a:stretch>
            <a:fillRect/>
          </a:stretch>
        </p:blipFill>
        <p:spPr bwMode="auto">
          <a:xfrm>
            <a:off x="478536" y="897509"/>
            <a:ext cx="8215532" cy="59049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Remarks on real variables</a:t>
            </a:r>
            <a:endParaRPr lang="en-US" dirty="0"/>
          </a:p>
        </p:txBody>
      </p:sp>
      <p:sp>
        <p:nvSpPr>
          <p:cNvPr id="3" name="Content Placeholder 2"/>
          <p:cNvSpPr>
            <a:spLocks noGrp="1"/>
          </p:cNvSpPr>
          <p:nvPr>
            <p:ph idx="1"/>
          </p:nvPr>
        </p:nvSpPr>
        <p:spPr/>
        <p:txBody>
          <a:bodyPr/>
          <a:lstStyle/>
          <a:p>
            <a:pPr algn="just"/>
            <a:r>
              <a:rPr lang="en-US" sz="2400" dirty="0" smtClean="0"/>
              <a:t>QE policy:</a:t>
            </a:r>
          </a:p>
          <a:p>
            <a:pPr lvl="1" algn="just"/>
            <a:r>
              <a:rPr lang="en-US" sz="2400" dirty="0" smtClean="0"/>
              <a:t>higher levels of output and a lower levels of unemployment;</a:t>
            </a:r>
          </a:p>
          <a:p>
            <a:pPr lvl="1" algn="just"/>
            <a:r>
              <a:rPr lang="is-IS" sz="2400" dirty="0" smtClean="0"/>
              <a:t>higher endowment of stock of physical capital, thus indicating than QE policy may overperform FT policy even in the long-run.</a:t>
            </a:r>
          </a:p>
          <a:p>
            <a:pPr algn="just"/>
            <a:r>
              <a:rPr lang="is-IS" sz="2400" dirty="0" smtClean="0"/>
              <a:t>FT policy:</a:t>
            </a:r>
          </a:p>
          <a:p>
            <a:pPr lvl="1" algn="just"/>
            <a:r>
              <a:rPr lang="en-US" sz="2400" dirty="0" smtClean="0"/>
              <a:t>the higher level of credit money in the economy, even if partially works as a substitute for the lack of creation of new at money, is unable to provide a macroeconomic performance similar to QE.</a:t>
            </a:r>
            <a:endParaRPr lang="en-US" sz="2400" dirty="0"/>
          </a:p>
        </p:txBody>
      </p:sp>
      <p:sp>
        <p:nvSpPr>
          <p:cNvPr id="4" name="Slide Number Placeholder 3"/>
          <p:cNvSpPr>
            <a:spLocks noGrp="1"/>
          </p:cNvSpPr>
          <p:nvPr>
            <p:ph type="sldNum" sz="quarter" idx="12"/>
          </p:nvPr>
        </p:nvSpPr>
        <p:spPr/>
        <p:txBody>
          <a:bodyPr/>
          <a:lstStyle/>
          <a:p>
            <a:fld id="{EE1C3092-0701-4757-A33A-A1F808167BBF}"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03632"/>
            <a:ext cx="8229600" cy="1143000"/>
          </a:xfrm>
        </p:spPr>
        <p:txBody>
          <a:bodyPr/>
          <a:lstStyle/>
          <a:p>
            <a:r>
              <a:rPr lang="is-IS" sz="4000"/>
              <a:t>Monetary aggregates</a:t>
            </a:r>
            <a:endParaRPr lang="en-US" sz="4000"/>
          </a:p>
        </p:txBody>
      </p:sp>
      <p:pic>
        <p:nvPicPr>
          <p:cNvPr id="10244" name="Picture 4"/>
          <p:cNvPicPr>
            <a:picLocks noChangeAspect="1" noChangeArrowheads="1"/>
          </p:cNvPicPr>
          <p:nvPr/>
        </p:nvPicPr>
        <p:blipFill>
          <a:blip r:embed="rId2" cstate="print"/>
          <a:srcRect/>
          <a:stretch>
            <a:fillRect/>
          </a:stretch>
        </p:blipFill>
        <p:spPr bwMode="auto">
          <a:xfrm>
            <a:off x="36576" y="838200"/>
            <a:ext cx="8215532" cy="59049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sz="3600" dirty="0" smtClean="0"/>
              <a:t>Monetary aggregates and invariants</a:t>
            </a:r>
            <a:endParaRPr lang="en-US" sz="3600" dirty="0"/>
          </a:p>
        </p:txBody>
      </p:sp>
      <p:sp>
        <p:nvSpPr>
          <p:cNvPr id="3" name="Content Placeholder 2"/>
          <p:cNvSpPr>
            <a:spLocks noGrp="1"/>
          </p:cNvSpPr>
          <p:nvPr>
            <p:ph idx="1"/>
          </p:nvPr>
        </p:nvSpPr>
        <p:spPr>
          <a:xfrm>
            <a:off x="501650" y="1361504"/>
            <a:ext cx="8097838" cy="4557712"/>
          </a:xfrm>
        </p:spPr>
        <p:txBody>
          <a:bodyPr/>
          <a:lstStyle/>
          <a:p>
            <a:r>
              <a:rPr lang="is-IS" sz="2000" dirty="0" smtClean="0"/>
              <a:t>In the EURACE model we have a key monetary invariant:</a:t>
            </a:r>
          </a:p>
          <a:p>
            <a:endParaRPr lang="is-IS" sz="2000" dirty="0" smtClean="0"/>
          </a:p>
          <a:p>
            <a:endParaRPr lang="is-IS" sz="2000" dirty="0" smtClean="0"/>
          </a:p>
          <a:p>
            <a:endParaRPr lang="is-IS" sz="2000" dirty="0" smtClean="0"/>
          </a:p>
          <a:p>
            <a:endParaRPr lang="is-IS" sz="2000" dirty="0" smtClean="0"/>
          </a:p>
          <a:p>
            <a:r>
              <a:rPr lang="is-IS" sz="2000" dirty="0" smtClean="0"/>
              <a:t>For the macroeconoic perfromance, it is clearly important the monetary endowment of agents in the private sector, i.e., </a:t>
            </a:r>
          </a:p>
          <a:p>
            <a:endParaRPr lang="is-IS" sz="2000" dirty="0" smtClean="0"/>
          </a:p>
          <a:p>
            <a:r>
              <a:rPr lang="is-IS" sz="2000" dirty="0" smtClean="0"/>
              <a:t>The previous figure in fact shows that tn the QE policy case this monetary aggregate is indeed generally higher. </a:t>
            </a:r>
          </a:p>
          <a:p>
            <a:endParaRPr lang="is-IS" sz="2000" dirty="0" smtClean="0"/>
          </a:p>
          <a:p>
            <a:r>
              <a:rPr lang="is-IS" sz="2000" dirty="0" smtClean="0"/>
              <a:t>But what the nominal variables in the economy, i.e., the level of prices and wages ?</a:t>
            </a:r>
            <a:endParaRPr lang="en-US" sz="2000" dirty="0"/>
          </a:p>
        </p:txBody>
      </p:sp>
      <p:sp>
        <p:nvSpPr>
          <p:cNvPr id="4" name="Slide Number Placeholder 3"/>
          <p:cNvSpPr>
            <a:spLocks noGrp="1"/>
          </p:cNvSpPr>
          <p:nvPr>
            <p:ph type="sldNum" sz="quarter" idx="12"/>
          </p:nvPr>
        </p:nvSpPr>
        <p:spPr/>
        <p:txBody>
          <a:bodyPr/>
          <a:lstStyle/>
          <a:p>
            <a:fld id="{EE1C3092-0701-4757-A33A-A1F808167BBF}" type="slidenum">
              <a:rPr lang="en-US" smtClean="0"/>
              <a:pPr/>
              <a:t>19</a:t>
            </a:fld>
            <a:endParaRPr lang="en-US"/>
          </a:p>
        </p:txBody>
      </p:sp>
      <p:graphicFrame>
        <p:nvGraphicFramePr>
          <p:cNvPr id="7" name="Object 6"/>
          <p:cNvGraphicFramePr>
            <a:graphicFrameLocks noChangeAspect="1"/>
          </p:cNvGraphicFramePr>
          <p:nvPr/>
        </p:nvGraphicFramePr>
        <p:xfrm>
          <a:off x="1192784" y="1837944"/>
          <a:ext cx="3757613" cy="1162050"/>
        </p:xfrm>
        <a:graphic>
          <a:graphicData uri="http://schemas.openxmlformats.org/presentationml/2006/ole">
            <p:oleObj spid="_x0000_s315396" name="Equation" r:id="rId3" imgW="2133360" imgH="660240" progId="Equation.DSMT4">
              <p:embed/>
            </p:oleObj>
          </a:graphicData>
        </a:graphic>
      </p:graphicFrame>
      <p:graphicFrame>
        <p:nvGraphicFramePr>
          <p:cNvPr id="315397" name="Object 5"/>
          <p:cNvGraphicFramePr>
            <a:graphicFrameLocks noChangeAspect="1"/>
          </p:cNvGraphicFramePr>
          <p:nvPr/>
        </p:nvGraphicFramePr>
        <p:xfrm>
          <a:off x="5997258" y="1921828"/>
          <a:ext cx="1766887" cy="1095375"/>
        </p:xfrm>
        <a:graphic>
          <a:graphicData uri="http://schemas.openxmlformats.org/presentationml/2006/ole">
            <p:oleObj spid="_x0000_s315397" name="Equation" r:id="rId4" imgW="1002960" imgH="622080" progId="Equation.DSMT4">
              <p:embed/>
            </p:oleObj>
          </a:graphicData>
        </a:graphic>
      </p:graphicFrame>
      <p:graphicFrame>
        <p:nvGraphicFramePr>
          <p:cNvPr id="315398" name="Object 6"/>
          <p:cNvGraphicFramePr>
            <a:graphicFrameLocks noChangeAspect="1"/>
          </p:cNvGraphicFramePr>
          <p:nvPr/>
        </p:nvGraphicFramePr>
        <p:xfrm>
          <a:off x="5236210" y="2270570"/>
          <a:ext cx="246063" cy="223837"/>
        </p:xfrm>
        <a:graphic>
          <a:graphicData uri="http://schemas.openxmlformats.org/presentationml/2006/ole">
            <p:oleObj spid="_x0000_s315398" name="Equation" r:id="rId5" imgW="139680" imgH="126720" progId="Equation.DSMT4">
              <p:embed/>
            </p:oleObj>
          </a:graphicData>
        </a:graphic>
      </p:graphicFrame>
      <p:graphicFrame>
        <p:nvGraphicFramePr>
          <p:cNvPr id="315399" name="Object 7"/>
          <p:cNvGraphicFramePr>
            <a:graphicFrameLocks noChangeAspect="1"/>
          </p:cNvGraphicFramePr>
          <p:nvPr/>
        </p:nvGraphicFramePr>
        <p:xfrm>
          <a:off x="1688656" y="4018979"/>
          <a:ext cx="4294187" cy="357187"/>
        </p:xfrm>
        <a:graphic>
          <a:graphicData uri="http://schemas.openxmlformats.org/presentationml/2006/ole">
            <p:oleObj spid="_x0000_s315399" name="Equation" r:id="rId6" imgW="2438280" imgH="203040" progId="Equation.DSMT4">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12"/>
          </p:nvPr>
        </p:nvSpPr>
        <p:spPr>
          <a:ln/>
        </p:spPr>
        <p:txBody>
          <a:bodyPr/>
          <a:lstStyle/>
          <a:p>
            <a:fld id="{5821AA31-F5B9-4B5E-BEA2-336CF11D58CE}" type="slidenum">
              <a:rPr lang="en-US"/>
              <a:pPr/>
              <a:t>2</a:t>
            </a:fld>
            <a:endParaRPr lang="en-US"/>
          </a:p>
        </p:txBody>
      </p:sp>
      <p:sp>
        <p:nvSpPr>
          <p:cNvPr id="192514" name="Rectangle 2"/>
          <p:cNvSpPr>
            <a:spLocks noGrp="1" noChangeArrowheads="1"/>
          </p:cNvSpPr>
          <p:nvPr>
            <p:ph type="title"/>
          </p:nvPr>
        </p:nvSpPr>
        <p:spPr>
          <a:noFill/>
          <a:ln/>
        </p:spPr>
        <p:txBody>
          <a:bodyPr/>
          <a:lstStyle/>
          <a:p>
            <a:r>
              <a:rPr lang="en-US" dirty="0" smtClean="0">
                <a:effectLst/>
              </a:rPr>
              <a:t>Summary</a:t>
            </a:r>
          </a:p>
        </p:txBody>
      </p:sp>
      <p:sp>
        <p:nvSpPr>
          <p:cNvPr id="192515" name="Rectangle 3"/>
          <p:cNvSpPr>
            <a:spLocks noGrp="1" noChangeArrowheads="1"/>
          </p:cNvSpPr>
          <p:nvPr>
            <p:ph type="body" idx="1"/>
          </p:nvPr>
        </p:nvSpPr>
        <p:spPr/>
        <p:txBody>
          <a:bodyPr/>
          <a:lstStyle/>
          <a:p>
            <a:pPr>
              <a:lnSpc>
                <a:spcPct val="90000"/>
              </a:lnSpc>
            </a:pPr>
            <a:endParaRPr lang="en-US" sz="2800" dirty="0" smtClean="0"/>
          </a:p>
          <a:p>
            <a:pPr>
              <a:lnSpc>
                <a:spcPct val="90000"/>
              </a:lnSpc>
            </a:pPr>
            <a:r>
              <a:rPr lang="en-US" sz="2800" dirty="0" smtClean="0"/>
              <a:t>Motivation</a:t>
            </a:r>
          </a:p>
          <a:p>
            <a:pPr>
              <a:lnSpc>
                <a:spcPct val="90000"/>
              </a:lnSpc>
            </a:pPr>
            <a:r>
              <a:rPr lang="en-US" sz="2800" dirty="0" smtClean="0"/>
              <a:t>Policies description</a:t>
            </a:r>
          </a:p>
          <a:p>
            <a:pPr>
              <a:lnSpc>
                <a:spcPct val="90000"/>
              </a:lnSpc>
            </a:pPr>
            <a:r>
              <a:rPr lang="is-IS" sz="2800" dirty="0" smtClean="0"/>
              <a:t>Computational setting</a:t>
            </a:r>
            <a:endParaRPr lang="en-US" sz="2800" dirty="0" smtClean="0"/>
          </a:p>
          <a:p>
            <a:pPr>
              <a:lnSpc>
                <a:spcPct val="90000"/>
              </a:lnSpc>
            </a:pPr>
            <a:r>
              <a:rPr lang="is-IS" sz="2800" dirty="0" smtClean="0"/>
              <a:t>Banking sector balance sheet</a:t>
            </a:r>
            <a:endParaRPr lang="en-US" sz="2800" dirty="0" smtClean="0"/>
          </a:p>
          <a:p>
            <a:pPr>
              <a:lnSpc>
                <a:spcPct val="90000"/>
              </a:lnSpc>
            </a:pPr>
            <a:r>
              <a:rPr lang="is-IS" sz="2800" dirty="0" smtClean="0"/>
              <a:t>Real variables</a:t>
            </a:r>
          </a:p>
          <a:p>
            <a:pPr>
              <a:lnSpc>
                <a:spcPct val="90000"/>
              </a:lnSpc>
            </a:pPr>
            <a:r>
              <a:rPr lang="is-IS" sz="2800" dirty="0" smtClean="0"/>
              <a:t>Monetary aggregates and nominal variables</a:t>
            </a:r>
          </a:p>
          <a:p>
            <a:pPr>
              <a:lnSpc>
                <a:spcPct val="90000"/>
              </a:lnSpc>
            </a:pPr>
            <a:r>
              <a:rPr lang="is-IS" sz="2800" dirty="0" smtClean="0"/>
              <a:t>Conclusions</a:t>
            </a:r>
            <a:endParaRPr lang="en-US"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41179" y="85531"/>
            <a:ext cx="8229600" cy="1143000"/>
          </a:xfrm>
        </p:spPr>
        <p:txBody>
          <a:bodyPr/>
          <a:lstStyle/>
          <a:p>
            <a:r>
              <a:rPr lang="is-IS" sz="3600" dirty="0" smtClean="0"/>
              <a:t>Nominal variables:</a:t>
            </a:r>
            <a:br>
              <a:rPr lang="is-IS" sz="3600" dirty="0" smtClean="0"/>
            </a:br>
            <a:r>
              <a:rPr lang="is-IS" sz="3600" dirty="0" smtClean="0"/>
              <a:t>Price </a:t>
            </a:r>
            <a:r>
              <a:rPr lang="is-IS" sz="3600" dirty="0"/>
              <a:t>and wage levels</a:t>
            </a:r>
            <a:endParaRPr lang="en-US" sz="3600" dirty="0"/>
          </a:p>
        </p:txBody>
      </p:sp>
      <p:pic>
        <p:nvPicPr>
          <p:cNvPr id="9220" name="Picture 4"/>
          <p:cNvPicPr>
            <a:picLocks noChangeAspect="1" noChangeArrowheads="1"/>
          </p:cNvPicPr>
          <p:nvPr/>
        </p:nvPicPr>
        <p:blipFill>
          <a:blip r:embed="rId2" cstate="print"/>
          <a:srcRect/>
          <a:stretch>
            <a:fillRect/>
          </a:stretch>
        </p:blipFill>
        <p:spPr bwMode="auto">
          <a:xfrm>
            <a:off x="432330" y="833875"/>
            <a:ext cx="8215532" cy="59049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650" y="69088"/>
            <a:ext cx="8097838" cy="1216025"/>
          </a:xfrm>
        </p:spPr>
        <p:txBody>
          <a:bodyPr/>
          <a:lstStyle/>
          <a:p>
            <a:r>
              <a:rPr lang="is-IS" dirty="0" smtClean="0"/>
              <a:t>Remarks on prices and wages</a:t>
            </a:r>
            <a:endParaRPr lang="en-US" dirty="0"/>
          </a:p>
        </p:txBody>
      </p:sp>
      <p:sp>
        <p:nvSpPr>
          <p:cNvPr id="3" name="Content Placeholder 2"/>
          <p:cNvSpPr>
            <a:spLocks noGrp="1"/>
          </p:cNvSpPr>
          <p:nvPr>
            <p:ph idx="1"/>
          </p:nvPr>
        </p:nvSpPr>
        <p:spPr/>
        <p:txBody>
          <a:bodyPr/>
          <a:lstStyle/>
          <a:p>
            <a:pPr algn="just"/>
            <a:r>
              <a:rPr lang="is-IS" sz="1800" dirty="0" smtClean="0"/>
              <a:t>QE policy:</a:t>
            </a:r>
          </a:p>
          <a:p>
            <a:pPr lvl="1" algn="just"/>
            <a:r>
              <a:rPr lang="is-IS" sz="1800" dirty="0" smtClean="0"/>
              <a:t>The level of prices and wages is generally lower. Given the higher level of monetary aggregates the opposite could have been expected (at least this will happen in a general equilibrium framework without nominal rigidities). </a:t>
            </a:r>
          </a:p>
          <a:p>
            <a:pPr lvl="1" algn="just"/>
            <a:r>
              <a:rPr lang="is-IS" sz="1800" dirty="0" smtClean="0"/>
              <a:t>Regarding the price level, an explanation may be based on pricing mechanism of firms which is based on a fixed mark-up on costs.  The amount of loans and the loans interests affect directly prices. In the QE case, the amount of loans is generally lower.</a:t>
            </a:r>
          </a:p>
          <a:p>
            <a:pPr lvl="1" algn="just"/>
            <a:endParaRPr lang="is-IS" sz="1800" dirty="0" smtClean="0">
              <a:solidFill>
                <a:srgbClr val="FF0000"/>
              </a:solidFill>
            </a:endParaRPr>
          </a:p>
          <a:p>
            <a:pPr algn="just"/>
            <a:r>
              <a:rPr lang="is-IS" sz="1800" dirty="0" smtClean="0">
                <a:solidFill>
                  <a:srgbClr val="002060"/>
                </a:solidFill>
              </a:rPr>
              <a:t>Note: the </a:t>
            </a:r>
            <a:r>
              <a:rPr lang="is-IS" sz="1800" dirty="0" smtClean="0"/>
              <a:t>pricing mechanism may limit the generality of our study. A demand-driven pricing mechanism will be considered in teh future. </a:t>
            </a:r>
            <a:endParaRPr lang="is-IS" sz="1800" dirty="0" smtClean="0">
              <a:solidFill>
                <a:srgbClr val="002060"/>
              </a:solidFill>
            </a:endParaRPr>
          </a:p>
        </p:txBody>
      </p:sp>
      <p:sp>
        <p:nvSpPr>
          <p:cNvPr id="4" name="Slide Number Placeholder 3"/>
          <p:cNvSpPr>
            <a:spLocks noGrp="1"/>
          </p:cNvSpPr>
          <p:nvPr>
            <p:ph type="sldNum" sz="quarter" idx="12"/>
          </p:nvPr>
        </p:nvSpPr>
        <p:spPr/>
        <p:txBody>
          <a:bodyPr/>
          <a:lstStyle/>
          <a:p>
            <a:fld id="{EE1C3092-0701-4757-A33A-A1F808167BBF}"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Conclusions (I)</a:t>
            </a:r>
            <a:endParaRPr lang="en-US" dirty="0"/>
          </a:p>
        </p:txBody>
      </p:sp>
      <p:sp>
        <p:nvSpPr>
          <p:cNvPr id="3" name="Content Placeholder 2"/>
          <p:cNvSpPr>
            <a:spLocks noGrp="1"/>
          </p:cNvSpPr>
          <p:nvPr>
            <p:ph idx="1"/>
          </p:nvPr>
        </p:nvSpPr>
        <p:spPr/>
        <p:txBody>
          <a:bodyPr/>
          <a:lstStyle/>
          <a:p>
            <a:pPr algn="just"/>
            <a:r>
              <a:rPr lang="is-IS" sz="2000" dirty="0" smtClean="0"/>
              <a:t>The EURACE simulator has been employed to perform two policy experiments where the outcomes of a fiscal tightening policy and of a quantitative easing policy, aimed to address government budget deficit, have been considered and compared.</a:t>
            </a:r>
          </a:p>
          <a:p>
            <a:pPr algn="just"/>
            <a:endParaRPr lang="is-IS" sz="2000" dirty="0" smtClean="0"/>
          </a:p>
          <a:p>
            <a:pPr algn="just"/>
            <a:r>
              <a:rPr lang="is-IS" sz="2000" dirty="0" smtClean="0"/>
              <a:t>The quantitave easing policy provides better macroeconomic performance. </a:t>
            </a:r>
          </a:p>
          <a:p>
            <a:pPr algn="just"/>
            <a:endParaRPr lang="is-IS" sz="2000" dirty="0" smtClean="0"/>
          </a:p>
          <a:p>
            <a:pPr algn="just"/>
            <a:r>
              <a:rPr lang="is-IS" sz="2000" dirty="0" smtClean="0"/>
              <a:t>This can be explained by the fact that private sector agents, being endowed with higher monetary resources, are more able and willing to consume and invest. The higher monetary endowment is not offset by higher prices. </a:t>
            </a:r>
          </a:p>
        </p:txBody>
      </p:sp>
      <p:sp>
        <p:nvSpPr>
          <p:cNvPr id="4" name="Slide Number Placeholder 3"/>
          <p:cNvSpPr>
            <a:spLocks noGrp="1"/>
          </p:cNvSpPr>
          <p:nvPr>
            <p:ph type="sldNum" sz="quarter" idx="12"/>
          </p:nvPr>
        </p:nvSpPr>
        <p:spPr/>
        <p:txBody>
          <a:bodyPr/>
          <a:lstStyle/>
          <a:p>
            <a:fld id="{EE1C3092-0701-4757-A33A-A1F808167BBF}"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Conclusions (II)</a:t>
            </a:r>
            <a:endParaRPr lang="en-US" dirty="0"/>
          </a:p>
        </p:txBody>
      </p:sp>
      <p:sp>
        <p:nvSpPr>
          <p:cNvPr id="3" name="Content Placeholder 2"/>
          <p:cNvSpPr>
            <a:spLocks noGrp="1"/>
          </p:cNvSpPr>
          <p:nvPr>
            <p:ph idx="1"/>
          </p:nvPr>
        </p:nvSpPr>
        <p:spPr>
          <a:xfrm>
            <a:off x="483362" y="1489520"/>
            <a:ext cx="8097838" cy="4557712"/>
          </a:xfrm>
        </p:spPr>
        <p:txBody>
          <a:bodyPr/>
          <a:lstStyle/>
          <a:p>
            <a:pPr algn="just"/>
            <a:r>
              <a:rPr lang="is-IS" sz="2000" dirty="0" smtClean="0"/>
              <a:t>Quantitative easing however does not stimulate more lending from the banking sector, as it has been claimed recently. Indeed, the opposite is true. </a:t>
            </a:r>
          </a:p>
          <a:p>
            <a:pPr algn="just"/>
            <a:endParaRPr lang="is-IS" sz="2000" dirty="0" smtClean="0"/>
          </a:p>
          <a:p>
            <a:pPr algn="just"/>
            <a:r>
              <a:rPr lang="is-IS" sz="2000" dirty="0" smtClean="0"/>
              <a:t>It can be said that quantitative easing, being a lender of last resort mechanism  to the government, provides a better macroeconomic performance </a:t>
            </a:r>
            <a:r>
              <a:rPr lang="en-US" sz="2000" dirty="0" smtClean="0"/>
              <a:t>by reducing the crowding out effect on the demand side of the economy that may be caused by the financing  of public debt.</a:t>
            </a:r>
          </a:p>
          <a:p>
            <a:pPr algn="just"/>
            <a:endParaRPr lang="is-IS" sz="2000" dirty="0" smtClean="0"/>
          </a:p>
          <a:p>
            <a:pPr algn="just"/>
            <a:r>
              <a:rPr lang="is-IS" sz="2000" dirty="0" smtClean="0"/>
              <a:t>Useful insights may be derived regarding the management of quantitative easing as a policy to address </a:t>
            </a:r>
            <a:r>
              <a:rPr lang="is-IS" sz="2000" smtClean="0"/>
              <a:t>the present financial crisis.</a:t>
            </a:r>
            <a:endParaRPr lang="is-IS" sz="2000" dirty="0" smtClean="0"/>
          </a:p>
        </p:txBody>
      </p:sp>
      <p:sp>
        <p:nvSpPr>
          <p:cNvPr id="4" name="Slide Number Placeholder 3"/>
          <p:cNvSpPr>
            <a:spLocks noGrp="1"/>
          </p:cNvSpPr>
          <p:nvPr>
            <p:ph type="sldNum" sz="quarter" idx="12"/>
          </p:nvPr>
        </p:nvSpPr>
        <p:spPr/>
        <p:txBody>
          <a:bodyPr/>
          <a:lstStyle/>
          <a:p>
            <a:fld id="{EE1C3092-0701-4757-A33A-A1F808167BBF}" type="slidenum">
              <a:rPr lang="en-US" smtClean="0"/>
              <a:pPr/>
              <a:t>23</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Motivation</a:t>
            </a:r>
            <a:endParaRPr lang="en-US" dirty="0"/>
          </a:p>
        </p:txBody>
      </p:sp>
      <p:sp>
        <p:nvSpPr>
          <p:cNvPr id="3" name="Content Placeholder 2"/>
          <p:cNvSpPr>
            <a:spLocks noGrp="1"/>
          </p:cNvSpPr>
          <p:nvPr>
            <p:ph idx="1"/>
          </p:nvPr>
        </p:nvSpPr>
        <p:spPr>
          <a:xfrm>
            <a:off x="457200" y="1075944"/>
            <a:ext cx="8229600" cy="4525963"/>
          </a:xfrm>
        </p:spPr>
        <p:txBody>
          <a:bodyPr/>
          <a:lstStyle/>
          <a:p>
            <a:pPr algn="just"/>
            <a:endParaRPr lang="en-US" sz="2400" dirty="0" smtClean="0">
              <a:solidFill>
                <a:srgbClr val="002060"/>
              </a:solidFill>
              <a:ea typeface="+mn-ea"/>
            </a:endParaRPr>
          </a:p>
          <a:p>
            <a:pPr algn="just"/>
            <a:r>
              <a:rPr lang="en-US" sz="2400" dirty="0" smtClean="0">
                <a:solidFill>
                  <a:srgbClr val="002060"/>
                </a:solidFill>
                <a:ea typeface="+mn-ea"/>
              </a:rPr>
              <a:t>The computational experiments aims to investigate the overall </a:t>
            </a:r>
            <a:r>
              <a:rPr lang="en-US" sz="2400" dirty="0">
                <a:solidFill>
                  <a:srgbClr val="002060"/>
                </a:solidFill>
                <a:ea typeface="+mn-ea"/>
              </a:rPr>
              <a:t>performance of the </a:t>
            </a:r>
            <a:r>
              <a:rPr lang="en-US" sz="2400" dirty="0" smtClean="0">
                <a:solidFill>
                  <a:srgbClr val="002060"/>
                </a:solidFill>
                <a:ea typeface="+mn-ea"/>
              </a:rPr>
              <a:t>EURACE economy with respect </a:t>
            </a:r>
            <a:r>
              <a:rPr lang="en-US" sz="2400" dirty="0">
                <a:solidFill>
                  <a:srgbClr val="002060"/>
                </a:solidFill>
                <a:ea typeface="+mn-ea"/>
              </a:rPr>
              <a:t>to two </a:t>
            </a:r>
            <a:r>
              <a:rPr lang="en-US" sz="2400" dirty="0" smtClean="0">
                <a:solidFill>
                  <a:srgbClr val="002060"/>
                </a:solidFill>
                <a:ea typeface="+mn-ea"/>
              </a:rPr>
              <a:t>different </a:t>
            </a:r>
            <a:r>
              <a:rPr lang="en-US" sz="2400" dirty="0">
                <a:solidFill>
                  <a:srgbClr val="002060"/>
                </a:solidFill>
                <a:ea typeface="+mn-ea"/>
              </a:rPr>
              <a:t>and alternative </a:t>
            </a:r>
            <a:r>
              <a:rPr lang="en-US" sz="2400" dirty="0" smtClean="0">
                <a:solidFill>
                  <a:srgbClr val="002060"/>
                </a:solidFill>
                <a:ea typeface="+mn-ea"/>
              </a:rPr>
              <a:t>fiscal </a:t>
            </a:r>
            <a:r>
              <a:rPr lang="en-US" sz="2400" dirty="0">
                <a:solidFill>
                  <a:srgbClr val="002060"/>
                </a:solidFill>
                <a:ea typeface="+mn-ea"/>
              </a:rPr>
              <a:t>and monetary </a:t>
            </a:r>
            <a:r>
              <a:rPr lang="en-US" sz="2400" dirty="0" smtClean="0">
                <a:solidFill>
                  <a:srgbClr val="002060"/>
                </a:solidFill>
                <a:ea typeface="+mn-ea"/>
              </a:rPr>
              <a:t>policies:</a:t>
            </a:r>
          </a:p>
          <a:p>
            <a:pPr lvl="1" algn="just"/>
            <a:r>
              <a:rPr lang="en-US" sz="2400" dirty="0" smtClean="0">
                <a:solidFill>
                  <a:srgbClr val="002060"/>
                </a:solidFill>
                <a:ea typeface="+mn-ea"/>
                <a:cs typeface="+mn-cs"/>
              </a:rPr>
              <a:t>fiscal </a:t>
            </a:r>
            <a:r>
              <a:rPr lang="en-US" sz="2400" dirty="0" smtClean="0">
                <a:solidFill>
                  <a:srgbClr val="002060"/>
                </a:solidFill>
              </a:rPr>
              <a:t>tightening </a:t>
            </a:r>
            <a:r>
              <a:rPr lang="en-US" sz="2400" dirty="0" smtClean="0">
                <a:solidFill>
                  <a:srgbClr val="002060"/>
                </a:solidFill>
                <a:ea typeface="+mn-ea"/>
                <a:cs typeface="+mn-cs"/>
              </a:rPr>
              <a:t>policy (FT)</a:t>
            </a:r>
          </a:p>
          <a:p>
            <a:pPr lvl="1" algn="just"/>
            <a:r>
              <a:rPr lang="en-US" sz="2400" dirty="0">
                <a:solidFill>
                  <a:srgbClr val="002060"/>
                </a:solidFill>
              </a:rPr>
              <a:t>quantitative easing </a:t>
            </a:r>
            <a:r>
              <a:rPr lang="en-US" sz="2400" dirty="0" smtClean="0">
                <a:solidFill>
                  <a:srgbClr val="002060"/>
                </a:solidFill>
              </a:rPr>
              <a:t>policy (QE)</a:t>
            </a:r>
          </a:p>
          <a:p>
            <a:pPr lvl="1" algn="just"/>
            <a:endParaRPr lang="is-IS" sz="2400" dirty="0">
              <a:solidFill>
                <a:srgbClr val="002060"/>
              </a:solidFill>
            </a:endParaRPr>
          </a:p>
          <a:p>
            <a:pPr algn="just"/>
            <a:r>
              <a:rPr lang="is-IS" sz="2400" dirty="0" smtClean="0">
                <a:solidFill>
                  <a:srgbClr val="002060"/>
                </a:solidFill>
              </a:rPr>
              <a:t>The results may provide insights for designing suitable policies in the European economic scenario, </a:t>
            </a:r>
            <a:r>
              <a:rPr lang="en-US" sz="2400" dirty="0" smtClean="0">
                <a:solidFill>
                  <a:srgbClr val="002060"/>
                </a:solidFill>
                <a:ea typeface="+mn-ea"/>
              </a:rPr>
              <a:t>where </a:t>
            </a:r>
            <a:r>
              <a:rPr lang="en-US" sz="2400" dirty="0">
                <a:solidFill>
                  <a:srgbClr val="002060"/>
                </a:solidFill>
                <a:ea typeface="+mn-ea"/>
              </a:rPr>
              <a:t>monetary authorities </a:t>
            </a:r>
            <a:r>
              <a:rPr lang="en-US" sz="2400" dirty="0" smtClean="0">
                <a:solidFill>
                  <a:srgbClr val="002060"/>
                </a:solidFill>
                <a:ea typeface="+mn-ea"/>
              </a:rPr>
              <a:t>are implementing quantitative </a:t>
            </a:r>
            <a:r>
              <a:rPr lang="en-US" sz="2400" dirty="0">
                <a:solidFill>
                  <a:srgbClr val="002060"/>
                </a:solidFill>
                <a:ea typeface="+mn-ea"/>
              </a:rPr>
              <a:t>easing monetary </a:t>
            </a:r>
            <a:r>
              <a:rPr lang="en-US" sz="2400" dirty="0" smtClean="0">
                <a:solidFill>
                  <a:srgbClr val="002060"/>
                </a:solidFill>
                <a:ea typeface="+mn-ea"/>
              </a:rPr>
              <a:t>policies. </a:t>
            </a:r>
            <a:endParaRPr lang="en-US" sz="2400" dirty="0" smtClean="0">
              <a:solidFill>
                <a:srgbClr val="002060"/>
              </a:solidFill>
            </a:endParaRPr>
          </a:p>
          <a:p>
            <a:pPr lvl="1" algn="just"/>
            <a:endParaRPr lang="en-US" sz="2400" dirty="0" smtClean="0">
              <a:solidFill>
                <a:srgbClr val="002060"/>
              </a:solidFill>
              <a:ea typeface="+mn-ea"/>
              <a:cs typeface="+mn-cs"/>
            </a:endParaRPr>
          </a:p>
          <a:p>
            <a:pPr lvl="1" algn="just"/>
            <a:endParaRPr lang="en-US" sz="2400" dirty="0">
              <a:solidFill>
                <a:srgbClr val="00206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Computational setting</a:t>
            </a:r>
            <a:endParaRPr lang="en-US" dirty="0"/>
          </a:p>
        </p:txBody>
      </p:sp>
      <p:sp>
        <p:nvSpPr>
          <p:cNvPr id="3" name="Content Placeholder 2"/>
          <p:cNvSpPr>
            <a:spLocks noGrp="1"/>
          </p:cNvSpPr>
          <p:nvPr>
            <p:ph idx="1"/>
          </p:nvPr>
        </p:nvSpPr>
        <p:spPr>
          <a:xfrm>
            <a:off x="457200" y="1646237"/>
            <a:ext cx="8229600" cy="4525963"/>
          </a:xfrm>
        </p:spPr>
        <p:txBody>
          <a:bodyPr/>
          <a:lstStyle/>
          <a:p>
            <a:pPr algn="just"/>
            <a:r>
              <a:rPr lang="en-US" sz="2400" dirty="0" smtClean="0">
                <a:solidFill>
                  <a:srgbClr val="002060"/>
                </a:solidFill>
                <a:ea typeface="+mn-ea"/>
              </a:rPr>
              <a:t>For each of the two policies considered, a computational experiments has been performed in </a:t>
            </a:r>
            <a:r>
              <a:rPr lang="en-US" sz="2400" dirty="0">
                <a:solidFill>
                  <a:srgbClr val="002060"/>
                </a:solidFill>
                <a:ea typeface="+mn-ea"/>
              </a:rPr>
              <a:t>an economy characterized by a single </a:t>
            </a:r>
            <a:r>
              <a:rPr lang="en-US" sz="2400" dirty="0" smtClean="0">
                <a:solidFill>
                  <a:srgbClr val="002060"/>
                </a:solidFill>
                <a:ea typeface="+mn-ea"/>
              </a:rPr>
              <a:t>government.</a:t>
            </a:r>
          </a:p>
          <a:p>
            <a:pPr algn="just"/>
            <a:endParaRPr lang="en-US" sz="2400" dirty="0" smtClean="0">
              <a:solidFill>
                <a:srgbClr val="002060"/>
              </a:solidFill>
              <a:ea typeface="+mn-ea"/>
            </a:endParaRPr>
          </a:p>
          <a:p>
            <a:pPr algn="just"/>
            <a:r>
              <a:rPr lang="en-US" sz="2400" dirty="0" smtClean="0">
                <a:solidFill>
                  <a:srgbClr val="002060"/>
                </a:solidFill>
                <a:ea typeface="+mn-ea"/>
              </a:rPr>
              <a:t>The economy is characterized also by </a:t>
            </a:r>
            <a:r>
              <a:rPr lang="en-US" sz="2400" dirty="0">
                <a:solidFill>
                  <a:srgbClr val="002060"/>
                </a:solidFill>
                <a:ea typeface="+mn-ea"/>
              </a:rPr>
              <a:t>1000 households, </a:t>
            </a:r>
            <a:r>
              <a:rPr lang="en-US" sz="2400" dirty="0" smtClean="0">
                <a:solidFill>
                  <a:srgbClr val="002060"/>
                </a:solidFill>
                <a:ea typeface="+mn-ea"/>
              </a:rPr>
              <a:t>10 </a:t>
            </a:r>
            <a:r>
              <a:rPr lang="en-US" sz="2400" dirty="0">
                <a:solidFill>
                  <a:srgbClr val="002060"/>
                </a:solidFill>
                <a:ea typeface="+mn-ea"/>
              </a:rPr>
              <a:t>consumption goods </a:t>
            </a:r>
            <a:r>
              <a:rPr lang="en-US" sz="2400" dirty="0" smtClean="0">
                <a:solidFill>
                  <a:srgbClr val="002060"/>
                </a:solidFill>
                <a:ea typeface="+mn-ea"/>
              </a:rPr>
              <a:t>firms</a:t>
            </a:r>
            <a:r>
              <a:rPr lang="en-US" sz="2400" dirty="0">
                <a:solidFill>
                  <a:srgbClr val="002060"/>
                </a:solidFill>
                <a:ea typeface="+mn-ea"/>
              </a:rPr>
              <a:t>, 1 </a:t>
            </a:r>
            <a:r>
              <a:rPr lang="en-US" sz="2400" dirty="0" smtClean="0">
                <a:solidFill>
                  <a:srgbClr val="002060"/>
                </a:solidFill>
                <a:ea typeface="+mn-ea"/>
              </a:rPr>
              <a:t>investment </a:t>
            </a:r>
            <a:r>
              <a:rPr lang="en-US" sz="2400" dirty="0">
                <a:solidFill>
                  <a:srgbClr val="002060"/>
                </a:solidFill>
                <a:ea typeface="+mn-ea"/>
              </a:rPr>
              <a:t>goods </a:t>
            </a:r>
            <a:r>
              <a:rPr lang="en-US" sz="2400" dirty="0" smtClean="0">
                <a:solidFill>
                  <a:srgbClr val="002060"/>
                </a:solidFill>
                <a:ea typeface="+mn-ea"/>
              </a:rPr>
              <a:t>firms </a:t>
            </a:r>
            <a:r>
              <a:rPr lang="en-US" sz="2400" dirty="0">
                <a:solidFill>
                  <a:srgbClr val="002060"/>
                </a:solidFill>
                <a:ea typeface="+mn-ea"/>
              </a:rPr>
              <a:t>and 2 </a:t>
            </a:r>
            <a:r>
              <a:rPr lang="en-US" sz="2400" dirty="0" smtClean="0">
                <a:solidFill>
                  <a:srgbClr val="002060"/>
                </a:solidFill>
                <a:ea typeface="+mn-ea"/>
              </a:rPr>
              <a:t>banks.</a:t>
            </a:r>
          </a:p>
          <a:p>
            <a:pPr algn="just"/>
            <a:endParaRPr lang="en-US" sz="2400" dirty="0" smtClean="0">
              <a:solidFill>
                <a:srgbClr val="002060"/>
              </a:solidFill>
              <a:ea typeface="+mn-ea"/>
            </a:endParaRPr>
          </a:p>
          <a:p>
            <a:pPr algn="just"/>
            <a:r>
              <a:rPr lang="en-US" sz="2400" dirty="0" smtClean="0">
                <a:solidFill>
                  <a:srgbClr val="002060"/>
                </a:solidFill>
                <a:ea typeface="+mn-ea"/>
              </a:rPr>
              <a:t>The two experiments are characterized by the same randomization.</a:t>
            </a:r>
          </a:p>
          <a:p>
            <a:pPr algn="just">
              <a:buNone/>
            </a:pPr>
            <a:endParaRPr lang="en-US" sz="2400" dirty="0">
              <a:solidFill>
                <a:srgbClr val="00206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650" y="23368"/>
            <a:ext cx="8097838" cy="1216025"/>
          </a:xfrm>
        </p:spPr>
        <p:txBody>
          <a:bodyPr/>
          <a:lstStyle/>
          <a:p>
            <a:r>
              <a:rPr lang="is-IS" dirty="0" smtClean="0"/>
              <a:t>Overview of the two policies</a:t>
            </a:r>
            <a:endParaRPr lang="en-US" dirty="0"/>
          </a:p>
        </p:txBody>
      </p:sp>
      <p:sp>
        <p:nvSpPr>
          <p:cNvPr id="3" name="Content Placeholder 2"/>
          <p:cNvSpPr>
            <a:spLocks noGrp="1"/>
          </p:cNvSpPr>
          <p:nvPr>
            <p:ph idx="1"/>
          </p:nvPr>
        </p:nvSpPr>
        <p:spPr>
          <a:xfrm>
            <a:off x="457200" y="1295717"/>
            <a:ext cx="8229600" cy="4525963"/>
          </a:xfrm>
        </p:spPr>
        <p:txBody>
          <a:bodyPr/>
          <a:lstStyle/>
          <a:p>
            <a:pPr algn="just"/>
            <a:r>
              <a:rPr lang="en-US" sz="2400" dirty="0" smtClean="0">
                <a:solidFill>
                  <a:srgbClr val="002060"/>
                </a:solidFill>
                <a:ea typeface="+mn-ea"/>
              </a:rPr>
              <a:t>Fiscal tightening policy (FT)</a:t>
            </a:r>
          </a:p>
          <a:p>
            <a:pPr lvl="1" algn="just"/>
            <a:r>
              <a:rPr lang="is-IS" sz="2000" dirty="0" smtClean="0">
                <a:solidFill>
                  <a:srgbClr val="002060"/>
                </a:solidFill>
              </a:rPr>
              <a:t>it </a:t>
            </a:r>
            <a:r>
              <a:rPr lang="en-US" sz="2000" dirty="0" smtClean="0">
                <a:solidFill>
                  <a:srgbClr val="002060"/>
                </a:solidFill>
                <a:ea typeface="+mn-ea"/>
                <a:cs typeface="+mn-cs"/>
              </a:rPr>
              <a:t>pursues </a:t>
            </a:r>
            <a:r>
              <a:rPr lang="en-US" sz="2000" dirty="0">
                <a:solidFill>
                  <a:srgbClr val="002060"/>
                </a:solidFill>
                <a:ea typeface="+mn-ea"/>
                <a:cs typeface="+mn-cs"/>
              </a:rPr>
              <a:t>a zero government budget </a:t>
            </a:r>
            <a:r>
              <a:rPr lang="en-US" sz="2000" dirty="0" smtClean="0">
                <a:solidFill>
                  <a:srgbClr val="002060"/>
                </a:solidFill>
                <a:ea typeface="+mn-ea"/>
                <a:cs typeface="+mn-cs"/>
              </a:rPr>
              <a:t>deficit objective by  </a:t>
            </a:r>
            <a:r>
              <a:rPr lang="en-US" sz="2000" dirty="0">
                <a:solidFill>
                  <a:srgbClr val="002060"/>
                </a:solidFill>
                <a:ea typeface="+mn-ea"/>
                <a:cs typeface="+mn-cs"/>
              </a:rPr>
              <a:t>increasing tax </a:t>
            </a:r>
            <a:r>
              <a:rPr lang="en-US" sz="2000" dirty="0" smtClean="0">
                <a:solidFill>
                  <a:srgbClr val="002060"/>
                </a:solidFill>
                <a:ea typeface="+mn-ea"/>
                <a:cs typeface="+mn-cs"/>
              </a:rPr>
              <a:t>rates if necessary.</a:t>
            </a:r>
          </a:p>
          <a:p>
            <a:pPr lvl="1" algn="just"/>
            <a:r>
              <a:rPr lang="en-US" sz="2000" dirty="0" smtClean="0">
                <a:solidFill>
                  <a:srgbClr val="002060"/>
                </a:solidFill>
                <a:ea typeface="+mn-ea"/>
                <a:cs typeface="+mn-cs"/>
              </a:rPr>
              <a:t>the budget deficit, if any, is funded by both the increase of taxes and the issue of new government bonds which are sold in the market.</a:t>
            </a:r>
          </a:p>
          <a:p>
            <a:pPr algn="just"/>
            <a:r>
              <a:rPr lang="en-US" sz="2400" dirty="0" smtClean="0">
                <a:solidFill>
                  <a:srgbClr val="002060"/>
                </a:solidFill>
              </a:rPr>
              <a:t>Quantitative easing policy (QE)</a:t>
            </a:r>
          </a:p>
          <a:p>
            <a:pPr lvl="1" algn="just"/>
            <a:r>
              <a:rPr lang="is-IS" sz="2000" dirty="0" smtClean="0">
                <a:solidFill>
                  <a:srgbClr val="002060"/>
                </a:solidFill>
                <a:ea typeface="+mn-ea"/>
                <a:cs typeface="+mn-cs"/>
              </a:rPr>
              <a:t>the</a:t>
            </a:r>
            <a:r>
              <a:rPr lang="en-US" sz="2000" dirty="0" smtClean="0">
                <a:solidFill>
                  <a:srgbClr val="002060"/>
                </a:solidFill>
              </a:rPr>
              <a:t> </a:t>
            </a:r>
            <a:r>
              <a:rPr lang="en-US" sz="2000" dirty="0">
                <a:solidFill>
                  <a:srgbClr val="002060"/>
                </a:solidFill>
              </a:rPr>
              <a:t>zero government budget deficit </a:t>
            </a:r>
            <a:r>
              <a:rPr lang="en-US" sz="2000" dirty="0" smtClean="0">
                <a:solidFill>
                  <a:srgbClr val="002060"/>
                </a:solidFill>
              </a:rPr>
              <a:t>is NOT an issue. Tax rates are then maintained at a low constant level.</a:t>
            </a:r>
          </a:p>
          <a:p>
            <a:pPr lvl="1" algn="just"/>
            <a:r>
              <a:rPr lang="en-US" sz="2000" dirty="0" smtClean="0">
                <a:solidFill>
                  <a:srgbClr val="002060"/>
                </a:solidFill>
              </a:rPr>
              <a:t>the budget </a:t>
            </a:r>
            <a:r>
              <a:rPr lang="en-US" sz="2000" dirty="0">
                <a:solidFill>
                  <a:srgbClr val="002060"/>
                </a:solidFill>
              </a:rPr>
              <a:t>deficit, if any, is funded </a:t>
            </a:r>
            <a:r>
              <a:rPr lang="en-US" sz="2000" dirty="0" smtClean="0">
                <a:solidFill>
                  <a:srgbClr val="002060"/>
                </a:solidFill>
              </a:rPr>
              <a:t>just by the </a:t>
            </a:r>
            <a:r>
              <a:rPr lang="en-US" sz="2000" dirty="0">
                <a:solidFill>
                  <a:srgbClr val="002060"/>
                </a:solidFill>
              </a:rPr>
              <a:t>issue of new government bonds </a:t>
            </a:r>
            <a:r>
              <a:rPr lang="en-US" sz="2000" dirty="0" smtClean="0">
                <a:solidFill>
                  <a:srgbClr val="002060"/>
                </a:solidFill>
              </a:rPr>
              <a:t>which are sold in </a:t>
            </a:r>
            <a:r>
              <a:rPr lang="en-US" sz="2000" dirty="0">
                <a:solidFill>
                  <a:srgbClr val="002060"/>
                </a:solidFill>
              </a:rPr>
              <a:t>the market</a:t>
            </a:r>
            <a:r>
              <a:rPr lang="en-US" sz="2000" dirty="0" smtClean="0">
                <a:solidFill>
                  <a:srgbClr val="002060"/>
                </a:solidFill>
              </a:rPr>
              <a:t>. </a:t>
            </a:r>
          </a:p>
          <a:p>
            <a:pPr lvl="1" algn="just"/>
            <a:r>
              <a:rPr lang="en-US" sz="2000" dirty="0" smtClean="0">
                <a:solidFill>
                  <a:srgbClr val="002060"/>
                </a:solidFill>
              </a:rPr>
              <a:t>If market demand is insufficient to match the supply of new bonds and the present market price, the central bank buys the unsold bonds from the government (quantitative easing). </a:t>
            </a:r>
            <a:endParaRPr lang="en-US" sz="2000" dirty="0">
              <a:solidFill>
                <a:srgbClr val="002060"/>
              </a:solidFill>
            </a:endParaRPr>
          </a:p>
          <a:p>
            <a:pPr lvl="1" algn="just"/>
            <a:endParaRPr lang="en-US" sz="2000" dirty="0" smtClean="0">
              <a:solidFill>
                <a:srgbClr val="002060"/>
              </a:solidFill>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Government budget items</a:t>
            </a:r>
            <a:endParaRPr lang="en-US" dirty="0"/>
          </a:p>
        </p:txBody>
      </p:sp>
      <p:sp>
        <p:nvSpPr>
          <p:cNvPr id="3" name="Content Placeholder 2"/>
          <p:cNvSpPr>
            <a:spLocks noGrp="1"/>
          </p:cNvSpPr>
          <p:nvPr>
            <p:ph idx="1"/>
          </p:nvPr>
        </p:nvSpPr>
        <p:spPr/>
        <p:txBody>
          <a:bodyPr/>
          <a:lstStyle/>
          <a:p>
            <a:r>
              <a:rPr lang="is-IS" sz="2400" dirty="0" smtClean="0"/>
              <a:t>Revenues:</a:t>
            </a:r>
          </a:p>
          <a:p>
            <a:pPr lvl="1"/>
            <a:r>
              <a:rPr lang="is-IS" sz="2400" dirty="0" smtClean="0"/>
              <a:t>taxes on corporate profits and household labor and capital income</a:t>
            </a:r>
          </a:p>
          <a:p>
            <a:r>
              <a:rPr lang="is-IS" sz="2400" dirty="0" smtClean="0"/>
              <a:t>Expenses:</a:t>
            </a:r>
          </a:p>
          <a:p>
            <a:pPr lvl="1"/>
            <a:r>
              <a:rPr lang="is-IS" sz="2400" dirty="0" smtClean="0"/>
              <a:t>unemployment </a:t>
            </a:r>
            <a:r>
              <a:rPr lang="is-IS" sz="2400" dirty="0" smtClean="0"/>
              <a:t>benefits</a:t>
            </a:r>
          </a:p>
          <a:p>
            <a:pPr lvl="1"/>
            <a:r>
              <a:rPr lang="is-IS" sz="2400" dirty="0" smtClean="0"/>
              <a:t>Interests on debt</a:t>
            </a:r>
            <a:endParaRPr lang="is-IS" sz="2400" dirty="0" smtClean="0"/>
          </a:p>
          <a:p>
            <a:pPr lvl="1">
              <a:buNone/>
            </a:pPr>
            <a:endParaRPr lang="is-IS" sz="2000" dirty="0" smtClean="0"/>
          </a:p>
          <a:p>
            <a:pPr lvl="1">
              <a:buNone/>
            </a:pPr>
            <a:r>
              <a:rPr lang="is-IS" sz="2000" dirty="0" smtClean="0"/>
              <a:t>Note</a:t>
            </a:r>
            <a:r>
              <a:rPr lang="is-IS" sz="2000" dirty="0" smtClean="0"/>
              <a:t>:</a:t>
            </a:r>
          </a:p>
          <a:p>
            <a:pPr lvl="2"/>
            <a:r>
              <a:rPr lang="is-IS" sz="2000" dirty="0" smtClean="0"/>
              <a:t>we define government liquidity as the cumulated budget surplus;</a:t>
            </a:r>
          </a:p>
          <a:p>
            <a:pPr lvl="2"/>
            <a:r>
              <a:rPr lang="is-IS" sz="2000" dirty="0" smtClean="0"/>
              <a:t>the government bond is an infinite maturity bond with constant coupon.</a:t>
            </a:r>
          </a:p>
          <a:p>
            <a:pPr lvl="1"/>
            <a:endParaRPr lang="is-IS" sz="2400" dirty="0" smtClean="0"/>
          </a:p>
          <a:p>
            <a:pPr lvl="1"/>
            <a:endParaRPr lang="is-IS" sz="2400" dirty="0" smtClean="0"/>
          </a:p>
          <a:p>
            <a:pPr lvl="1"/>
            <a:endParaRPr lang="is-IS" sz="2400" dirty="0" smtClean="0"/>
          </a:p>
          <a:p>
            <a:pPr lvl="1"/>
            <a:endParaRPr lang="en-US" sz="2400" dirty="0"/>
          </a:p>
        </p:txBody>
      </p:sp>
      <p:sp>
        <p:nvSpPr>
          <p:cNvPr id="4" name="Slide Number Placeholder 3"/>
          <p:cNvSpPr>
            <a:spLocks noGrp="1"/>
          </p:cNvSpPr>
          <p:nvPr>
            <p:ph type="sldNum" sz="quarter" idx="12"/>
          </p:nvPr>
        </p:nvSpPr>
        <p:spPr/>
        <p:txBody>
          <a:bodyPr/>
          <a:lstStyle/>
          <a:p>
            <a:fld id="{EE1C3092-0701-4757-A33A-A1F808167BBF}"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sz="4000" dirty="0" smtClean="0"/>
              <a:t>Policy actions</a:t>
            </a:r>
            <a:endParaRPr lang="en-US" sz="4000" dirty="0"/>
          </a:p>
        </p:txBody>
      </p:sp>
      <p:sp>
        <p:nvSpPr>
          <p:cNvPr id="3" name="Content Placeholder 2"/>
          <p:cNvSpPr>
            <a:spLocks noGrp="1"/>
          </p:cNvSpPr>
          <p:nvPr>
            <p:ph idx="1"/>
          </p:nvPr>
        </p:nvSpPr>
        <p:spPr>
          <a:xfrm>
            <a:off x="457200" y="1646237"/>
            <a:ext cx="8229600" cy="4525963"/>
          </a:xfrm>
        </p:spPr>
        <p:txBody>
          <a:bodyPr/>
          <a:lstStyle/>
          <a:p>
            <a:r>
              <a:rPr lang="is-IS" sz="2400" dirty="0" smtClean="0"/>
              <a:t>FT policy:</a:t>
            </a:r>
          </a:p>
          <a:p>
            <a:pPr lvl="1"/>
            <a:r>
              <a:rPr lang="is-IS" sz="1800" dirty="0" smtClean="0"/>
              <a:t>the </a:t>
            </a:r>
            <a:r>
              <a:rPr lang="is-IS" sz="1800" b="1" dirty="0" smtClean="0"/>
              <a:t>government</a:t>
            </a:r>
            <a:r>
              <a:rPr lang="is-IS" sz="1800" dirty="0" smtClean="0"/>
              <a:t> raises the tax rates on a yearly basis if its present liquidity summed to past year budget deficit is negative. </a:t>
            </a:r>
          </a:p>
          <a:p>
            <a:endParaRPr lang="is-IS" sz="2400" dirty="0" smtClean="0"/>
          </a:p>
          <a:p>
            <a:r>
              <a:rPr lang="is-IS" sz="2400" dirty="0" smtClean="0"/>
              <a:t>Both FT and QE policies:</a:t>
            </a:r>
          </a:p>
          <a:p>
            <a:pPr lvl="1"/>
            <a:r>
              <a:rPr lang="is-IS" sz="1800" dirty="0" smtClean="0"/>
              <a:t>the </a:t>
            </a:r>
            <a:r>
              <a:rPr lang="is-IS" sz="1800" b="1" dirty="0" smtClean="0"/>
              <a:t>government</a:t>
            </a:r>
            <a:r>
              <a:rPr lang="is-IS" sz="1800" dirty="0" smtClean="0"/>
              <a:t> issues new bonds on a monthly basis to increase its liquidity if negative. </a:t>
            </a:r>
          </a:p>
          <a:p>
            <a:pPr lvl="1">
              <a:buNone/>
            </a:pPr>
            <a:endParaRPr lang="is-IS" sz="1800" dirty="0" smtClean="0"/>
          </a:p>
          <a:p>
            <a:r>
              <a:rPr lang="is-IS" sz="2400" dirty="0" smtClean="0"/>
              <a:t>QE policy:</a:t>
            </a:r>
          </a:p>
          <a:p>
            <a:pPr lvl="1"/>
            <a:r>
              <a:rPr lang="is-IS" sz="1800" dirty="0" smtClean="0"/>
              <a:t>the </a:t>
            </a:r>
            <a:r>
              <a:rPr lang="is-IS" sz="1800" b="1" dirty="0" smtClean="0"/>
              <a:t>central bank </a:t>
            </a:r>
            <a:r>
              <a:rPr lang="is-IS" sz="1800" dirty="0" smtClean="0"/>
              <a:t>buys government bonds which may be unsold at the end the month. If this applies, new money is created from nothing (</a:t>
            </a:r>
            <a:r>
              <a:rPr lang="is-IS" sz="1800" b="1" dirty="0" smtClean="0"/>
              <a:t>fiat money</a:t>
            </a:r>
            <a:r>
              <a:rPr lang="is-IS" sz="1800" dirty="0" smtClean="0"/>
              <a:t>) and injected into the economy.</a:t>
            </a:r>
          </a:p>
          <a:p>
            <a:pPr lvl="1"/>
            <a:endParaRPr lang="is-IS" sz="1800" dirty="0" smtClean="0"/>
          </a:p>
          <a:p>
            <a:pPr lvl="1"/>
            <a:endParaRPr lang="is-IS" sz="1800" dirty="0" smtClean="0"/>
          </a:p>
          <a:p>
            <a:pPr lvl="1"/>
            <a:endParaRPr lang="is-IS" sz="1800" dirty="0" smtClean="0"/>
          </a:p>
          <a:p>
            <a:endParaRPr lang="is-I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18872"/>
            <a:ext cx="8229600" cy="1143000"/>
          </a:xfrm>
        </p:spPr>
        <p:txBody>
          <a:bodyPr/>
          <a:lstStyle/>
          <a:p>
            <a:r>
              <a:rPr lang="is-IS" sz="4000" dirty="0"/>
              <a:t>Policy </a:t>
            </a:r>
            <a:r>
              <a:rPr lang="is-IS" sz="4000" dirty="0" smtClean="0"/>
              <a:t>variables</a:t>
            </a:r>
            <a:endParaRPr lang="en-US" sz="4000" dirty="0"/>
          </a:p>
        </p:txBody>
      </p:sp>
      <p:pic>
        <p:nvPicPr>
          <p:cNvPr id="290818" name="Picture 2"/>
          <p:cNvPicPr>
            <a:picLocks noChangeAspect="1" noChangeArrowheads="1"/>
          </p:cNvPicPr>
          <p:nvPr/>
        </p:nvPicPr>
        <p:blipFill>
          <a:blip r:embed="rId2"/>
          <a:srcRect/>
          <a:stretch>
            <a:fillRect/>
          </a:stretch>
        </p:blipFill>
        <p:spPr bwMode="auto">
          <a:xfrm>
            <a:off x="351483" y="718487"/>
            <a:ext cx="8511646" cy="6119614"/>
          </a:xfrm>
          <a:prstGeom prst="rect">
            <a:avLst/>
          </a:prstGeom>
          <a:noFill/>
          <a:ln w="9525" cap="flat" cmpd="sng">
            <a:noFill/>
            <a:prstDash val="solid"/>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8"/>
          <p:cNvSpPr>
            <a:spLocks noGrp="1" noChangeArrowheads="1"/>
          </p:cNvSpPr>
          <p:nvPr>
            <p:ph type="title"/>
          </p:nvPr>
        </p:nvSpPr>
        <p:spPr>
          <a:xfrm>
            <a:off x="457200" y="152400"/>
            <a:ext cx="8229600" cy="1143000"/>
          </a:xfrm>
        </p:spPr>
        <p:txBody>
          <a:bodyPr/>
          <a:lstStyle/>
          <a:p>
            <a:r>
              <a:rPr lang="is-IS" sz="4000" dirty="0"/>
              <a:t>Government liquidity and </a:t>
            </a:r>
            <a:r>
              <a:rPr lang="is-IS" sz="4000" dirty="0" smtClean="0"/>
              <a:t>bond</a:t>
            </a:r>
            <a:endParaRPr lang="en-US" sz="4000" dirty="0"/>
          </a:p>
        </p:txBody>
      </p:sp>
      <p:pic>
        <p:nvPicPr>
          <p:cNvPr id="4105" name="Picture 9"/>
          <p:cNvPicPr>
            <a:picLocks noChangeAspect="1" noChangeArrowheads="1"/>
          </p:cNvPicPr>
          <p:nvPr/>
        </p:nvPicPr>
        <p:blipFill>
          <a:blip r:embed="rId3" cstate="print"/>
          <a:srcRect/>
          <a:stretch>
            <a:fillRect/>
          </a:stretch>
        </p:blipFill>
        <p:spPr bwMode="auto">
          <a:xfrm>
            <a:off x="545592" y="1025525"/>
            <a:ext cx="7877908" cy="56622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2_Profilo">
  <a:themeElements>
    <a:clrScheme name="2_Profilo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_Profilo">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3200" b="1" i="0" u="sng" strike="noStrike" cap="none" normalizeH="0" baseline="0">
            <a:ln>
              <a:noFill/>
            </a:ln>
            <a:solidFill>
              <a:srgbClr val="0509A3"/>
            </a:solidFill>
            <a:effectLst/>
            <a:latin typeface="Arial" pitchFamily="-10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3200" b="1" i="0" u="sng" strike="noStrike" cap="none" normalizeH="0" baseline="0">
            <a:ln>
              <a:noFill/>
            </a:ln>
            <a:solidFill>
              <a:srgbClr val="0509A3"/>
            </a:solidFill>
            <a:effectLst/>
            <a:latin typeface="Arial" pitchFamily="-108" charset="0"/>
          </a:defRPr>
        </a:defPPr>
      </a:lstStyle>
    </a:lnDef>
  </a:objectDefaults>
  <a:extraClrSchemeLst>
    <a:extraClrScheme>
      <a:clrScheme name="2_Profilo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o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o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o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o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o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o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o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o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1603</TotalTime>
  <Words>1237</Words>
  <Application>Microsoft Office PowerPoint</Application>
  <PresentationFormat>On-screen Show (4:3)</PresentationFormat>
  <Paragraphs>134</Paragraphs>
  <Slides>23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2_Profilo</vt:lpstr>
      <vt:lpstr>Equation</vt:lpstr>
      <vt:lpstr>Computational experiments on quantitative easing   Marco Raberto</vt:lpstr>
      <vt:lpstr>Summary</vt:lpstr>
      <vt:lpstr>Motivation</vt:lpstr>
      <vt:lpstr>Computational setting</vt:lpstr>
      <vt:lpstr>Overview of the two policies</vt:lpstr>
      <vt:lpstr>Government budget items</vt:lpstr>
      <vt:lpstr>Policy actions</vt:lpstr>
      <vt:lpstr>Policy variables</vt:lpstr>
      <vt:lpstr>Government liquidity and bond</vt:lpstr>
      <vt:lpstr>Remarks</vt:lpstr>
      <vt:lpstr>Banking sector balance sheet dynamics </vt:lpstr>
      <vt:lpstr>Banking sector balance sheet items</vt:lpstr>
      <vt:lpstr>Private sector deposits</vt:lpstr>
      <vt:lpstr>The credit money</vt:lpstr>
      <vt:lpstr>Real variables (I):  production and consumption</vt:lpstr>
      <vt:lpstr>Real variables (II):  production factors</vt:lpstr>
      <vt:lpstr>Remarks on real variables</vt:lpstr>
      <vt:lpstr>Monetary aggregates</vt:lpstr>
      <vt:lpstr>Monetary aggregates and invariants</vt:lpstr>
      <vt:lpstr>Nominal variables: Price and wage levels</vt:lpstr>
      <vt:lpstr>Remarks on prices and wages</vt:lpstr>
      <vt:lpstr>Conclusions (I)</vt:lpstr>
      <vt:lpstr>Conclusions (II)</vt:lpstr>
    </vt:vector>
  </TitlesOfParts>
  <Company>DIBE - University of Genoa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EURACE @ FET09</dc:title>
  <dc:creator>Silvano Cincotti</dc:creator>
  <cp:lastModifiedBy>raberto</cp:lastModifiedBy>
  <cp:revision>223</cp:revision>
  <cp:lastPrinted>2007-11-26T15:07:36Z</cp:lastPrinted>
  <dcterms:created xsi:type="dcterms:W3CDTF">2004-01-13T10:53:42Z</dcterms:created>
  <dcterms:modified xsi:type="dcterms:W3CDTF">2009-11-19T11:30:18Z</dcterms:modified>
</cp:coreProperties>
</file>