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12.png" ContentType="image/png"/>
  <Override PartName="/ppt/media/image3.png" ContentType="image/png"/>
  <Override PartName="/ppt/media/image1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media/image17.png" ContentType="image/png"/>
  <Override PartName="/ppt/media/image8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67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56.xml.rels" ContentType="application/vnd.openxmlformats-package.relationships+xml"/>
  <Override PartName="/ppt/slides/_rels/slide47.xml.rels" ContentType="application/vnd.openxmlformats-package.relationships+xml"/>
  <Override PartName="/ppt/slides/_rels/slide10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57.xml.rels" ContentType="application/vnd.openxmlformats-package.relationships+xml"/>
  <Override PartName="/ppt/slides/_rels/slide55.xml.rels" ContentType="application/vnd.openxmlformats-package.relationships+xml"/>
  <Override PartName="/ppt/slides/_rels/slide17.xml.rels" ContentType="application/vnd.openxmlformats-package.relationships+xml"/>
  <Override PartName="/ppt/slides/_rels/slide54.xml.rels" ContentType="application/vnd.openxmlformats-package.relationships+xml"/>
  <Override PartName="/ppt/slides/_rels/slide16.xml.rels" ContentType="application/vnd.openxmlformats-package.relationships+xml"/>
  <Override PartName="/ppt/slides/_rels/slide53.xml.rels" ContentType="application/vnd.openxmlformats-package.relationships+xml"/>
  <Override PartName="/ppt/slides/_rels/slide15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45.xml.rels" ContentType="application/vnd.openxmlformats-package.relationships+xml"/>
  <Override PartName="/ppt/slides/_rels/slide50.xml.rels" ContentType="application/vnd.openxmlformats-package.relationships+xml"/>
  <Override PartName="/ppt/slides/_rels/slide48.xml.rels" ContentType="application/vnd.openxmlformats-package.relationships+xml"/>
  <Override PartName="/ppt/slides/_rels/slide11.xml.rels" ContentType="application/vnd.openxmlformats-package.relationships+xml"/>
  <Override PartName="/ppt/slides/_rels/slide46.xml.rels" ContentType="application/vnd.openxmlformats-package.relationships+xml"/>
  <Override PartName="/ppt/slides/_rels/slide66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65.xml.rels" ContentType="application/vnd.openxmlformats-package.relationships+xml"/>
  <Override PartName="/ppt/slides/_rels/slide28.xml.rels" ContentType="application/vnd.openxmlformats-package.relationships+xml"/>
  <Override PartName="/ppt/slides/_rels/slide62.xml.rels" ContentType="application/vnd.openxmlformats-package.relationships+xml"/>
  <Override PartName="/ppt/slides/_rels/slide64.xml.rels" ContentType="application/vnd.openxmlformats-package.relationships+xml"/>
  <Override PartName="/ppt/slides/_rels/slide27.xml.rels" ContentType="application/vnd.openxmlformats-package.relationships+xml"/>
  <Override PartName="/ppt/slides/_rels/slide61.xml.rels" ContentType="application/vnd.openxmlformats-package.relationships+xml"/>
  <Override PartName="/ppt/slides/_rels/slide19.xml.rels" ContentType="application/vnd.openxmlformats-package.relationships+xml"/>
  <Override PartName="/ppt/slides/_rels/slide63.xml.rels" ContentType="application/vnd.openxmlformats-package.relationships+xml"/>
  <Override PartName="/ppt/slides/_rels/slide14.xml.rels" ContentType="application/vnd.openxmlformats-package.relationships+xml"/>
  <Override PartName="/ppt/slides/_rels/slide60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59.xml.rels" ContentType="application/vnd.openxmlformats-package.relationships+xml"/>
  <Override PartName="/ppt/slides/_rels/slide13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4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65.xml" ContentType="application/vnd.openxmlformats-officedocument.presentationml.slide+xml"/>
  <Override PartName="/ppt/slides/slide28.xml" ContentType="application/vnd.openxmlformats-officedocument.presentationml.slide+xml"/>
  <Override PartName="/ppt/slides/slide62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A16A6361-8EFF-4CA5-8311-6BE03D02C58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30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7040" cy="5569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2880" cy="5090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30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79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How to Write a Thesis (or a Research Paper)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81EBD1D3-4A24-465F-8A25-0932B4B954C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912240" y="1268280"/>
            <a:ext cx="92030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7040" cy="556920"/>
          </a:xfrm>
          <a:prstGeom prst="rect">
            <a:avLst/>
          </a:prstGeom>
          <a:ln w="0">
            <a:noFill/>
          </a:ln>
        </p:spPr>
      </p:pic>
      <p:pic>
        <p:nvPicPr>
          <p:cNvPr id="1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2880" cy="509040"/>
          </a:xfrm>
          <a:prstGeom prst="rect">
            <a:avLst/>
          </a:prstGeom>
          <a:ln w="0">
            <a:noFill/>
          </a:ln>
        </p:spPr>
      </p:pic>
      <p:sp>
        <p:nvSpPr>
          <p:cNvPr id="13" name="CustomShape 4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" name="CustomShape 5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7499C0E4-4063-4071-9390-C0886BB566E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CustomShape 6"/>
          <p:cNvSpPr/>
          <p:nvPr/>
        </p:nvSpPr>
        <p:spPr>
          <a:xfrm>
            <a:off x="0" y="6642720"/>
            <a:ext cx="12179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How to Write a Thesis (or a Research Paper)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/>
          <p:cNvSpPr/>
          <p:nvPr/>
        </p:nvSpPr>
        <p:spPr>
          <a:xfrm>
            <a:off x="11444760" y="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" name="CustomShape 2"/>
          <p:cNvSpPr/>
          <p:nvPr/>
        </p:nvSpPr>
        <p:spPr>
          <a:xfrm>
            <a:off x="11438640" y="6453360"/>
            <a:ext cx="759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DA9D32E-3D35-4A94-8C0D-E747C1D41C4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912240" y="1268280"/>
            <a:ext cx="92098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880" cy="563760"/>
          </a:xfrm>
          <a:prstGeom prst="rect">
            <a:avLst/>
          </a:prstGeom>
          <a:ln w="0">
            <a:noFill/>
          </a:ln>
        </p:spPr>
      </p:pic>
      <p:pic>
        <p:nvPicPr>
          <p:cNvPr id="2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720" cy="515880"/>
          </a:xfrm>
          <a:prstGeom prst="rect">
            <a:avLst/>
          </a:prstGeom>
          <a:ln w="0">
            <a:noFill/>
          </a:ln>
        </p:spPr>
      </p:pic>
      <p:sp>
        <p:nvSpPr>
          <p:cNvPr id="23" name="CustomShape 4"/>
          <p:cNvSpPr/>
          <p:nvPr/>
        </p:nvSpPr>
        <p:spPr>
          <a:xfrm>
            <a:off x="912240" y="1268280"/>
            <a:ext cx="92098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" name="CustomShape 5"/>
          <p:cNvSpPr/>
          <p:nvPr/>
        </p:nvSpPr>
        <p:spPr>
          <a:xfrm>
            <a:off x="11444760" y="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" name="CustomShape 2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C7E40B72-3ED0-4ACB-853A-2B20BA764D2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CustomShape 3"/>
          <p:cNvSpPr/>
          <p:nvPr/>
        </p:nvSpPr>
        <p:spPr>
          <a:xfrm>
            <a:off x="912240" y="1268280"/>
            <a:ext cx="92030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7040" cy="556920"/>
          </a:xfrm>
          <a:prstGeom prst="rect">
            <a:avLst/>
          </a:prstGeom>
          <a:ln w="0">
            <a:noFill/>
          </a:ln>
        </p:spPr>
      </p:pic>
      <p:pic>
        <p:nvPicPr>
          <p:cNvPr id="31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2880" cy="509040"/>
          </a:xfrm>
          <a:prstGeom prst="rect">
            <a:avLst/>
          </a:prstGeom>
          <a:ln w="0">
            <a:noFill/>
          </a:ln>
        </p:spPr>
      </p:pic>
      <p:sp>
        <p:nvSpPr>
          <p:cNvPr id="32" name="CustomShape 4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" name="CustomShape 5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0863FA55-FCAD-40DF-942F-54612411775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CustomShape 6"/>
          <p:cNvSpPr/>
          <p:nvPr/>
        </p:nvSpPr>
        <p:spPr>
          <a:xfrm>
            <a:off x="0" y="6642720"/>
            <a:ext cx="12179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How to Write a Thesis (or a Research Paper)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FD1961F8-4273-4C7D-A193-3327F949FC6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912240" y="1268280"/>
            <a:ext cx="92030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0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7040" cy="556920"/>
          </a:xfrm>
          <a:prstGeom prst="rect">
            <a:avLst/>
          </a:prstGeom>
          <a:ln w="0">
            <a:noFill/>
          </a:ln>
        </p:spPr>
      </p:pic>
      <p:pic>
        <p:nvPicPr>
          <p:cNvPr id="41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2880" cy="509040"/>
          </a:xfrm>
          <a:prstGeom prst="rect">
            <a:avLst/>
          </a:prstGeom>
          <a:ln w="0">
            <a:noFill/>
          </a:ln>
        </p:spPr>
      </p:pic>
      <p:sp>
        <p:nvSpPr>
          <p:cNvPr id="42" name="CustomShape 4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1A5CE36D-DDD8-48FE-9763-91AD0F6225A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0" y="6642720"/>
            <a:ext cx="12179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How to Write a Thesis (or a Research Paper)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How-To-Write-A-Paper-Thesis/tree/main?tab=readme-ov-file" TargetMode="External"/><Relationship Id="rId3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hyperlink" Target="https://scholar.google.de/" TargetMode="External"/><Relationship Id="rId2" Type="http://schemas.openxmlformats.org/officeDocument/2006/relationships/hyperlink" Target="https://ieeexplore.ieee.org/Xplore/home.jsp" TargetMode="External"/><Relationship Id="rId3" Type="http://schemas.openxmlformats.org/officeDocument/2006/relationships/hyperlink" Target="https://dl.acm.org/" TargetMode="External"/><Relationship Id="rId4" Type="http://schemas.openxmlformats.org/officeDocument/2006/relationships/hyperlink" Target="https://aisel.aisnet.org/" TargetMode="External"/><Relationship Id="rId5" Type="http://schemas.openxmlformats.org/officeDocument/2006/relationships/slideLayout" Target="../slideLayouts/slideLayout4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s://www.researchgate.net/profile/Rodrigo-Silva-20/publication/320704338_Systematic_Literature_Review_in_Computer_Science_-_A_Practical_Guide/links/59f631caaca272607e2bc1c1/Systematic-Literature-Review-in-Computer-Science-A-Practical-Guide.pdf" TargetMode="External"/><Relationship Id="rId2" Type="http://schemas.openxmlformats.org/officeDocument/2006/relationships/slideLayout" Target="../slideLayouts/slideLayout4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hyperlink" Target="https://dl.acm.org/doi/abs/10.1145/2968219.2971409?casa_token=pcECnMEn_rAAAAAA:U80ycQ-3fALbvGq-BTCEbAVdA5Vk8v4BagXobWQDL2_Fv43nyAn_jgqYOBNR6X5UzxuixQ0vDXAM" TargetMode="External"/><Relationship Id="rId2" Type="http://schemas.openxmlformats.org/officeDocument/2006/relationships/slideLayout" Target="../slideLayouts/slideLayout4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hyperlink" Target="https://docs.freeplane.org/" TargetMode="External"/><Relationship Id="rId2" Type="http://schemas.openxmlformats.org/officeDocument/2006/relationships/hyperlink" Target="https://www.youtube.com/watch?v=YJSehRlU34w" TargetMode="External"/><Relationship Id="rId3" Type="http://schemas.openxmlformats.org/officeDocument/2006/relationships/hyperlink" Target="https://docs.freeplane.org/" TargetMode="External"/><Relationship Id="rId4" Type="http://schemas.openxmlformats.org/officeDocument/2006/relationships/hyperlink" Target="https://github.com/ETCE-LAB/How-To-Write-A-Paper-Thesis/blob/main/templates/Mind-Map/ThesisOutlineTemplate.mm" TargetMode="External"/><Relationship Id="rId5" Type="http://schemas.openxmlformats.org/officeDocument/2006/relationships/hyperlink" Target="https://www.springernature.com/gp/authors/campaigns/latex-author-support" TargetMode="External"/><Relationship Id="rId6" Type="http://schemas.openxmlformats.org/officeDocument/2006/relationships/hyperlink" Target="https://www.ieee.org/conferences/publishing/templates.html" TargetMode="External"/><Relationship Id="rId7" Type="http://schemas.openxmlformats.org/officeDocument/2006/relationships/hyperlink" Target="https://github.com/ETCE-LAB/How-To-Write-A-Paper-Thesis/blob/main/templates/LaTex/thesis-tex-generic.zip" TargetMode="External"/><Relationship Id="rId8" Type="http://schemas.openxmlformats.org/officeDocument/2006/relationships/slideLayout" Target="../slideLayouts/slideLayout2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hyperlink" Target="https://www.latex-tutorial.com/tutorials/" TargetMode="External"/><Relationship Id="rId2" Type="http://schemas.openxmlformats.org/officeDocument/2006/relationships/hyperlink" Target="https://www.cs.princeton.edu/courses/archive/spr10/cos433/Latex/latex-guide.pdf" TargetMode="External"/><Relationship Id="rId3" Type="http://schemas.openxmlformats.org/officeDocument/2006/relationships/hyperlink" Target="https://www.economics.utoronto.ca/osborne/latex/BIBTEX.HTM" TargetMode="External"/><Relationship Id="rId4" Type="http://schemas.openxmlformats.org/officeDocument/2006/relationships/slideLayout" Target="../slideLayouts/slideLayout2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hyperlink" Target="https://www.researchgate.net/profile/Rodrigo-Silva-20/publication/320704338_Systematic_Literature_Review_in_Computer_Science_-_A_Practical_Guide/links/59f631caaca272607e2bc1c1/Systematic-Literature-Review-in-Computer-Science-A-Practical-Guide.pdf" TargetMode="External"/><Relationship Id="rId2" Type="http://schemas.openxmlformats.org/officeDocument/2006/relationships/slideLayout" Target="../slideLayouts/slideLayout4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hyperlink" Target="https://www.jstor.org/stable/25148625" TargetMode="External"/><Relationship Id="rId2" Type="http://schemas.openxmlformats.org/officeDocument/2006/relationships/hyperlink" Target="https://journals.sagepub.com/doi/pdf/10.1177/14767503030011002" TargetMode="External"/><Relationship Id="rId3" Type="http://schemas.openxmlformats.org/officeDocument/2006/relationships/hyperlink" Target="https://www.jstor.org/stable/23043488" TargetMode="External"/><Relationship Id="rId4" Type="http://schemas.openxmlformats.org/officeDocument/2006/relationships/slideLayout" Target="../slideLayouts/slideLayout2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6"/>
          <p:cNvSpPr/>
          <p:nvPr/>
        </p:nvSpPr>
        <p:spPr>
          <a:xfrm>
            <a:off x="527400" y="1412640"/>
            <a:ext cx="10362960" cy="15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How to Write a Thesis, or a Research Paper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i="1" lang="de-DE" sz="2400" spc="-1" strike="noStrike">
                <a:solidFill>
                  <a:srgbClr val="008c4f"/>
                </a:solidFill>
                <a:latin typeface="Arial Unicode MS"/>
                <a:ea typeface="DejaVu Sans"/>
              </a:rPr>
              <a:t>A Short 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527400" y="2852640"/>
            <a:ext cx="10362960" cy="23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TU Clausthal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Center for Digital Technologies (DIGIT)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Institute for Software and Systems Engineering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www.etce-lab.com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49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5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5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5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Detecting a Gap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620000" y="2253960"/>
            <a:ext cx="7941960" cy="3865680"/>
          </a:xfrm>
          <a:prstGeom prst="rect">
            <a:avLst/>
          </a:prstGeom>
          <a:ln w="0">
            <a:noFill/>
          </a:ln>
        </p:spPr>
      </p:pic>
      <p:sp>
        <p:nvSpPr>
          <p:cNvPr id="92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54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5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CustomShape 5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CustomShape 5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Closing the Gap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920240" y="2595960"/>
            <a:ext cx="7894440" cy="282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58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5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CustomShape 6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" name="CustomShape 6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Closing the Gap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663200" y="2386440"/>
            <a:ext cx="8408520" cy="324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7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6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CustomShape 6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8" name="CustomShape 7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Trivium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839320" y="1976760"/>
            <a:ext cx="6056280" cy="406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7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7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CustomShape 7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CustomShape 7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Trivium – Research Paper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501200" y="2172240"/>
            <a:ext cx="8732520" cy="367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7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7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7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CustomShape 7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Research Questions (RQ) – Paper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729800" y="1843560"/>
            <a:ext cx="8275320" cy="433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79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8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CustomShape 8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CustomShape 8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Research Questions (RQ) – Thesis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710720" y="1838880"/>
            <a:ext cx="8313480" cy="434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8"/>
          <p:cNvSpPr/>
          <p:nvPr/>
        </p:nvSpPr>
        <p:spPr>
          <a:xfrm>
            <a:off x="335520" y="4406760"/>
            <a:ext cx="10738800" cy="13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Research Methods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9"/>
          <p:cNvSpPr/>
          <p:nvPr/>
        </p:nvSpPr>
        <p:spPr>
          <a:xfrm>
            <a:off x="335520" y="2906640"/>
            <a:ext cx="10738800" cy="14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6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Methods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63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TODO – different research methods for different fields of research, context, etc.</a:t>
            </a: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</p:txBody>
      </p:sp>
      <p:sp>
        <p:nvSpPr>
          <p:cNvPr id="133" name="CustomShape 6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6840000" y="1800000"/>
            <a:ext cx="17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83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Methods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8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CustomShape 8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" name="CustomShape 8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Information Systems Research Methods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87"/>
          <p:cNvSpPr/>
          <p:nvPr/>
        </p:nvSpPr>
        <p:spPr>
          <a:xfrm>
            <a:off x="360000" y="2859480"/>
            <a:ext cx="8999640" cy="2180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0" name="CustomShape 88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Common Information System (IS) Research Methods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Science Research (DSR)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Action Research (AR)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Action Design Research (ADR)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35520" y="764640"/>
            <a:ext cx="1073808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 and Disclaimer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335520" y="1268280"/>
            <a:ext cx="10738080" cy="50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Alex Norta, who taught the course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“How to Conduct Research? Thinking, research methods, structuring publications”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at Tallinn University of Technology, which inspired and formed the foundation of this presentation.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89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Methods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ustomShape 90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DSR in one page</a:t>
            </a: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</p:txBody>
      </p:sp>
      <p:sp>
        <p:nvSpPr>
          <p:cNvPr id="143" name="CustomShape 9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Design Science Research (DSR)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6840000" y="1800000"/>
            <a:ext cx="17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9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Methods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ustomShape 93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AR in one page</a:t>
            </a: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</p:txBody>
      </p:sp>
      <p:sp>
        <p:nvSpPr>
          <p:cNvPr id="147" name="CustomShape 9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Action Research (AR)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6840000" y="1800000"/>
            <a:ext cx="17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95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Methods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96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ADR in one page</a:t>
            </a: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</p:txBody>
      </p:sp>
      <p:sp>
        <p:nvSpPr>
          <p:cNvPr id="151" name="CustomShape 9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Action Design Research (ADR)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6840000" y="1800000"/>
            <a:ext cx="17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0"/>
          <p:cNvSpPr/>
          <p:nvPr/>
        </p:nvSpPr>
        <p:spPr>
          <a:xfrm>
            <a:off x="335520" y="4406760"/>
            <a:ext cx="10738800" cy="13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Structure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11"/>
          <p:cNvSpPr/>
          <p:nvPr/>
        </p:nvSpPr>
        <p:spPr>
          <a:xfrm>
            <a:off x="335520" y="2906640"/>
            <a:ext cx="10738800" cy="14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0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10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CustomShape 10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CustomShape 10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RQs – Paper vs. Thesis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358920" y="2520000"/>
            <a:ext cx="5760720" cy="3016080"/>
          </a:xfrm>
          <a:prstGeom prst="rect">
            <a:avLst/>
          </a:prstGeom>
          <a:ln w="0"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6480000" y="2700000"/>
            <a:ext cx="4824360" cy="25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00"/>
          <p:cNvSpPr/>
          <p:nvPr/>
        </p:nvSpPr>
        <p:spPr>
          <a:xfrm>
            <a:off x="335520" y="4406760"/>
            <a:ext cx="10738800" cy="13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Structure – Research Paper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101"/>
          <p:cNvSpPr/>
          <p:nvPr/>
        </p:nvSpPr>
        <p:spPr>
          <a:xfrm>
            <a:off x="335520" y="2906640"/>
            <a:ext cx="10738800" cy="14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06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ustomShape 10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CustomShape 10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CustomShape 10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Overview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6438600" y="1080000"/>
            <a:ext cx="8355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1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ustomShape 11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1" name="CustomShape 11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CustomShape 11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Abstract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566720" y="2389680"/>
            <a:ext cx="9053280" cy="319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3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13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" name="CustomShape 13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7" name="CustomShape 13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1 (Introduction)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6438600" y="1080000"/>
            <a:ext cx="8355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14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11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1" name="CustomShape 11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CustomShape 11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2 (Bridge Section)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2676960" y="3060000"/>
            <a:ext cx="6143400" cy="93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35520" y="4406760"/>
            <a:ext cx="10738800" cy="13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Introduction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35520" y="2906640"/>
            <a:ext cx="10738800" cy="14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18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11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6" name="CustomShape 12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7" name="CustomShape 12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3/4/5 (Answers to RQs)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6364080" y="418320"/>
            <a:ext cx="8355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2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12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1" name="CustomShape 12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2" name="CustomShape 12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6 (Evaluation)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874520" y="3060000"/>
            <a:ext cx="8205480" cy="16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266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26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CustomShape 26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CustomShape 26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7 (Conclusion)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565560" y="2700000"/>
            <a:ext cx="9874440" cy="233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95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25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1" name="CustomShape 25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CustomShape 25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References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2700000" y="2700000"/>
            <a:ext cx="6818760" cy="23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98"/>
          <p:cNvSpPr/>
          <p:nvPr/>
        </p:nvSpPr>
        <p:spPr>
          <a:xfrm>
            <a:off x="335520" y="4406760"/>
            <a:ext cx="10738800" cy="13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Structure – Thesis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99"/>
          <p:cNvSpPr/>
          <p:nvPr/>
        </p:nvSpPr>
        <p:spPr>
          <a:xfrm>
            <a:off x="335520" y="2906640"/>
            <a:ext cx="10738800" cy="14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26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ustomShape 12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8" name="CustomShape 12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9" name="CustomShape 12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Overview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620000" y="1638000"/>
            <a:ext cx="8820000" cy="530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34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13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3" name="CustomShape 13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4" name="CustomShape 13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Abstract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1566720" y="2389320"/>
            <a:ext cx="9053280" cy="319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38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13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8" name="CustomShape 14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" name="CustomShape 14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1 (Introduction)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636120" y="1923480"/>
            <a:ext cx="10343880" cy="437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4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14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CustomShape 14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4" name="CustomShape 14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2 (Bridge Section)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2676600" y="3060000"/>
            <a:ext cx="6143400" cy="93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34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3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" name="CustomShape 6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" name="CustomShape 6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3/4/5 (Answers to RQs)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236880" y="1788480"/>
            <a:ext cx="11463120" cy="48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4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CustomShape 1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" name="CustomShape 1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360000" y="2859480"/>
            <a:ext cx="8999640" cy="2180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CustomShape 19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write a thesis, or a research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are the required theoretical concepts to write a good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the general document structure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are the specific steps of writing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258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25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3" name="CustomShape 26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CustomShape 26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6 (Evaluation)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1874520" y="3060000"/>
            <a:ext cx="8205480" cy="16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26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26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8" name="CustomShape 26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9" name="CustomShape 26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7 (Conclusion)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565560" y="2700000"/>
            <a:ext cx="9874440" cy="233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5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15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3" name="CustomShape 15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4" name="CustomShape 15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Appendix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2700000" y="2700000"/>
            <a:ext cx="6818760" cy="23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2"/>
          <p:cNvSpPr/>
          <p:nvPr/>
        </p:nvSpPr>
        <p:spPr>
          <a:xfrm>
            <a:off x="335520" y="4406760"/>
            <a:ext cx="10738800" cy="13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Running Case – Seminar Paper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13"/>
          <p:cNvSpPr/>
          <p:nvPr/>
        </p:nvSpPr>
        <p:spPr>
          <a:xfrm>
            <a:off x="335520" y="2906640"/>
            <a:ext cx="10738800" cy="14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54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15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CustomShape 15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CustomShape 15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ustomShape 158"/>
          <p:cNvSpPr/>
          <p:nvPr/>
        </p:nvSpPr>
        <p:spPr>
          <a:xfrm>
            <a:off x="360000" y="2859480"/>
            <a:ext cx="8999640" cy="2000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CustomShape 159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write a seminar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RQ-1: What is a good way to review and process literature?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RQ-2: What is a good way to structure your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RQ-3: What is a good way to write your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are the specific steps of writing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6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CustomShape 16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CustomShape 16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7" name="CustomShape 16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ustomShape 165"/>
          <p:cNvSpPr/>
          <p:nvPr/>
        </p:nvSpPr>
        <p:spPr>
          <a:xfrm>
            <a:off x="360000" y="2859480"/>
            <a:ext cx="8999640" cy="2000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CustomShape 166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write a seminar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RQ-1: What is a good way to review and process literature?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RQ-2: What is a good way to structure your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RQ-3: What is a good way to write your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are the specific steps of writing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CustomShape 167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i="1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Might not be the best and most well defined RQs</a:t>
            </a: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7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17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3" name="CustomShape 17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CustomShape 17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Literature Sources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176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Google Scholar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Journals/Conferences/Magazines/etc., eg.,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ACM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AISeL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Libraries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are the specific steps of writing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8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18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CustomShape 18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9" name="CustomShape 18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Systematic Literature Review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186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Systematic Literature Review in Computer Science - A Practical Guide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 the specific steps of writing your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77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17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CustomShape 17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" name="CustomShape 18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“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Good” Literature – Examples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181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Peer-reviewed paper, journals, poster, 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Scientific books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(Bachelor-, Master-, PhD-Thesis)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(Patents)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46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14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8" name="CustomShape 18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9" name="CustomShape 19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“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Difficult” Literature – Examples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ustomShape 194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Whitepaper / Technical Reports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Websites (Blogs, Newspaper, etc.)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Unreviewed scientific materials (e.g., arXiv.org)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Peer-reviewed ≠ good literature (e.g., bogus/predatory conferences)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3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ustomShape 3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CustomShape 3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CustomShape 3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CustomShape 38"/>
          <p:cNvSpPr/>
          <p:nvPr/>
        </p:nvSpPr>
        <p:spPr>
          <a:xfrm>
            <a:off x="360000" y="2859480"/>
            <a:ext cx="8999640" cy="2180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CustomShape 39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write a thesis, or a research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are the required theoretical concepts to write a good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the general document structure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are the specific steps of writing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5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19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CustomShape 19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" name="CustomShape 19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How to Read a Paper?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199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Critical thinking!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the references of papers that you read!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2520000" y="2160000"/>
            <a:ext cx="6479640" cy="2441880"/>
          </a:xfrm>
          <a:prstGeom prst="rect">
            <a:avLst/>
          </a:prstGeom>
          <a:ln w="0">
            <a:noFill/>
          </a:ln>
        </p:spPr>
      </p:pic>
      <p:sp>
        <p:nvSpPr>
          <p:cNvPr id="287" name=""/>
          <p:cNvSpPr/>
          <p:nvPr/>
        </p:nvSpPr>
        <p:spPr>
          <a:xfrm>
            <a:off x="6438960" y="108036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20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CustomShape 20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0" name="CustomShape 20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CustomShape 20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Identify Your Gap and Define Your RQs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"/>
          <p:cNvSpPr/>
          <p:nvPr/>
        </p:nvSpPr>
        <p:spPr>
          <a:xfrm>
            <a:off x="6438960" y="108036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1696320" y="1843560"/>
            <a:ext cx="8322840" cy="475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20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20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6" name="CustomShape 20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CustomShape 20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LaTex vs. Word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CustomShape 232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LibreOffice / Word: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Widespread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Nice for short paper (1-3 pages)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Awful for long papers and complex structures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Move one figure and you may accidentally summon Satan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highlight>
                  <a:srgbClr val="ffffff"/>
                </a:highlight>
                <a:uFillTx/>
                <a:latin typeface="DejaVu Sans"/>
                <a:ea typeface="DejaVu Sans"/>
              </a:rPr>
              <a:t>LaTex: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  <a:ea typeface="DejaVu Sans"/>
              </a:rPr>
              <a:t>Simple scripting language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  <a:ea typeface="DejaVu Sans"/>
              </a:rPr>
              <a:t>Professional results, customizable and reusable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  <a:ea typeface="DejaVu Sans"/>
              </a:rPr>
              <a:t>Visualize complex mathematical equations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  <a:ea typeface="DejaVu Sans"/>
              </a:rPr>
              <a:t>Awesome reference management (Bibtex)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  <a:ea typeface="DejaVu Sans"/>
              </a:rPr>
              <a:t>Required by most conferences, journals, 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  <a:ea typeface="DejaVu Sans"/>
              </a:rPr>
              <a:t>Many templates available (Paper, Bachelor, Master, PhD, Book, etc.)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233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23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1" name="CustomShape 23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2" name="CustomShape 23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LaTex vs. Word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237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LibreOffice / Word: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Widespread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Nice for short paper (1-3 pages)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Awful for long papers and complex structures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Move one figure and you may accidentally summon Satan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LaTex: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Simple scripting language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Professional results, customizable and reusable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Visualize complex mathematical equations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Awesome reference management (Bibtex)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Required by most conferences, journals, 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Many templates available (Paper, Bachelor, Master, PhD, Book, etc.)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208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20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" name="CustomShape 21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CustomShape 21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Tips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238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Tell a story!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BUT, don’t write about your personal journey from the problem to the solution. Instead, write about the final and “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correct”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approach that leads to the solution.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Write for your audience? (Beginners vs. Experts)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you writing a BA/MA/PhD-Thesis, a seminar paper or a research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Writing is only 25% of the work, the other 75% happen before you even start writing.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239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ustomShape 24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CustomShape 24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CustomShape 24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Tips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243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 spelling mistakes.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Many iterations and proof-read several times.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Adhere to the template guidelines.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 long sentences.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Clarify special notations.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Figures are very helpful, but make sure to properly integrate them into you text (reference, comment, analyze).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equations if necessary, but be careful (+ same as for figures).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Balance between details and abstract ideas (page limits).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Making a claim? Provide a source or proof it!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21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21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CustomShape 21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" name="CustomShape 21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A Good Abstract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ustomShape 244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is the paper about?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is the State of the Art?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is the detected gap?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are the main questions to be answered pertaining to the gap?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Why is the solution good/better than other solutions?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stomShape 245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Roughly 100-200 words, depending on scope of publication, e.g., seminar paper vs. PhD-Thesis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246"/>
          <p:cNvSpPr/>
          <p:nvPr/>
        </p:nvSpPr>
        <p:spPr>
          <a:xfrm>
            <a:off x="1080000" y="2700000"/>
            <a:ext cx="9179640" cy="2180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216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ustomShape 21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3" name="CustomShape 21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4" name="CustomShape 21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Introduction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"/>
          <p:cNvSpPr/>
          <p:nvPr/>
        </p:nvSpPr>
        <p:spPr>
          <a:xfrm>
            <a:off x="6480000" y="720000"/>
            <a:ext cx="8355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22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22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8" name="CustomShape 22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9" name="CustomShape 22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Main Part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"/>
          <p:cNvSpPr/>
          <p:nvPr/>
        </p:nvSpPr>
        <p:spPr>
          <a:xfrm>
            <a:off x="6480000" y="720000"/>
            <a:ext cx="8355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228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24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3" name="CustomShape 24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4" name="CustomShape 24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A Good Conclusion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CustomShape 229"/>
          <p:cNvSpPr/>
          <p:nvPr/>
        </p:nvSpPr>
        <p:spPr>
          <a:xfrm>
            <a:off x="1122480" y="2520000"/>
            <a:ext cx="9179640" cy="2519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6" name="CustomShape 230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summary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Answer to RQ-1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Answer to RQ-2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Answer to RQ-3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(Evaluation)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Future Work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26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CustomShape 2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CustomShape 2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CustomShape 2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CustomShape 30"/>
          <p:cNvSpPr/>
          <p:nvPr/>
        </p:nvSpPr>
        <p:spPr>
          <a:xfrm>
            <a:off x="360000" y="2859480"/>
            <a:ext cx="8999640" cy="2180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CustomShape 31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write a thesis, or a research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are the required theoretical concepts to write a good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is the general document structure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are the specific steps of writing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224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ustomShape 22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9" name="CustomShape 22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CustomShape 22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References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231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sources (book, paper, phd/master thesis, website, journal, etc.)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Direct vs. indirect citations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Penguins are black and white”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vs.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authors [Ref.] argue that penguins are black and white.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citation styles (IEEE, APA, MLA, etc.)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It is not your own idea or work? Provide reference to the original source!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25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25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4" name="CustomShape 25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5" name="CustomShape 25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References (BibTex – Example)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ustomShape 254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 for the publication “Self-managed and blockchain-based vehicular ad-hoc networks ” -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72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@inproceedings{leiding2016self,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08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title={Self-managed and blockchain-based vehicular ad-hoc networks},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08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author={Leiding, Benjamin and Memarmoshrefi, Parisa and Hogrefe, Dieter},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08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booktitle={Proceedings of the 2016 ACM international joint conference on pervasive and ubiquitous computing: adjunct},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08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pages={137--140},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08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year={2016}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72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}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3"/>
          <p:cNvSpPr/>
          <p:nvPr/>
        </p:nvSpPr>
        <p:spPr>
          <a:xfrm>
            <a:off x="335520" y="4406760"/>
            <a:ext cx="10738800" cy="13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Additional Resources 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CustomShape 4"/>
          <p:cNvSpPr/>
          <p:nvPr/>
        </p:nvSpPr>
        <p:spPr>
          <a:xfrm>
            <a:off x="335520" y="2906640"/>
            <a:ext cx="10738800" cy="14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33552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Mind Map Template (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1"/>
              </a:rPr>
              <a:t>Freeplane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– Paper  →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 </a:t>
            </a:r>
            <a:r>
              <a:rPr b="0" lang="en-US" sz="1800" spc="-1" strike="noStrike" u="sng">
                <a:solidFill>
                  <a:srgbClr val="0000ff"/>
                </a:solidFill>
                <a:highlight>
                  <a:srgbClr val="ffff00"/>
                </a:highlight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Mind Map Template (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3"/>
              </a:rPr>
              <a:t>Freeplane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– Thesis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4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Latex – Paper (Springer)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5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Latex – Paper (IEEE)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6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Latex – Thesis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7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18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Templates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"/>
          <p:cNvSpPr/>
          <p:nvPr/>
        </p:nvSpPr>
        <p:spPr>
          <a:xfrm>
            <a:off x="6480000" y="720000"/>
            <a:ext cx="8355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89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CustomShape 190"/>
          <p:cNvSpPr/>
          <p:nvPr/>
        </p:nvSpPr>
        <p:spPr>
          <a:xfrm>
            <a:off x="33552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simple guide to LaTeX – Step by Step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Beginner’s Guide to LaTex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Using BibTex: A Short Guide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ustomShape 19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LaTex Tutorials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6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ustomShape 16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8" name="CustomShape 16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9" name="CustomShape 17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Systematic Literature Review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ustomShape 172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Systematic Literature Review in Computer Science - A Practical Guide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 the specific steps of writing your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48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CustomShape 149"/>
          <p:cNvSpPr/>
          <p:nvPr/>
        </p:nvSpPr>
        <p:spPr>
          <a:xfrm>
            <a:off x="33552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Science Research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Action Research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Action Design Research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ustomShape 19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Research Methods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33552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2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CustomShape 2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2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CustomShape 2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CustomShape 24"/>
          <p:cNvSpPr/>
          <p:nvPr/>
        </p:nvSpPr>
        <p:spPr>
          <a:xfrm>
            <a:off x="360000" y="2859480"/>
            <a:ext cx="8999640" cy="2180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CustomShape 25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write a thesis, or a research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are the required theoretical concepts to write a good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is the general document structure?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are the specific steps of writing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4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CustomShape 4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CustomShape 4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CustomShape 4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Creative Process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ustomShape 43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This is awesome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This is tricky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This is shit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I am shit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This might be OK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This is awesome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45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4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CustomShape 4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ustomShape 4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“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Why?”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ustomShape 50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Why should someone read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Introduce and motivate your topic/problem statement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Describe the State of the Art (SoA)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Detect a knowledge gap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Close the knowledge gap by providing an answer to the problem statement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Application>LibreOffice/24.2.6.2$Linux_X86_64 LibreOffice_project/420$Build-2</Application>
  <AppVersion>15.0000</AppVersion>
  <Words>3962</Words>
  <Paragraphs>438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cp:lastPrinted>2024-11-24T23:01:56Z</cp:lastPrinted>
  <dcterms:modified xsi:type="dcterms:W3CDTF">2024-11-24T23:07:06Z</dcterms:modified>
  <cp:revision>3662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1</vt:i4>
  </property>
  <property fmtid="{D5CDD505-2E9C-101B-9397-08002B2CF9AE}" pid="7" name="PresentationFormat">
    <vt:lpwstr>Breitbild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66</vt:i4>
  </property>
</Properties>
</file>