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21.png" ContentType="image/png"/>
  <Override PartName="/ppt/media/image19.png" ContentType="image/png"/>
  <Override PartName="/ppt/media/image5.png" ContentType="image/png"/>
  <Override PartName="/ppt/media/image14.png" ContentType="image/png"/>
  <Override PartName="/ppt/media/image15.png" ContentType="image/png"/>
  <Override PartName="/ppt/media/image6.png" ContentType="image/png"/>
  <Override PartName="/ppt/media/image10.png" ContentType="image/png"/>
  <Override PartName="/ppt/media/image1.png" ContentType="image/png"/>
  <Override PartName="/ppt/media/image16.png" ContentType="image/png"/>
  <Override PartName="/ppt/media/image7.png" ContentType="image/png"/>
  <Override PartName="/ppt/media/image2.png" ContentType="image/png"/>
  <Override PartName="/ppt/media/image11.png" ContentType="image/png"/>
  <Override PartName="/ppt/media/image8.png" ContentType="image/png"/>
  <Override PartName="/ppt/media/image17.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2.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56.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46.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1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57.xml.rels" ContentType="application/vnd.openxmlformats-package.relationships+xml"/>
  <Override PartName="/ppt/slides/_rels/slide55.xml.rels" ContentType="application/vnd.openxmlformats-package.relationships+xml"/>
  <Override PartName="/ppt/slides/_rels/slide18.xml.rels" ContentType="application/vnd.openxmlformats-package.relationships+xml"/>
  <Override PartName="/ppt/slides/_rels/slide60.xml.rels" ContentType="application/vnd.openxmlformats-package.relationships+xml"/>
  <Override PartName="/ppt/slides/_rels/slide15.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5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62.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_">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_">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__">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5480" cy="6844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5240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6E13CBFD-2CA8-4D3C-A337-9403A6DCD592}"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202320" cy="355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46320" cy="556200"/>
          </a:xfrm>
          <a:prstGeom prst="rect">
            <a:avLst/>
          </a:prstGeom>
          <a:ln w="0">
            <a:noFill/>
          </a:ln>
        </p:spPr>
      </p:pic>
      <p:pic>
        <p:nvPicPr>
          <p:cNvPr id="4" name="Grafik 2" descr=""/>
          <p:cNvPicPr/>
          <p:nvPr/>
        </p:nvPicPr>
        <p:blipFill>
          <a:blip r:embed="rId3"/>
          <a:stretch/>
        </p:blipFill>
        <p:spPr>
          <a:xfrm>
            <a:off x="7430400" y="134640"/>
            <a:ext cx="3692160" cy="508320"/>
          </a:xfrm>
          <a:prstGeom prst="rect">
            <a:avLst/>
          </a:prstGeom>
          <a:ln w="0">
            <a:noFill/>
          </a:ln>
        </p:spPr>
      </p:pic>
      <p:sp>
        <p:nvSpPr>
          <p:cNvPr id="5" name="CustomShape 4"/>
          <p:cNvSpPr/>
          <p:nvPr/>
        </p:nvSpPr>
        <p:spPr>
          <a:xfrm>
            <a:off x="912240" y="1268280"/>
            <a:ext cx="9202320" cy="355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35480" cy="6844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78440" cy="211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800" spc="-1" strike="noStrike">
                <a:solidFill>
                  <a:srgbClr val="a6a6a6"/>
                </a:solidFill>
                <a:latin typeface="DejaVu Sans"/>
                <a:ea typeface="DejaVu Sans"/>
              </a:rPr>
              <a:t>How to Write a Thesis (or a Research Paper)</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CustomShape 1"/>
          <p:cNvSpPr/>
          <p:nvPr/>
        </p:nvSpPr>
        <p:spPr>
          <a:xfrm>
            <a:off x="11444760" y="0"/>
            <a:ext cx="735480" cy="6844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ffffff"/>
              </a:solidFill>
              <a:latin typeface="Arial"/>
              <a:ea typeface="DejaVu Sans"/>
            </a:endParaRPr>
          </a:p>
        </p:txBody>
      </p:sp>
      <p:sp>
        <p:nvSpPr>
          <p:cNvPr id="9" name="CustomShape 2"/>
          <p:cNvSpPr/>
          <p:nvPr/>
        </p:nvSpPr>
        <p:spPr>
          <a:xfrm>
            <a:off x="11438640" y="6453360"/>
            <a:ext cx="75240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7AED93F2-BA14-474D-8BB1-3D36527A5273}"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0" name="CustomShape 3"/>
          <p:cNvSpPr/>
          <p:nvPr/>
        </p:nvSpPr>
        <p:spPr>
          <a:xfrm>
            <a:off x="912240" y="1268280"/>
            <a:ext cx="9202320" cy="355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000000"/>
              </a:solidFill>
              <a:latin typeface="Arial"/>
              <a:ea typeface="DejaVu Sans"/>
            </a:endParaRPr>
          </a:p>
        </p:txBody>
      </p:sp>
      <p:pic>
        <p:nvPicPr>
          <p:cNvPr id="11" name="Picture 19" descr="Logo_TUC_de_RGB"/>
          <p:cNvPicPr/>
          <p:nvPr/>
        </p:nvPicPr>
        <p:blipFill>
          <a:blip r:embed="rId2"/>
          <a:stretch/>
        </p:blipFill>
        <p:spPr>
          <a:xfrm>
            <a:off x="0" y="0"/>
            <a:ext cx="3046320" cy="556200"/>
          </a:xfrm>
          <a:prstGeom prst="rect">
            <a:avLst/>
          </a:prstGeom>
          <a:ln w="0">
            <a:noFill/>
          </a:ln>
        </p:spPr>
      </p:pic>
      <p:pic>
        <p:nvPicPr>
          <p:cNvPr id="12" name="Grafik 2" descr=""/>
          <p:cNvPicPr/>
          <p:nvPr/>
        </p:nvPicPr>
        <p:blipFill>
          <a:blip r:embed="rId3"/>
          <a:stretch/>
        </p:blipFill>
        <p:spPr>
          <a:xfrm>
            <a:off x="7430400" y="134640"/>
            <a:ext cx="3692160" cy="508320"/>
          </a:xfrm>
          <a:prstGeom prst="rect">
            <a:avLst/>
          </a:prstGeom>
          <a:ln w="0">
            <a:noFill/>
          </a:ln>
        </p:spPr>
      </p:pic>
      <p:sp>
        <p:nvSpPr>
          <p:cNvPr id="13" name="CustomShape 4"/>
          <p:cNvSpPr/>
          <p:nvPr/>
        </p:nvSpPr>
        <p:spPr>
          <a:xfrm>
            <a:off x="11444760" y="0"/>
            <a:ext cx="735480" cy="6844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ffffff"/>
              </a:solidFill>
              <a:latin typeface="Arial"/>
              <a:ea typeface="DejaVu Sans"/>
            </a:endParaRPr>
          </a:p>
        </p:txBody>
      </p:sp>
      <p:sp>
        <p:nvSpPr>
          <p:cNvPr id="14" name="CustomShape 5"/>
          <p:cNvSpPr/>
          <p:nvPr/>
        </p:nvSpPr>
        <p:spPr>
          <a:xfrm>
            <a:off x="11438640" y="6453360"/>
            <a:ext cx="75240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D0CA2786-0A02-4BC8-9312-4C85D35F4823}"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5" name="CustomShape 6"/>
          <p:cNvSpPr/>
          <p:nvPr/>
        </p:nvSpPr>
        <p:spPr>
          <a:xfrm>
            <a:off x="0" y="6642720"/>
            <a:ext cx="12178440" cy="211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800" spc="-1" strike="noStrike">
                <a:solidFill>
                  <a:srgbClr val="a6a6a6"/>
                </a:solidFill>
                <a:latin typeface="DejaVu Sans"/>
                <a:ea typeface="DejaVu Sans"/>
              </a:rPr>
              <a:t>How to Write a Thesis (or a Research Paper)</a:t>
            </a:r>
            <a:endParaRPr b="0" lang="en-GB" sz="800" spc="-1" strike="noStrike">
              <a:solidFill>
                <a:srgbClr val="000000"/>
              </a:solidFill>
              <a:latin typeface="Arial"/>
            </a:endParaRPr>
          </a:p>
        </p:txBody>
      </p:sp>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CustomShape 1"/>
          <p:cNvSpPr/>
          <p:nvPr/>
        </p:nvSpPr>
        <p:spPr>
          <a:xfrm>
            <a:off x="11444760" y="0"/>
            <a:ext cx="742320" cy="68511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9" name="CustomShape 2"/>
          <p:cNvSpPr/>
          <p:nvPr/>
        </p:nvSpPr>
        <p:spPr>
          <a:xfrm>
            <a:off x="11438640" y="6453360"/>
            <a:ext cx="7592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A7BED4B-4EB9-410F-AE6B-E54E04ED82D8}"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0" name="CustomShape 3"/>
          <p:cNvSpPr/>
          <p:nvPr/>
        </p:nvSpPr>
        <p:spPr>
          <a:xfrm>
            <a:off x="912240" y="1268280"/>
            <a:ext cx="9209160" cy="362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1" name="Picture 19" descr="Logo_TUC_de_RGB"/>
          <p:cNvPicPr/>
          <p:nvPr/>
        </p:nvPicPr>
        <p:blipFill>
          <a:blip r:embed="rId2"/>
          <a:stretch/>
        </p:blipFill>
        <p:spPr>
          <a:xfrm>
            <a:off x="0" y="0"/>
            <a:ext cx="3053160" cy="563040"/>
          </a:xfrm>
          <a:prstGeom prst="rect">
            <a:avLst/>
          </a:prstGeom>
          <a:ln w="0">
            <a:noFill/>
          </a:ln>
        </p:spPr>
      </p:pic>
      <p:pic>
        <p:nvPicPr>
          <p:cNvPr id="22" name="Grafik 2" descr=""/>
          <p:cNvPicPr/>
          <p:nvPr/>
        </p:nvPicPr>
        <p:blipFill>
          <a:blip r:embed="rId3"/>
          <a:stretch/>
        </p:blipFill>
        <p:spPr>
          <a:xfrm>
            <a:off x="7430400" y="134640"/>
            <a:ext cx="3699000" cy="515160"/>
          </a:xfrm>
          <a:prstGeom prst="rect">
            <a:avLst/>
          </a:prstGeom>
          <a:ln w="0">
            <a:noFill/>
          </a:ln>
        </p:spPr>
      </p:pic>
      <p:sp>
        <p:nvSpPr>
          <p:cNvPr id="23" name="CustomShape 4"/>
          <p:cNvSpPr/>
          <p:nvPr/>
        </p:nvSpPr>
        <p:spPr>
          <a:xfrm>
            <a:off x="912240" y="1268280"/>
            <a:ext cx="9209160" cy="362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 name="CustomShape 5"/>
          <p:cNvSpPr/>
          <p:nvPr/>
        </p:nvSpPr>
        <p:spPr>
          <a:xfrm>
            <a:off x="11444760" y="0"/>
            <a:ext cx="742320" cy="68511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2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CustomShape 1"/>
          <p:cNvSpPr/>
          <p:nvPr/>
        </p:nvSpPr>
        <p:spPr>
          <a:xfrm>
            <a:off x="11444760" y="0"/>
            <a:ext cx="735480" cy="6844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8" name="CustomShape 2"/>
          <p:cNvSpPr/>
          <p:nvPr/>
        </p:nvSpPr>
        <p:spPr>
          <a:xfrm>
            <a:off x="11438640" y="6453360"/>
            <a:ext cx="75240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A5E0B491-F877-434F-8E9C-63F214FBA85C}"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9" name="CustomShape 3"/>
          <p:cNvSpPr/>
          <p:nvPr/>
        </p:nvSpPr>
        <p:spPr>
          <a:xfrm>
            <a:off x="912240" y="1268280"/>
            <a:ext cx="920232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0" name="Picture 19" descr="Logo_TUC_de_RGB"/>
          <p:cNvPicPr/>
          <p:nvPr/>
        </p:nvPicPr>
        <p:blipFill>
          <a:blip r:embed="rId2"/>
          <a:stretch/>
        </p:blipFill>
        <p:spPr>
          <a:xfrm>
            <a:off x="0" y="0"/>
            <a:ext cx="3046320" cy="556200"/>
          </a:xfrm>
          <a:prstGeom prst="rect">
            <a:avLst/>
          </a:prstGeom>
          <a:ln w="0">
            <a:noFill/>
          </a:ln>
        </p:spPr>
      </p:pic>
      <p:pic>
        <p:nvPicPr>
          <p:cNvPr id="31" name="Grafik 2" descr=""/>
          <p:cNvPicPr/>
          <p:nvPr/>
        </p:nvPicPr>
        <p:blipFill>
          <a:blip r:embed="rId3"/>
          <a:stretch/>
        </p:blipFill>
        <p:spPr>
          <a:xfrm>
            <a:off x="7430400" y="134640"/>
            <a:ext cx="3692160" cy="508320"/>
          </a:xfrm>
          <a:prstGeom prst="rect">
            <a:avLst/>
          </a:prstGeom>
          <a:ln w="0">
            <a:noFill/>
          </a:ln>
        </p:spPr>
      </p:pic>
      <p:sp>
        <p:nvSpPr>
          <p:cNvPr id="32" name="CustomShape 4"/>
          <p:cNvSpPr/>
          <p:nvPr/>
        </p:nvSpPr>
        <p:spPr>
          <a:xfrm>
            <a:off x="11444760" y="0"/>
            <a:ext cx="735480" cy="6844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3" name="CustomShape 5"/>
          <p:cNvSpPr/>
          <p:nvPr/>
        </p:nvSpPr>
        <p:spPr>
          <a:xfrm>
            <a:off x="11438640" y="6453360"/>
            <a:ext cx="75240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3981FE61-3CCA-4702-99AB-6AA81E8E2C85}"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34" name="CustomShape 6"/>
          <p:cNvSpPr/>
          <p:nvPr/>
        </p:nvSpPr>
        <p:spPr>
          <a:xfrm>
            <a:off x="0" y="6642720"/>
            <a:ext cx="12178440" cy="211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800" spc="-1" strike="noStrike">
                <a:solidFill>
                  <a:srgbClr val="a6a6a6"/>
                </a:solidFill>
                <a:latin typeface="DejaVu Sans"/>
                <a:ea typeface="DejaVu Sans"/>
              </a:rPr>
              <a:t>How to Write a Thesis (or a Research Paper)</a:t>
            </a:r>
            <a:endParaRPr b="0" lang="en-GB" sz="800" spc="-1" strike="noStrike">
              <a:solidFill>
                <a:srgbClr val="000000"/>
              </a:solidFill>
              <a:latin typeface="Arial"/>
            </a:endParaRPr>
          </a:p>
        </p:txBody>
      </p:sp>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3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a:off x="11444760" y="0"/>
            <a:ext cx="735480" cy="6844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8" name="CustomShape 2"/>
          <p:cNvSpPr/>
          <p:nvPr/>
        </p:nvSpPr>
        <p:spPr>
          <a:xfrm>
            <a:off x="11438640" y="6453360"/>
            <a:ext cx="75240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9E28906A-81FB-4EBC-A93A-18BF07FCB598}"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39" name="CustomShape 3"/>
          <p:cNvSpPr/>
          <p:nvPr/>
        </p:nvSpPr>
        <p:spPr>
          <a:xfrm>
            <a:off x="912240" y="1268280"/>
            <a:ext cx="920232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0" name="Picture 19" descr="Logo_TUC_de_RGB"/>
          <p:cNvPicPr/>
          <p:nvPr/>
        </p:nvPicPr>
        <p:blipFill>
          <a:blip r:embed="rId2"/>
          <a:stretch/>
        </p:blipFill>
        <p:spPr>
          <a:xfrm>
            <a:off x="0" y="0"/>
            <a:ext cx="3046320" cy="556200"/>
          </a:xfrm>
          <a:prstGeom prst="rect">
            <a:avLst/>
          </a:prstGeom>
          <a:ln w="0">
            <a:noFill/>
          </a:ln>
        </p:spPr>
      </p:pic>
      <p:pic>
        <p:nvPicPr>
          <p:cNvPr id="41" name="Grafik 2" descr=""/>
          <p:cNvPicPr/>
          <p:nvPr/>
        </p:nvPicPr>
        <p:blipFill>
          <a:blip r:embed="rId3"/>
          <a:stretch/>
        </p:blipFill>
        <p:spPr>
          <a:xfrm>
            <a:off x="7430400" y="134640"/>
            <a:ext cx="3692160" cy="508320"/>
          </a:xfrm>
          <a:prstGeom prst="rect">
            <a:avLst/>
          </a:prstGeom>
          <a:ln w="0">
            <a:noFill/>
          </a:ln>
        </p:spPr>
      </p:pic>
      <p:sp>
        <p:nvSpPr>
          <p:cNvPr id="42" name="CustomShape 4"/>
          <p:cNvSpPr/>
          <p:nvPr/>
        </p:nvSpPr>
        <p:spPr>
          <a:xfrm>
            <a:off x="11444760" y="0"/>
            <a:ext cx="735480" cy="6844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3" name="CustomShape 5"/>
          <p:cNvSpPr/>
          <p:nvPr/>
        </p:nvSpPr>
        <p:spPr>
          <a:xfrm>
            <a:off x="11438640" y="6453360"/>
            <a:ext cx="75240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0A332337-FDA9-4BEB-B7B4-51842724D4D2}"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44" name="CustomShape 6"/>
          <p:cNvSpPr/>
          <p:nvPr/>
        </p:nvSpPr>
        <p:spPr>
          <a:xfrm>
            <a:off x="0" y="6642720"/>
            <a:ext cx="12178440" cy="211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800" spc="-1" strike="noStrike">
                <a:solidFill>
                  <a:srgbClr val="a6a6a6"/>
                </a:solidFill>
                <a:latin typeface="DejaVu Sans"/>
                <a:ea typeface="DejaVu Sans"/>
              </a:rPr>
              <a:t>How to Write a Thesis (or a Research Paper)</a:t>
            </a:r>
            <a:endParaRPr b="0" lang="en-GB" sz="800" spc="-1" strike="noStrike">
              <a:solidFill>
                <a:srgbClr val="000000"/>
              </a:solidFill>
              <a:latin typeface="Arial"/>
            </a:endParaRPr>
          </a:p>
        </p:txBody>
      </p:sp>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4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How-To-Write-A-Paper-Thesis/tree/main?tab=readme-ov-file" TargetMode="External"/><Relationship Id="rId3"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3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hyperlink" Target="https://scholar.google.de/" TargetMode="External"/><Relationship Id="rId2" Type="http://schemas.openxmlformats.org/officeDocument/2006/relationships/hyperlink" Target="https://ieeexplore.ieee.org/Xplore/home.jsp" TargetMode="External"/><Relationship Id="rId3" Type="http://schemas.openxmlformats.org/officeDocument/2006/relationships/hyperlink" Target="https://dl.acm.org/" TargetMode="External"/><Relationship Id="rId4" Type="http://schemas.openxmlformats.org/officeDocument/2006/relationships/hyperlink" Target="https://aisel.aisnet.org/" TargetMode="External"/><Relationship Id="rId5"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hyperlink" Target="https://www.researchgate.net/profile/Rodrigo-Silva-20/publication/320704338_Systematic_Literature_Review_in_Computer_Science_-_A_Practical_Guide/links/59f631caaca272607e2bc1c1/Systematic-Literature-Review-in-Computer-Science-A-Practical-Guide.pdf" TargetMode="External"/><Relationship Id="rId2"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Relationships xmlns="http://schemas.openxmlformats.org/package/2006/relationships"><Relationship Id="rId1" Type="http://schemas.openxmlformats.org/officeDocument/2006/relationships/hyperlink" Target="https://dl.acm.org/doi/abs/10.1145/2968219.2971409?casa_token=pcECnMEn_rAAAAAA:U80ycQ-3fALbvGq-BTCEbAVdA5Vk8v4BagXobWQDL2_Fv43nyAn_jgqYOBNR6X5UzxuixQ0vDXAM" TargetMode="External"/><Relationship Id="rId2" Type="http://schemas.openxmlformats.org/officeDocument/2006/relationships/slideLayout" Target="../slideLayouts/slideLayout4.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9.xml.rels><?xml version="1.0" encoding="UTF-8"?>
<Relationships xmlns="http://schemas.openxmlformats.org/package/2006/relationships"><Relationship Id="rId1" Type="http://schemas.openxmlformats.org/officeDocument/2006/relationships/hyperlink" Target="https://docs.freeplane.org/" TargetMode="External"/><Relationship Id="rId2" Type="http://schemas.openxmlformats.org/officeDocument/2006/relationships/hyperlink" Target="https://github.com/ETCE-LAB/How-To-Write-A-Paper-Thesis/blob/main/templates/Mind-Map/PaperOutlineTemplate.mm" TargetMode="External"/><Relationship Id="rId3" Type="http://schemas.openxmlformats.org/officeDocument/2006/relationships/hyperlink" Target="https://docs.freeplane.org/" TargetMode="External"/><Relationship Id="rId4" Type="http://schemas.openxmlformats.org/officeDocument/2006/relationships/hyperlink" Target="https://github.com/ETCE-LAB/How-To-Write-A-Paper-Thesis/blob/main/templates/Mind-Map/ThesisOutlineTemplate.mm" TargetMode="External"/><Relationship Id="rId5" Type="http://schemas.openxmlformats.org/officeDocument/2006/relationships/hyperlink" Target="https://www.springernature.com/gp/authors/campaigns/latex-author-support" TargetMode="External"/><Relationship Id="rId6" Type="http://schemas.openxmlformats.org/officeDocument/2006/relationships/hyperlink" Target="https://www.ieee.org/conferences/publishing/templates.html" TargetMode="External"/><Relationship Id="rId7" Type="http://schemas.openxmlformats.org/officeDocument/2006/relationships/hyperlink" Target="https://github.com/ETCE-LAB/How-To-Write-A-Paper-Thesis/blob/main/templates/LaTex/thesis-tex-generic.zip" TargetMode="External"/><Relationship Id="rId8"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60.xml.rels><?xml version="1.0" encoding="UTF-8"?>
<Relationships xmlns="http://schemas.openxmlformats.org/package/2006/relationships"><Relationship Id="rId1" Type="http://schemas.openxmlformats.org/officeDocument/2006/relationships/hyperlink" Target="https://www.latex-tutorial.com/tutorials/" TargetMode="External"/><Relationship Id="rId2" Type="http://schemas.openxmlformats.org/officeDocument/2006/relationships/hyperlink" Target="https://www.cs.princeton.edu/courses/archive/spr10/cos433/Latex/latex-guide.pdf" TargetMode="External"/><Relationship Id="rId3" Type="http://schemas.openxmlformats.org/officeDocument/2006/relationships/hyperlink" Target="https://www.economics.utoronto.ca/osborne/latex/BIBTEX.HTM" TargetMode="External"/><Relationship Id="rId4"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hyperlink" Target="https://www.researchgate.net/profile/Rodrigo-Silva-20/publication/320704338_Systematic_Literature_Review_in_Computer_Science_-_A_Practical_Guide/links/59f631caaca272607e2bc1c1/Systematic-Literature-Review-in-Computer-Science-A-Practical-Guide.pdf" TargetMode="External"/><Relationship Id="rId2" Type="http://schemas.openxmlformats.org/officeDocument/2006/relationships/slideLayout" Target="../slideLayouts/slideLayout4.xml"/>
</Relationships>
</file>

<file path=ppt/slides/_rels/slide62.xml.rels><?xml version="1.0" encoding="UTF-8"?>
<Relationships xmlns="http://schemas.openxmlformats.org/package/2006/relationships"><Relationship Id="rId1" Type="http://schemas.openxmlformats.org/officeDocument/2006/relationships/hyperlink" Target="https://www.jstor.org/stable/25148625" TargetMode="External"/><Relationship Id="rId2" Type="http://schemas.openxmlformats.org/officeDocument/2006/relationships/hyperlink" Target="https://journals.sagepub.com/doi/pdf/10.1177/14767503030011002" TargetMode="External"/><Relationship Id="rId3" Type="http://schemas.openxmlformats.org/officeDocument/2006/relationships/hyperlink" Target="https://www.jstor.org/stable/23043488" TargetMode="External"/><Relationship Id="rId4"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6"/>
          <p:cNvSpPr/>
          <p:nvPr/>
        </p:nvSpPr>
        <p:spPr>
          <a:xfrm>
            <a:off x="527400" y="1412640"/>
            <a:ext cx="10362240" cy="15786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defTabSz="914400">
              <a:lnSpc>
                <a:spcPct val="100000"/>
              </a:lnSpc>
            </a:pPr>
            <a:r>
              <a:rPr b="1" lang="en-US" sz="3200" spc="-1" strike="noStrike">
                <a:solidFill>
                  <a:srgbClr val="008c4f"/>
                </a:solidFill>
                <a:latin typeface="DejaVu Sans"/>
                <a:ea typeface="DejaVu Sans"/>
              </a:rPr>
              <a:t>How to Write a Thesis, or a Research Paper</a:t>
            </a:r>
            <a:endParaRPr b="0" lang="en-GB" sz="3200" spc="-1" strike="noStrike">
              <a:solidFill>
                <a:srgbClr val="000000"/>
              </a:solidFill>
              <a:latin typeface="Arial"/>
            </a:endParaRPr>
          </a:p>
          <a:p>
            <a:pPr algn="ctr" defTabSz="914400">
              <a:lnSpc>
                <a:spcPct val="100000"/>
              </a:lnSpc>
            </a:pPr>
            <a:endParaRPr b="0" lang="en-GB" sz="2400" spc="-1" strike="noStrike">
              <a:solidFill>
                <a:srgbClr val="000000"/>
              </a:solidFill>
              <a:latin typeface="Arial"/>
            </a:endParaRPr>
          </a:p>
          <a:p>
            <a:pPr algn="ctr" defTabSz="914400">
              <a:lnSpc>
                <a:spcPct val="100000"/>
              </a:lnSpc>
            </a:pPr>
            <a:r>
              <a:rPr b="1" i="1" lang="de-DE" sz="2400" spc="-1" strike="noStrike">
                <a:solidFill>
                  <a:srgbClr val="008c4f"/>
                </a:solidFill>
                <a:latin typeface="Arial Unicode MS"/>
                <a:ea typeface="DejaVu Sans"/>
              </a:rPr>
              <a:t>A Short Introduction</a:t>
            </a:r>
            <a:endParaRPr b="0" lang="en-GB" sz="2400" spc="-1" strike="noStrike">
              <a:solidFill>
                <a:srgbClr val="000000"/>
              </a:solidFill>
              <a:latin typeface="Arial"/>
            </a:endParaRPr>
          </a:p>
          <a:p>
            <a:pPr algn="ctr" defTabSz="914400">
              <a:lnSpc>
                <a:spcPct val="100000"/>
              </a:lnSpc>
            </a:pPr>
            <a:endParaRPr b="0" lang="en-GB" sz="400" spc="-1" strike="noStrike">
              <a:solidFill>
                <a:srgbClr val="000000"/>
              </a:solidFill>
              <a:latin typeface="Arial"/>
            </a:endParaRPr>
          </a:p>
        </p:txBody>
      </p:sp>
      <p:sp>
        <p:nvSpPr>
          <p:cNvPr id="48" name="CustomShape 7"/>
          <p:cNvSpPr/>
          <p:nvPr/>
        </p:nvSpPr>
        <p:spPr>
          <a:xfrm>
            <a:off x="527400" y="2852640"/>
            <a:ext cx="10362240" cy="2369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endParaRPr b="0" lang="en-GB" sz="1800" spc="-1" strike="noStrike">
              <a:solidFill>
                <a:srgbClr val="000000"/>
              </a:solidFill>
              <a:latin typeface="Arial"/>
            </a:endParaRPr>
          </a:p>
          <a:p>
            <a:pPr algn="ctr">
              <a:lnSpc>
                <a:spcPct val="100000"/>
              </a:lnSpc>
              <a:spcBef>
                <a:spcPts val="241"/>
              </a:spcBef>
              <a:tabLst>
                <a:tab algn="l" pos="0"/>
              </a:tabLst>
            </a:pPr>
            <a:endParaRPr b="0" lang="en-GB" sz="1800" spc="-1" strike="noStrike">
              <a:solidFill>
                <a:srgbClr val="000000"/>
              </a:solidFill>
              <a:latin typeface="Arial"/>
            </a:endParaRPr>
          </a:p>
          <a:p>
            <a:pPr algn="ctr">
              <a:lnSpc>
                <a:spcPct val="100000"/>
              </a:lnSpc>
              <a:spcBef>
                <a:spcPts val="241"/>
              </a:spcBef>
              <a:tabLst>
                <a:tab algn="l" pos="0"/>
              </a:tabLst>
            </a:pPr>
            <a:r>
              <a:rPr b="0" lang="en-US" sz="1600" spc="-1" strike="noStrike">
                <a:solidFill>
                  <a:srgbClr val="000000"/>
                </a:solidFill>
                <a:latin typeface="Arial Unicode MS"/>
                <a:ea typeface="DejaVu Sans"/>
              </a:rPr>
              <a:t>Prof. Dr. Benjamin Leiding</a:t>
            </a:r>
            <a:endParaRPr b="0" lang="en-GB" sz="1600" spc="-1" strike="noStrike">
              <a:solidFill>
                <a:srgbClr val="000000"/>
              </a:solidFill>
              <a:latin typeface="Arial"/>
            </a:endParaRPr>
          </a:p>
          <a:p>
            <a:pPr algn="ctr">
              <a:lnSpc>
                <a:spcPct val="100000"/>
              </a:lnSpc>
              <a:spcBef>
                <a:spcPts val="320"/>
              </a:spcBef>
              <a:tabLst>
                <a:tab algn="l" pos="0"/>
              </a:tabLst>
            </a:pP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TU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 </a:t>
            </a:r>
            <a:r>
              <a:rPr b="0" lang="en-US" sz="1600" spc="-1" strike="noStrike">
                <a:solidFill>
                  <a:srgbClr val="000000"/>
                </a:solidFill>
                <a:latin typeface="Arial Unicode MS"/>
                <a:ea typeface="DejaVu Sans"/>
              </a:rPr>
              <a:t>Center for Digital Technologies (DIGIT)</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Institute for Software and Systems Engineering</a:t>
            </a:r>
            <a:endParaRPr b="0" lang="en-GB" sz="1600" spc="-1" strike="noStrike">
              <a:solidFill>
                <a:srgbClr val="000000"/>
              </a:solidFill>
              <a:latin typeface="Arial"/>
            </a:endParaRPr>
          </a:p>
          <a:p>
            <a:pPr algn="ctr">
              <a:lnSpc>
                <a:spcPct val="100000"/>
              </a:lnSpc>
              <a:spcBef>
                <a:spcPts val="320"/>
              </a:spcBef>
              <a:tabLst>
                <a:tab algn="l" pos="0"/>
              </a:tabLst>
            </a:pP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benjamin.leiding@tu-clausthal.de</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www.etce-lab.com</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79"/>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92" name="CustomShape 80"/>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3" name="CustomShape 81"/>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4" name="CustomShape 82"/>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Research Questions (RQ) – Thesis </a:t>
            </a:r>
            <a:endParaRPr b="0" lang="en-GB" sz="2200" spc="-1" strike="noStrike">
              <a:solidFill>
                <a:srgbClr val="000000"/>
              </a:solidFill>
              <a:latin typeface="Arial"/>
            </a:endParaRPr>
          </a:p>
        </p:txBody>
      </p:sp>
      <p:sp>
        <p:nvSpPr>
          <p:cNvPr id="95" name=""/>
          <p:cNvSpPr/>
          <p:nvPr/>
        </p:nvSpPr>
        <p:spPr>
          <a:xfrm>
            <a:off x="4279680" y="298800"/>
            <a:ext cx="3820320" cy="6012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Remove the “Grammar-” from the three columns</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Replacce “Grammar-Q” with “Q1.1/Q1.2/...”</a:t>
            </a:r>
            <a:endParaRPr b="0" lang="en-GB" sz="1800" spc="-1" strike="noStrike">
              <a:solidFill>
                <a:srgbClr val="000000"/>
              </a:solidFill>
              <a:latin typeface="Arial"/>
            </a:endParaRPr>
          </a:p>
        </p:txBody>
      </p:sp>
      <p:pic>
        <p:nvPicPr>
          <p:cNvPr id="96" name="" descr=""/>
          <p:cNvPicPr/>
          <p:nvPr/>
        </p:nvPicPr>
        <p:blipFill>
          <a:blip r:embed="rId1"/>
          <a:stretch/>
        </p:blipFill>
        <p:spPr>
          <a:xfrm>
            <a:off x="1767240" y="2520000"/>
            <a:ext cx="8312760" cy="4341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8"/>
          <p:cNvSpPr/>
          <p:nvPr/>
        </p:nvSpPr>
        <p:spPr>
          <a:xfrm>
            <a:off x="335520" y="4406760"/>
            <a:ext cx="10738080" cy="13471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Research Methods</a:t>
            </a:r>
            <a:endParaRPr b="0" lang="en-GB" sz="3000" spc="-1" strike="noStrike">
              <a:solidFill>
                <a:srgbClr val="000000"/>
              </a:solidFill>
              <a:latin typeface="Arial"/>
            </a:endParaRPr>
          </a:p>
        </p:txBody>
      </p:sp>
      <p:sp>
        <p:nvSpPr>
          <p:cNvPr id="98" name="CustomShape 9"/>
          <p:cNvSpPr/>
          <p:nvPr/>
        </p:nvSpPr>
        <p:spPr>
          <a:xfrm>
            <a:off x="335520" y="2906640"/>
            <a:ext cx="10738080" cy="148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7"/>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00" name="CustomShape 18"/>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Quantitative research methods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Usually associated with natural sciences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Methods associated with measurements, e.g., numeric scales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Used to test hypotheses or create a set of observations for inductive reasoning</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Accuracy and repeatability of vital importance</a:t>
            </a:r>
            <a:endParaRPr b="0" lang="en-GB" sz="1800" spc="-1" strike="noStrike">
              <a:solidFill>
                <a:srgbClr val="000000"/>
              </a:solidFill>
              <a:latin typeface="Arial"/>
            </a:endParaRPr>
          </a:p>
          <a:p>
            <a:pPr defTabSz="914400">
              <a:lnSpc>
                <a:spcPct val="100000"/>
              </a:lnSpc>
              <a:spcBef>
                <a:spcPts val="360"/>
              </a:spcBef>
            </a:pP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Qualitative research methods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Usually associated with social sciences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Methods involving case studies, surveys, etc.</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Concerned with increasing understanding of an area, rather than an explanation</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Repeatability might be challenging</a:t>
            </a:r>
            <a:endParaRPr b="0" lang="en-GB" sz="1800" spc="-1" strike="noStrike">
              <a:solidFill>
                <a:srgbClr val="000000"/>
              </a:solidFill>
              <a:latin typeface="Arial"/>
            </a:endParaRPr>
          </a:p>
        </p:txBody>
      </p:sp>
      <p:sp>
        <p:nvSpPr>
          <p:cNvPr id="101" name="CustomShape 19"/>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Quantitative &amp; Qualitative Research Methods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83"/>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03" name="CustomShape 38"/>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104" name="CustomShape 39"/>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105" name="CustomShape 58"/>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Information Systems Research Methods</a:t>
            </a:r>
            <a:endParaRPr b="0" lang="en-GB" sz="2200" spc="-1" strike="noStrike">
              <a:solidFill>
                <a:srgbClr val="000000"/>
              </a:solidFill>
              <a:latin typeface="Arial"/>
            </a:endParaRPr>
          </a:p>
        </p:txBody>
      </p:sp>
      <p:sp>
        <p:nvSpPr>
          <p:cNvPr id="106" name="CustomShape 59"/>
          <p:cNvSpPr/>
          <p:nvPr/>
        </p:nvSpPr>
        <p:spPr>
          <a:xfrm>
            <a:off x="360000" y="2859480"/>
            <a:ext cx="8998920" cy="21794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107" name="CustomShape 60"/>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Common Information System (IS) Research Methods</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Design Science Research (DSR)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Action Research (AR)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Action Design Research (ADR)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89"/>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09" name="CustomShape 90"/>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algn="ctr" defTabSz="914400">
              <a:lnSpc>
                <a:spcPct val="100000"/>
              </a:lnSpc>
              <a:spcBef>
                <a:spcPts val="360"/>
              </a:spcBef>
            </a:pPr>
            <a:r>
              <a:rPr b="0" i="1" lang="en-US" sz="1800" spc="-1" strike="noStrike">
                <a:solidFill>
                  <a:srgbClr val="000000"/>
                </a:solidFill>
                <a:latin typeface="DejaVu Sans"/>
                <a:ea typeface="DejaVu Sans"/>
              </a:rPr>
              <a:t>DSR is a research methodology in computer science, combining practical problem-solving, theory building and testing, and iterative development to create robust and effective solutions.</a:t>
            </a:r>
            <a:endParaRPr b="0" lang="en-GB" sz="1800" spc="-1" strike="noStrike">
              <a:solidFill>
                <a:srgbClr val="000000"/>
              </a:solidFill>
              <a:latin typeface="Arial"/>
            </a:endParaRPr>
          </a:p>
          <a:p>
            <a:pPr algn="ct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key output in DSR is an artifact, which can be a model, a method, a construct, or software. The artifact is created to solve a particular problem.</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DSR process involves the iterative design and testing of artifacts, where each iteration offers an opportunity for refinement and learning.</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By observing how artifacts work in practice, DSR can contribute to the development of new theories and the testing of existing ones.</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Rigorous evaluation plays a critical role in DSR, validating the effectiveness of the artifact in meeting its intended goals.</a:t>
            </a:r>
            <a:endParaRPr b="0" lang="en-GB" sz="1800" spc="-1" strike="noStrike">
              <a:solidFill>
                <a:srgbClr val="000000"/>
              </a:solidFill>
              <a:latin typeface="Arial"/>
            </a:endParaRPr>
          </a:p>
        </p:txBody>
      </p:sp>
      <p:sp>
        <p:nvSpPr>
          <p:cNvPr id="110" name="CustomShape 91"/>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Design Science Research (DSR)</a:t>
            </a:r>
            <a:endParaRPr b="0" lang="en-GB" sz="2200" spc="-1" strike="noStrike">
              <a:solidFill>
                <a:srgbClr val="000000"/>
              </a:solidFill>
              <a:latin typeface="Arial"/>
            </a:endParaRPr>
          </a:p>
        </p:txBody>
      </p:sp>
      <p:sp>
        <p:nvSpPr>
          <p:cNvPr id="111" name="CustomShape 31"/>
          <p:cNvSpPr/>
          <p:nvPr/>
        </p:nvSpPr>
        <p:spPr>
          <a:xfrm>
            <a:off x="335520" y="1800000"/>
            <a:ext cx="10824120" cy="1079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92"/>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13" name="CustomShape 93"/>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algn="ctr" defTabSz="914400">
              <a:lnSpc>
                <a:spcPct val="100000"/>
              </a:lnSpc>
              <a:spcBef>
                <a:spcPts val="360"/>
              </a:spcBef>
            </a:pPr>
            <a:r>
              <a:rPr b="0" lang="en-US" sz="1800" spc="-1" strike="noStrike">
                <a:solidFill>
                  <a:srgbClr val="000000"/>
                </a:solidFill>
                <a:latin typeface="DejaVu Sans"/>
                <a:ea typeface="DejaVu Sans"/>
              </a:rPr>
              <a:t>Action Research combines real-world problem-solving with scientific inquiry. By involving researchers and participants in a collaborative, cyclic process, it aims to bring practical improvements and expand knowledge within the specific context.</a:t>
            </a:r>
            <a:endParaRPr b="0" lang="en-GB" sz="1800" spc="-1" strike="noStrike">
              <a:solidFill>
                <a:srgbClr val="000000"/>
              </a:solidFill>
              <a:latin typeface="Arial"/>
            </a:endParaRPr>
          </a:p>
          <a:p>
            <a:pPr algn="ct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AR involves the active participation of researchers and participants working together to solve a specific problem.</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dual objectives of AR are to improve a particular practice (e.g., a process, a method) and to gain deeper understanding of it.</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It ollows a cyclic process of planning, action, observation, and reflection, resulting in a revised plan for the next cycle.</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It attempts to link theory and the real world, creating actionable knowledge that is applicable to real-world issues.</a:t>
            </a:r>
            <a:endParaRPr b="0" lang="en-GB" sz="1800" spc="-1" strike="noStrike">
              <a:solidFill>
                <a:srgbClr val="000000"/>
              </a:solidFill>
              <a:latin typeface="Arial"/>
            </a:endParaRPr>
          </a:p>
        </p:txBody>
      </p:sp>
      <p:sp>
        <p:nvSpPr>
          <p:cNvPr id="114" name="CustomShape 94"/>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Action Research (AR)</a:t>
            </a:r>
            <a:endParaRPr b="0" lang="en-GB" sz="2200" spc="-1" strike="noStrike">
              <a:solidFill>
                <a:srgbClr val="000000"/>
              </a:solidFill>
              <a:latin typeface="Arial"/>
            </a:endParaRPr>
          </a:p>
        </p:txBody>
      </p:sp>
      <p:sp>
        <p:nvSpPr>
          <p:cNvPr id="115" name="CustomShape 32"/>
          <p:cNvSpPr/>
          <p:nvPr/>
        </p:nvSpPr>
        <p:spPr>
          <a:xfrm>
            <a:off x="250920" y="1980000"/>
            <a:ext cx="10824120" cy="1259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95"/>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17" name="CustomShape 96"/>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100000"/>
              </a:lnSpc>
            </a:pPr>
            <a:r>
              <a:rPr b="0" lang="en-US" sz="1800" spc="-1" strike="noStrike">
                <a:solidFill>
                  <a:srgbClr val="000000"/>
                </a:solidFill>
                <a:latin typeface="DejaVu Sans"/>
                <a:ea typeface="DejaVu Sans"/>
              </a:rPr>
              <a:t>ADR merges the best of both worlds from design science research and action research. Via its iterative and participative process, ADR provides solutions to practical problems while contributing to the theoretical body of knowledge.</a:t>
            </a:r>
            <a:endParaRPr b="0" lang="en-GB" sz="1800" spc="-1" strike="noStrike">
              <a:solidFill>
                <a:srgbClr val="000000"/>
              </a:solidFill>
              <a:latin typeface="Arial"/>
            </a:endParaRPr>
          </a:p>
          <a:p>
            <a:pPr algn="ct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ADR combines DSR and AR by integrating the problem-solving focus of DSR with the interactive, participatory aspects of AR.</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ADR operates in iterative cycles involving problem identification, solution design, implementation, and reflection, aimed at refining both practice and theory.</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ADR's stages include: problem formulation (Building), intervention in the application environment (Intervention), and evaluation of the intervention (Evaluation).</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ADR seeks to generate new theories emergent from the application of the design artifact in a real-world setting.</a:t>
            </a:r>
            <a:endParaRPr b="0" lang="en-GB" sz="1800" spc="-1" strike="noStrike">
              <a:solidFill>
                <a:srgbClr val="000000"/>
              </a:solidFill>
              <a:latin typeface="Arial"/>
            </a:endParaRPr>
          </a:p>
        </p:txBody>
      </p:sp>
      <p:sp>
        <p:nvSpPr>
          <p:cNvPr id="118" name="CustomShape 9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Action Design Research (ADR)</a:t>
            </a:r>
            <a:endParaRPr b="0" lang="en-GB" sz="2200" spc="-1" strike="noStrike">
              <a:solidFill>
                <a:srgbClr val="000000"/>
              </a:solidFill>
              <a:latin typeface="Arial"/>
            </a:endParaRPr>
          </a:p>
        </p:txBody>
      </p:sp>
      <p:sp>
        <p:nvSpPr>
          <p:cNvPr id="119" name="CustomShape 33"/>
          <p:cNvSpPr/>
          <p:nvPr/>
        </p:nvSpPr>
        <p:spPr>
          <a:xfrm>
            <a:off x="250920" y="1800000"/>
            <a:ext cx="10824120" cy="1259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62"/>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21" name="CustomShape 26"/>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algn="ctr" defTabSz="914400">
              <a:lnSpc>
                <a:spcPct val="100000"/>
              </a:lnSpc>
              <a:spcBef>
                <a:spcPts val="360"/>
              </a:spcBef>
            </a:pPr>
            <a:r>
              <a:rPr b="0" lang="en-US" sz="1800" spc="-1" strike="noStrike">
                <a:solidFill>
                  <a:srgbClr val="000000"/>
                </a:solidFill>
                <a:latin typeface="DejaVu Sans"/>
                <a:ea typeface="DejaVu Sans"/>
              </a:rPr>
              <a:t>Rigor in research methods is integral to producing valid, reliable, and credible findings – not only in computer science.</a:t>
            </a:r>
            <a:endParaRPr b="0" lang="en-GB" sz="1800" spc="-1" strike="noStrike">
              <a:solidFill>
                <a:srgbClr val="000000"/>
              </a:solidFill>
              <a:latin typeface="Arial"/>
            </a:endParaRPr>
          </a:p>
          <a:p>
            <a:pPr algn="ctr" defTabSz="914400">
              <a:lnSpc>
                <a:spcPct val="100000"/>
              </a:lnSpc>
              <a:spcBef>
                <a:spcPts val="360"/>
              </a:spcBef>
            </a:pP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Rigorous research methods allow for accurate data collection, analysis, and interpretation, ensuring the reliability of results in computer science projects.</a:t>
            </a: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Ensures validity of results, allowing for meaningful conclusions and actionable insights in developing technologies and algorithms.</a:t>
            </a: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Studies and experiments can be replicated, corroborating findings and bolstering the reliability and utility of research outcomes.</a:t>
            </a:r>
            <a:endParaRPr b="0" lang="en-GB" sz="1800" spc="-1" strike="noStrike">
              <a:solidFill>
                <a:srgbClr val="000000"/>
              </a:solidFill>
              <a:latin typeface="Arial"/>
            </a:endParaRPr>
          </a:p>
        </p:txBody>
      </p:sp>
      <p:sp>
        <p:nvSpPr>
          <p:cNvPr id="122" name="CustomShape 2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Rigor</a:t>
            </a:r>
            <a:endParaRPr b="0" lang="en-GB" sz="2200" spc="-1" strike="noStrike">
              <a:solidFill>
                <a:srgbClr val="000000"/>
              </a:solidFill>
              <a:latin typeface="Arial"/>
            </a:endParaRPr>
          </a:p>
        </p:txBody>
      </p:sp>
      <p:sp>
        <p:nvSpPr>
          <p:cNvPr id="123" name="CustomShape 28"/>
          <p:cNvSpPr/>
          <p:nvPr/>
        </p:nvSpPr>
        <p:spPr>
          <a:xfrm>
            <a:off x="335520" y="2520000"/>
            <a:ext cx="10824120" cy="719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29"/>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25" name="CustomShape 30"/>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algn="ctr" defTabSz="914400">
              <a:lnSpc>
                <a:spcPct val="100000"/>
              </a:lnSpc>
              <a:spcBef>
                <a:spcPts val="360"/>
              </a:spcBef>
            </a:pPr>
            <a:r>
              <a:rPr b="0" i="1" lang="en-US" sz="1800" spc="-1" strike="noStrike">
                <a:solidFill>
                  <a:srgbClr val="000000"/>
                </a:solidFill>
                <a:latin typeface="DejaVu Sans"/>
                <a:ea typeface="DejaVu Sans"/>
              </a:rPr>
              <a:t>Rigor in research methods is integral to producing valid, reliable, and credible findings – not only in computer science.</a:t>
            </a:r>
            <a:endParaRPr b="0" lang="en-GB" sz="1800" spc="-1" strike="noStrike">
              <a:solidFill>
                <a:srgbClr val="000000"/>
              </a:solidFill>
              <a:latin typeface="Arial"/>
            </a:endParaRPr>
          </a:p>
          <a:p>
            <a:pPr algn="ct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Rigorous research methods allow for accurate data collection, analysis, and interpretation, ensuring the reliability of results in computer science projects.</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Ensures validity of results, allowing for meaningful conclusions and actionable insights in developing technologies and algorithms.</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endParaRPr b="0" lang="en-GB" sz="1800" spc="-1" strike="noStrike">
              <a:solidFill>
                <a:srgbClr val="000000"/>
              </a:solidFill>
              <a:latin typeface="Arial"/>
            </a:endParaRPr>
          </a:p>
        </p:txBody>
      </p:sp>
      <p:sp>
        <p:nvSpPr>
          <p:cNvPr id="126" name="CustomShape 61"/>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Rigor</a:t>
            </a:r>
            <a:endParaRPr b="0" lang="en-GB" sz="2200" spc="-1" strike="noStrike">
              <a:solidFill>
                <a:srgbClr val="000000"/>
              </a:solidFill>
              <a:latin typeface="Arial"/>
            </a:endParaRPr>
          </a:p>
        </p:txBody>
      </p:sp>
      <p:sp>
        <p:nvSpPr>
          <p:cNvPr id="127" name="CustomShape 63"/>
          <p:cNvSpPr/>
          <p:nvPr/>
        </p:nvSpPr>
        <p:spPr>
          <a:xfrm>
            <a:off x="335520" y="2520000"/>
            <a:ext cx="10824120" cy="719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0"/>
          <p:cNvSpPr/>
          <p:nvPr/>
        </p:nvSpPr>
        <p:spPr>
          <a:xfrm>
            <a:off x="335520" y="4406760"/>
            <a:ext cx="10738080" cy="13471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Structure</a:t>
            </a:r>
            <a:endParaRPr b="0" lang="en-GB" sz="3000" spc="-1" strike="noStrike">
              <a:solidFill>
                <a:srgbClr val="000000"/>
              </a:solidFill>
              <a:latin typeface="Arial"/>
            </a:endParaRPr>
          </a:p>
        </p:txBody>
      </p:sp>
      <p:sp>
        <p:nvSpPr>
          <p:cNvPr id="129" name="CustomShape 11"/>
          <p:cNvSpPr/>
          <p:nvPr/>
        </p:nvSpPr>
        <p:spPr>
          <a:xfrm>
            <a:off x="335520" y="2906640"/>
            <a:ext cx="10738080" cy="148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335520" y="764640"/>
            <a:ext cx="10737360" cy="4881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License and Disclaimer</a:t>
            </a:r>
            <a:endParaRPr b="0" lang="en-GB" sz="2400" spc="-1" strike="noStrike">
              <a:solidFill>
                <a:srgbClr val="000000"/>
              </a:solidFill>
              <a:latin typeface="Arial"/>
            </a:endParaRPr>
          </a:p>
        </p:txBody>
      </p:sp>
      <p:sp>
        <p:nvSpPr>
          <p:cNvPr id="50" name="CustomShape 2"/>
          <p:cNvSpPr/>
          <p:nvPr/>
        </p:nvSpPr>
        <p:spPr>
          <a:xfrm>
            <a:off x="335520" y="1268280"/>
            <a:ext cx="10737360" cy="50248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288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defTabSz="914400">
              <a:lnSpc>
                <a:spcPct val="100000"/>
              </a:lnSpc>
              <a:spcBef>
                <a:spcPts val="360"/>
              </a:spcBef>
            </a:pPr>
            <a:endParaRPr b="0" lang="en-GB" sz="1800" spc="-1" strike="noStrike">
              <a:solidFill>
                <a:srgbClr val="000000"/>
              </a:solidFill>
              <a:latin typeface="Arial"/>
            </a:endParaRPr>
          </a:p>
          <a:p>
            <a:pPr marL="195120" indent="-18288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defTabSz="914400">
              <a:lnSpc>
                <a:spcPct val="100000"/>
              </a:lnSpc>
              <a:spcBef>
                <a:spcPts val="360"/>
              </a:spcBef>
            </a:pPr>
            <a:endParaRPr b="0" lang="en-GB" sz="1800" spc="-1" strike="noStrike">
              <a:solidFill>
                <a:srgbClr val="000000"/>
              </a:solidFill>
              <a:latin typeface="Arial"/>
            </a:endParaRPr>
          </a:p>
          <a:p>
            <a:pPr marL="195120" indent="-18288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Special thanks to Prof. Dr. Alex Norta, who taught the course </a:t>
            </a:r>
            <a:r>
              <a:rPr b="0" i="1" lang="en-US" sz="1800" spc="-1" strike="noStrike">
                <a:solidFill>
                  <a:srgbClr val="000000"/>
                </a:solidFill>
                <a:latin typeface="DejaVu Sans"/>
                <a:ea typeface="DejaVu Sans"/>
              </a:rPr>
              <a:t>“How to Conduct Research? Thinking, research methods, structuring publications”</a:t>
            </a:r>
            <a:r>
              <a:rPr b="0" lang="en-US" sz="1800" spc="-1" strike="noStrike">
                <a:solidFill>
                  <a:srgbClr val="000000"/>
                </a:solidFill>
                <a:latin typeface="DejaVu Sans"/>
                <a:ea typeface="DejaVu Sans"/>
              </a:rPr>
              <a:t> at Tallinn University of Technology, which inspired and formed the foundation of this presentation.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02"/>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a:t>
            </a:r>
            <a:endParaRPr b="0" lang="en-GB" sz="2400" spc="-1" strike="noStrike">
              <a:solidFill>
                <a:srgbClr val="000000"/>
              </a:solidFill>
              <a:latin typeface="Arial"/>
            </a:endParaRPr>
          </a:p>
        </p:txBody>
      </p:sp>
      <p:sp>
        <p:nvSpPr>
          <p:cNvPr id="131" name="CustomShape 103"/>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2" name="CustomShape 10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3" name="CustomShape 105"/>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RQs – Paper vs. Thesis</a:t>
            </a:r>
            <a:endParaRPr b="0" lang="en-GB" sz="2200" spc="-1" strike="noStrike">
              <a:solidFill>
                <a:srgbClr val="000000"/>
              </a:solidFill>
              <a:latin typeface="Arial"/>
            </a:endParaRPr>
          </a:p>
        </p:txBody>
      </p:sp>
      <p:pic>
        <p:nvPicPr>
          <p:cNvPr id="134" name="" descr=""/>
          <p:cNvPicPr/>
          <p:nvPr/>
        </p:nvPicPr>
        <p:blipFill>
          <a:blip r:embed="rId1"/>
          <a:stretch/>
        </p:blipFill>
        <p:spPr>
          <a:xfrm>
            <a:off x="358920" y="2520000"/>
            <a:ext cx="5760000" cy="3015360"/>
          </a:xfrm>
          <a:prstGeom prst="rect">
            <a:avLst/>
          </a:prstGeom>
          <a:ln w="0">
            <a:noFill/>
          </a:ln>
        </p:spPr>
      </p:pic>
      <p:pic>
        <p:nvPicPr>
          <p:cNvPr id="135" name="" descr=""/>
          <p:cNvPicPr/>
          <p:nvPr/>
        </p:nvPicPr>
        <p:blipFill>
          <a:blip r:embed="rId2"/>
          <a:stretch/>
        </p:blipFill>
        <p:spPr>
          <a:xfrm>
            <a:off x="6480000" y="2700000"/>
            <a:ext cx="4823640" cy="2518920"/>
          </a:xfrm>
          <a:prstGeom prst="rect">
            <a:avLst/>
          </a:prstGeom>
          <a:ln w="0">
            <a:noFill/>
          </a:ln>
        </p:spPr>
      </p:pic>
      <p:sp>
        <p:nvSpPr>
          <p:cNvPr id="136" name=""/>
          <p:cNvSpPr/>
          <p:nvPr/>
        </p:nvSpPr>
        <p:spPr>
          <a:xfrm>
            <a:off x="2880000" y="478800"/>
            <a:ext cx="3820320" cy="6012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Remove the “Grammar-” from the three columns</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Replacce “Grammar-Q” with “Q1.1/Q1.2/...”</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00"/>
          <p:cNvSpPr/>
          <p:nvPr/>
        </p:nvSpPr>
        <p:spPr>
          <a:xfrm>
            <a:off x="335520" y="4406760"/>
            <a:ext cx="10738080" cy="13471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Structure – Research Paper</a:t>
            </a:r>
            <a:endParaRPr b="0" lang="en-GB" sz="3000" spc="-1" strike="noStrike">
              <a:solidFill>
                <a:srgbClr val="000000"/>
              </a:solidFill>
              <a:latin typeface="Arial"/>
            </a:endParaRPr>
          </a:p>
        </p:txBody>
      </p:sp>
      <p:sp>
        <p:nvSpPr>
          <p:cNvPr id="138" name="CustomShape 101"/>
          <p:cNvSpPr/>
          <p:nvPr/>
        </p:nvSpPr>
        <p:spPr>
          <a:xfrm>
            <a:off x="335520" y="2906640"/>
            <a:ext cx="10738080" cy="148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06"/>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40" name="CustomShape 1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1" name="CustomShape 1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2" name="CustomShape 16"/>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Overview </a:t>
            </a:r>
            <a:endParaRPr b="0" lang="en-GB" sz="2200" spc="-1" strike="noStrike">
              <a:solidFill>
                <a:srgbClr val="000000"/>
              </a:solidFill>
              <a:latin typeface="Arial"/>
            </a:endParaRPr>
          </a:p>
        </p:txBody>
      </p:sp>
      <p:pic>
        <p:nvPicPr>
          <p:cNvPr id="143" name="" descr=""/>
          <p:cNvPicPr/>
          <p:nvPr/>
        </p:nvPicPr>
        <p:blipFill>
          <a:blip r:embed="rId1"/>
          <a:stretch/>
        </p:blipFill>
        <p:spPr>
          <a:xfrm>
            <a:off x="720000" y="1620000"/>
            <a:ext cx="10259280" cy="51742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10"/>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45" name="CustomShape 111"/>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6" name="CustomShape 11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7" name="CustomShape 113"/>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Abstract</a:t>
            </a:r>
            <a:endParaRPr b="0" lang="en-GB" sz="2200" spc="-1" strike="noStrike">
              <a:solidFill>
                <a:srgbClr val="000000"/>
              </a:solidFill>
              <a:latin typeface="Arial"/>
            </a:endParaRPr>
          </a:p>
        </p:txBody>
      </p:sp>
      <p:pic>
        <p:nvPicPr>
          <p:cNvPr id="148" name="" descr=""/>
          <p:cNvPicPr/>
          <p:nvPr/>
        </p:nvPicPr>
        <p:blipFill>
          <a:blip r:embed="rId1"/>
          <a:stretch/>
        </p:blipFill>
        <p:spPr>
          <a:xfrm>
            <a:off x="1566720" y="2389680"/>
            <a:ext cx="9052560" cy="31899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30"/>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50" name="CustomShape 131"/>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1" name="CustomShape 13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2" name="CustomShape 133"/>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1 (Introduction) </a:t>
            </a:r>
            <a:endParaRPr b="0" lang="en-GB" sz="2200" spc="-1" strike="noStrike">
              <a:solidFill>
                <a:srgbClr val="000000"/>
              </a:solidFill>
              <a:latin typeface="Arial"/>
            </a:endParaRPr>
          </a:p>
        </p:txBody>
      </p:sp>
      <p:pic>
        <p:nvPicPr>
          <p:cNvPr id="153" name="" descr=""/>
          <p:cNvPicPr/>
          <p:nvPr/>
        </p:nvPicPr>
        <p:blipFill>
          <a:blip r:embed="rId1"/>
          <a:stretch/>
        </p:blipFill>
        <p:spPr>
          <a:xfrm>
            <a:off x="1740960" y="2160000"/>
            <a:ext cx="8338320" cy="35992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14"/>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55" name="CustomShape 11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6" name="CustomShape 11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7" name="CustomShape 11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2 (Bridge Section) </a:t>
            </a:r>
            <a:endParaRPr b="0" lang="en-GB" sz="2200" spc="-1" strike="noStrike">
              <a:solidFill>
                <a:srgbClr val="000000"/>
              </a:solidFill>
              <a:latin typeface="Arial"/>
            </a:endParaRPr>
          </a:p>
        </p:txBody>
      </p:sp>
      <p:pic>
        <p:nvPicPr>
          <p:cNvPr id="158" name="" descr=""/>
          <p:cNvPicPr/>
          <p:nvPr/>
        </p:nvPicPr>
        <p:blipFill>
          <a:blip r:embed="rId1"/>
          <a:stretch/>
        </p:blipFill>
        <p:spPr>
          <a:xfrm>
            <a:off x="2676960" y="3060000"/>
            <a:ext cx="6142680" cy="9324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18"/>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60" name="CustomShape 119"/>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1" name="CustomShape 120"/>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2" name="CustomShape 121"/>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3/4/5 (Answers to RQs) </a:t>
            </a:r>
            <a:endParaRPr b="0" lang="en-GB" sz="2200" spc="-1" strike="noStrike">
              <a:solidFill>
                <a:srgbClr val="000000"/>
              </a:solidFill>
              <a:latin typeface="Arial"/>
            </a:endParaRPr>
          </a:p>
        </p:txBody>
      </p:sp>
      <p:pic>
        <p:nvPicPr>
          <p:cNvPr id="163" name="" descr=""/>
          <p:cNvPicPr/>
          <p:nvPr/>
        </p:nvPicPr>
        <p:blipFill>
          <a:blip r:embed="rId1"/>
          <a:stretch/>
        </p:blipFill>
        <p:spPr>
          <a:xfrm>
            <a:off x="2338920" y="2880000"/>
            <a:ext cx="6840360" cy="24948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22"/>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65" name="CustomShape 123"/>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6" name="CustomShape 12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7" name="CustomShape 125"/>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6 (Evaluation) </a:t>
            </a:r>
            <a:endParaRPr b="0" lang="en-GB" sz="2200" spc="-1" strike="noStrike">
              <a:solidFill>
                <a:srgbClr val="000000"/>
              </a:solidFill>
              <a:latin typeface="Arial"/>
            </a:endParaRPr>
          </a:p>
        </p:txBody>
      </p:sp>
      <p:pic>
        <p:nvPicPr>
          <p:cNvPr id="168" name="" descr=""/>
          <p:cNvPicPr/>
          <p:nvPr/>
        </p:nvPicPr>
        <p:blipFill>
          <a:blip r:embed="rId1"/>
          <a:stretch/>
        </p:blipFill>
        <p:spPr>
          <a:xfrm>
            <a:off x="1874520" y="3060000"/>
            <a:ext cx="8204760" cy="16192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266"/>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70" name="CustomShape 267"/>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1" name="CustomShape 268"/>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2" name="CustomShape 269"/>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7 (Conclusion) </a:t>
            </a:r>
            <a:endParaRPr b="0" lang="en-GB" sz="2200" spc="-1" strike="noStrike">
              <a:solidFill>
                <a:srgbClr val="000000"/>
              </a:solidFill>
              <a:latin typeface="Arial"/>
            </a:endParaRPr>
          </a:p>
        </p:txBody>
      </p:sp>
      <p:pic>
        <p:nvPicPr>
          <p:cNvPr id="173" name="" descr=""/>
          <p:cNvPicPr/>
          <p:nvPr/>
        </p:nvPicPr>
        <p:blipFill>
          <a:blip r:embed="rId1"/>
          <a:stretch/>
        </p:blipFill>
        <p:spPr>
          <a:xfrm>
            <a:off x="565560" y="2700000"/>
            <a:ext cx="9873720" cy="23295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95"/>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75" name="CustomShape 25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CustomShape 25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7" name="CustomShape 25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References</a:t>
            </a:r>
            <a:endParaRPr b="0" lang="en-GB" sz="2200" spc="-1" strike="noStrike">
              <a:solidFill>
                <a:srgbClr val="000000"/>
              </a:solidFill>
              <a:latin typeface="Arial"/>
            </a:endParaRPr>
          </a:p>
        </p:txBody>
      </p:sp>
      <p:pic>
        <p:nvPicPr>
          <p:cNvPr id="178" name="" descr=""/>
          <p:cNvPicPr/>
          <p:nvPr/>
        </p:nvPicPr>
        <p:blipFill>
          <a:blip r:embed="rId1"/>
          <a:stretch/>
        </p:blipFill>
        <p:spPr>
          <a:xfrm>
            <a:off x="2700000" y="2700000"/>
            <a:ext cx="6818040" cy="23515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20"/>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52" name="CustomShape 21"/>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3" name="CustomShape 2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4" name="CustomShape 23"/>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55" name="CustomShape 24"/>
          <p:cNvSpPr/>
          <p:nvPr/>
        </p:nvSpPr>
        <p:spPr>
          <a:xfrm>
            <a:off x="360000" y="2859480"/>
            <a:ext cx="8998920" cy="21794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6" name="CustomShape 25"/>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How to write a thesis, or a research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What are the required theoretical concepts to write a good thesis/paper?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What is the general document structure?</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What are the specific steps of writing your thesis/paper?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98"/>
          <p:cNvSpPr/>
          <p:nvPr/>
        </p:nvSpPr>
        <p:spPr>
          <a:xfrm>
            <a:off x="335520" y="4406760"/>
            <a:ext cx="10738080" cy="13471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Structure – Thesis</a:t>
            </a:r>
            <a:endParaRPr b="0" lang="en-GB" sz="3000" spc="-1" strike="noStrike">
              <a:solidFill>
                <a:srgbClr val="000000"/>
              </a:solidFill>
              <a:latin typeface="Arial"/>
            </a:endParaRPr>
          </a:p>
        </p:txBody>
      </p:sp>
      <p:sp>
        <p:nvSpPr>
          <p:cNvPr id="180" name="CustomShape 99"/>
          <p:cNvSpPr/>
          <p:nvPr/>
        </p:nvSpPr>
        <p:spPr>
          <a:xfrm>
            <a:off x="335520" y="2906640"/>
            <a:ext cx="10738080" cy="148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26"/>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182" name="CustomShape 127"/>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3" name="CustomShape 128"/>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4" name="CustomShape 129"/>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Overview </a:t>
            </a:r>
            <a:endParaRPr b="0" lang="en-GB" sz="2200" spc="-1" strike="noStrike">
              <a:solidFill>
                <a:srgbClr val="000000"/>
              </a:solidFill>
              <a:latin typeface="Arial"/>
            </a:endParaRPr>
          </a:p>
        </p:txBody>
      </p:sp>
      <p:pic>
        <p:nvPicPr>
          <p:cNvPr id="185" name="" descr=""/>
          <p:cNvPicPr/>
          <p:nvPr/>
        </p:nvPicPr>
        <p:blipFill>
          <a:blip r:embed="rId1"/>
          <a:stretch/>
        </p:blipFill>
        <p:spPr>
          <a:xfrm>
            <a:off x="1620000" y="1638000"/>
            <a:ext cx="8819280" cy="53049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34"/>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187" name="CustomShape 13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8" name="CustomShape 13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9" name="CustomShape 13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Abstract</a:t>
            </a:r>
            <a:endParaRPr b="0" lang="en-GB" sz="2200" spc="-1" strike="noStrike">
              <a:solidFill>
                <a:srgbClr val="000000"/>
              </a:solidFill>
              <a:latin typeface="Arial"/>
            </a:endParaRPr>
          </a:p>
        </p:txBody>
      </p:sp>
      <p:pic>
        <p:nvPicPr>
          <p:cNvPr id="190" name="" descr=""/>
          <p:cNvPicPr/>
          <p:nvPr/>
        </p:nvPicPr>
        <p:blipFill>
          <a:blip r:embed="rId1"/>
          <a:stretch/>
        </p:blipFill>
        <p:spPr>
          <a:xfrm>
            <a:off x="1566720" y="2389320"/>
            <a:ext cx="9052560" cy="318996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38"/>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192" name="CustomShape 139"/>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3" name="CustomShape 140"/>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4" name="CustomShape 141"/>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1 (Introduction) </a:t>
            </a:r>
            <a:endParaRPr b="0" lang="en-GB" sz="2200" spc="-1" strike="noStrike">
              <a:solidFill>
                <a:srgbClr val="000000"/>
              </a:solidFill>
              <a:latin typeface="Arial"/>
            </a:endParaRPr>
          </a:p>
        </p:txBody>
      </p:sp>
      <p:pic>
        <p:nvPicPr>
          <p:cNvPr id="195" name="" descr=""/>
          <p:cNvPicPr/>
          <p:nvPr/>
        </p:nvPicPr>
        <p:blipFill>
          <a:blip r:embed="rId1"/>
          <a:stretch/>
        </p:blipFill>
        <p:spPr>
          <a:xfrm>
            <a:off x="636120" y="1923480"/>
            <a:ext cx="10343160" cy="437580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42"/>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197" name="CustomShape 143"/>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8" name="CustomShape 14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9" name="CustomShape 145"/>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2 (Bridge Section) </a:t>
            </a:r>
            <a:endParaRPr b="0" lang="en-GB" sz="2200" spc="-1" strike="noStrike">
              <a:solidFill>
                <a:srgbClr val="000000"/>
              </a:solidFill>
              <a:latin typeface="Arial"/>
            </a:endParaRPr>
          </a:p>
        </p:txBody>
      </p:sp>
      <p:pic>
        <p:nvPicPr>
          <p:cNvPr id="200" name="" descr=""/>
          <p:cNvPicPr/>
          <p:nvPr/>
        </p:nvPicPr>
        <p:blipFill>
          <a:blip r:embed="rId1"/>
          <a:stretch/>
        </p:blipFill>
        <p:spPr>
          <a:xfrm>
            <a:off x="540000" y="3240000"/>
            <a:ext cx="10665000" cy="16192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34"/>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02" name="CustomShape 3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3" name="CustomShape 6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4" name="CustomShape 66"/>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3/4/5 (Answers to RQs) </a:t>
            </a:r>
            <a:endParaRPr b="0" lang="en-GB" sz="2200" spc="-1" strike="noStrike">
              <a:solidFill>
                <a:srgbClr val="000000"/>
              </a:solidFill>
              <a:latin typeface="Arial"/>
            </a:endParaRPr>
          </a:p>
        </p:txBody>
      </p:sp>
      <p:pic>
        <p:nvPicPr>
          <p:cNvPr id="205" name="" descr=""/>
          <p:cNvPicPr/>
          <p:nvPr/>
        </p:nvPicPr>
        <p:blipFill>
          <a:blip r:embed="rId1"/>
          <a:stretch/>
        </p:blipFill>
        <p:spPr>
          <a:xfrm>
            <a:off x="236880" y="1788480"/>
            <a:ext cx="11462400" cy="487080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258"/>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07" name="CustomShape 259"/>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8" name="CustomShape 260"/>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9" name="CustomShape 261"/>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6 (Evaluation) </a:t>
            </a:r>
            <a:endParaRPr b="0" lang="en-GB" sz="2200" spc="-1" strike="noStrike">
              <a:solidFill>
                <a:srgbClr val="000000"/>
              </a:solidFill>
              <a:latin typeface="Arial"/>
            </a:endParaRPr>
          </a:p>
        </p:txBody>
      </p:sp>
      <p:pic>
        <p:nvPicPr>
          <p:cNvPr id="210" name="" descr=""/>
          <p:cNvPicPr/>
          <p:nvPr/>
        </p:nvPicPr>
        <p:blipFill>
          <a:blip r:embed="rId1"/>
          <a:stretch/>
        </p:blipFill>
        <p:spPr>
          <a:xfrm>
            <a:off x="1874520" y="3060000"/>
            <a:ext cx="8204760" cy="161928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262"/>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12" name="CustomShape 263"/>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3" name="CustomShape 26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4" name="CustomShape 265"/>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7 (Conclusion) </a:t>
            </a:r>
            <a:endParaRPr b="0" lang="en-GB" sz="2200" spc="-1" strike="noStrike">
              <a:solidFill>
                <a:srgbClr val="000000"/>
              </a:solidFill>
              <a:latin typeface="Arial"/>
            </a:endParaRPr>
          </a:p>
        </p:txBody>
      </p:sp>
      <p:pic>
        <p:nvPicPr>
          <p:cNvPr id="215" name="" descr=""/>
          <p:cNvPicPr/>
          <p:nvPr/>
        </p:nvPicPr>
        <p:blipFill>
          <a:blip r:embed="rId1"/>
          <a:stretch/>
        </p:blipFill>
        <p:spPr>
          <a:xfrm>
            <a:off x="565560" y="2700000"/>
            <a:ext cx="9873720" cy="232956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50"/>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17" name="CustomShape 151"/>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8" name="CustomShape 15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9" name="CustomShape 153"/>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Appendix</a:t>
            </a:r>
            <a:endParaRPr b="0" lang="en-GB" sz="2200" spc="-1" strike="noStrike">
              <a:solidFill>
                <a:srgbClr val="000000"/>
              </a:solidFill>
              <a:latin typeface="Arial"/>
            </a:endParaRPr>
          </a:p>
        </p:txBody>
      </p:sp>
      <p:pic>
        <p:nvPicPr>
          <p:cNvPr id="220" name="" descr=""/>
          <p:cNvPicPr/>
          <p:nvPr/>
        </p:nvPicPr>
        <p:blipFill>
          <a:blip r:embed="rId1"/>
          <a:stretch/>
        </p:blipFill>
        <p:spPr>
          <a:xfrm>
            <a:off x="2700000" y="2700000"/>
            <a:ext cx="6818040" cy="235152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2"/>
          <p:cNvSpPr/>
          <p:nvPr/>
        </p:nvSpPr>
        <p:spPr>
          <a:xfrm>
            <a:off x="335520" y="4406760"/>
            <a:ext cx="10738080" cy="13471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Running Case – Seminar Paper</a:t>
            </a:r>
            <a:endParaRPr b="0" lang="en-GB" sz="3000" spc="-1" strike="noStrike">
              <a:solidFill>
                <a:srgbClr val="000000"/>
              </a:solidFill>
              <a:latin typeface="Arial"/>
            </a:endParaRPr>
          </a:p>
        </p:txBody>
      </p:sp>
      <p:sp>
        <p:nvSpPr>
          <p:cNvPr id="222" name="CustomShape 13"/>
          <p:cNvSpPr/>
          <p:nvPr/>
        </p:nvSpPr>
        <p:spPr>
          <a:xfrm>
            <a:off x="335520" y="2906640"/>
            <a:ext cx="10738080" cy="148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40"/>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58" name="CustomShape 41"/>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9" name="CustomShape 4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0" name="CustomShape 44"/>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The Creative Process</a:t>
            </a:r>
            <a:endParaRPr b="0" lang="en-GB" sz="2200" spc="-1" strike="noStrike">
              <a:solidFill>
                <a:srgbClr val="000000"/>
              </a:solidFill>
              <a:latin typeface="Arial"/>
            </a:endParaRPr>
          </a:p>
        </p:txBody>
      </p:sp>
      <p:sp>
        <p:nvSpPr>
          <p:cNvPr id="61" name="CustomShape 43"/>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is awesome</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is tricky</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is shit</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I am shit</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might be OK</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is awesome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54"/>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24" name="CustomShape 15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5" name="CustomShape 15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6" name="CustomShape 15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227" name="CustomShape 158"/>
          <p:cNvSpPr/>
          <p:nvPr/>
        </p:nvSpPr>
        <p:spPr>
          <a:xfrm>
            <a:off x="360000" y="2859480"/>
            <a:ext cx="8998920" cy="19994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8" name="CustomShape 159"/>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How to write a seminar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RQ-1: What is a good way to review and process literature?</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RQ-2: What is a good way to structure your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RQ-3: What is a good way to write your paper?</a:t>
            </a:r>
            <a:r>
              <a:rPr b="0" lang="en-US" sz="1800" spc="-1" strike="noStrike">
                <a:solidFill>
                  <a:srgbClr val="ffffff"/>
                </a:solidFill>
                <a:latin typeface="DejaVu Sans"/>
                <a:ea typeface="DejaVu Sans"/>
              </a:rPr>
              <a:t>at are the specific steps of writing your thesis/paper?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61"/>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30" name="CustomShape 16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1" name="CustomShape 163"/>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2" name="CustomShape 164"/>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233" name="CustomShape 165"/>
          <p:cNvSpPr/>
          <p:nvPr/>
        </p:nvSpPr>
        <p:spPr>
          <a:xfrm>
            <a:off x="360000" y="2859480"/>
            <a:ext cx="8998920" cy="19994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4" name="CustomShape 166"/>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How to write a seminar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RQ-1: What is a good way to review and process literature?</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RQ-2: What is a good way to structure your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RQ-3: What is a good way to write your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ffffff"/>
                </a:solidFill>
                <a:latin typeface="DejaVu Sans"/>
                <a:ea typeface="DejaVu Sans"/>
              </a:rPr>
              <a:t>What are the specific steps of writing your thesis/paper?</a:t>
            </a:r>
            <a:endParaRPr b="0" lang="en-GB" sz="1800" spc="-1" strike="noStrike">
              <a:solidFill>
                <a:srgbClr val="000000"/>
              </a:solidFill>
              <a:latin typeface="Arial"/>
            </a:endParaRPr>
          </a:p>
        </p:txBody>
      </p:sp>
      <p:sp>
        <p:nvSpPr>
          <p:cNvPr id="235" name="CustomShape 167"/>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r>
              <a:rPr b="0" i="1" lang="en-US" sz="2600" spc="-1" strike="noStrike">
                <a:solidFill>
                  <a:srgbClr val="000000"/>
                </a:solidFill>
                <a:latin typeface="DejaVu Sans"/>
                <a:ea typeface="DejaVu Sans"/>
              </a:rPr>
              <a:t>Might not be the best and most well defined RQs</a:t>
            </a:r>
            <a:endParaRPr b="0" lang="en-GB"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71"/>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37" name="CustomShape 173"/>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8" name="CustomShape 17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9" name="CustomShape 175"/>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Literature Sources</a:t>
            </a:r>
            <a:endParaRPr b="0" lang="en-GB" sz="2200" spc="-1" strike="noStrike">
              <a:solidFill>
                <a:srgbClr val="000000"/>
              </a:solidFill>
              <a:latin typeface="Arial"/>
            </a:endParaRPr>
          </a:p>
        </p:txBody>
      </p:sp>
      <p:sp>
        <p:nvSpPr>
          <p:cNvPr id="240" name="CustomShape 176"/>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Google Scholar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Journals/Conferences/Magazines/etc., eg.,</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IEEE → </a:t>
            </a:r>
            <a:r>
              <a:rPr b="0" lang="en-US" sz="1800" spc="-1" strike="noStrike" u="sng">
                <a:solidFill>
                  <a:srgbClr val="0000ff"/>
                </a:solidFill>
                <a:uFillTx/>
                <a:latin typeface="DejaVu Sans"/>
                <a:ea typeface="DejaVu Sans"/>
                <a:hlinkClick r:id="rId2"/>
              </a:rPr>
              <a:t>Link</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ACM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AISeL →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Etc.</a:t>
            </a: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Libraries</a:t>
            </a: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Researcher</a:t>
            </a: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Etc.</a:t>
            </a:r>
            <a:r>
              <a:rPr b="0" lang="en-US" sz="1800" spc="-1" strike="noStrike">
                <a:solidFill>
                  <a:srgbClr val="ffffff"/>
                </a:solidFill>
                <a:latin typeface="DejaVu Sans"/>
                <a:ea typeface="DejaVu Sans"/>
              </a:rPr>
              <a:t>What are the specific steps of writing your thesis/paper?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82"/>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42" name="CustomShape 183"/>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3" name="CustomShape 18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4" name="CustomShape 185"/>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Systematic Literature Review</a:t>
            </a:r>
            <a:endParaRPr b="0" lang="en-GB" sz="2200" spc="-1" strike="noStrike">
              <a:solidFill>
                <a:srgbClr val="000000"/>
              </a:solidFill>
              <a:latin typeface="Arial"/>
            </a:endParaRPr>
          </a:p>
        </p:txBody>
      </p:sp>
      <p:sp>
        <p:nvSpPr>
          <p:cNvPr id="245" name="CustomShape 186"/>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Systematic Literature Review in Computer Science - A Practical Guide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e the specific steps of writing your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77"/>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47" name="CustomShape 178"/>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8" name="CustomShape 179"/>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9" name="CustomShape 180"/>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t>
            </a:r>
            <a:r>
              <a:rPr b="1" lang="en-US" sz="2200" spc="-1" strike="noStrike">
                <a:solidFill>
                  <a:srgbClr val="666666"/>
                </a:solidFill>
                <a:latin typeface="DejaVu Sans"/>
                <a:ea typeface="DejaVu Sans"/>
              </a:rPr>
              <a:t>Good” Literature – Examples </a:t>
            </a:r>
            <a:endParaRPr b="0" lang="en-GB" sz="2200" spc="-1" strike="noStrike">
              <a:solidFill>
                <a:srgbClr val="000000"/>
              </a:solidFill>
              <a:latin typeface="Arial"/>
            </a:endParaRPr>
          </a:p>
        </p:txBody>
      </p:sp>
      <p:sp>
        <p:nvSpPr>
          <p:cNvPr id="250" name="CustomShape 181"/>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Peer-reviewed paper, journals, poster, etc.</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Scientific books</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(Bachelor-, Master-, PhD-Thesis)</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(Patents)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46"/>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52" name="CustomShape 147"/>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3" name="CustomShape 188"/>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4" name="CustomShape 193"/>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t>
            </a:r>
            <a:r>
              <a:rPr b="1" lang="en-US" sz="2200" spc="-1" strike="noStrike">
                <a:solidFill>
                  <a:srgbClr val="666666"/>
                </a:solidFill>
                <a:latin typeface="DejaVu Sans"/>
                <a:ea typeface="DejaVu Sans"/>
              </a:rPr>
              <a:t>Difficult” Literature – Examples </a:t>
            </a:r>
            <a:endParaRPr b="0" lang="en-GB" sz="2200" spc="-1" strike="noStrike">
              <a:solidFill>
                <a:srgbClr val="000000"/>
              </a:solidFill>
              <a:latin typeface="Arial"/>
            </a:endParaRPr>
          </a:p>
        </p:txBody>
      </p:sp>
      <p:sp>
        <p:nvSpPr>
          <p:cNvPr id="255" name="CustomShape 194"/>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Whitepaper / Technical Reports</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Websites (Blogs, Newspaper, etc.)</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Unreviewed scientific materials (e.g., arXiv.org)</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Peer-reviewed ≠ good literature (e.g., bogus/predatory conferences)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5"/>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57" name="CustomShape 19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8" name="CustomShape 197"/>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9" name="CustomShape 198"/>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How to Read a Paper?</a:t>
            </a:r>
            <a:endParaRPr b="0" lang="en-GB" sz="2200" spc="-1" strike="noStrike">
              <a:solidFill>
                <a:srgbClr val="000000"/>
              </a:solidFill>
              <a:latin typeface="Arial"/>
            </a:endParaRPr>
          </a:p>
        </p:txBody>
      </p:sp>
      <p:sp>
        <p:nvSpPr>
          <p:cNvPr id="260" name="CustomShape 199"/>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Critical thinking!</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Check the references of papers that you read!</a:t>
            </a:r>
            <a:endParaRPr b="0" lang="en-GB" sz="1800" spc="-1" strike="noStrike">
              <a:solidFill>
                <a:srgbClr val="000000"/>
              </a:solidFill>
              <a:latin typeface="Arial"/>
            </a:endParaRPr>
          </a:p>
        </p:txBody>
      </p:sp>
      <p:pic>
        <p:nvPicPr>
          <p:cNvPr id="261" name="" descr=""/>
          <p:cNvPicPr/>
          <p:nvPr/>
        </p:nvPicPr>
        <p:blipFill>
          <a:blip r:embed="rId1"/>
          <a:stretch/>
        </p:blipFill>
        <p:spPr>
          <a:xfrm>
            <a:off x="2520000" y="2160000"/>
            <a:ext cx="6478920" cy="2441160"/>
          </a:xfrm>
          <a:prstGeom prst="rect">
            <a:avLst/>
          </a:prstGeom>
          <a:ln w="0">
            <a:noFill/>
          </a:ln>
        </p:spPr>
      </p:pic>
      <p:sp>
        <p:nvSpPr>
          <p:cNvPr id="262" name=""/>
          <p:cNvSpPr/>
          <p:nvPr/>
        </p:nvSpPr>
        <p:spPr>
          <a:xfrm>
            <a:off x="6438960" y="1080360"/>
            <a:ext cx="3820320" cy="6012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200"/>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64" name="CustomShape 20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5" name="CustomShape 20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6" name="CustomShape 20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Identify Your Gap and Define Your RQs</a:t>
            </a:r>
            <a:endParaRPr b="0" lang="en-GB" sz="2200" spc="-1" strike="noStrike">
              <a:solidFill>
                <a:srgbClr val="000000"/>
              </a:solidFill>
              <a:latin typeface="Arial"/>
            </a:endParaRPr>
          </a:p>
        </p:txBody>
      </p:sp>
      <p:sp>
        <p:nvSpPr>
          <p:cNvPr id="267" name=""/>
          <p:cNvSpPr/>
          <p:nvPr/>
        </p:nvSpPr>
        <p:spPr>
          <a:xfrm>
            <a:off x="6438960" y="1080360"/>
            <a:ext cx="3820320" cy="6012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268" name="" descr=""/>
          <p:cNvPicPr/>
          <p:nvPr/>
        </p:nvPicPr>
        <p:blipFill>
          <a:blip r:embed="rId1"/>
          <a:stretch/>
        </p:blipFill>
        <p:spPr>
          <a:xfrm>
            <a:off x="1696320" y="1843560"/>
            <a:ext cx="8322120" cy="475092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212"/>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70" name="CustomShape 213"/>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1" name="CustomShape 21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2" name="CustomShape 215"/>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A Good Abstract  </a:t>
            </a:r>
            <a:endParaRPr b="0" lang="en-GB" sz="2200" spc="-1" strike="noStrike">
              <a:solidFill>
                <a:srgbClr val="000000"/>
              </a:solidFill>
              <a:latin typeface="Arial"/>
            </a:endParaRPr>
          </a:p>
        </p:txBody>
      </p:sp>
      <p:sp>
        <p:nvSpPr>
          <p:cNvPr id="273" name="CustomShape 244"/>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What is the paper about?</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What is the State of the Art?</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What is the detected gap?</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What are the main questions to be answered pertaining to the gap?</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Why is the solution good/better than other solutions?</a:t>
            </a:r>
            <a:endParaRPr b="0" lang="en-GB" sz="1800" spc="-1" strike="noStrike">
              <a:solidFill>
                <a:srgbClr val="000000"/>
              </a:solidFill>
              <a:latin typeface="Arial"/>
            </a:endParaRPr>
          </a:p>
        </p:txBody>
      </p:sp>
      <p:sp>
        <p:nvSpPr>
          <p:cNvPr id="274" name="CustomShape 245"/>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Roughly 100-200 words, depending on scope of publication, e.g., seminar paper vs. PhD-Thesis</a:t>
            </a:r>
            <a:endParaRPr b="0" lang="en-GB" sz="1800" spc="-1" strike="noStrike">
              <a:solidFill>
                <a:srgbClr val="000000"/>
              </a:solidFill>
              <a:latin typeface="Arial"/>
            </a:endParaRPr>
          </a:p>
        </p:txBody>
      </p:sp>
      <p:sp>
        <p:nvSpPr>
          <p:cNvPr id="275" name="CustomShape 246"/>
          <p:cNvSpPr/>
          <p:nvPr/>
        </p:nvSpPr>
        <p:spPr>
          <a:xfrm>
            <a:off x="1080000" y="2700000"/>
            <a:ext cx="9178920" cy="21794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216"/>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77" name="CustomShape 217"/>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8" name="CustomShape 218"/>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9" name="CustomShape 219"/>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Introduction  </a:t>
            </a:r>
            <a:endParaRPr b="0" lang="en-GB" sz="2200" spc="-1" strike="noStrike">
              <a:solidFill>
                <a:srgbClr val="000000"/>
              </a:solidFill>
              <a:latin typeface="Arial"/>
            </a:endParaRPr>
          </a:p>
        </p:txBody>
      </p:sp>
      <p:pic>
        <p:nvPicPr>
          <p:cNvPr id="280" name="" descr=""/>
          <p:cNvPicPr/>
          <p:nvPr/>
        </p:nvPicPr>
        <p:blipFill>
          <a:blip r:embed="rId1"/>
          <a:stretch/>
        </p:blipFill>
        <p:spPr>
          <a:xfrm>
            <a:off x="1740960" y="2160000"/>
            <a:ext cx="8338320" cy="3599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45"/>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3" name="CustomShape 4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4" name="CustomShape 47"/>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5" name="CustomShape 48"/>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t>
            </a:r>
            <a:r>
              <a:rPr b="1" lang="en-US" sz="2200" spc="-1" strike="noStrike">
                <a:solidFill>
                  <a:srgbClr val="666666"/>
                </a:solidFill>
                <a:latin typeface="DejaVu Sans"/>
                <a:ea typeface="DejaVu Sans"/>
              </a:rPr>
              <a:t>Why?”</a:t>
            </a:r>
            <a:endParaRPr b="0" lang="en-GB" sz="2200" spc="-1" strike="noStrike">
              <a:solidFill>
                <a:srgbClr val="000000"/>
              </a:solidFill>
              <a:latin typeface="Arial"/>
            </a:endParaRPr>
          </a:p>
        </p:txBody>
      </p:sp>
      <p:sp>
        <p:nvSpPr>
          <p:cNvPr id="66" name="CustomShape 50"/>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Why should someone read your thesis/paper?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Introduce and motivate your topic/problem statement</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Describe the State of the Art (SoA)</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Detect a knowledge gap</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Close the knowledge gap by providing an answer to the problem statement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220"/>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82" name="CustomShape 221"/>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3" name="CustomShape 22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4" name="CustomShape 223"/>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Main Part  </a:t>
            </a:r>
            <a:endParaRPr b="0" lang="en-GB" sz="2200" spc="-1" strike="noStrike">
              <a:solidFill>
                <a:srgbClr val="000000"/>
              </a:solidFill>
              <a:latin typeface="Arial"/>
            </a:endParaRPr>
          </a:p>
        </p:txBody>
      </p:sp>
      <p:pic>
        <p:nvPicPr>
          <p:cNvPr id="285" name="" descr=""/>
          <p:cNvPicPr/>
          <p:nvPr/>
        </p:nvPicPr>
        <p:blipFill>
          <a:blip r:embed="rId1"/>
          <a:stretch/>
        </p:blipFill>
        <p:spPr>
          <a:xfrm>
            <a:off x="226080" y="2160000"/>
            <a:ext cx="11653200" cy="431928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228"/>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87" name="CustomShape 247"/>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8" name="CustomShape 248"/>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9" name="CustomShape 249"/>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A Good Conclusion</a:t>
            </a:r>
            <a:endParaRPr b="0" lang="en-GB" sz="2200" spc="-1" strike="noStrike">
              <a:solidFill>
                <a:srgbClr val="000000"/>
              </a:solidFill>
              <a:latin typeface="Arial"/>
            </a:endParaRPr>
          </a:p>
        </p:txBody>
      </p:sp>
      <p:sp>
        <p:nvSpPr>
          <p:cNvPr id="290" name="CustomShape 229"/>
          <p:cNvSpPr/>
          <p:nvPr/>
        </p:nvSpPr>
        <p:spPr>
          <a:xfrm>
            <a:off x="1122480" y="2520000"/>
            <a:ext cx="9178920" cy="25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1" name="CustomShape 230"/>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General summary</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Answer to RQ-1</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Answer to RQ-2</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Answer to RQ-3</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(Evaluation)</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Future Work</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224"/>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93" name="CustomShape 22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4" name="CustomShape 22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5" name="CustomShape 22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References</a:t>
            </a:r>
            <a:endParaRPr b="0" lang="en-GB" sz="2200" spc="-1" strike="noStrike">
              <a:solidFill>
                <a:srgbClr val="000000"/>
              </a:solidFill>
              <a:latin typeface="Arial"/>
            </a:endParaRPr>
          </a:p>
        </p:txBody>
      </p:sp>
      <p:sp>
        <p:nvSpPr>
          <p:cNvPr id="296" name="CustomShape 231"/>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Different sources (book, paper, phd/master thesis, website, journal, etc.)</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Direct vs. indirect citations</a:t>
            </a:r>
            <a:endParaRPr b="0" lang="en-GB" sz="1800" spc="-1" strike="noStrike">
              <a:solidFill>
                <a:srgbClr val="000000"/>
              </a:solidFill>
              <a:latin typeface="Arial"/>
            </a:endParaRPr>
          </a:p>
          <a:p>
            <a:pPr lvl="1" marL="432000" indent="-216000" defTabSz="914400">
              <a:lnSpc>
                <a:spcPct val="100000"/>
              </a:lnSpc>
              <a:spcBef>
                <a:spcPts val="283"/>
              </a:spcBef>
              <a:spcAft>
                <a:spcPts val="283"/>
              </a:spcAft>
              <a:buClr>
                <a:srgbClr val="008c4f"/>
              </a:buClr>
              <a:buSzPct val="45000"/>
              <a:buFont typeface="DejaVu Sans"/>
              <a:buChar char="—"/>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Penguins are black and white”</a:t>
            </a:r>
            <a:r>
              <a:rPr b="0" lang="en-US" sz="1800" spc="-1" strike="noStrike">
                <a:solidFill>
                  <a:srgbClr val="000000"/>
                </a:solidFill>
                <a:latin typeface="DejaVu Sans"/>
                <a:ea typeface="DejaVu Sans"/>
              </a:rPr>
              <a:t> vs. </a:t>
            </a:r>
            <a:r>
              <a:rPr b="0" i="1" lang="en-US" sz="1800" spc="-1" strike="noStrike">
                <a:solidFill>
                  <a:srgbClr val="000000"/>
                </a:solidFill>
                <a:latin typeface="DejaVu Sans"/>
                <a:ea typeface="DejaVu Sans"/>
              </a:rPr>
              <a:t>The authors [Ref.] argue that penguins are black and white.</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Different citation styles (IEEE, APA, MLA, etc.)</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It is not your own idea or work? Provide reference to the original source!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250"/>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98" name="CustomShape 251"/>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9" name="CustomShape 25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00" name="CustomShape 253"/>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References (BibTex – Example)</a:t>
            </a:r>
            <a:endParaRPr b="0" lang="en-GB" sz="2200" spc="-1" strike="noStrike">
              <a:solidFill>
                <a:srgbClr val="000000"/>
              </a:solidFill>
              <a:latin typeface="Arial"/>
            </a:endParaRPr>
          </a:p>
        </p:txBody>
      </p:sp>
      <p:sp>
        <p:nvSpPr>
          <p:cNvPr id="301" name="CustomShape 254"/>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Example for the publication “Self-managed and blockchain-based vehicular ad-hoc networks ”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marL="720000" defTabSz="914400">
              <a:lnSpc>
                <a:spcPct val="100000"/>
              </a:lnSpc>
              <a:spcBef>
                <a:spcPts val="283"/>
              </a:spcBef>
              <a:spcAft>
                <a:spcPts val="283"/>
              </a:spcAft>
            </a:pPr>
            <a:r>
              <a:rPr b="0" i="1" lang="en-US" sz="1800" spc="-1" strike="noStrike">
                <a:solidFill>
                  <a:srgbClr val="000000"/>
                </a:solidFill>
                <a:latin typeface="DejaVu Sans"/>
                <a:ea typeface="DejaVu Sans"/>
              </a:rPr>
              <a:t>@inproceedings{leiding2016self,</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title={Self-managed and blockchain-based vehicular ad-hoc networks},</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author={Leiding, Benjamin and Memarmoshrefi, Parisa and Hogrefe, Dieter},</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booktitle={Proceedings of the 2016 ACM international joint conference on pervasive and ubiquitous computing: adjunct},</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pages={137--140},</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year={2016}</a:t>
            </a:r>
            <a:endParaRPr b="0" lang="en-GB" sz="1800" spc="-1" strike="noStrike">
              <a:solidFill>
                <a:srgbClr val="000000"/>
              </a:solidFill>
              <a:latin typeface="Arial"/>
            </a:endParaRPr>
          </a:p>
          <a:p>
            <a:pPr marL="720000" defTabSz="914400">
              <a:lnSpc>
                <a:spcPct val="100000"/>
              </a:lnSpc>
              <a:spcBef>
                <a:spcPts val="283"/>
              </a:spcBef>
              <a:spcAft>
                <a:spcPts val="283"/>
              </a:spcAft>
            </a:pPr>
            <a:r>
              <a:rPr b="0" i="1" lang="en-US"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201"/>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03" name="CustomShape 6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304" name="CustomShape 67"/>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305" name="CustomShape 68"/>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LaTex vs. Word </a:t>
            </a:r>
            <a:endParaRPr b="0" lang="en-GB" sz="2200" spc="-1" strike="noStrike">
              <a:solidFill>
                <a:srgbClr val="000000"/>
              </a:solidFill>
              <a:latin typeface="Arial"/>
            </a:endParaRPr>
          </a:p>
        </p:txBody>
      </p:sp>
      <p:sp>
        <p:nvSpPr>
          <p:cNvPr id="306" name="CustomShape 69"/>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u="sng">
                <a:solidFill>
                  <a:srgbClr val="000000"/>
                </a:solidFill>
                <a:uFillTx/>
                <a:latin typeface="DejaVu Sans"/>
                <a:ea typeface="DejaVu Sans"/>
              </a:rPr>
              <a:t>LibreOffice / Word:</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Widespread</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Nice for short paper (1-3 pages)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Awful for long papers and complex structures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Move one figure and you may accidentally summon Satan</a:t>
            </a: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r>
              <a:rPr b="0" lang="en-US" sz="1800" spc="-1" strike="noStrike" u="sng">
                <a:solidFill>
                  <a:srgbClr val="ffffff"/>
                </a:solidFill>
                <a:highlight>
                  <a:srgbClr val="ffffff"/>
                </a:highlight>
                <a:uFillTx/>
                <a:latin typeface="DejaVu Sans"/>
                <a:ea typeface="DejaVu Sans"/>
              </a:rPr>
              <a:t>LaTex:</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Simple scripting language</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Professional results, customizable and reusable</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Visualize complex mathematical equations</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Awesome reference management (Bibtex)</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Required by most conferences, journals, etc.</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Many templates available (Paper, Bachelor, Master, PhD, Book, etc.)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233"/>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08" name="CustomShape 70"/>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309" name="CustomShape 8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310" name="CustomShape 85"/>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LaTex vs. Word </a:t>
            </a:r>
            <a:endParaRPr b="0" lang="en-GB" sz="2200" spc="-1" strike="noStrike">
              <a:solidFill>
                <a:srgbClr val="000000"/>
              </a:solidFill>
              <a:latin typeface="Arial"/>
            </a:endParaRPr>
          </a:p>
        </p:txBody>
      </p:sp>
      <p:sp>
        <p:nvSpPr>
          <p:cNvPr id="311" name="CustomShape 86"/>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u="sng">
                <a:solidFill>
                  <a:srgbClr val="000000"/>
                </a:solidFill>
                <a:uFillTx/>
                <a:latin typeface="DejaVu Sans"/>
                <a:ea typeface="DejaVu Sans"/>
              </a:rPr>
              <a:t>LibreOffice / Word:</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Widespread</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Nice for short paper (1-3 pages)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Awful for long papers and complex structures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Move one figure and you may accidentally summon Satan</a:t>
            </a: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u="sng">
                <a:solidFill>
                  <a:srgbClr val="000000"/>
                </a:solidFill>
                <a:uFillTx/>
                <a:latin typeface="DejaVu Sans"/>
                <a:ea typeface="DejaVu Sans"/>
              </a:rPr>
              <a:t>LaTex:</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Simple scripting language</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Professional results, customizable and reusable</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Visualize complex mathematical equations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Awesome reference management (Bibtex)</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Required by most conferences, journals, etc.</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Many templates available (Paper, Bachelor, Master, PhD, Book, etc.)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208"/>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13" name="CustomShape 87"/>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314" name="CustomShape 88"/>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315" name="CustomShape 10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Tips  </a:t>
            </a:r>
            <a:endParaRPr b="0" lang="en-GB" sz="2200" spc="-1" strike="noStrike">
              <a:solidFill>
                <a:srgbClr val="000000"/>
              </a:solidFill>
              <a:latin typeface="Arial"/>
            </a:endParaRPr>
          </a:p>
        </p:txBody>
      </p:sp>
      <p:sp>
        <p:nvSpPr>
          <p:cNvPr id="316" name="CustomShape 108"/>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Tell a story!</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BUT, don’t write about your personal journey from the problem to the solution. Instead, write about the final and “</a:t>
            </a:r>
            <a:r>
              <a:rPr b="0" i="1" lang="en-US" sz="1800" spc="-1" strike="noStrike">
                <a:solidFill>
                  <a:srgbClr val="000000"/>
                </a:solidFill>
                <a:latin typeface="DejaVu Sans"/>
                <a:ea typeface="DejaVu Sans"/>
              </a:rPr>
              <a:t>correct”</a:t>
            </a:r>
            <a:r>
              <a:rPr b="0" lang="en-US" sz="1800" spc="-1" strike="noStrike">
                <a:solidFill>
                  <a:srgbClr val="000000"/>
                </a:solidFill>
                <a:latin typeface="DejaVu Sans"/>
                <a:ea typeface="DejaVu Sans"/>
              </a:rPr>
              <a:t> approach that leads to the solution.</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Write for your audience? (Beginners vs. Experts)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Are you writing a BA/MA/PhD-Thesis, a seminar paper or a research paper?</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Writing is only 25% of the work, the other 75% happen before you even start writing.</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239"/>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18" name="CustomShape 109"/>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319" name="CustomShape 20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320" name="CustomShape 203"/>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Tips  </a:t>
            </a:r>
            <a:endParaRPr b="0" lang="en-GB" sz="2200" spc="-1" strike="noStrike">
              <a:solidFill>
                <a:srgbClr val="000000"/>
              </a:solidFill>
              <a:latin typeface="Arial"/>
            </a:endParaRPr>
          </a:p>
        </p:txBody>
      </p:sp>
      <p:sp>
        <p:nvSpPr>
          <p:cNvPr id="321" name="CustomShape 204"/>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Avoid spelling mistakes.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Many iterations and proof-read several times.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Adhere to the template guidelines.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Avoid long sentences.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Clarify special notations.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Figures are very helpful, but make sure to properly integrate them into you text (reference, comment, analyze).</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Use equations if necessary, but be careful (+ same as for figures).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Balance between details and abstract ideas (page limits).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Making a claim? Provide a source or proof it!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3"/>
          <p:cNvSpPr/>
          <p:nvPr/>
        </p:nvSpPr>
        <p:spPr>
          <a:xfrm>
            <a:off x="335520" y="4406760"/>
            <a:ext cx="10738080" cy="13471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Additional Resources </a:t>
            </a:r>
            <a:endParaRPr b="0" lang="en-GB" sz="3000" spc="-1" strike="noStrike">
              <a:solidFill>
                <a:srgbClr val="000000"/>
              </a:solidFill>
              <a:latin typeface="Arial"/>
            </a:endParaRPr>
          </a:p>
        </p:txBody>
      </p:sp>
      <p:sp>
        <p:nvSpPr>
          <p:cNvPr id="323" name="CustomShape 4"/>
          <p:cNvSpPr/>
          <p:nvPr/>
        </p:nvSpPr>
        <p:spPr>
          <a:xfrm>
            <a:off x="335520" y="2906640"/>
            <a:ext cx="10738080" cy="148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Additional Resources </a:t>
            </a:r>
            <a:endParaRPr b="0" lang="en-GB" sz="2400" spc="-1" strike="noStrike">
              <a:solidFill>
                <a:srgbClr val="000000"/>
              </a:solidFill>
              <a:latin typeface="Arial"/>
            </a:endParaRPr>
          </a:p>
        </p:txBody>
      </p:sp>
      <p:sp>
        <p:nvSpPr>
          <p:cNvPr id="325" name="CustomShape 2"/>
          <p:cNvSpPr/>
          <p:nvPr/>
        </p:nvSpPr>
        <p:spPr>
          <a:xfrm>
            <a:off x="335520" y="126864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Mind Map Template (</a:t>
            </a:r>
            <a:r>
              <a:rPr b="0" lang="en-US" sz="1800" spc="-1" strike="noStrike" u="sng">
                <a:solidFill>
                  <a:srgbClr val="0000ff"/>
                </a:solidFill>
                <a:uFillTx/>
                <a:latin typeface="DejaVu Sans"/>
                <a:ea typeface="DejaVu Sans"/>
                <a:hlinkClick r:id="rId1"/>
              </a:rPr>
              <a:t>Freeplane</a:t>
            </a:r>
            <a:r>
              <a:rPr b="0" lang="en-US" sz="1800" spc="-1" strike="noStrike">
                <a:solidFill>
                  <a:srgbClr val="000000"/>
                </a:solidFill>
                <a:latin typeface="DejaVu Sans"/>
                <a:ea typeface="DejaVu Sans"/>
              </a:rPr>
              <a:t>) – Paper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Mind Map Template (</a:t>
            </a:r>
            <a:r>
              <a:rPr b="0" lang="en-US" sz="1800" spc="-1" strike="noStrike" u="sng">
                <a:solidFill>
                  <a:srgbClr val="0000ff"/>
                </a:solidFill>
                <a:uFillTx/>
                <a:latin typeface="DejaVu Sans"/>
                <a:ea typeface="DejaVu Sans"/>
                <a:hlinkClick r:id="rId3"/>
              </a:rPr>
              <a:t>Freeplane</a:t>
            </a:r>
            <a:r>
              <a:rPr b="0" lang="en-US" sz="1800" spc="-1" strike="noStrike">
                <a:solidFill>
                  <a:srgbClr val="000000"/>
                </a:solidFill>
                <a:latin typeface="DejaVu Sans"/>
                <a:ea typeface="DejaVu Sans"/>
              </a:rPr>
              <a:t>) – Thesis → </a:t>
            </a:r>
            <a:r>
              <a:rPr b="0" lang="en-US" sz="1800" spc="-1" strike="noStrike" u="sng">
                <a:solidFill>
                  <a:srgbClr val="0000ff"/>
                </a:solidFill>
                <a:uFillTx/>
                <a:latin typeface="DejaVu Sans"/>
                <a:ea typeface="DejaVu Sans"/>
                <a:hlinkClick r:id="rId4"/>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Latex – Paper (Springer) → </a:t>
            </a:r>
            <a:r>
              <a:rPr b="0" lang="en-US" sz="1800" spc="-1" strike="noStrike" u="sng">
                <a:solidFill>
                  <a:srgbClr val="0000ff"/>
                </a:solidFill>
                <a:uFillTx/>
                <a:latin typeface="DejaVu Sans"/>
                <a:ea typeface="DejaVu Sans"/>
                <a:hlinkClick r:id="rId5"/>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Latex – Paper (IEEE) →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Latex – Thesis → </a:t>
            </a:r>
            <a:r>
              <a:rPr b="0" lang="en-US" sz="1800" spc="-1" strike="noStrike" u="sng">
                <a:solidFill>
                  <a:srgbClr val="0000ff"/>
                </a:solidFill>
                <a:uFillTx/>
                <a:latin typeface="DejaVu Sans"/>
                <a:ea typeface="DejaVu Sans"/>
                <a:hlinkClick r:id="rId7"/>
              </a:rPr>
              <a:t>Link</a:t>
            </a:r>
            <a:endParaRPr b="0" lang="en-GB" sz="1800" spc="-1" strike="noStrike">
              <a:solidFill>
                <a:srgbClr val="000000"/>
              </a:solidFill>
              <a:latin typeface="Arial"/>
            </a:endParaRPr>
          </a:p>
        </p:txBody>
      </p:sp>
      <p:sp>
        <p:nvSpPr>
          <p:cNvPr id="326" name="CustomShape 18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Templates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49"/>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8" name="CustomShape 51"/>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9" name="CustomShape 52"/>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0" name="CustomShape 53"/>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Detecting a Gap</a:t>
            </a:r>
            <a:endParaRPr b="0" lang="en-GB" sz="2200" spc="-1" strike="noStrike">
              <a:solidFill>
                <a:srgbClr val="000000"/>
              </a:solidFill>
              <a:latin typeface="Arial"/>
            </a:endParaRPr>
          </a:p>
        </p:txBody>
      </p:sp>
      <p:pic>
        <p:nvPicPr>
          <p:cNvPr id="71" name="" descr=""/>
          <p:cNvPicPr/>
          <p:nvPr/>
        </p:nvPicPr>
        <p:blipFill>
          <a:blip r:embed="rId1"/>
          <a:stretch/>
        </p:blipFill>
        <p:spPr>
          <a:xfrm>
            <a:off x="1620000" y="2253960"/>
            <a:ext cx="7941240" cy="3864960"/>
          </a:xfrm>
          <a:prstGeom prst="rect">
            <a:avLst/>
          </a:prstGeom>
          <a:ln w="0">
            <a:noFill/>
          </a:ln>
        </p:spPr>
      </p:pic>
      <p:sp>
        <p:nvSpPr>
          <p:cNvPr id="72" name=""/>
          <p:cNvSpPr/>
          <p:nvPr/>
        </p:nvSpPr>
        <p:spPr>
          <a:xfrm>
            <a:off x="6438600" y="1080000"/>
            <a:ext cx="3820320" cy="6012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89"/>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Additional Resources  </a:t>
            </a:r>
            <a:endParaRPr b="0" lang="en-GB" sz="2400" spc="-1" strike="noStrike">
              <a:solidFill>
                <a:srgbClr val="000000"/>
              </a:solidFill>
              <a:latin typeface="Arial"/>
            </a:endParaRPr>
          </a:p>
        </p:txBody>
      </p:sp>
      <p:sp>
        <p:nvSpPr>
          <p:cNvPr id="328" name="CustomShape 190"/>
          <p:cNvSpPr/>
          <p:nvPr/>
        </p:nvSpPr>
        <p:spPr>
          <a:xfrm>
            <a:off x="335520" y="126864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 simple guide to LaTeX – Step by Step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 Beginner’s Guide to LaTex → </a:t>
            </a:r>
            <a:r>
              <a:rPr b="0" lang="en-US" sz="1800" spc="-1" strike="noStrike" u="sng">
                <a:solidFill>
                  <a:srgbClr val="0000ff"/>
                </a:solidFill>
                <a:uFillTx/>
                <a:latin typeface="DejaVu Sans"/>
                <a:ea typeface="DejaVu Sans"/>
                <a:hlinkClick r:id="rId2"/>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Using BibTex: A Short Guide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p:txBody>
      </p:sp>
      <p:sp>
        <p:nvSpPr>
          <p:cNvPr id="329" name="CustomShape 191"/>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LaTex Tutorials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60"/>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331" name="CustomShape 168"/>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32" name="CustomShape 169"/>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33" name="CustomShape 170"/>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Systematic Literature Review</a:t>
            </a:r>
            <a:endParaRPr b="0" lang="en-GB" sz="2200" spc="-1" strike="noStrike">
              <a:solidFill>
                <a:srgbClr val="000000"/>
              </a:solidFill>
              <a:latin typeface="Arial"/>
            </a:endParaRPr>
          </a:p>
        </p:txBody>
      </p:sp>
      <p:sp>
        <p:nvSpPr>
          <p:cNvPr id="334" name="CustomShape 172"/>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Systematic Literature Review in Computer Science - A Practical Guide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e the specific steps of writing your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48"/>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Additional Resources </a:t>
            </a:r>
            <a:endParaRPr b="0" lang="en-GB" sz="2400" spc="-1" strike="noStrike">
              <a:solidFill>
                <a:srgbClr val="000000"/>
              </a:solidFill>
              <a:latin typeface="Arial"/>
            </a:endParaRPr>
          </a:p>
        </p:txBody>
      </p:sp>
      <p:sp>
        <p:nvSpPr>
          <p:cNvPr id="336" name="CustomShape 149"/>
          <p:cNvSpPr/>
          <p:nvPr/>
        </p:nvSpPr>
        <p:spPr>
          <a:xfrm>
            <a:off x="335520" y="1268640"/>
            <a:ext cx="10739520" cy="502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Design Science Research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Action Research → </a:t>
            </a:r>
            <a:r>
              <a:rPr b="0" lang="en-US" sz="1800" spc="-1" strike="noStrike" u="sng">
                <a:solidFill>
                  <a:srgbClr val="0000ff"/>
                </a:solidFill>
                <a:uFillTx/>
                <a:latin typeface="DejaVu Sans"/>
                <a:ea typeface="DejaVu Sans"/>
                <a:hlinkClick r:id="rId2"/>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Action Design Research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p:txBody>
      </p:sp>
      <p:sp>
        <p:nvSpPr>
          <p:cNvPr id="337" name="CustomShape 192"/>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Research Methods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36"/>
          <p:cNvSpPr/>
          <p:nvPr/>
        </p:nvSpPr>
        <p:spPr>
          <a:xfrm>
            <a:off x="335520" y="1268640"/>
            <a:ext cx="10739520" cy="502704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339" name="CustomShape 37"/>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54"/>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74" name="CustomShape 5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5" name="CustomShape 5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6" name="CustomShape 5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Closing the Gap</a:t>
            </a:r>
            <a:endParaRPr b="0" lang="en-GB" sz="2200" spc="-1" strike="noStrike">
              <a:solidFill>
                <a:srgbClr val="000000"/>
              </a:solidFill>
              <a:latin typeface="Arial"/>
            </a:endParaRPr>
          </a:p>
        </p:txBody>
      </p:sp>
      <p:sp>
        <p:nvSpPr>
          <p:cNvPr id="77" name=""/>
          <p:cNvSpPr/>
          <p:nvPr/>
        </p:nvSpPr>
        <p:spPr>
          <a:xfrm>
            <a:off x="6438600" y="1080000"/>
            <a:ext cx="3820320" cy="6012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78" name="" descr=""/>
          <p:cNvPicPr/>
          <p:nvPr/>
        </p:nvPicPr>
        <p:blipFill>
          <a:blip r:embed="rId1"/>
          <a:stretch/>
        </p:blipFill>
        <p:spPr>
          <a:xfrm>
            <a:off x="1920240" y="2595960"/>
            <a:ext cx="7893720" cy="28270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72"/>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80" name="CustomShape 73"/>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1" name="CustomShape 74"/>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2" name="CustomShape 78"/>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Research Paper</a:t>
            </a:r>
            <a:endParaRPr b="0" lang="en-GB" sz="2200" spc="-1" strike="noStrike">
              <a:solidFill>
                <a:srgbClr val="000000"/>
              </a:solidFill>
              <a:latin typeface="Arial"/>
            </a:endParaRPr>
          </a:p>
        </p:txBody>
      </p:sp>
      <p:sp>
        <p:nvSpPr>
          <p:cNvPr id="83" name=""/>
          <p:cNvSpPr/>
          <p:nvPr/>
        </p:nvSpPr>
        <p:spPr>
          <a:xfrm>
            <a:off x="5400000" y="1080000"/>
            <a:ext cx="3820320" cy="6012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 Remove the “Thinking” and add a “How?” below the “Why”</a:t>
            </a:r>
            <a:endParaRPr b="0" lang="en-GB" sz="1800" spc="-1" strike="noStrike">
              <a:solidFill>
                <a:srgbClr val="000000"/>
              </a:solidFill>
              <a:latin typeface="Arial"/>
            </a:endParaRPr>
          </a:p>
        </p:txBody>
      </p:sp>
      <p:pic>
        <p:nvPicPr>
          <p:cNvPr id="84" name="" descr=""/>
          <p:cNvPicPr/>
          <p:nvPr/>
        </p:nvPicPr>
        <p:blipFill>
          <a:blip r:embed="rId1"/>
          <a:stretch/>
        </p:blipFill>
        <p:spPr>
          <a:xfrm>
            <a:off x="1501200" y="2172240"/>
            <a:ext cx="8731800" cy="3674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71"/>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86" name="CustomShape 75"/>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7" name="CustomShape 76"/>
          <p:cNvSpPr/>
          <p:nvPr/>
        </p:nvSpPr>
        <p:spPr>
          <a:xfrm>
            <a:off x="432720" y="1148040"/>
            <a:ext cx="103485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8" name="CustomShape 77"/>
          <p:cNvSpPr/>
          <p:nvPr/>
        </p:nvSpPr>
        <p:spPr>
          <a:xfrm>
            <a:off x="432720" y="1148040"/>
            <a:ext cx="10348560" cy="48924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Research Questions (RQ) – Paper </a:t>
            </a:r>
            <a:endParaRPr b="0" lang="en-GB" sz="2200" spc="-1" strike="noStrike">
              <a:solidFill>
                <a:srgbClr val="000000"/>
              </a:solidFill>
              <a:latin typeface="Arial"/>
            </a:endParaRPr>
          </a:p>
        </p:txBody>
      </p:sp>
      <p:sp>
        <p:nvSpPr>
          <p:cNvPr id="89" name=""/>
          <p:cNvSpPr/>
          <p:nvPr/>
        </p:nvSpPr>
        <p:spPr>
          <a:xfrm>
            <a:off x="6438600" y="1080000"/>
            <a:ext cx="3820320" cy="6012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90" name="" descr=""/>
          <p:cNvPicPr/>
          <p:nvPr/>
        </p:nvPicPr>
        <p:blipFill>
          <a:blip r:embed="rId1"/>
          <a:stretch/>
        </p:blipFill>
        <p:spPr>
          <a:xfrm>
            <a:off x="1729800" y="1843560"/>
            <a:ext cx="8274600" cy="4331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508</TotalTime>
  <Application>LibreOffice/24.2.7.2$Linux_X86_64 LibreOffice_project/420$Build-2</Application>
  <AppVersion>15.0000</AppVersion>
  <Words>3962</Words>
  <Paragraphs>438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cp:lastPrinted>2024-11-24T23:27:16Z</cp:lastPrinted>
  <dcterms:modified xsi:type="dcterms:W3CDTF">2024-12-03T12:22:42Z</dcterms:modified>
  <cp:revision>3681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66</vt:i4>
  </property>
</Properties>
</file>