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1.xml.rels" ContentType="application/vnd.openxmlformats-package.relationships+xml"/>
  <Override PartName="/ppt/slides/_rels/slide55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62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1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1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58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57.xml.rels" ContentType="application/vnd.openxmlformats-package.relationships+xml"/>
  <Override PartName="/ppt/slides/_rels/slide18.xml.rels" ContentType="application/vnd.openxmlformats-package.relationships+xml"/>
  <Override PartName="/ppt/slides/_rels/slide60.xml.rels" ContentType="application/vnd.openxmlformats-package.relationships+xml"/>
  <Override PartName="/ppt/slides/_rels/slide52.xml.rels" ContentType="application/vnd.openxmlformats-package.relationships+xml"/>
  <Override PartName="/ppt/slides/_rels/slide64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5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D4B5764E-93DB-43B1-9B69-B90A9B5DEF2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621ACAD5-8007-4081-A54D-621C92FB72F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1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13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F23E0514-EC75-4D17-8BF7-C9496330E71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D7C2BBD-054A-4390-879E-52280FD2E40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2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23" name="CustomShape 4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CustomShape 5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4B922E7A-7643-4E9E-8853-E04E03ED00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3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32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1CB3025B-DAD9-4AA5-A3B1-2EC6949DF8B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06866E45-6634-4378-A4D5-F52E49CC3D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4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9779CA8E-EC89-4763-BB89-83F2254A055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How-To-Write-A-Paper-Thesis/tree/main?tab=readme-ov-file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scholar.google.de/" TargetMode="External"/><Relationship Id="rId2" Type="http://schemas.openxmlformats.org/officeDocument/2006/relationships/hyperlink" Target="https://ieeexplore.ieee.org/Xplore/home.jsp" TargetMode="External"/><Relationship Id="rId3" Type="http://schemas.openxmlformats.org/officeDocument/2006/relationships/hyperlink" Target="https://dl.acm.org/" TargetMode="External"/><Relationship Id="rId4" Type="http://schemas.openxmlformats.org/officeDocument/2006/relationships/hyperlink" Target="https://aisel.aisnet.org/" TargetMode="External"/><Relationship Id="rId5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hyperlink" Target="https://dl.acm.org/doi/abs/10.1145/2968219.2971409?casa_token=pcECnMEn_rAAAAAA:U80ycQ-3fALbvGq-BTCEbAVdA5Vk8v4BagXobWQDL2_Fv43nyAn_jgqYOBNR6X5UzxuixQ0vDXAM" TargetMode="External"/><Relationship Id="rId2" Type="http://schemas.openxmlformats.org/officeDocument/2006/relationships/slideLayout" Target="../slideLayouts/slideLayout4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s://docs.freeplane.org/" TargetMode="External"/><Relationship Id="rId2" Type="http://schemas.openxmlformats.org/officeDocument/2006/relationships/hyperlink" Target="https://www.youtube.com/watch?v=YJSehRlU34w" TargetMode="External"/><Relationship Id="rId3" Type="http://schemas.openxmlformats.org/officeDocument/2006/relationships/hyperlink" Target="https://docs.freeplane.org/" TargetMode="External"/><Relationship Id="rId4" Type="http://schemas.openxmlformats.org/officeDocument/2006/relationships/hyperlink" Target="https://github.com/ETCE-LAB/How-To-Write-A-Paper-Thesis/blob/main/templates/Mind-Map/ThesisOutlineTemplate.mm" TargetMode="External"/><Relationship Id="rId5" Type="http://schemas.openxmlformats.org/officeDocument/2006/relationships/hyperlink" Target="https://www.springernature.com/gp/authors/campaigns/latex-author-support" TargetMode="External"/><Relationship Id="rId6" Type="http://schemas.openxmlformats.org/officeDocument/2006/relationships/hyperlink" Target="https://www.ieee.org/conferences/publishing/templates.html" TargetMode="External"/><Relationship Id="rId7" Type="http://schemas.openxmlformats.org/officeDocument/2006/relationships/hyperlink" Target="https://github.com/ETCE-LAB/How-To-Write-A-Paper-Thesis/blob/main/templates/LaTex/thesis-tex-generic.zip" TargetMode="External"/><Relationship Id="rId8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www.latex-tutorial.com/tutorials/" TargetMode="External"/><Relationship Id="rId2" Type="http://schemas.openxmlformats.org/officeDocument/2006/relationships/hyperlink" Target="https://www.cs.princeton.edu/courses/archive/spr10/cos433/Latex/latex-guide.pdf" TargetMode="External"/><Relationship Id="rId3" Type="http://schemas.openxmlformats.org/officeDocument/2006/relationships/hyperlink" Target="https://www.economics.utoronto.ca/osborne/latex/BIBTEX.HTM" TargetMode="External"/><Relationship Id="rId4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www.jstor.org/stable/25148625" TargetMode="External"/><Relationship Id="rId2" Type="http://schemas.openxmlformats.org/officeDocument/2006/relationships/hyperlink" Target="https://journals.sagepub.com/doi/pdf/10.1177/14767503030011002" TargetMode="External"/><Relationship Id="rId3" Type="http://schemas.openxmlformats.org/officeDocument/2006/relationships/hyperlink" Target="https://www.jstor.org/stable/23043488" TargetMode="External"/><Relationship Id="rId4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6"/>
          <p:cNvSpPr/>
          <p:nvPr/>
        </p:nvSpPr>
        <p:spPr>
          <a:xfrm>
            <a:off x="527400" y="1412640"/>
            <a:ext cx="10362960" cy="15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How to Write a Thesis, or a Research Paper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A Short 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527400" y="2852640"/>
            <a:ext cx="1036296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TU Clausthal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Center for Digital Technologies (DIGIT)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Institute for Software and Systems Engineering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www.etce-lab.com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67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7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39320" y="1976760"/>
            <a:ext cx="6056280" cy="40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7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7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7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CustomShape 7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 – Research Paper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01200" y="2172240"/>
            <a:ext cx="8732520" cy="36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7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7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7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CustomShape 7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Paper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729800" y="1843560"/>
            <a:ext cx="8275320" cy="433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7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8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CustomShape 8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Thesis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710720" y="1838880"/>
            <a:ext cx="8313480" cy="43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8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Research Methods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6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6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TODO – different research methods for different fields of research, context, etc.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15" name="CustomShape 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83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8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8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CustomShape 8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Systems 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87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CustomShape 88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Information System (IS) Research Methods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(DSR)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(AR)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(ADR)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8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9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DSR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25" name="CustomShape 9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Design Science Research (DSR)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9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9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AR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29" name="CustomShape 9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Research (AR)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9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9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ADR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33" name="CustomShape 9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Design Research (ADR)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 and Disclaimer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35520" y="126828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Alex Norta, who taught the course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“How to Conduct Research? Thinking, research methods, structuring publications”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at Tallinn University of Technology, which inspired and formed the foundation of this presentation.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0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0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10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CustomShape 10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CustomShape 10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RQs – Paper vs. Thesis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58920" y="2520000"/>
            <a:ext cx="5760720" cy="30160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480000" y="2700000"/>
            <a:ext cx="482436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0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Research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101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0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1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CustomShape 1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1620000"/>
            <a:ext cx="10260000" cy="51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1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11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CustomShape 11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11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566720" y="2389680"/>
            <a:ext cx="905328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3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13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13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CustomShape 13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740960" y="2160000"/>
            <a:ext cx="833904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1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1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CustomShape 11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11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2 (Bridge Section)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676960" y="3060000"/>
            <a:ext cx="614340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1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11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CustomShape 12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CustomShape 1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338920" y="2880000"/>
            <a:ext cx="6841080" cy="24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2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1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12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CustomShape 12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6 (Evaluation)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874520" y="3060000"/>
            <a:ext cx="820548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6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6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CustomShape 2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2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7 (Conclusion)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65560" y="2700000"/>
            <a:ext cx="9874440" cy="23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9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CustomShape 2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CustomShape 2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681876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98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Thesis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99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2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2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CustomShape 12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12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620000" y="1638000"/>
            <a:ext cx="8820000" cy="53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3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1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CustomShape 13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CustomShape 13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566720" y="2389320"/>
            <a:ext cx="905328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3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13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14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CustomShape 1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636120" y="1923480"/>
            <a:ext cx="10343880" cy="43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4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14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CustomShape 14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ustomShape 14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2 (Bridge Section)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676600" y="3060000"/>
            <a:ext cx="614340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3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CustomShape 6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CustomShape 6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36880" y="1788480"/>
            <a:ext cx="1146312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25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5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26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CustomShape 26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6 (Evaluation)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874520" y="3060000"/>
            <a:ext cx="820548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6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6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CustomShape 2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CustomShape 26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7 (Conclusion)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565560" y="2700000"/>
            <a:ext cx="9874440" cy="23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5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1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1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CustomShape 1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Appendix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681876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2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CustomShape 2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CustomShape 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24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25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general document structure?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2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Running Case – Seminar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5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1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CustomShape 1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1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158"/>
          <p:cNvSpPr/>
          <p:nvPr/>
        </p:nvSpPr>
        <p:spPr>
          <a:xfrm>
            <a:off x="360000" y="2859480"/>
            <a:ext cx="8999640" cy="200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CustomShape 15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6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16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16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1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165"/>
          <p:cNvSpPr/>
          <p:nvPr/>
        </p:nvSpPr>
        <p:spPr>
          <a:xfrm>
            <a:off x="360000" y="2859480"/>
            <a:ext cx="8999640" cy="200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16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167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not be the best and most well defined RQs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7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17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CustomShape 17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CustomShape 17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Literature Sources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17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Google Scholar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Journals/Conferences/Magazines/etc., eg.,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ACM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AISeL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Libraries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8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18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CustomShape 18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18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8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77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17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CustomShape 17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CustomShape 18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Good”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181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paper, journals, poster,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Scientific books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(Bachelor-, Master-, PhD-Thesis)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(Patents)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4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1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CustomShape 18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CustomShape 19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Difficult”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19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Whitepaper / Technical Reports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Websites (Blogs, Newspaper,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Unreviewed scientific materials (e.g., arXiv.org)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≠ good literature (e.g., bogus/predatory conferences)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19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CustomShape 19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CustomShape 19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How to Read a Paper?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19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Critical thinking!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references of papers that you read!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2520000" y="2160000"/>
            <a:ext cx="6479640" cy="244188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/>
          <p:nvPr/>
        </p:nvSpPr>
        <p:spPr>
          <a:xfrm>
            <a:off x="6438960" y="108036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20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0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CustomShape 20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20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Identify Your Gap and Define Your RQs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6438960" y="108036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696320" y="1843560"/>
            <a:ext cx="8322840" cy="47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0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0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CustomShape 20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CustomShape 20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23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4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4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CustomShape 4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Creative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4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tricky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shit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I am shit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might be OK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233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23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2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CustomShape 23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237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20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0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CustomShape 21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CustomShape 21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238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Tell a story!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BUT, don’t write about your personal journey from the problem to the solution. Instead, write about the final and 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approach that leads to the solution.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for your audience? (Beginners vs. Experts)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writing a BA/MA/PhD-Thesis, a seminar paper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is only 25% of the work, the other 75% happen before you even start writing.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3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4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CustomShape 2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CustomShape 24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4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spelling mistakes.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iterations and proof-read several times.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template guidelines.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long sentences.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Clarify special notations.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Figures are very helpful, but make sure to properly integrate them into you text (reference, comment, analyze).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equations if necessary, but be careful (+ same as for figures).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Balance between details and abstract ideas (page limits).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Making a claim? Provide a source or proof it!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21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21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CustomShape 21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CustomShape 2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Abstract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4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paper about?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State of the Art?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detected gap?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main questions to be answered pertaining to the gap?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is the solution good/better than other solutions?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45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Roughly 100-200 words, depending on scope of publication, e.g., seminar paper vs. PhD-Thesis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46"/>
          <p:cNvSpPr/>
          <p:nvPr/>
        </p:nvSpPr>
        <p:spPr>
          <a:xfrm>
            <a:off x="1080000" y="2700000"/>
            <a:ext cx="917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1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21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CustomShape 21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CustomShape 21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Introduction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6480000" y="72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22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2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CustomShape 22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CustomShape 2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Main Part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6480000" y="72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22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2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CustomShape 24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CustomShape 24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Conclusion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29"/>
          <p:cNvSpPr/>
          <p:nvPr/>
        </p:nvSpPr>
        <p:spPr>
          <a:xfrm>
            <a:off x="1122480" y="2520000"/>
            <a:ext cx="9179640" cy="2519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CustomShape 23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summary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(Evaluation)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Work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22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22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CustomShape 22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CustomShape 22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31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sources (book, paper, phd/master thesis, website, journal,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vs. indirect citations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Penguins are black and white”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authors [Ref.] argue that penguins are black and white.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citation styles (IEEE, APA, MLA,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not your own idea or work? Provide reference to the original source!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25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2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CustomShape 2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CustomShape 2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 (BibTex – Example)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5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for the publication “Self-managed and blockchain-based vehicular ad-hoc networks ”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@inproceedings{leiding2016self,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title={Self-managed and blockchain-based vehicular ad-hoc networks},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author={Leiding, Benjamin and Memarmoshrefi, Parisa and Hogrefe, Dieter},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booktitle={Proceedings of the 2016 ACM international joint conference on pervasive and ubiquitous computing: adjunct},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pages={137--140},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year={2016}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3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Additional Resources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4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4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4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Why?”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5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should someone read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and motivate your topic/problem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the State of the Art (SoA)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 a knowledge gap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 the knowledge gap by providing an answer to the 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 Template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Freeplane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– Paper  →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00"/>
                </a:highlight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 Template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3"/>
              </a:rPr>
              <a:t>Freeplane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– Thesis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4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Paper (Springer)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5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Paper (IEEE)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Thesis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7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18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Templates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6480000" y="72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8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190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simple guide to LaTeX – Step by Step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Beginner’s Guide to LaTex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Using BibTex: A Short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19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LaTex Tutorials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6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1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CustomShape 1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CustomShape 17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17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4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49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19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4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CustomShape 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CustomShape 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Detecting a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20000" y="2253960"/>
            <a:ext cx="7941960" cy="386568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5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CustomShape 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920240" y="2595960"/>
            <a:ext cx="7894440" cy="28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5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5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CustomShape 6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CustomShape 6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63200" y="2386440"/>
            <a:ext cx="8408520" cy="324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Application>LibreOffice/24.2.6.2$Linux_X86_64 LibreOffice_project/420$Build-2</Application>
  <AppVersion>15.0000</AppVersion>
  <Words>3962</Words>
  <Paragraphs>438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2024-11-24T23:09:39Z</cp:lastPrinted>
  <dcterms:modified xsi:type="dcterms:W3CDTF">2024-11-24T23:21:40Z</dcterms:modified>
  <cp:revision>3665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66</vt:i4>
  </property>
</Properties>
</file>