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5.xml.rels" ContentType="application/vnd.openxmlformats-package.relationships+xml"/>
  <Override PartName="/ppt/slideMasters/_rels/slideMaster4.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presProps.xml" ContentType="application/vnd.openxmlformats-officedocument.presentationml.presPro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_rels/presentation.xml.rels" ContentType="application/vnd.openxmlformats-package.relationships+xml"/>
  <Override PartName="/ppt/media/image13.png" ContentType="image/png"/>
  <Override PartName="/ppt/media/image4.png" ContentType="image/png"/>
  <Override PartName="/ppt/media/image9.png" ContentType="image/png"/>
  <Override PartName="/ppt/media/image18.png" ContentType="image/png"/>
  <Override PartName="/ppt/media/image20.png" ContentType="image/png"/>
  <Override PartName="/ppt/media/image12.png" ContentType="image/png"/>
  <Override PartName="/ppt/media/image3.png" ContentType="image/png"/>
  <Override PartName="/ppt/media/image8.png" ContentType="image/png"/>
  <Override PartName="/ppt/media/image17.png" ContentType="image/png"/>
  <Override PartName="/ppt/media/image23.png" ContentType="image/png"/>
  <Override PartName="/ppt/media/image22.png" ContentType="image/png"/>
  <Override PartName="/ppt/media/image21.png" ContentType="image/png"/>
  <Override PartName="/ppt/media/image19.png" ContentType="image/png"/>
  <Override PartName="/ppt/media/image11.png" ContentType="image/png"/>
  <Override PartName="/ppt/media/image2.png" ContentType="image/png"/>
  <Override PartName="/ppt/media/image5.png" ContentType="image/png"/>
  <Override PartName="/ppt/media/image14.png" ContentType="image/png"/>
  <Override PartName="/ppt/media/image6.png" ContentType="image/png"/>
  <Override PartName="/ppt/media/image15.png" ContentType="image/png"/>
  <Override PartName="/ppt/media/image10.png" ContentType="image/png"/>
  <Override PartName="/ppt/media/image1.png" ContentType="image/png"/>
  <Override PartName="/ppt/media/image7.png" ContentType="image/png"/>
  <Override PartName="/ppt/media/image16.png" ContentType="image/png"/>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s/_rels/slide45.xml.rels" ContentType="application/vnd.openxmlformats-package.relationships+xml"/>
  <Override PartName="/ppt/slides/_rels/slide44.xml.rels" ContentType="application/vnd.openxmlformats-package.relationships+xml"/>
  <Override PartName="/ppt/slides/_rels/slide43.xml.rels" ContentType="application/vnd.openxmlformats-package.relationships+xml"/>
  <Override PartName="/ppt/slides/_rels/slide42.xml.rels" ContentType="application/vnd.openxmlformats-package.relationships+xml"/>
  <Override PartName="/ppt/slides/_rels/slide41.xml.rels" ContentType="application/vnd.openxmlformats-package.relationships+xml"/>
  <Override PartName="/ppt/slides/_rels/slide40.xml.rels" ContentType="application/vnd.openxmlformats-package.relationships+xml"/>
  <Override PartName="/ppt/slides/_rels/slide39.xml.rels" ContentType="application/vnd.openxmlformats-package.relationships+xml"/>
  <Override PartName="/ppt/slides/_rels/slide65.xml.rels" ContentType="application/vnd.openxmlformats-package.relationships+xml"/>
  <Override PartName="/ppt/slides/_rels/slide55.xml.rels" ContentType="application/vnd.openxmlformats-package.relationships+xml"/>
  <Override PartName="/ppt/slides/_rels/slide1.xml.rels" ContentType="application/vnd.openxmlformats-package.relationships+xml"/>
  <Override PartName="/ppt/slides/_rels/slide29.xml.rels" ContentType="application/vnd.openxmlformats-package.relationships+xml"/>
  <Override PartName="/ppt/slides/_rels/slide66.xml.rels" ContentType="application/vnd.openxmlformats-package.relationships+xml"/>
  <Override PartName="/ppt/slides/_rels/slide24.xml.rels" ContentType="application/vnd.openxmlformats-package.relationships+xml"/>
  <Override PartName="/ppt/slides/_rels/slide7.xml.rels" ContentType="application/vnd.openxmlformats-package.relationships+xml"/>
  <Override PartName="/ppt/slides/_rels/slide26.xml.rels" ContentType="application/vnd.openxmlformats-package.relationships+xml"/>
  <Override PartName="/ppt/slides/_rels/slide9.xml.rels" ContentType="application/vnd.openxmlformats-package.relationships+xml"/>
  <Override PartName="/ppt/slides/_rels/slide25.xml.rels" ContentType="application/vnd.openxmlformats-package.relationships+xml"/>
  <Override PartName="/ppt/slides/_rels/slide8.xml.rels" ContentType="application/vnd.openxmlformats-package.relationships+xml"/>
  <Override PartName="/ppt/slides/_rels/slide2.xml.rels" ContentType="application/vnd.openxmlformats-package.relationships+xml"/>
  <Override PartName="/ppt/slides/_rels/slide56.xml.rels" ContentType="application/vnd.openxmlformats-package.relationships+xml"/>
  <Override PartName="/ppt/slides/_rels/slide10.xml.rels" ContentType="application/vnd.openxmlformats-package.relationships+xml"/>
  <Override PartName="/ppt/slides/_rels/slide47.xml.rels" ContentType="application/vnd.openxmlformats-package.relationships+xml"/>
  <Override PartName="/ppt/slides/_rels/slide20.xml.rels" ContentType="application/vnd.openxmlformats-package.relationships+xml"/>
  <Override PartName="/ppt/slides/_rels/slide3.xml.rels" ContentType="application/vnd.openxmlformats-package.relationships+xml"/>
  <Override PartName="/ppt/slides/_rels/slide57.xml.rels" ContentType="application/vnd.openxmlformats-package.relationships+xml"/>
  <Override PartName="/ppt/slides/_rels/slide16.xml.rels" ContentType="application/vnd.openxmlformats-package.relationships+xml"/>
  <Override PartName="/ppt/slides/_rels/slide53.xml.rels" ContentType="application/vnd.openxmlformats-package.relationships+xml"/>
  <Override PartName="/ppt/slides/_rels/slide15.xml.rels" ContentType="application/vnd.openxmlformats-package.relationships+xml"/>
  <Override PartName="/ppt/slides/_rels/slide52.xml.rels" ContentType="application/vnd.openxmlformats-package.relationships+xml"/>
  <Override PartName="/ppt/slides/_rels/slide54.xml.rels" ContentType="application/vnd.openxmlformats-package.relationships+xml"/>
  <Override PartName="/ppt/slides/_rels/slide17.xml.rels" ContentType="application/vnd.openxmlformats-package.relationships+xml"/>
  <Override PartName="/ppt/slides/_rels/slide51.xml.rels" ContentType="application/vnd.openxmlformats-package.relationships+xml"/>
  <Override PartName="/ppt/slides/_rels/slide50.xml.rels" ContentType="application/vnd.openxmlformats-package.relationships+xml"/>
  <Override PartName="/ppt/slides/_rels/slide48.xml.rels" ContentType="application/vnd.openxmlformats-package.relationships+xml"/>
  <Override PartName="/ppt/slides/_rels/slide11.xml.rels" ContentType="application/vnd.openxmlformats-package.relationships+xml"/>
  <Override PartName="/ppt/slides/_rels/slide46.xml.rels" ContentType="application/vnd.openxmlformats-package.relationships+xml"/>
  <Override PartName="/ppt/slides/_rels/slide28.xml.rels" ContentType="application/vnd.openxmlformats-package.relationships+xml"/>
  <Override PartName="/ppt/slides/_rels/slide62.xml.rels" ContentType="application/vnd.openxmlformats-package.relationships+xml"/>
  <Override PartName="/ppt/slides/_rels/slide64.xml.rels" ContentType="application/vnd.openxmlformats-package.relationships+xml"/>
  <Override PartName="/ppt/slides/_rels/slide27.xml.rels" ContentType="application/vnd.openxmlformats-package.relationships+xml"/>
  <Override PartName="/ppt/slides/_rels/slide61.xml.rels" ContentType="application/vnd.openxmlformats-package.relationships+xml"/>
  <Override PartName="/ppt/slides/_rels/slide19.xml.rels" ContentType="application/vnd.openxmlformats-package.relationships+xml"/>
  <Override PartName="/ppt/slides/_rels/slide63.xml.rels" ContentType="application/vnd.openxmlformats-package.relationships+xml"/>
  <Override PartName="/ppt/slides/_rels/slide14.xml.rels" ContentType="application/vnd.openxmlformats-package.relationships+xml"/>
  <Override PartName="/ppt/slides/_rels/slide60.xml.rels" ContentType="application/vnd.openxmlformats-package.relationships+xml"/>
  <Override PartName="/ppt/slides/_rels/slide18.xml.rels" ContentType="application/vnd.openxmlformats-package.relationships+xml"/>
  <Override PartName="/ppt/slides/_rels/slide6.xml.rels" ContentType="application/vnd.openxmlformats-package.relationships+xml"/>
  <Override PartName="/ppt/slides/_rels/slide23.xml.rels" ContentType="application/vnd.openxmlformats-package.relationships+xml"/>
  <Override PartName="/ppt/slides/_rels/slide4.xml.rels" ContentType="application/vnd.openxmlformats-package.relationships+xml"/>
  <Override PartName="/ppt/slides/_rels/slide21.xml.rels" ContentType="application/vnd.openxmlformats-package.relationships+xml"/>
  <Override PartName="/ppt/slides/_rels/slide58.xml.rels" ContentType="application/vnd.openxmlformats-package.relationships+xml"/>
  <Override PartName="/ppt/slides/_rels/slide12.xml.rels" ContentType="application/vnd.openxmlformats-package.relationships+xml"/>
  <Override PartName="/ppt/slides/_rels/slide49.xml.rels" ContentType="application/vnd.openxmlformats-package.relationships+xml"/>
  <Override PartName="/ppt/slides/_rels/slide5.xml.rels" ContentType="application/vnd.openxmlformats-package.relationships+xml"/>
  <Override PartName="/ppt/slides/_rels/slide22.xml.rels" ContentType="application/vnd.openxmlformats-package.relationships+xml"/>
  <Override PartName="/ppt/slides/_rels/slide59.xml.rels" ContentType="application/vnd.openxmlformats-package.relationships+xml"/>
  <Override PartName="/ppt/slides/_rels/slide13.xml.rels" ContentType="application/vnd.openxmlformats-package.relationships+xml"/>
  <Override PartName="/ppt/slides/_rels/slide30.xml.rels" ContentType="application/vnd.openxmlformats-package.relationships+xml"/>
  <Override PartName="/ppt/slides/_rels/slide31.xml.rels" ContentType="application/vnd.openxmlformats-package.relationships+xml"/>
  <Override PartName="/ppt/slides/_rels/slide32.xml.rels" ContentType="application/vnd.openxmlformats-package.relationships+xml"/>
  <Override PartName="/ppt/slides/_rels/slide33.xml.rels" ContentType="application/vnd.openxmlformats-package.relationships+xml"/>
  <Override PartName="/ppt/slides/_rels/slide34.xml.rels" ContentType="application/vnd.openxmlformats-package.relationships+xml"/>
  <Override PartName="/ppt/slides/_rels/slide35.xml.rels" ContentType="application/vnd.openxmlformats-package.relationships+xml"/>
  <Override PartName="/ppt/slides/_rels/slide36.xml.rels" ContentType="application/vnd.openxmlformats-package.relationships+xml"/>
  <Override PartName="/ppt/slides/_rels/slide37.xml.rels" ContentType="application/vnd.openxmlformats-package.relationships+xml"/>
  <Override PartName="/ppt/slides/_rels/slide38.xml.rels" ContentType="application/vnd.openxmlformats-package.relationships+xml"/>
  <Override PartName="/ppt/slides/slide56.xml" ContentType="application/vnd.openxmlformats-officedocument.presentationml.slide+xml"/>
  <Override PartName="/ppt/slides/slide55.xml" ContentType="application/vnd.openxmlformats-officedocument.presentationml.slide+xml"/>
  <Override PartName="/ppt/slides/slide54.xml" ContentType="application/vnd.openxmlformats-officedocument.presentationml.slide+xml"/>
  <Override PartName="/ppt/slides/slide53.xml" ContentType="application/vnd.openxmlformats-officedocument.presentationml.slide+xml"/>
  <Override PartName="/ppt/slides/slide52.xml" ContentType="application/vnd.openxmlformats-officedocument.presentationml.slide+xml"/>
  <Override PartName="/ppt/slides/slide51.xml" ContentType="application/vnd.openxmlformats-officedocument.presentationml.slide+xml"/>
  <Override PartName="/ppt/slides/slide50.xml" ContentType="application/vnd.openxmlformats-officedocument.presentationml.slide+xml"/>
  <Override PartName="/ppt/slides/slide20.xml" ContentType="application/vnd.openxmlformats-officedocument.presentationml.slide+xml"/>
  <Override PartName="/ppt/slides/slide57.xml" ContentType="application/vnd.openxmlformats-officedocument.presentationml.slide+xml"/>
  <Override PartName="/ppt/slides/slide48.xml" ContentType="application/vnd.openxmlformats-officedocument.presentationml.slide+xml"/>
  <Override PartName="/ppt/slides/slide3.xml" ContentType="application/vnd.openxmlformats-officedocument.presentationml.slide+xml"/>
  <Override PartName="/ppt/slides/slide11.xml" ContentType="application/vnd.openxmlformats-officedocument.presentationml.slide+xml"/>
  <Override PartName="/ppt/slides/slide17.xml" ContentType="application/vnd.openxmlformats-officedocument.presentationml.slide+xml"/>
  <Override PartName="/ppt/slides/slide9.xml" ContentType="application/vnd.openxmlformats-officedocument.presentationml.slide+xml"/>
  <Override PartName="/ppt/slides/slide47.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16.xml" ContentType="application/vnd.openxmlformats-officedocument.presentationml.slide+xml"/>
  <Override PartName="/ppt/slides/slide8.xml" ContentType="application/vnd.openxmlformats-officedocument.presentationml.slide+xml"/>
  <Override PartName="/ppt/slides/slide4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7.xml" ContentType="application/vnd.openxmlformats-officedocument.presentationml.slide+xml"/>
  <Override PartName="/ppt/slides/slide66.xml" ContentType="application/vnd.openxmlformats-officedocument.presentationml.slide+xml"/>
  <Override PartName="/ppt/slides/slide29.xml" ContentType="application/vnd.openxmlformats-officedocument.presentationml.slide+xml"/>
  <Override PartName="/ppt/slides/slide65.xml" ContentType="application/vnd.openxmlformats-officedocument.presentationml.slide+xml"/>
  <Override PartName="/ppt/slides/slide28.xml" ContentType="application/vnd.openxmlformats-officedocument.presentationml.slide+xml"/>
  <Override PartName="/ppt/slides/slide62.xml" ContentType="application/vnd.openxmlformats-officedocument.presentationml.slide+xml"/>
  <Override PartName="/ppt/slides/slide64.xml" ContentType="application/vnd.openxmlformats-officedocument.presentationml.slide+xml"/>
  <Override PartName="/ppt/slides/slide27.xml" ContentType="application/vnd.openxmlformats-officedocument.presentationml.slide+xml"/>
  <Override PartName="/ppt/slides/slide61.xml" ContentType="application/vnd.openxmlformats-officedocument.presentationml.slide+xml"/>
  <Override PartName="/ppt/slides/slide19.xml" ContentType="application/vnd.openxmlformats-officedocument.presentationml.slide+xml"/>
  <Override PartName="/ppt/slides/slide63.xml" ContentType="application/vnd.openxmlformats-officedocument.presentationml.slide+xml"/>
  <Override PartName="/ppt/slides/slide26.xml" ContentType="application/vnd.openxmlformats-officedocument.presentationml.slide+xml"/>
  <Override PartName="/ppt/slides/slide14.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18.xml" ContentType="application/vnd.openxmlformats-officedocument.presentationml.slide+xml"/>
  <Override PartName="/ppt/slides/slide4.xml" ContentType="application/vnd.openxmlformats-officedocument.presentationml.slide+xml"/>
  <Override PartName="/ppt/slides/slide12.xml" ContentType="application/vnd.openxmlformats-officedocument.presentationml.slide+xml"/>
  <Override PartName="/ppt/slides/slide49.xml" ContentType="application/vnd.openxmlformats-officedocument.presentationml.slide+xml"/>
  <Override PartName="/ppt/slides/slide21.xml" ContentType="application/vnd.openxmlformats-officedocument.presentationml.slide+xml"/>
  <Override PartName="/ppt/slides/slide58.xml" ContentType="application/vnd.openxmlformats-officedocument.presentationml.slide+xml"/>
  <Override PartName="/ppt/slides/slide5.xml" ContentType="application/vnd.openxmlformats-officedocument.presentationml.slide+xml"/>
  <Override PartName="/ppt/slides/slide13.xml" ContentType="application/vnd.openxmlformats-officedocument.presentationml.slide+xml"/>
  <Override PartName="/ppt/slides/slide22.xml" ContentType="application/vnd.openxmlformats-officedocument.presentationml.slide+xml"/>
  <Override PartName="/ppt/slides/slide59.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Lst>
  <p:sldSz cx="12192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Relationship Id="rId53" Type="http://schemas.openxmlformats.org/officeDocument/2006/relationships/slide" Target="slides/slide47.xml"/><Relationship Id="rId54" Type="http://schemas.openxmlformats.org/officeDocument/2006/relationships/slide" Target="slides/slide48.xml"/><Relationship Id="rId55" Type="http://schemas.openxmlformats.org/officeDocument/2006/relationships/slide" Target="slides/slide49.xml"/><Relationship Id="rId56" Type="http://schemas.openxmlformats.org/officeDocument/2006/relationships/slide" Target="slides/slide50.xml"/><Relationship Id="rId57" Type="http://schemas.openxmlformats.org/officeDocument/2006/relationships/slide" Target="slides/slide51.xml"/><Relationship Id="rId58" Type="http://schemas.openxmlformats.org/officeDocument/2006/relationships/slide" Target="slides/slide52.xml"/><Relationship Id="rId59" Type="http://schemas.openxmlformats.org/officeDocument/2006/relationships/slide" Target="slides/slide53.xml"/><Relationship Id="rId60" Type="http://schemas.openxmlformats.org/officeDocument/2006/relationships/slide" Target="slides/slide54.xml"/><Relationship Id="rId61" Type="http://schemas.openxmlformats.org/officeDocument/2006/relationships/slide" Target="slides/slide55.xml"/><Relationship Id="rId62" Type="http://schemas.openxmlformats.org/officeDocument/2006/relationships/slide" Target="slides/slide56.xml"/><Relationship Id="rId63" Type="http://schemas.openxmlformats.org/officeDocument/2006/relationships/slide" Target="slides/slide57.xml"/><Relationship Id="rId64" Type="http://schemas.openxmlformats.org/officeDocument/2006/relationships/slide" Target="slides/slide58.xml"/><Relationship Id="rId65" Type="http://schemas.openxmlformats.org/officeDocument/2006/relationships/slide" Target="slides/slide59.xml"/><Relationship Id="rId66" Type="http://schemas.openxmlformats.org/officeDocument/2006/relationships/slide" Target="slides/slide60.xml"/><Relationship Id="rId67" Type="http://schemas.openxmlformats.org/officeDocument/2006/relationships/slide" Target="slides/slide61.xml"/><Relationship Id="rId68" Type="http://schemas.openxmlformats.org/officeDocument/2006/relationships/slide" Target="slides/slide62.xml"/><Relationship Id="rId69" Type="http://schemas.openxmlformats.org/officeDocument/2006/relationships/slide" Target="slides/slide63.xml"/><Relationship Id="rId70" Type="http://schemas.openxmlformats.org/officeDocument/2006/relationships/slide" Target="slides/slide64.xml"/><Relationship Id="rId71" Type="http://schemas.openxmlformats.org/officeDocument/2006/relationships/slide" Target="slides/slide65.xml"/><Relationship Id="rId72" Type="http://schemas.openxmlformats.org/officeDocument/2006/relationships/slide" Target="slides/slide66.xml"/><Relationship Id="rId73"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6">
    <p:spTree>
      <p:nvGrpSpPr>
        <p:cNvPr id="1" name=""/>
        <p:cNvGrpSpPr/>
        <p:nvPr/>
      </p:nvGrpSpPr>
      <p:grpSpPr>
        <a:xfrm>
          <a:off x="0" y="0"/>
          <a:ext cx="0" cy="0"/>
          <a:chOff x="0" y="0"/>
          <a:chExt cx="0" cy="0"/>
        </a:xfrm>
      </p:grpSpPr>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_">
    <p:spTree>
      <p:nvGrpSpPr>
        <p:cNvPr id="1" name=""/>
        <p:cNvGrpSpPr/>
        <p:nvPr/>
      </p:nvGrpSpPr>
      <p:grpSpPr>
        <a:xfrm>
          <a:off x="0" y="0"/>
          <a:ext cx="0" cy="0"/>
          <a:chOff x="0" y="0"/>
          <a:chExt cx="0" cy="0"/>
        </a:xfrm>
      </p:grpSpPr>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6_">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6__">
    <p:spTree>
      <p:nvGrpSpPr>
        <p:cNvPr id="1" name=""/>
        <p:cNvGrpSpPr/>
        <p:nvPr/>
      </p:nvGrpSpPr>
      <p:grpSpPr>
        <a:xfrm>
          <a:off x="0" y="0"/>
          <a:ext cx="0" cy="0"/>
          <a:chOff x="0" y="0"/>
          <a:chExt cx="0" cy="0"/>
        </a:xfrm>
      </p:grpSpPr>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2.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3.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4.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5.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11444760" y="0"/>
            <a:ext cx="735840" cy="684468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defTabSz="914400">
              <a:lnSpc>
                <a:spcPct val="100000"/>
              </a:lnSpc>
            </a:pPr>
            <a:endParaRPr b="0" lang="en-GB" sz="1800" spc="-1" strike="noStrike">
              <a:solidFill>
                <a:srgbClr val="ffffff"/>
              </a:solidFill>
              <a:latin typeface="Arial"/>
              <a:ea typeface="DejaVu Sans"/>
            </a:endParaRPr>
          </a:p>
        </p:txBody>
      </p:sp>
      <p:sp>
        <p:nvSpPr>
          <p:cNvPr id="1" name="CustomShape 2"/>
          <p:cNvSpPr/>
          <p:nvPr/>
        </p:nvSpPr>
        <p:spPr>
          <a:xfrm>
            <a:off x="11438640" y="6453360"/>
            <a:ext cx="752760" cy="363960"/>
          </a:xfrm>
          <a:prstGeom prst="rect">
            <a:avLst/>
          </a:prstGeom>
          <a:noFill/>
          <a:ln w="0">
            <a:noFill/>
          </a:ln>
        </p:spPr>
        <p:style>
          <a:lnRef idx="0"/>
          <a:fillRef idx="0"/>
          <a:effectRef idx="0"/>
          <a:fontRef idx="minor"/>
        </p:style>
        <p:txBody>
          <a:bodyPr lIns="90000" rIns="90000" tIns="45000" bIns="45000" anchor="t">
            <a:spAutoFit/>
          </a:bodyPr>
          <a:p>
            <a:pPr algn="ctr" defTabSz="914400">
              <a:lnSpc>
                <a:spcPct val="100000"/>
              </a:lnSpc>
            </a:pPr>
            <a:fld id="{E669178A-5FBE-4167-84DB-103CDFC1CDEF}" type="slidenum">
              <a:rPr b="0" lang="en-US" sz="1800" spc="-1" strike="noStrike">
                <a:solidFill>
                  <a:srgbClr val="808080"/>
                </a:solidFill>
                <a:latin typeface="Arial"/>
                <a:ea typeface="DejaVu Sans"/>
              </a:rPr>
              <a:t>21</a:t>
            </a:fld>
            <a:endParaRPr b="0" lang="en-GB" sz="1800" spc="-1" strike="noStrike">
              <a:solidFill>
                <a:srgbClr val="000000"/>
              </a:solidFill>
              <a:latin typeface="Arial"/>
            </a:endParaRPr>
          </a:p>
        </p:txBody>
      </p:sp>
      <p:sp>
        <p:nvSpPr>
          <p:cNvPr id="2" name="CustomShape 3"/>
          <p:cNvSpPr/>
          <p:nvPr/>
        </p:nvSpPr>
        <p:spPr>
          <a:xfrm>
            <a:off x="912240" y="1268280"/>
            <a:ext cx="9202680" cy="356040"/>
          </a:xfrm>
          <a:prstGeom prst="rect">
            <a:avLst/>
          </a:prstGeom>
          <a:noFill/>
          <a:ln w="0">
            <a:noFill/>
          </a:ln>
        </p:spPr>
        <p:style>
          <a:lnRef idx="0"/>
          <a:fillRef idx="0"/>
          <a:effectRef idx="0"/>
          <a:fontRef idx="minor"/>
        </p:style>
        <p:txBody>
          <a:bodyPr lIns="90000" rIns="90000" tIns="45000" bIns="45000" anchor="t">
            <a:noAutofit/>
          </a:bodyPr>
          <a:p>
            <a:pPr defTabSz="914400">
              <a:lnSpc>
                <a:spcPct val="100000"/>
              </a:lnSpc>
            </a:pPr>
            <a:endParaRPr b="0" lang="en-GB" sz="1800" spc="-1" strike="noStrike">
              <a:solidFill>
                <a:srgbClr val="000000"/>
              </a:solidFill>
              <a:latin typeface="Arial"/>
              <a:ea typeface="DejaVu Sans"/>
            </a:endParaRPr>
          </a:p>
        </p:txBody>
      </p:sp>
      <p:pic>
        <p:nvPicPr>
          <p:cNvPr id="3" name="Picture 19" descr="Logo_TUC_de_RGB"/>
          <p:cNvPicPr/>
          <p:nvPr/>
        </p:nvPicPr>
        <p:blipFill>
          <a:blip r:embed="rId2"/>
          <a:stretch/>
        </p:blipFill>
        <p:spPr>
          <a:xfrm>
            <a:off x="0" y="0"/>
            <a:ext cx="3046680" cy="556560"/>
          </a:xfrm>
          <a:prstGeom prst="rect">
            <a:avLst/>
          </a:prstGeom>
          <a:ln w="0">
            <a:noFill/>
          </a:ln>
        </p:spPr>
      </p:pic>
      <p:pic>
        <p:nvPicPr>
          <p:cNvPr id="4" name="Grafik 2" descr=""/>
          <p:cNvPicPr/>
          <p:nvPr/>
        </p:nvPicPr>
        <p:blipFill>
          <a:blip r:embed="rId3"/>
          <a:stretch/>
        </p:blipFill>
        <p:spPr>
          <a:xfrm>
            <a:off x="7430400" y="134640"/>
            <a:ext cx="3692520" cy="508680"/>
          </a:xfrm>
          <a:prstGeom prst="rect">
            <a:avLst/>
          </a:prstGeom>
          <a:ln w="0">
            <a:noFill/>
          </a:ln>
        </p:spPr>
      </p:pic>
      <p:sp>
        <p:nvSpPr>
          <p:cNvPr id="5" name="CustomShape 4"/>
          <p:cNvSpPr/>
          <p:nvPr/>
        </p:nvSpPr>
        <p:spPr>
          <a:xfrm>
            <a:off x="912240" y="1268280"/>
            <a:ext cx="9202680" cy="356040"/>
          </a:xfrm>
          <a:prstGeom prst="rect">
            <a:avLst/>
          </a:prstGeom>
          <a:noFill/>
          <a:ln w="0">
            <a:noFill/>
          </a:ln>
        </p:spPr>
        <p:style>
          <a:lnRef idx="0"/>
          <a:fillRef idx="0"/>
          <a:effectRef idx="0"/>
          <a:fontRef idx="minor"/>
        </p:style>
        <p:txBody>
          <a:bodyPr lIns="90000" rIns="90000" tIns="45000" bIns="45000" anchor="t">
            <a:noAutofit/>
          </a:bodyPr>
          <a:p>
            <a:pPr defTabSz="914400">
              <a:lnSpc>
                <a:spcPct val="100000"/>
              </a:lnSpc>
            </a:pPr>
            <a:endParaRPr b="0" lang="en-GB" sz="1800" spc="-1" strike="noStrike">
              <a:solidFill>
                <a:srgbClr val="000000"/>
              </a:solidFill>
              <a:latin typeface="Arial"/>
              <a:ea typeface="DejaVu Sans"/>
            </a:endParaRPr>
          </a:p>
        </p:txBody>
      </p:sp>
      <p:sp>
        <p:nvSpPr>
          <p:cNvPr id="6" name="CustomShape 5"/>
          <p:cNvSpPr/>
          <p:nvPr/>
        </p:nvSpPr>
        <p:spPr>
          <a:xfrm>
            <a:off x="11444760" y="0"/>
            <a:ext cx="735840" cy="684468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defTabSz="914400">
              <a:lnSpc>
                <a:spcPct val="100000"/>
              </a:lnSpc>
            </a:pPr>
            <a:endParaRPr b="0" lang="en-GB" sz="1800" spc="-1" strike="noStrike">
              <a:solidFill>
                <a:srgbClr val="ffffff"/>
              </a:solidFill>
              <a:latin typeface="Arial"/>
              <a:ea typeface="DejaVu Sans"/>
            </a:endParaRPr>
          </a:p>
        </p:txBody>
      </p:sp>
      <p:sp>
        <p:nvSpPr>
          <p:cNvPr id="7" name="CustomShape 6"/>
          <p:cNvSpPr/>
          <p:nvPr/>
        </p:nvSpPr>
        <p:spPr>
          <a:xfrm>
            <a:off x="0" y="6642720"/>
            <a:ext cx="12178800" cy="211320"/>
          </a:xfrm>
          <a:prstGeom prst="rect">
            <a:avLst/>
          </a:prstGeom>
          <a:noFill/>
          <a:ln w="0">
            <a:noFill/>
          </a:ln>
        </p:spPr>
        <p:style>
          <a:lnRef idx="0"/>
          <a:fillRef idx="0"/>
          <a:effectRef idx="0"/>
          <a:fontRef idx="minor"/>
        </p:style>
        <p:txBody>
          <a:bodyPr lIns="90000" rIns="90000" tIns="45000" bIns="45000" anchor="t">
            <a:spAutoFit/>
          </a:bodyPr>
          <a:p>
            <a:pPr algn="ctr" defTabSz="914400">
              <a:lnSpc>
                <a:spcPct val="100000"/>
              </a:lnSpc>
            </a:pPr>
            <a:r>
              <a:rPr b="0" lang="en-US" sz="800" spc="-1" strike="noStrike">
                <a:solidFill>
                  <a:srgbClr val="a6a6a6"/>
                </a:solidFill>
                <a:latin typeface="DejaVu Sans"/>
                <a:ea typeface="DejaVu Sans"/>
              </a:rPr>
              <a:t>How to Write a Thesis (or a Research Paper)</a:t>
            </a:r>
            <a:endParaRPr b="0" lang="en-GB" sz="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 name="CustomShape 1"/>
          <p:cNvSpPr/>
          <p:nvPr/>
        </p:nvSpPr>
        <p:spPr>
          <a:xfrm>
            <a:off x="11444760" y="0"/>
            <a:ext cx="735840" cy="684468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defTabSz="914400">
              <a:lnSpc>
                <a:spcPct val="100000"/>
              </a:lnSpc>
            </a:pPr>
            <a:endParaRPr b="0" lang="en-GB" sz="1800" spc="-1" strike="noStrike">
              <a:solidFill>
                <a:srgbClr val="ffffff"/>
              </a:solidFill>
              <a:latin typeface="Arial"/>
              <a:ea typeface="DejaVu Sans"/>
            </a:endParaRPr>
          </a:p>
        </p:txBody>
      </p:sp>
      <p:sp>
        <p:nvSpPr>
          <p:cNvPr id="9" name="CustomShape 2"/>
          <p:cNvSpPr/>
          <p:nvPr/>
        </p:nvSpPr>
        <p:spPr>
          <a:xfrm>
            <a:off x="11438640" y="6453360"/>
            <a:ext cx="752760" cy="363960"/>
          </a:xfrm>
          <a:prstGeom prst="rect">
            <a:avLst/>
          </a:prstGeom>
          <a:noFill/>
          <a:ln w="0">
            <a:noFill/>
          </a:ln>
        </p:spPr>
        <p:style>
          <a:lnRef idx="0"/>
          <a:fillRef idx="0"/>
          <a:effectRef idx="0"/>
          <a:fontRef idx="minor"/>
        </p:style>
        <p:txBody>
          <a:bodyPr lIns="90000" rIns="90000" tIns="45000" bIns="45000" anchor="t">
            <a:spAutoFit/>
          </a:bodyPr>
          <a:p>
            <a:pPr algn="ctr" defTabSz="914400">
              <a:lnSpc>
                <a:spcPct val="100000"/>
              </a:lnSpc>
            </a:pPr>
            <a:fld id="{812990AB-F7D0-4D6C-85D5-0A66FB5D0A7A}" type="slidenum">
              <a:rPr b="0" lang="en-US" sz="1800" spc="-1" strike="noStrike">
                <a:solidFill>
                  <a:srgbClr val="808080"/>
                </a:solidFill>
                <a:latin typeface="Arial"/>
                <a:ea typeface="DejaVu Sans"/>
              </a:rPr>
              <a:t>&lt;number&gt;</a:t>
            </a:fld>
            <a:endParaRPr b="0" lang="en-GB" sz="1800" spc="-1" strike="noStrike">
              <a:solidFill>
                <a:srgbClr val="000000"/>
              </a:solidFill>
              <a:latin typeface="Arial"/>
            </a:endParaRPr>
          </a:p>
        </p:txBody>
      </p:sp>
      <p:sp>
        <p:nvSpPr>
          <p:cNvPr id="10" name="CustomShape 3"/>
          <p:cNvSpPr/>
          <p:nvPr/>
        </p:nvSpPr>
        <p:spPr>
          <a:xfrm>
            <a:off x="912240" y="1268280"/>
            <a:ext cx="9202680" cy="356040"/>
          </a:xfrm>
          <a:prstGeom prst="rect">
            <a:avLst/>
          </a:prstGeom>
          <a:noFill/>
          <a:ln w="0">
            <a:noFill/>
          </a:ln>
        </p:spPr>
        <p:style>
          <a:lnRef idx="0"/>
          <a:fillRef idx="0"/>
          <a:effectRef idx="0"/>
          <a:fontRef idx="minor"/>
        </p:style>
        <p:txBody>
          <a:bodyPr lIns="90000" rIns="90000" tIns="45000" bIns="45000" anchor="t">
            <a:noAutofit/>
          </a:bodyPr>
          <a:p>
            <a:pPr defTabSz="914400">
              <a:lnSpc>
                <a:spcPct val="100000"/>
              </a:lnSpc>
            </a:pPr>
            <a:endParaRPr b="0" lang="en-GB" sz="1800" spc="-1" strike="noStrike">
              <a:solidFill>
                <a:srgbClr val="000000"/>
              </a:solidFill>
              <a:latin typeface="Arial"/>
              <a:ea typeface="DejaVu Sans"/>
            </a:endParaRPr>
          </a:p>
        </p:txBody>
      </p:sp>
      <p:pic>
        <p:nvPicPr>
          <p:cNvPr id="11" name="Picture 19" descr="Logo_TUC_de_RGB"/>
          <p:cNvPicPr/>
          <p:nvPr/>
        </p:nvPicPr>
        <p:blipFill>
          <a:blip r:embed="rId2"/>
          <a:stretch/>
        </p:blipFill>
        <p:spPr>
          <a:xfrm>
            <a:off x="0" y="0"/>
            <a:ext cx="3046680" cy="556560"/>
          </a:xfrm>
          <a:prstGeom prst="rect">
            <a:avLst/>
          </a:prstGeom>
          <a:ln w="0">
            <a:noFill/>
          </a:ln>
        </p:spPr>
      </p:pic>
      <p:pic>
        <p:nvPicPr>
          <p:cNvPr id="12" name="Grafik 2" descr=""/>
          <p:cNvPicPr/>
          <p:nvPr/>
        </p:nvPicPr>
        <p:blipFill>
          <a:blip r:embed="rId3"/>
          <a:stretch/>
        </p:blipFill>
        <p:spPr>
          <a:xfrm>
            <a:off x="7430400" y="134640"/>
            <a:ext cx="3692520" cy="508680"/>
          </a:xfrm>
          <a:prstGeom prst="rect">
            <a:avLst/>
          </a:prstGeom>
          <a:ln w="0">
            <a:noFill/>
          </a:ln>
        </p:spPr>
      </p:pic>
      <p:sp>
        <p:nvSpPr>
          <p:cNvPr id="13" name="CustomShape 4"/>
          <p:cNvSpPr/>
          <p:nvPr/>
        </p:nvSpPr>
        <p:spPr>
          <a:xfrm>
            <a:off x="11444760" y="0"/>
            <a:ext cx="735840" cy="684468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defTabSz="914400">
              <a:lnSpc>
                <a:spcPct val="100000"/>
              </a:lnSpc>
            </a:pPr>
            <a:endParaRPr b="0" lang="en-GB" sz="1800" spc="-1" strike="noStrike">
              <a:solidFill>
                <a:srgbClr val="ffffff"/>
              </a:solidFill>
              <a:latin typeface="Arial"/>
              <a:ea typeface="DejaVu Sans"/>
            </a:endParaRPr>
          </a:p>
        </p:txBody>
      </p:sp>
      <p:sp>
        <p:nvSpPr>
          <p:cNvPr id="14" name="CustomShape 5"/>
          <p:cNvSpPr/>
          <p:nvPr/>
        </p:nvSpPr>
        <p:spPr>
          <a:xfrm>
            <a:off x="11438640" y="6453360"/>
            <a:ext cx="752760" cy="363960"/>
          </a:xfrm>
          <a:prstGeom prst="rect">
            <a:avLst/>
          </a:prstGeom>
          <a:noFill/>
          <a:ln w="0">
            <a:noFill/>
          </a:ln>
        </p:spPr>
        <p:style>
          <a:lnRef idx="0"/>
          <a:fillRef idx="0"/>
          <a:effectRef idx="0"/>
          <a:fontRef idx="minor"/>
        </p:style>
        <p:txBody>
          <a:bodyPr lIns="90000" rIns="90000" tIns="45000" bIns="45000" anchor="t">
            <a:spAutoFit/>
          </a:bodyPr>
          <a:p>
            <a:pPr algn="ctr" defTabSz="914400">
              <a:lnSpc>
                <a:spcPct val="100000"/>
              </a:lnSpc>
            </a:pPr>
            <a:fld id="{04D7972D-83BB-42A8-8B4B-22FD4C8467CD}" type="slidenum">
              <a:rPr b="0" lang="en-US" sz="1800" spc="-1" strike="noStrike">
                <a:solidFill>
                  <a:srgbClr val="808080"/>
                </a:solidFill>
                <a:latin typeface="Arial"/>
                <a:ea typeface="DejaVu Sans"/>
              </a:rPr>
              <a:t>&lt;number&gt;</a:t>
            </a:fld>
            <a:endParaRPr b="0" lang="en-GB" sz="1800" spc="-1" strike="noStrike">
              <a:solidFill>
                <a:srgbClr val="000000"/>
              </a:solidFill>
              <a:latin typeface="Arial"/>
            </a:endParaRPr>
          </a:p>
        </p:txBody>
      </p:sp>
      <p:sp>
        <p:nvSpPr>
          <p:cNvPr id="15" name="CustomShape 6"/>
          <p:cNvSpPr/>
          <p:nvPr/>
        </p:nvSpPr>
        <p:spPr>
          <a:xfrm>
            <a:off x="0" y="6642720"/>
            <a:ext cx="12178800" cy="211320"/>
          </a:xfrm>
          <a:prstGeom prst="rect">
            <a:avLst/>
          </a:prstGeom>
          <a:noFill/>
          <a:ln w="0">
            <a:noFill/>
          </a:ln>
        </p:spPr>
        <p:style>
          <a:lnRef idx="0"/>
          <a:fillRef idx="0"/>
          <a:effectRef idx="0"/>
          <a:fontRef idx="minor"/>
        </p:style>
        <p:txBody>
          <a:bodyPr lIns="90000" rIns="90000" tIns="45000" bIns="45000" anchor="t">
            <a:spAutoFit/>
          </a:bodyPr>
          <a:p>
            <a:pPr algn="ctr" defTabSz="914400">
              <a:lnSpc>
                <a:spcPct val="100000"/>
              </a:lnSpc>
            </a:pPr>
            <a:r>
              <a:rPr b="0" lang="en-US" sz="800" spc="-1" strike="noStrike">
                <a:solidFill>
                  <a:srgbClr val="a6a6a6"/>
                </a:solidFill>
                <a:latin typeface="DejaVu Sans"/>
                <a:ea typeface="DejaVu Sans"/>
              </a:rPr>
              <a:t>How to Write a Thesis (or a Research Paper)</a:t>
            </a:r>
            <a:endParaRPr b="0" lang="en-GB" sz="800" spc="-1" strike="noStrike">
              <a:solidFill>
                <a:srgbClr val="000000"/>
              </a:solidFill>
              <a:latin typeface="Arial"/>
            </a:endParaRPr>
          </a:p>
        </p:txBody>
      </p:sp>
      <p:sp>
        <p:nvSpPr>
          <p:cNvPr id="1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r>
              <a:rPr b="0" lang="en-GB" sz="4400" spc="-1" strike="noStrike">
                <a:solidFill>
                  <a:srgbClr val="000000"/>
                </a:solidFill>
                <a:latin typeface="Arial"/>
              </a:rPr>
              <a:t>Click to edit the title text format</a:t>
            </a:r>
            <a:endParaRPr b="0" lang="en-GB" sz="4400" spc="-1" strike="noStrike">
              <a:solidFill>
                <a:srgbClr val="000000"/>
              </a:solidFill>
              <a:latin typeface="Arial"/>
            </a:endParaRPr>
          </a:p>
        </p:txBody>
      </p:sp>
      <p:sp>
        <p:nvSpPr>
          <p:cNvPr id="17"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GB" sz="3200" spc="-1" strike="noStrike">
                <a:solidFill>
                  <a:srgbClr val="000000"/>
                </a:solidFill>
                <a:latin typeface="Arial"/>
              </a:rPr>
              <a:t>Click to edit the outline text format</a:t>
            </a:r>
            <a:endParaRPr b="0" lang="en-GB"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2800" spc="-1" strike="noStrike">
                <a:solidFill>
                  <a:srgbClr val="000000"/>
                </a:solidFill>
                <a:latin typeface="Arial"/>
              </a:rPr>
              <a:t>Second Outline Level</a:t>
            </a:r>
            <a:endParaRPr b="0" lang="en-GB"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2400" spc="-1" strike="noStrike">
                <a:solidFill>
                  <a:srgbClr val="000000"/>
                </a:solidFill>
                <a:latin typeface="Arial"/>
              </a:rPr>
              <a:t>Third Outline Level</a:t>
            </a:r>
            <a:endParaRPr b="0" lang="en-GB"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2000" spc="-1" strike="noStrike">
                <a:solidFill>
                  <a:srgbClr val="000000"/>
                </a:solidFill>
                <a:latin typeface="Arial"/>
              </a:rPr>
              <a:t>Fourth Outline Level</a:t>
            </a:r>
            <a:endParaRPr b="0" lang="en-GB"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2000" spc="-1" strike="noStrike">
                <a:solidFill>
                  <a:srgbClr val="000000"/>
                </a:solidFill>
                <a:latin typeface="Arial"/>
              </a:rPr>
              <a:t>Fifth Outline Level</a:t>
            </a:r>
            <a:endParaRPr b="0" lang="en-GB"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2000" spc="-1" strike="noStrike">
                <a:solidFill>
                  <a:srgbClr val="000000"/>
                </a:solidFill>
                <a:latin typeface="Arial"/>
              </a:rPr>
              <a:t>Sixth Outline Level</a:t>
            </a:r>
            <a:endParaRPr b="0" lang="en-GB"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2000" spc="-1" strike="noStrike">
                <a:solidFill>
                  <a:srgbClr val="000000"/>
                </a:solidFill>
                <a:latin typeface="Arial"/>
              </a:rPr>
              <a:t>Seventh Outline Level</a:t>
            </a:r>
            <a:endParaRPr b="0" lang="en-GB"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51" r:id="rId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8" name="CustomShape 1"/>
          <p:cNvSpPr/>
          <p:nvPr/>
        </p:nvSpPr>
        <p:spPr>
          <a:xfrm>
            <a:off x="11444760" y="0"/>
            <a:ext cx="742680" cy="685152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ffffff"/>
              </a:solidFill>
              <a:latin typeface="Arial"/>
              <a:ea typeface="DejaVu Sans"/>
            </a:endParaRPr>
          </a:p>
        </p:txBody>
      </p:sp>
      <p:sp>
        <p:nvSpPr>
          <p:cNvPr id="19" name="CustomShape 2"/>
          <p:cNvSpPr/>
          <p:nvPr/>
        </p:nvSpPr>
        <p:spPr>
          <a:xfrm>
            <a:off x="11438640" y="6453360"/>
            <a:ext cx="75960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fld id="{19895F2D-40E2-4083-8019-E6A7B68711EC}" type="slidenum">
              <a:rPr b="0" lang="en-US" sz="1800" spc="-1" strike="noStrike">
                <a:solidFill>
                  <a:srgbClr val="808080"/>
                </a:solidFill>
                <a:latin typeface="Arial"/>
                <a:ea typeface="DejaVu Sans"/>
              </a:rPr>
              <a:t>&lt;number&gt;</a:t>
            </a:fld>
            <a:endParaRPr b="0" lang="en-GB" sz="1800" spc="-1" strike="noStrike">
              <a:solidFill>
                <a:srgbClr val="000000"/>
              </a:solidFill>
              <a:latin typeface="Arial"/>
            </a:endParaRPr>
          </a:p>
        </p:txBody>
      </p:sp>
      <p:sp>
        <p:nvSpPr>
          <p:cNvPr id="20" name="CustomShape 3"/>
          <p:cNvSpPr/>
          <p:nvPr/>
        </p:nvSpPr>
        <p:spPr>
          <a:xfrm>
            <a:off x="912240" y="1268280"/>
            <a:ext cx="9209520" cy="3628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pic>
        <p:nvPicPr>
          <p:cNvPr id="21" name="Picture 19" descr="Logo_TUC_de_RGB"/>
          <p:cNvPicPr/>
          <p:nvPr/>
        </p:nvPicPr>
        <p:blipFill>
          <a:blip r:embed="rId2"/>
          <a:stretch/>
        </p:blipFill>
        <p:spPr>
          <a:xfrm>
            <a:off x="0" y="0"/>
            <a:ext cx="3053520" cy="563400"/>
          </a:xfrm>
          <a:prstGeom prst="rect">
            <a:avLst/>
          </a:prstGeom>
          <a:ln w="0">
            <a:noFill/>
          </a:ln>
        </p:spPr>
      </p:pic>
      <p:pic>
        <p:nvPicPr>
          <p:cNvPr id="22" name="Grafik 2" descr=""/>
          <p:cNvPicPr/>
          <p:nvPr/>
        </p:nvPicPr>
        <p:blipFill>
          <a:blip r:embed="rId3"/>
          <a:stretch/>
        </p:blipFill>
        <p:spPr>
          <a:xfrm>
            <a:off x="7430400" y="134640"/>
            <a:ext cx="3699360" cy="515520"/>
          </a:xfrm>
          <a:prstGeom prst="rect">
            <a:avLst/>
          </a:prstGeom>
          <a:ln w="0">
            <a:noFill/>
          </a:ln>
        </p:spPr>
      </p:pic>
      <p:sp>
        <p:nvSpPr>
          <p:cNvPr id="23" name="CustomShape 4"/>
          <p:cNvSpPr/>
          <p:nvPr/>
        </p:nvSpPr>
        <p:spPr>
          <a:xfrm>
            <a:off x="912240" y="1268280"/>
            <a:ext cx="9209520" cy="3628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24" name="CustomShape 5"/>
          <p:cNvSpPr/>
          <p:nvPr/>
        </p:nvSpPr>
        <p:spPr>
          <a:xfrm>
            <a:off x="11444760" y="0"/>
            <a:ext cx="742680" cy="685152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ffffff"/>
              </a:solidFill>
              <a:latin typeface="Arial"/>
              <a:ea typeface="DejaVu Sans"/>
            </a:endParaRPr>
          </a:p>
        </p:txBody>
      </p:sp>
      <p:sp>
        <p:nvSpPr>
          <p:cNvPr id="2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r>
              <a:rPr b="0" lang="en-GB" sz="4400" spc="-1" strike="noStrike">
                <a:solidFill>
                  <a:srgbClr val="000000"/>
                </a:solidFill>
                <a:latin typeface="Arial"/>
              </a:rPr>
              <a:t>Click to edit the title text format</a:t>
            </a:r>
            <a:endParaRPr b="0" lang="en-GB" sz="4400" spc="-1" strike="noStrike">
              <a:solidFill>
                <a:srgbClr val="000000"/>
              </a:solidFill>
              <a:latin typeface="Arial"/>
            </a:endParaRPr>
          </a:p>
        </p:txBody>
      </p:sp>
      <p:sp>
        <p:nvSpPr>
          <p:cNvPr id="26"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GB" sz="3200" spc="-1" strike="noStrike">
                <a:solidFill>
                  <a:srgbClr val="000000"/>
                </a:solidFill>
                <a:latin typeface="Arial"/>
              </a:rPr>
              <a:t>Click to edit the outline text format</a:t>
            </a:r>
            <a:endParaRPr b="0" lang="en-GB"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2800" spc="-1" strike="noStrike">
                <a:solidFill>
                  <a:srgbClr val="000000"/>
                </a:solidFill>
                <a:latin typeface="Arial"/>
              </a:rPr>
              <a:t>Second Outline Level</a:t>
            </a:r>
            <a:endParaRPr b="0" lang="en-GB"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2400" spc="-1" strike="noStrike">
                <a:solidFill>
                  <a:srgbClr val="000000"/>
                </a:solidFill>
                <a:latin typeface="Arial"/>
              </a:rPr>
              <a:t>Third Outline Level</a:t>
            </a:r>
            <a:endParaRPr b="0" lang="en-GB"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2000" spc="-1" strike="noStrike">
                <a:solidFill>
                  <a:srgbClr val="000000"/>
                </a:solidFill>
                <a:latin typeface="Arial"/>
              </a:rPr>
              <a:t>Fourth Outline Level</a:t>
            </a:r>
            <a:endParaRPr b="0" lang="en-GB"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2000" spc="-1" strike="noStrike">
                <a:solidFill>
                  <a:srgbClr val="000000"/>
                </a:solidFill>
                <a:latin typeface="Arial"/>
              </a:rPr>
              <a:t>Fifth Outline Level</a:t>
            </a:r>
            <a:endParaRPr b="0" lang="en-GB"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2000" spc="-1" strike="noStrike">
                <a:solidFill>
                  <a:srgbClr val="000000"/>
                </a:solidFill>
                <a:latin typeface="Arial"/>
              </a:rPr>
              <a:t>Sixth Outline Level</a:t>
            </a:r>
            <a:endParaRPr b="0" lang="en-GB"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2000" spc="-1" strike="noStrike">
                <a:solidFill>
                  <a:srgbClr val="000000"/>
                </a:solidFill>
                <a:latin typeface="Arial"/>
              </a:rPr>
              <a:t>Seventh Outline Level</a:t>
            </a:r>
            <a:endParaRPr b="0" lang="en-GB"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53" r:id="rId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7" name="CustomShape 1"/>
          <p:cNvSpPr/>
          <p:nvPr/>
        </p:nvSpPr>
        <p:spPr>
          <a:xfrm>
            <a:off x="11444760" y="0"/>
            <a:ext cx="735840" cy="684468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ffffff"/>
              </a:solidFill>
              <a:latin typeface="Arial"/>
              <a:ea typeface="DejaVu Sans"/>
            </a:endParaRPr>
          </a:p>
        </p:txBody>
      </p:sp>
      <p:sp>
        <p:nvSpPr>
          <p:cNvPr id="28" name="CustomShape 2"/>
          <p:cNvSpPr/>
          <p:nvPr/>
        </p:nvSpPr>
        <p:spPr>
          <a:xfrm>
            <a:off x="11438640" y="6453360"/>
            <a:ext cx="752760" cy="363960"/>
          </a:xfrm>
          <a:prstGeom prst="rect">
            <a:avLst/>
          </a:prstGeom>
          <a:noFill/>
          <a:ln w="0">
            <a:noFill/>
          </a:ln>
        </p:spPr>
        <p:style>
          <a:lnRef idx="0"/>
          <a:fillRef idx="0"/>
          <a:effectRef idx="0"/>
          <a:fontRef idx="minor"/>
        </p:style>
        <p:txBody>
          <a:bodyPr lIns="90000" rIns="90000" tIns="45000" bIns="45000" anchor="t">
            <a:spAutoFit/>
          </a:bodyPr>
          <a:p>
            <a:pPr algn="ctr" defTabSz="914400">
              <a:lnSpc>
                <a:spcPct val="100000"/>
              </a:lnSpc>
            </a:pPr>
            <a:fld id="{73B5E2D4-6E7E-4A92-B185-9B53A9FD5271}" type="slidenum">
              <a:rPr b="0" lang="en-US" sz="1800" spc="-1" strike="noStrike">
                <a:solidFill>
                  <a:srgbClr val="808080"/>
                </a:solidFill>
                <a:latin typeface="Arial"/>
                <a:ea typeface="DejaVu Sans"/>
              </a:rPr>
              <a:t>&lt;number&gt;</a:t>
            </a:fld>
            <a:endParaRPr b="0" lang="en-GB" sz="1800" spc="-1" strike="noStrike">
              <a:solidFill>
                <a:srgbClr val="000000"/>
              </a:solidFill>
              <a:latin typeface="Arial"/>
            </a:endParaRPr>
          </a:p>
        </p:txBody>
      </p:sp>
      <p:sp>
        <p:nvSpPr>
          <p:cNvPr id="29" name="CustomShape 3"/>
          <p:cNvSpPr/>
          <p:nvPr/>
        </p:nvSpPr>
        <p:spPr>
          <a:xfrm>
            <a:off x="912240" y="1268280"/>
            <a:ext cx="9202680" cy="3560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pic>
        <p:nvPicPr>
          <p:cNvPr id="30" name="Picture 19" descr="Logo_TUC_de_RGB"/>
          <p:cNvPicPr/>
          <p:nvPr/>
        </p:nvPicPr>
        <p:blipFill>
          <a:blip r:embed="rId2"/>
          <a:stretch/>
        </p:blipFill>
        <p:spPr>
          <a:xfrm>
            <a:off x="0" y="0"/>
            <a:ext cx="3046680" cy="556560"/>
          </a:xfrm>
          <a:prstGeom prst="rect">
            <a:avLst/>
          </a:prstGeom>
          <a:ln w="0">
            <a:noFill/>
          </a:ln>
        </p:spPr>
      </p:pic>
      <p:pic>
        <p:nvPicPr>
          <p:cNvPr id="31" name="Grafik 2" descr=""/>
          <p:cNvPicPr/>
          <p:nvPr/>
        </p:nvPicPr>
        <p:blipFill>
          <a:blip r:embed="rId3"/>
          <a:stretch/>
        </p:blipFill>
        <p:spPr>
          <a:xfrm>
            <a:off x="7430400" y="134640"/>
            <a:ext cx="3692520" cy="508680"/>
          </a:xfrm>
          <a:prstGeom prst="rect">
            <a:avLst/>
          </a:prstGeom>
          <a:ln w="0">
            <a:noFill/>
          </a:ln>
        </p:spPr>
      </p:pic>
      <p:sp>
        <p:nvSpPr>
          <p:cNvPr id="32" name="CustomShape 4"/>
          <p:cNvSpPr/>
          <p:nvPr/>
        </p:nvSpPr>
        <p:spPr>
          <a:xfrm>
            <a:off x="11444760" y="0"/>
            <a:ext cx="735840" cy="684468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ffffff"/>
              </a:solidFill>
              <a:latin typeface="Arial"/>
              <a:ea typeface="DejaVu Sans"/>
            </a:endParaRPr>
          </a:p>
        </p:txBody>
      </p:sp>
      <p:sp>
        <p:nvSpPr>
          <p:cNvPr id="33" name="CustomShape 5"/>
          <p:cNvSpPr/>
          <p:nvPr/>
        </p:nvSpPr>
        <p:spPr>
          <a:xfrm>
            <a:off x="11438640" y="6453360"/>
            <a:ext cx="752760" cy="363960"/>
          </a:xfrm>
          <a:prstGeom prst="rect">
            <a:avLst/>
          </a:prstGeom>
          <a:noFill/>
          <a:ln w="0">
            <a:noFill/>
          </a:ln>
        </p:spPr>
        <p:style>
          <a:lnRef idx="0"/>
          <a:fillRef idx="0"/>
          <a:effectRef idx="0"/>
          <a:fontRef idx="minor"/>
        </p:style>
        <p:txBody>
          <a:bodyPr lIns="90000" rIns="90000" tIns="45000" bIns="45000" anchor="t">
            <a:spAutoFit/>
          </a:bodyPr>
          <a:p>
            <a:pPr algn="ctr" defTabSz="914400">
              <a:lnSpc>
                <a:spcPct val="100000"/>
              </a:lnSpc>
            </a:pPr>
            <a:fld id="{37ECF187-039D-4DCD-96F6-8373EEE4E910}" type="slidenum">
              <a:rPr b="0" lang="en-US" sz="1800" spc="-1" strike="noStrike">
                <a:solidFill>
                  <a:srgbClr val="808080"/>
                </a:solidFill>
                <a:latin typeface="Arial"/>
                <a:ea typeface="DejaVu Sans"/>
              </a:rPr>
              <a:t>&lt;number&gt;</a:t>
            </a:fld>
            <a:endParaRPr b="0" lang="en-GB" sz="1800" spc="-1" strike="noStrike">
              <a:solidFill>
                <a:srgbClr val="000000"/>
              </a:solidFill>
              <a:latin typeface="Arial"/>
            </a:endParaRPr>
          </a:p>
        </p:txBody>
      </p:sp>
      <p:sp>
        <p:nvSpPr>
          <p:cNvPr id="34" name="CustomShape 6"/>
          <p:cNvSpPr/>
          <p:nvPr/>
        </p:nvSpPr>
        <p:spPr>
          <a:xfrm>
            <a:off x="0" y="6642720"/>
            <a:ext cx="12178800" cy="211320"/>
          </a:xfrm>
          <a:prstGeom prst="rect">
            <a:avLst/>
          </a:prstGeom>
          <a:noFill/>
          <a:ln w="0">
            <a:noFill/>
          </a:ln>
        </p:spPr>
        <p:style>
          <a:lnRef idx="0"/>
          <a:fillRef idx="0"/>
          <a:effectRef idx="0"/>
          <a:fontRef idx="minor"/>
        </p:style>
        <p:txBody>
          <a:bodyPr lIns="90000" rIns="90000" tIns="45000" bIns="45000" anchor="t">
            <a:spAutoFit/>
          </a:bodyPr>
          <a:p>
            <a:pPr algn="ctr" defTabSz="914400">
              <a:lnSpc>
                <a:spcPct val="100000"/>
              </a:lnSpc>
            </a:pPr>
            <a:r>
              <a:rPr b="0" lang="en-US" sz="800" spc="-1" strike="noStrike">
                <a:solidFill>
                  <a:srgbClr val="a6a6a6"/>
                </a:solidFill>
                <a:latin typeface="DejaVu Sans"/>
                <a:ea typeface="DejaVu Sans"/>
              </a:rPr>
              <a:t>How to Write a Thesis (or a Research Paper)</a:t>
            </a:r>
            <a:endParaRPr b="0" lang="en-GB" sz="800" spc="-1" strike="noStrike">
              <a:solidFill>
                <a:srgbClr val="000000"/>
              </a:solidFill>
              <a:latin typeface="Arial"/>
            </a:endParaRPr>
          </a:p>
        </p:txBody>
      </p:sp>
      <p:sp>
        <p:nvSpPr>
          <p:cNvPr id="3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r>
              <a:rPr b="0" lang="en-GB" sz="4400" spc="-1" strike="noStrike">
                <a:solidFill>
                  <a:srgbClr val="000000"/>
                </a:solidFill>
                <a:latin typeface="Arial"/>
              </a:rPr>
              <a:t>Click to edit the title text format</a:t>
            </a:r>
            <a:endParaRPr b="0" lang="en-GB" sz="4400" spc="-1" strike="noStrike">
              <a:solidFill>
                <a:srgbClr val="000000"/>
              </a:solidFill>
              <a:latin typeface="Arial"/>
            </a:endParaRPr>
          </a:p>
        </p:txBody>
      </p:sp>
      <p:sp>
        <p:nvSpPr>
          <p:cNvPr id="36"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GB" sz="3200" spc="-1" strike="noStrike">
                <a:solidFill>
                  <a:srgbClr val="000000"/>
                </a:solidFill>
                <a:latin typeface="Arial"/>
              </a:rPr>
              <a:t>Click to edit the outline text format</a:t>
            </a:r>
            <a:endParaRPr b="0" lang="en-GB"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2800" spc="-1" strike="noStrike">
                <a:solidFill>
                  <a:srgbClr val="000000"/>
                </a:solidFill>
                <a:latin typeface="Arial"/>
              </a:rPr>
              <a:t>Second Outline Level</a:t>
            </a:r>
            <a:endParaRPr b="0" lang="en-GB"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2400" spc="-1" strike="noStrike">
                <a:solidFill>
                  <a:srgbClr val="000000"/>
                </a:solidFill>
                <a:latin typeface="Arial"/>
              </a:rPr>
              <a:t>Third Outline Level</a:t>
            </a:r>
            <a:endParaRPr b="0" lang="en-GB"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2000" spc="-1" strike="noStrike">
                <a:solidFill>
                  <a:srgbClr val="000000"/>
                </a:solidFill>
                <a:latin typeface="Arial"/>
              </a:rPr>
              <a:t>Fourth Outline Level</a:t>
            </a:r>
            <a:endParaRPr b="0" lang="en-GB"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2000" spc="-1" strike="noStrike">
                <a:solidFill>
                  <a:srgbClr val="000000"/>
                </a:solidFill>
                <a:latin typeface="Arial"/>
              </a:rPr>
              <a:t>Fifth Outline Level</a:t>
            </a:r>
            <a:endParaRPr b="0" lang="en-GB"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2000" spc="-1" strike="noStrike">
                <a:solidFill>
                  <a:srgbClr val="000000"/>
                </a:solidFill>
                <a:latin typeface="Arial"/>
              </a:rPr>
              <a:t>Sixth Outline Level</a:t>
            </a:r>
            <a:endParaRPr b="0" lang="en-GB"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2000" spc="-1" strike="noStrike">
                <a:solidFill>
                  <a:srgbClr val="000000"/>
                </a:solidFill>
                <a:latin typeface="Arial"/>
              </a:rPr>
              <a:t>Seventh Outline Level</a:t>
            </a:r>
            <a:endParaRPr b="0" lang="en-GB"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55" r:id="rId4"/>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7" name="CustomShape 1"/>
          <p:cNvSpPr/>
          <p:nvPr/>
        </p:nvSpPr>
        <p:spPr>
          <a:xfrm>
            <a:off x="11444760" y="0"/>
            <a:ext cx="735840" cy="684468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ffffff"/>
              </a:solidFill>
              <a:latin typeface="Arial"/>
              <a:ea typeface="DejaVu Sans"/>
            </a:endParaRPr>
          </a:p>
        </p:txBody>
      </p:sp>
      <p:sp>
        <p:nvSpPr>
          <p:cNvPr id="38" name="CustomShape 2"/>
          <p:cNvSpPr/>
          <p:nvPr/>
        </p:nvSpPr>
        <p:spPr>
          <a:xfrm>
            <a:off x="11438640" y="6453360"/>
            <a:ext cx="752760" cy="363960"/>
          </a:xfrm>
          <a:prstGeom prst="rect">
            <a:avLst/>
          </a:prstGeom>
          <a:noFill/>
          <a:ln w="0">
            <a:noFill/>
          </a:ln>
        </p:spPr>
        <p:style>
          <a:lnRef idx="0"/>
          <a:fillRef idx="0"/>
          <a:effectRef idx="0"/>
          <a:fontRef idx="minor"/>
        </p:style>
        <p:txBody>
          <a:bodyPr lIns="90000" rIns="90000" tIns="45000" bIns="45000" anchor="t">
            <a:spAutoFit/>
          </a:bodyPr>
          <a:p>
            <a:pPr algn="ctr" defTabSz="914400">
              <a:lnSpc>
                <a:spcPct val="100000"/>
              </a:lnSpc>
            </a:pPr>
            <a:fld id="{C52AA8EF-1556-4F8F-988A-2EE20F5DF628}" type="slidenum">
              <a:rPr b="0" lang="en-US" sz="1800" spc="-1" strike="noStrike">
                <a:solidFill>
                  <a:srgbClr val="808080"/>
                </a:solidFill>
                <a:latin typeface="Arial"/>
                <a:ea typeface="DejaVu Sans"/>
              </a:rPr>
              <a:t>&lt;number&gt;</a:t>
            </a:fld>
            <a:endParaRPr b="0" lang="en-GB" sz="1800" spc="-1" strike="noStrike">
              <a:solidFill>
                <a:srgbClr val="000000"/>
              </a:solidFill>
              <a:latin typeface="Arial"/>
            </a:endParaRPr>
          </a:p>
        </p:txBody>
      </p:sp>
      <p:sp>
        <p:nvSpPr>
          <p:cNvPr id="39" name="CustomShape 3"/>
          <p:cNvSpPr/>
          <p:nvPr/>
        </p:nvSpPr>
        <p:spPr>
          <a:xfrm>
            <a:off x="912240" y="1268280"/>
            <a:ext cx="9202680" cy="3560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pic>
        <p:nvPicPr>
          <p:cNvPr id="40" name="Picture 19" descr="Logo_TUC_de_RGB"/>
          <p:cNvPicPr/>
          <p:nvPr/>
        </p:nvPicPr>
        <p:blipFill>
          <a:blip r:embed="rId2"/>
          <a:stretch/>
        </p:blipFill>
        <p:spPr>
          <a:xfrm>
            <a:off x="0" y="0"/>
            <a:ext cx="3046680" cy="556560"/>
          </a:xfrm>
          <a:prstGeom prst="rect">
            <a:avLst/>
          </a:prstGeom>
          <a:ln w="0">
            <a:noFill/>
          </a:ln>
        </p:spPr>
      </p:pic>
      <p:pic>
        <p:nvPicPr>
          <p:cNvPr id="41" name="Grafik 2" descr=""/>
          <p:cNvPicPr/>
          <p:nvPr/>
        </p:nvPicPr>
        <p:blipFill>
          <a:blip r:embed="rId3"/>
          <a:stretch/>
        </p:blipFill>
        <p:spPr>
          <a:xfrm>
            <a:off x="7430400" y="134640"/>
            <a:ext cx="3692520" cy="508680"/>
          </a:xfrm>
          <a:prstGeom prst="rect">
            <a:avLst/>
          </a:prstGeom>
          <a:ln w="0">
            <a:noFill/>
          </a:ln>
        </p:spPr>
      </p:pic>
      <p:sp>
        <p:nvSpPr>
          <p:cNvPr id="42" name="CustomShape 4"/>
          <p:cNvSpPr/>
          <p:nvPr/>
        </p:nvSpPr>
        <p:spPr>
          <a:xfrm>
            <a:off x="11444760" y="0"/>
            <a:ext cx="735840" cy="684468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ffffff"/>
              </a:solidFill>
              <a:latin typeface="Arial"/>
              <a:ea typeface="DejaVu Sans"/>
            </a:endParaRPr>
          </a:p>
        </p:txBody>
      </p:sp>
      <p:sp>
        <p:nvSpPr>
          <p:cNvPr id="43" name="CustomShape 5"/>
          <p:cNvSpPr/>
          <p:nvPr/>
        </p:nvSpPr>
        <p:spPr>
          <a:xfrm>
            <a:off x="11438640" y="6453360"/>
            <a:ext cx="752760" cy="363960"/>
          </a:xfrm>
          <a:prstGeom prst="rect">
            <a:avLst/>
          </a:prstGeom>
          <a:noFill/>
          <a:ln w="0">
            <a:noFill/>
          </a:ln>
        </p:spPr>
        <p:style>
          <a:lnRef idx="0"/>
          <a:fillRef idx="0"/>
          <a:effectRef idx="0"/>
          <a:fontRef idx="minor"/>
        </p:style>
        <p:txBody>
          <a:bodyPr lIns="90000" rIns="90000" tIns="45000" bIns="45000" anchor="t">
            <a:spAutoFit/>
          </a:bodyPr>
          <a:p>
            <a:pPr algn="ctr" defTabSz="914400">
              <a:lnSpc>
                <a:spcPct val="100000"/>
              </a:lnSpc>
            </a:pPr>
            <a:fld id="{4351D667-6ADD-43EB-AFCB-A2B9BD9852B4}" type="slidenum">
              <a:rPr b="0" lang="en-US" sz="1800" spc="-1" strike="noStrike">
                <a:solidFill>
                  <a:srgbClr val="808080"/>
                </a:solidFill>
                <a:latin typeface="Arial"/>
                <a:ea typeface="DejaVu Sans"/>
              </a:rPr>
              <a:t>&lt;number&gt;</a:t>
            </a:fld>
            <a:endParaRPr b="0" lang="en-GB" sz="1800" spc="-1" strike="noStrike">
              <a:solidFill>
                <a:srgbClr val="000000"/>
              </a:solidFill>
              <a:latin typeface="Arial"/>
            </a:endParaRPr>
          </a:p>
        </p:txBody>
      </p:sp>
      <p:sp>
        <p:nvSpPr>
          <p:cNvPr id="44" name="CustomShape 6"/>
          <p:cNvSpPr/>
          <p:nvPr/>
        </p:nvSpPr>
        <p:spPr>
          <a:xfrm>
            <a:off x="0" y="6642720"/>
            <a:ext cx="12178800" cy="211320"/>
          </a:xfrm>
          <a:prstGeom prst="rect">
            <a:avLst/>
          </a:prstGeom>
          <a:noFill/>
          <a:ln w="0">
            <a:noFill/>
          </a:ln>
        </p:spPr>
        <p:style>
          <a:lnRef idx="0"/>
          <a:fillRef idx="0"/>
          <a:effectRef idx="0"/>
          <a:fontRef idx="minor"/>
        </p:style>
        <p:txBody>
          <a:bodyPr lIns="90000" rIns="90000" tIns="45000" bIns="45000" anchor="t">
            <a:spAutoFit/>
          </a:bodyPr>
          <a:p>
            <a:pPr algn="ctr" defTabSz="914400">
              <a:lnSpc>
                <a:spcPct val="100000"/>
              </a:lnSpc>
            </a:pPr>
            <a:r>
              <a:rPr b="0" lang="en-US" sz="800" spc="-1" strike="noStrike">
                <a:solidFill>
                  <a:srgbClr val="a6a6a6"/>
                </a:solidFill>
                <a:latin typeface="DejaVu Sans"/>
                <a:ea typeface="DejaVu Sans"/>
              </a:rPr>
              <a:t>How to Write a Thesis (or a Research Paper)</a:t>
            </a:r>
            <a:endParaRPr b="0" lang="en-GB" sz="800" spc="-1" strike="noStrike">
              <a:solidFill>
                <a:srgbClr val="000000"/>
              </a:solidFill>
              <a:latin typeface="Arial"/>
            </a:endParaRPr>
          </a:p>
        </p:txBody>
      </p:sp>
      <p:sp>
        <p:nvSpPr>
          <p:cNvPr id="4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r>
              <a:rPr b="0" lang="en-GB" sz="4400" spc="-1" strike="noStrike">
                <a:solidFill>
                  <a:srgbClr val="000000"/>
                </a:solidFill>
                <a:latin typeface="Arial"/>
              </a:rPr>
              <a:t>Click to edit the title text format</a:t>
            </a:r>
            <a:endParaRPr b="0" lang="en-GB" sz="4400" spc="-1" strike="noStrike">
              <a:solidFill>
                <a:srgbClr val="000000"/>
              </a:solidFill>
              <a:latin typeface="Arial"/>
            </a:endParaRPr>
          </a:p>
        </p:txBody>
      </p:sp>
      <p:sp>
        <p:nvSpPr>
          <p:cNvPr id="46"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GB" sz="3200" spc="-1" strike="noStrike">
                <a:solidFill>
                  <a:srgbClr val="000000"/>
                </a:solidFill>
                <a:latin typeface="Arial"/>
              </a:rPr>
              <a:t>Click to edit the outline text format</a:t>
            </a:r>
            <a:endParaRPr b="0" lang="en-GB"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2800" spc="-1" strike="noStrike">
                <a:solidFill>
                  <a:srgbClr val="000000"/>
                </a:solidFill>
                <a:latin typeface="Arial"/>
              </a:rPr>
              <a:t>Second Outline Level</a:t>
            </a:r>
            <a:endParaRPr b="0" lang="en-GB"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2400" spc="-1" strike="noStrike">
                <a:solidFill>
                  <a:srgbClr val="000000"/>
                </a:solidFill>
                <a:latin typeface="Arial"/>
              </a:rPr>
              <a:t>Third Outline Level</a:t>
            </a:r>
            <a:endParaRPr b="0" lang="en-GB"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2000" spc="-1" strike="noStrike">
                <a:solidFill>
                  <a:srgbClr val="000000"/>
                </a:solidFill>
                <a:latin typeface="Arial"/>
              </a:rPr>
              <a:t>Fourth Outline Level</a:t>
            </a:r>
            <a:endParaRPr b="0" lang="en-GB"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2000" spc="-1" strike="noStrike">
                <a:solidFill>
                  <a:srgbClr val="000000"/>
                </a:solidFill>
                <a:latin typeface="Arial"/>
              </a:rPr>
              <a:t>Fifth Outline Level</a:t>
            </a:r>
            <a:endParaRPr b="0" lang="en-GB"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2000" spc="-1" strike="noStrike">
                <a:solidFill>
                  <a:srgbClr val="000000"/>
                </a:solidFill>
                <a:latin typeface="Arial"/>
              </a:rPr>
              <a:t>Sixth Outline Level</a:t>
            </a:r>
            <a:endParaRPr b="0" lang="en-GB"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2000" spc="-1" strike="noStrike">
                <a:solidFill>
                  <a:srgbClr val="000000"/>
                </a:solidFill>
                <a:latin typeface="Arial"/>
              </a:rPr>
              <a:t>Seventh Outline Level</a:t>
            </a:r>
            <a:endParaRPr b="0" lang="en-GB"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57" r:id="rId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4.xml"/>
</Relationships>
</file>

<file path=ppt/slides/_rels/slide11.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
</Relationships>
</file>

<file path=ppt/slides/_rels/slide12.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4.xml"/>
</Relationships>
</file>

<file path=ppt/slides/_rels/slide13.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4.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Relationships xmlns="http://schemas.openxmlformats.org/package/2006/relationships"><Relationship Id="rId1" Type="http://schemas.openxmlformats.org/officeDocument/2006/relationships/hyperlink" Target="https://creativecommons.org/licenses/by-sa/4.0/" TargetMode="External"/><Relationship Id="rId2" Type="http://schemas.openxmlformats.org/officeDocument/2006/relationships/hyperlink" Target="https://github.com/ETCE-LAB/How-To-Write-A-Paper-Thesis/tree/main?tab=readme-ov-file" TargetMode="External"/><Relationship Id="rId3" Type="http://schemas.openxmlformats.org/officeDocument/2006/relationships/slideLayout" Target="../slideLayouts/slideLayout2.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23.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png"/><Relationship Id="rId3" Type="http://schemas.openxmlformats.org/officeDocument/2006/relationships/slideLayout" Target="../slideLayouts/slideLayout4.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25.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4.xml"/>
</Relationships>
</file>

<file path=ppt/slides/_rels/slide26.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4.xml"/>
</Relationships>
</file>

<file path=ppt/slides/_rels/slide27.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4.xml"/>
</Relationships>
</file>

<file path=ppt/slides/_rels/slide28.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4.xml"/>
</Relationships>
</file>

<file path=ppt/slides/_rels/slide29.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4.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4.xml"/>
</Relationships>
</file>

<file path=ppt/slides/_rels/slide31.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5.xml"/>
</Relationships>
</file>

<file path=ppt/slides/_rels/slide32.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5.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34.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4.xml"/>
</Relationships>
</file>

<file path=ppt/slides/_rels/slide35.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4.xml"/>
</Relationships>
</file>

<file path=ppt/slides/_rels/slide36.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4.xml"/>
</Relationships>
</file>

<file path=ppt/slides/_rels/slide37.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4.xml"/>
</Relationships>
</file>

<file path=ppt/slides/_rels/slide38.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4.xml"/>
</Relationships>
</file>

<file path=ppt/slides/_rels/slide39.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40.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5.xml"/>
</Relationships>
</file>

<file path=ppt/slides/_rels/slide41.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4.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45.xml.rels><?xml version="1.0" encoding="UTF-8"?>
<Relationships xmlns="http://schemas.openxmlformats.org/package/2006/relationships"><Relationship Id="rId1" Type="http://schemas.openxmlformats.org/officeDocument/2006/relationships/hyperlink" Target="https://scholar.google.de/" TargetMode="External"/><Relationship Id="rId2" Type="http://schemas.openxmlformats.org/officeDocument/2006/relationships/hyperlink" Target="https://ieeexplore.ieee.org/Xplore/home.jsp" TargetMode="External"/><Relationship Id="rId3" Type="http://schemas.openxmlformats.org/officeDocument/2006/relationships/hyperlink" Target="https://dl.acm.org/" TargetMode="External"/><Relationship Id="rId4" Type="http://schemas.openxmlformats.org/officeDocument/2006/relationships/hyperlink" Target="https://aisel.aisnet.org/" TargetMode="External"/><Relationship Id="rId5" Type="http://schemas.openxmlformats.org/officeDocument/2006/relationships/slideLayout" Target="../slideLayouts/slideLayout4.xml"/>
</Relationships>
</file>

<file path=ppt/slides/_rels/slide46.xml.rels><?xml version="1.0" encoding="UTF-8"?>
<Relationships xmlns="http://schemas.openxmlformats.org/package/2006/relationships"><Relationship Id="rId1" Type="http://schemas.openxmlformats.org/officeDocument/2006/relationships/hyperlink" Target="https://www.researchgate.net/profile/Rodrigo-Silva-20/publication/320704338_Systematic_Literature_Review_in_Computer_Science_-_A_Practical_Guide/links/59f631caaca272607e2bc1c1/Systematic-Literature-Review-in-Computer-Science-A-Practical-Guide.pdf" TargetMode="External"/><Relationship Id="rId2" Type="http://schemas.openxmlformats.org/officeDocument/2006/relationships/slideLayout" Target="../slideLayouts/slideLayout4.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49.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50.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4.xml"/>
</Relationships>
</file>

<file path=ppt/slides/_rels/slide51.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52.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53.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54.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55.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56.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4.xml"/>
</Relationships>
</file>

<file path=ppt/slides/_rels/slide57.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4.xml"/>
</Relationships>
</file>

<file path=ppt/slides/_rels/slide58.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59.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60.xml.rels><?xml version="1.0" encoding="UTF-8"?>
<Relationships xmlns="http://schemas.openxmlformats.org/package/2006/relationships"><Relationship Id="rId1" Type="http://schemas.openxmlformats.org/officeDocument/2006/relationships/hyperlink" Target="https://dl.acm.org/doi/abs/10.1145/2968219.2971409?casa_token=pcECnMEn_rAAAAAA:U80ycQ-3fALbvGq-BTCEbAVdA5Vk8v4BagXobWQDL2_Fv43nyAn_jgqYOBNR6X5UzxuixQ0vDXAM" TargetMode="External"/><Relationship Id="rId2" Type="http://schemas.openxmlformats.org/officeDocument/2006/relationships/slideLayout" Target="../slideLayouts/slideLayout4.xml"/>
</Relationships>
</file>

<file path=ppt/slides/_rels/slide61.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62.xml.rels><?xml version="1.0" encoding="UTF-8"?>
<Relationships xmlns="http://schemas.openxmlformats.org/package/2006/relationships"><Relationship Id="rId1" Type="http://schemas.openxmlformats.org/officeDocument/2006/relationships/hyperlink" Target="https://docs.freeplane.org/" TargetMode="External"/><Relationship Id="rId2" Type="http://schemas.openxmlformats.org/officeDocument/2006/relationships/hyperlink" Target="https://github.com/ETCE-LAB/How-To-Write-A-Paper-Thesis/blob/main/templates/Mind-Map/PaperOutlineTemplate.mm" TargetMode="External"/><Relationship Id="rId3" Type="http://schemas.openxmlformats.org/officeDocument/2006/relationships/hyperlink" Target="https://docs.freeplane.org/" TargetMode="External"/><Relationship Id="rId4" Type="http://schemas.openxmlformats.org/officeDocument/2006/relationships/hyperlink" Target="https://github.com/ETCE-LAB/How-To-Write-A-Paper-Thesis/blob/main/templates/Mind-Map/ThesisOutlineTemplate.mm" TargetMode="External"/><Relationship Id="rId5" Type="http://schemas.openxmlformats.org/officeDocument/2006/relationships/hyperlink" Target="https://www.springernature.com/gp/authors/campaigns/latex-author-support" TargetMode="External"/><Relationship Id="rId6" Type="http://schemas.openxmlformats.org/officeDocument/2006/relationships/hyperlink" Target="https://www.ieee.org/conferences/publishing/templates.html" TargetMode="External"/><Relationship Id="rId7" Type="http://schemas.openxmlformats.org/officeDocument/2006/relationships/hyperlink" Target="https://github.com/ETCE-LAB/How-To-Write-A-Paper-Thesis/blob/main/templates/LaTex/thesis-tex-generic.zip" TargetMode="External"/><Relationship Id="rId8" Type="http://schemas.openxmlformats.org/officeDocument/2006/relationships/slideLayout" Target="../slideLayouts/slideLayout2.xml"/>
</Relationships>
</file>

<file path=ppt/slides/_rels/slide63.xml.rels><?xml version="1.0" encoding="UTF-8"?>
<Relationships xmlns="http://schemas.openxmlformats.org/package/2006/relationships"><Relationship Id="rId1" Type="http://schemas.openxmlformats.org/officeDocument/2006/relationships/hyperlink" Target="https://www.latex-tutorial.com/tutorials/" TargetMode="External"/><Relationship Id="rId2" Type="http://schemas.openxmlformats.org/officeDocument/2006/relationships/hyperlink" Target="https://www.cs.princeton.edu/courses/archive/spr10/cos433/Latex/latex-guide.pdf" TargetMode="External"/><Relationship Id="rId3" Type="http://schemas.openxmlformats.org/officeDocument/2006/relationships/hyperlink" Target="https://www.economics.utoronto.ca/osborne/latex/BIBTEX.HTM" TargetMode="External"/><Relationship Id="rId4" Type="http://schemas.openxmlformats.org/officeDocument/2006/relationships/slideLayout" Target="../slideLayouts/slideLayout2.xml"/>
</Relationships>
</file>

<file path=ppt/slides/_rels/slide64.xml.rels><?xml version="1.0" encoding="UTF-8"?>
<Relationships xmlns="http://schemas.openxmlformats.org/package/2006/relationships"><Relationship Id="rId1" Type="http://schemas.openxmlformats.org/officeDocument/2006/relationships/hyperlink" Target="https://www.researchgate.net/profile/Rodrigo-Silva-20/publication/320704338_Systematic_Literature_Review_in_Computer_Science_-_A_Practical_Guide/links/59f631caaca272607e2bc1c1/Systematic-Literature-Review-in-Computer-Science-A-Practical-Guide.pdf" TargetMode="External"/><Relationship Id="rId2" Type="http://schemas.openxmlformats.org/officeDocument/2006/relationships/slideLayout" Target="../slideLayouts/slideLayout4.xml"/>
</Relationships>
</file>

<file path=ppt/slides/_rels/slide65.xml.rels><?xml version="1.0" encoding="UTF-8"?>
<Relationships xmlns="http://schemas.openxmlformats.org/package/2006/relationships"><Relationship Id="rId1" Type="http://schemas.openxmlformats.org/officeDocument/2006/relationships/hyperlink" Target="https://www.jstor.org/stable/25148625" TargetMode="External"/><Relationship Id="rId2" Type="http://schemas.openxmlformats.org/officeDocument/2006/relationships/hyperlink" Target="https://journals.sagepub.com/doi/pdf/10.1177/14767503030011002" TargetMode="External"/><Relationship Id="rId3" Type="http://schemas.openxmlformats.org/officeDocument/2006/relationships/hyperlink" Target="https://www.jstor.org/stable/23043488" TargetMode="External"/><Relationship Id="rId4" Type="http://schemas.openxmlformats.org/officeDocument/2006/relationships/slideLayout" Target="../slideLayouts/slideLayout2.xml"/>
</Relationships>
</file>

<file path=ppt/slides/_rels/slide6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4.xml"/>
</Relationships>
</file>

<file path=ppt/slides/_rels/slide8.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4.xml"/>
</Relationships>
</file>

<file path=ppt/slides/_rels/slide9.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4.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 name="CustomShape 6"/>
          <p:cNvSpPr/>
          <p:nvPr/>
        </p:nvSpPr>
        <p:spPr>
          <a:xfrm>
            <a:off x="527400" y="1412640"/>
            <a:ext cx="10362600" cy="1578960"/>
          </a:xfrm>
          <a:prstGeom prst="rect">
            <a:avLst/>
          </a:prstGeom>
          <a:noFill/>
          <a:ln w="0">
            <a:noFill/>
          </a:ln>
        </p:spPr>
        <p:style>
          <a:lnRef idx="0"/>
          <a:fillRef idx="0"/>
          <a:effectRef idx="0"/>
          <a:fontRef idx="minor"/>
        </p:style>
        <p:txBody>
          <a:bodyPr lIns="90000" rIns="90000" tIns="45000" bIns="45000" anchor="b">
            <a:noAutofit/>
          </a:bodyPr>
          <a:p>
            <a:pPr algn="ctr">
              <a:lnSpc>
                <a:spcPct val="100000"/>
              </a:lnSpc>
            </a:pPr>
            <a:endParaRPr b="0" lang="en-GB" sz="1800" spc="-1" strike="noStrike">
              <a:solidFill>
                <a:srgbClr val="000000"/>
              </a:solidFill>
              <a:latin typeface="Arial"/>
            </a:endParaRPr>
          </a:p>
          <a:p>
            <a:pPr algn="ctr">
              <a:lnSpc>
                <a:spcPct val="100000"/>
              </a:lnSpc>
            </a:pPr>
            <a:endParaRPr b="0" lang="en-GB" sz="1800" spc="-1" strike="noStrike">
              <a:solidFill>
                <a:srgbClr val="000000"/>
              </a:solidFill>
              <a:latin typeface="Arial"/>
            </a:endParaRPr>
          </a:p>
          <a:p>
            <a:pPr algn="ctr">
              <a:lnSpc>
                <a:spcPct val="100000"/>
              </a:lnSpc>
            </a:pPr>
            <a:endParaRPr b="0" lang="en-GB" sz="1800" spc="-1" strike="noStrike">
              <a:solidFill>
                <a:srgbClr val="000000"/>
              </a:solidFill>
              <a:latin typeface="Arial"/>
            </a:endParaRPr>
          </a:p>
          <a:p>
            <a:pPr algn="ctr">
              <a:lnSpc>
                <a:spcPct val="100000"/>
              </a:lnSpc>
            </a:pPr>
            <a:endParaRPr b="0" lang="en-GB" sz="1800" spc="-1" strike="noStrike">
              <a:solidFill>
                <a:srgbClr val="000000"/>
              </a:solidFill>
              <a:latin typeface="Arial"/>
            </a:endParaRPr>
          </a:p>
          <a:p>
            <a:pPr algn="ctr">
              <a:lnSpc>
                <a:spcPct val="100000"/>
              </a:lnSpc>
            </a:pPr>
            <a:endParaRPr b="0" lang="en-GB" sz="1800" spc="-1" strike="noStrike">
              <a:solidFill>
                <a:srgbClr val="000000"/>
              </a:solidFill>
              <a:latin typeface="Arial"/>
            </a:endParaRPr>
          </a:p>
          <a:p>
            <a:pPr algn="ctr">
              <a:lnSpc>
                <a:spcPct val="100000"/>
              </a:lnSpc>
            </a:pPr>
            <a:endParaRPr b="0" lang="en-GB" sz="1800" spc="-1" strike="noStrike">
              <a:solidFill>
                <a:srgbClr val="000000"/>
              </a:solidFill>
              <a:latin typeface="Arial"/>
            </a:endParaRPr>
          </a:p>
          <a:p>
            <a:pPr algn="ctr">
              <a:lnSpc>
                <a:spcPct val="100000"/>
              </a:lnSpc>
            </a:pPr>
            <a:endParaRPr b="0" lang="en-GB" sz="1800" spc="-1" strike="noStrike">
              <a:solidFill>
                <a:srgbClr val="000000"/>
              </a:solidFill>
              <a:latin typeface="Arial"/>
            </a:endParaRPr>
          </a:p>
          <a:p>
            <a:pPr algn="ctr" defTabSz="914400">
              <a:lnSpc>
                <a:spcPct val="100000"/>
              </a:lnSpc>
            </a:pPr>
            <a:r>
              <a:rPr b="1" lang="en-US" sz="3200" spc="-1" strike="noStrike">
                <a:solidFill>
                  <a:srgbClr val="008c4f"/>
                </a:solidFill>
                <a:latin typeface="DejaVu Sans"/>
                <a:ea typeface="DejaVu Sans"/>
              </a:rPr>
              <a:t>How to Write a Thesis, or a Research Paper</a:t>
            </a:r>
            <a:endParaRPr b="0" lang="en-GB" sz="3200" spc="-1" strike="noStrike">
              <a:solidFill>
                <a:srgbClr val="000000"/>
              </a:solidFill>
              <a:latin typeface="Arial"/>
            </a:endParaRPr>
          </a:p>
          <a:p>
            <a:pPr algn="ctr" defTabSz="914400">
              <a:lnSpc>
                <a:spcPct val="100000"/>
              </a:lnSpc>
            </a:pPr>
            <a:endParaRPr b="0" lang="en-GB" sz="2400" spc="-1" strike="noStrike">
              <a:solidFill>
                <a:srgbClr val="000000"/>
              </a:solidFill>
              <a:latin typeface="Arial"/>
            </a:endParaRPr>
          </a:p>
          <a:p>
            <a:pPr algn="ctr" defTabSz="914400">
              <a:lnSpc>
                <a:spcPct val="100000"/>
              </a:lnSpc>
            </a:pPr>
            <a:r>
              <a:rPr b="1" i="1" lang="de-DE" sz="2400" spc="-1" strike="noStrike">
                <a:solidFill>
                  <a:srgbClr val="008c4f"/>
                </a:solidFill>
                <a:latin typeface="Arial Unicode MS"/>
                <a:ea typeface="DejaVu Sans"/>
              </a:rPr>
              <a:t>A Short Introduction</a:t>
            </a:r>
            <a:endParaRPr b="0" lang="en-GB" sz="2400" spc="-1" strike="noStrike">
              <a:solidFill>
                <a:srgbClr val="000000"/>
              </a:solidFill>
              <a:latin typeface="Arial"/>
            </a:endParaRPr>
          </a:p>
          <a:p>
            <a:pPr algn="ctr" defTabSz="914400">
              <a:lnSpc>
                <a:spcPct val="100000"/>
              </a:lnSpc>
            </a:pPr>
            <a:endParaRPr b="0" lang="en-GB" sz="400" spc="-1" strike="noStrike">
              <a:solidFill>
                <a:srgbClr val="000000"/>
              </a:solidFill>
              <a:latin typeface="Arial"/>
            </a:endParaRPr>
          </a:p>
        </p:txBody>
      </p:sp>
      <p:sp>
        <p:nvSpPr>
          <p:cNvPr id="48" name="CustomShape 7"/>
          <p:cNvSpPr/>
          <p:nvPr/>
        </p:nvSpPr>
        <p:spPr>
          <a:xfrm>
            <a:off x="527400" y="2852640"/>
            <a:ext cx="10362600" cy="236988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spcBef>
                <a:spcPts val="479"/>
              </a:spcBef>
              <a:tabLst>
                <a:tab algn="l" pos="0"/>
              </a:tabLst>
            </a:pPr>
            <a:endParaRPr b="0" lang="en-GB" sz="1800" spc="-1" strike="noStrike">
              <a:solidFill>
                <a:srgbClr val="000000"/>
              </a:solidFill>
              <a:latin typeface="Arial"/>
            </a:endParaRPr>
          </a:p>
          <a:p>
            <a:pPr algn="ctr">
              <a:lnSpc>
                <a:spcPct val="100000"/>
              </a:lnSpc>
              <a:spcBef>
                <a:spcPts val="241"/>
              </a:spcBef>
              <a:tabLst>
                <a:tab algn="l" pos="0"/>
              </a:tabLst>
            </a:pPr>
            <a:endParaRPr b="0" lang="en-GB" sz="1800" spc="-1" strike="noStrike">
              <a:solidFill>
                <a:srgbClr val="000000"/>
              </a:solidFill>
              <a:latin typeface="Arial"/>
            </a:endParaRPr>
          </a:p>
          <a:p>
            <a:pPr algn="ctr">
              <a:lnSpc>
                <a:spcPct val="100000"/>
              </a:lnSpc>
              <a:spcBef>
                <a:spcPts val="241"/>
              </a:spcBef>
              <a:tabLst>
                <a:tab algn="l" pos="0"/>
              </a:tabLst>
            </a:pPr>
            <a:r>
              <a:rPr b="0" lang="en-US" sz="1600" spc="-1" strike="noStrike">
                <a:solidFill>
                  <a:srgbClr val="000000"/>
                </a:solidFill>
                <a:latin typeface="Arial Unicode MS"/>
                <a:ea typeface="DejaVu Sans"/>
              </a:rPr>
              <a:t>Prof. Dr. Benjamin Leiding</a:t>
            </a:r>
            <a:endParaRPr b="0" lang="en-GB" sz="1600" spc="-1" strike="noStrike">
              <a:solidFill>
                <a:srgbClr val="000000"/>
              </a:solidFill>
              <a:latin typeface="Arial"/>
            </a:endParaRPr>
          </a:p>
          <a:p>
            <a:pPr algn="ctr">
              <a:lnSpc>
                <a:spcPct val="100000"/>
              </a:lnSpc>
              <a:spcBef>
                <a:spcPts val="320"/>
              </a:spcBef>
              <a:tabLst>
                <a:tab algn="l" pos="0"/>
              </a:tabLst>
            </a:pPr>
            <a:endParaRPr b="0" lang="en-GB" sz="1600" spc="-1" strike="noStrike">
              <a:solidFill>
                <a:srgbClr val="000000"/>
              </a:solidFill>
              <a:latin typeface="Arial"/>
            </a:endParaRPr>
          </a:p>
          <a:p>
            <a:pPr algn="ctr">
              <a:lnSpc>
                <a:spcPct val="100000"/>
              </a:lnSpc>
              <a:spcBef>
                <a:spcPts val="320"/>
              </a:spcBef>
              <a:tabLst>
                <a:tab algn="l" pos="0"/>
              </a:tabLst>
            </a:pPr>
            <a:r>
              <a:rPr b="0" lang="en-US" sz="1600" spc="-1" strike="noStrike">
                <a:solidFill>
                  <a:srgbClr val="000000"/>
                </a:solidFill>
                <a:latin typeface="Arial Unicode MS"/>
                <a:ea typeface="DejaVu Sans"/>
              </a:rPr>
              <a:t>TU Clausthal</a:t>
            </a:r>
            <a:endParaRPr b="0" lang="en-GB" sz="1600" spc="-1" strike="noStrike">
              <a:solidFill>
                <a:srgbClr val="000000"/>
              </a:solidFill>
              <a:latin typeface="Arial"/>
            </a:endParaRPr>
          </a:p>
          <a:p>
            <a:pPr algn="ctr">
              <a:lnSpc>
                <a:spcPct val="100000"/>
              </a:lnSpc>
              <a:spcBef>
                <a:spcPts val="320"/>
              </a:spcBef>
              <a:tabLst>
                <a:tab algn="l" pos="0"/>
              </a:tabLst>
            </a:pPr>
            <a:r>
              <a:rPr b="0" lang="en-US" sz="1600" spc="-1" strike="noStrike">
                <a:solidFill>
                  <a:srgbClr val="000000"/>
                </a:solidFill>
                <a:latin typeface="Arial Unicode MS"/>
                <a:ea typeface="DejaVu Sans"/>
              </a:rPr>
              <a:t> </a:t>
            </a:r>
            <a:r>
              <a:rPr b="0" lang="en-US" sz="1600" spc="-1" strike="noStrike">
                <a:solidFill>
                  <a:srgbClr val="000000"/>
                </a:solidFill>
                <a:latin typeface="Arial Unicode MS"/>
                <a:ea typeface="DejaVu Sans"/>
              </a:rPr>
              <a:t>Center for Digital Technologies (DIGIT)</a:t>
            </a:r>
            <a:endParaRPr b="0" lang="en-GB" sz="1600" spc="-1" strike="noStrike">
              <a:solidFill>
                <a:srgbClr val="000000"/>
              </a:solidFill>
              <a:latin typeface="Arial"/>
            </a:endParaRPr>
          </a:p>
          <a:p>
            <a:pPr algn="ctr">
              <a:lnSpc>
                <a:spcPct val="100000"/>
              </a:lnSpc>
              <a:spcBef>
                <a:spcPts val="320"/>
              </a:spcBef>
              <a:tabLst>
                <a:tab algn="l" pos="0"/>
              </a:tabLst>
            </a:pPr>
            <a:r>
              <a:rPr b="0" lang="en-US" sz="1600" spc="-1" strike="noStrike">
                <a:solidFill>
                  <a:srgbClr val="000000"/>
                </a:solidFill>
                <a:latin typeface="Arial Unicode MS"/>
                <a:ea typeface="DejaVu Sans"/>
              </a:rPr>
              <a:t>Institute for Software and Systems Engineering</a:t>
            </a:r>
            <a:endParaRPr b="0" lang="en-GB" sz="1600" spc="-1" strike="noStrike">
              <a:solidFill>
                <a:srgbClr val="000000"/>
              </a:solidFill>
              <a:latin typeface="Arial"/>
            </a:endParaRPr>
          </a:p>
          <a:p>
            <a:pPr algn="ctr">
              <a:lnSpc>
                <a:spcPct val="100000"/>
              </a:lnSpc>
              <a:spcBef>
                <a:spcPts val="320"/>
              </a:spcBef>
              <a:tabLst>
                <a:tab algn="l" pos="0"/>
              </a:tabLst>
            </a:pPr>
            <a:endParaRPr b="0" lang="en-GB" sz="1600" spc="-1" strike="noStrike">
              <a:solidFill>
                <a:srgbClr val="000000"/>
              </a:solidFill>
              <a:latin typeface="Arial"/>
            </a:endParaRPr>
          </a:p>
          <a:p>
            <a:pPr algn="ctr">
              <a:lnSpc>
                <a:spcPct val="100000"/>
              </a:lnSpc>
              <a:spcBef>
                <a:spcPts val="320"/>
              </a:spcBef>
              <a:tabLst>
                <a:tab algn="l" pos="0"/>
              </a:tabLst>
            </a:pPr>
            <a:r>
              <a:rPr b="0" lang="en-US" sz="1600" spc="-1" strike="noStrike">
                <a:solidFill>
                  <a:srgbClr val="000000"/>
                </a:solidFill>
                <a:latin typeface="Arial Unicode MS"/>
                <a:ea typeface="DejaVu Sans"/>
              </a:rPr>
              <a:t>benjamin.leiding@tu-clausthal.de</a:t>
            </a:r>
            <a:endParaRPr b="0" lang="en-GB" sz="1600" spc="-1" strike="noStrike">
              <a:solidFill>
                <a:srgbClr val="000000"/>
              </a:solidFill>
              <a:latin typeface="Arial"/>
            </a:endParaRPr>
          </a:p>
          <a:p>
            <a:pPr algn="ctr">
              <a:lnSpc>
                <a:spcPct val="100000"/>
              </a:lnSpc>
              <a:spcBef>
                <a:spcPts val="320"/>
              </a:spcBef>
              <a:tabLst>
                <a:tab algn="l" pos="0"/>
              </a:tabLst>
            </a:pPr>
            <a:r>
              <a:rPr b="0" lang="en-US" sz="1600" spc="-1" strike="noStrike">
                <a:solidFill>
                  <a:srgbClr val="000000"/>
                </a:solidFill>
                <a:latin typeface="Arial Unicode MS"/>
                <a:ea typeface="DejaVu Sans"/>
              </a:rPr>
              <a:t>www.etce-lab.com</a:t>
            </a:r>
            <a:endParaRPr b="0" lang="en-GB"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CustomShape 67"/>
          <p:cNvSpPr/>
          <p:nvPr/>
        </p:nvSpPr>
        <p:spPr>
          <a:xfrm>
            <a:off x="335520" y="764640"/>
            <a:ext cx="10739880" cy="490680"/>
          </a:xfrm>
          <a:prstGeom prst="rect">
            <a:avLst/>
          </a:prstGeom>
          <a:noFill/>
          <a:ln w="0">
            <a:noFill/>
          </a:ln>
        </p:spPr>
        <p:style>
          <a:lnRef idx="0"/>
          <a:fillRef idx="0"/>
          <a:effectRef idx="0"/>
          <a:fontRef idx="minor"/>
        </p:style>
        <p:txBody>
          <a:bodyPr lIns="90000" rIns="90000" tIns="45000" bIns="45000" anchor="t">
            <a:noAutofit/>
          </a:bodyPr>
          <a:p>
            <a:pPr defTabSz="914400">
              <a:lnSpc>
                <a:spcPct val="100000"/>
              </a:lnSpc>
            </a:pPr>
            <a:r>
              <a:rPr b="1" lang="en-US" sz="2400" spc="-1" strike="noStrike">
                <a:solidFill>
                  <a:srgbClr val="000000"/>
                </a:solidFill>
                <a:latin typeface="DejaVu Sans"/>
                <a:ea typeface="DejaVu Sans"/>
              </a:rPr>
              <a:t>Introduction</a:t>
            </a:r>
            <a:endParaRPr b="0" lang="en-GB" sz="2400" spc="-1" strike="noStrike">
              <a:solidFill>
                <a:srgbClr val="000000"/>
              </a:solidFill>
              <a:latin typeface="Arial"/>
            </a:endParaRPr>
          </a:p>
        </p:txBody>
      </p:sp>
      <p:sp>
        <p:nvSpPr>
          <p:cNvPr id="88" name="CustomShape 68"/>
          <p:cNvSpPr/>
          <p:nvPr/>
        </p:nvSpPr>
        <p:spPr>
          <a:xfrm>
            <a:off x="432720" y="1148040"/>
            <a:ext cx="10348920" cy="4896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89" name="CustomShape 69"/>
          <p:cNvSpPr/>
          <p:nvPr/>
        </p:nvSpPr>
        <p:spPr>
          <a:xfrm>
            <a:off x="432720" y="1148040"/>
            <a:ext cx="10348920" cy="4896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90" name="CustomShape 70"/>
          <p:cNvSpPr/>
          <p:nvPr/>
        </p:nvSpPr>
        <p:spPr>
          <a:xfrm>
            <a:off x="432720" y="1148040"/>
            <a:ext cx="10348920" cy="489600"/>
          </a:xfrm>
          <a:prstGeom prst="rect">
            <a:avLst/>
          </a:prstGeom>
          <a:noFill/>
          <a:ln w="0">
            <a:noFill/>
          </a:ln>
        </p:spPr>
        <p:style>
          <a:lnRef idx="0"/>
          <a:fillRef idx="0"/>
          <a:effectRef idx="0"/>
          <a:fontRef idx="minor"/>
        </p:style>
        <p:txBody>
          <a:bodyPr lIns="0" rIns="0" tIns="0" bIns="0" anchor="ctr">
            <a:noAutofit/>
          </a:bodyPr>
          <a:p>
            <a:pPr defTabSz="914400">
              <a:lnSpc>
                <a:spcPct val="100000"/>
              </a:lnSpc>
            </a:pPr>
            <a:r>
              <a:rPr b="1" lang="en-US" sz="2200" spc="-1" strike="noStrike">
                <a:solidFill>
                  <a:srgbClr val="666666"/>
                </a:solidFill>
                <a:latin typeface="DejaVu Sans"/>
                <a:ea typeface="DejaVu Sans"/>
              </a:rPr>
              <a:t>Trivium</a:t>
            </a:r>
            <a:endParaRPr b="0" lang="en-GB" sz="2200" spc="-1" strike="noStrike">
              <a:solidFill>
                <a:srgbClr val="000000"/>
              </a:solidFill>
              <a:latin typeface="Arial"/>
            </a:endParaRPr>
          </a:p>
        </p:txBody>
      </p:sp>
      <p:sp>
        <p:nvSpPr>
          <p:cNvPr id="91" name=""/>
          <p:cNvSpPr/>
          <p:nvPr/>
        </p:nvSpPr>
        <p:spPr>
          <a:xfrm>
            <a:off x="6438600" y="1080000"/>
            <a:ext cx="3820680" cy="601560"/>
          </a:xfrm>
          <a:prstGeom prst="rect">
            <a:avLst/>
          </a:prstGeom>
          <a:noFill/>
          <a:ln w="0">
            <a:noFill/>
          </a:ln>
        </p:spPr>
        <p:style>
          <a:lnRef idx="0"/>
          <a:fillRef idx="0"/>
          <a:effectRef idx="0"/>
          <a:fontRef idx="minor"/>
        </p:style>
        <p:txBody>
          <a:bodyPr wrap="none" lIns="90000" rIns="90000" tIns="45000" bIns="45000" anchor="t">
            <a:noAutofit/>
          </a:bodyPr>
          <a:p>
            <a:pPr>
              <a:lnSpc>
                <a:spcPct val="100000"/>
              </a:lnSpc>
            </a:pPr>
            <a:r>
              <a:rPr b="1" lang="en-GB" sz="1800" spc="-1" strike="noStrike">
                <a:solidFill>
                  <a:srgbClr val="ff0000"/>
                </a:solidFill>
                <a:latin typeface="Arial"/>
                <a:ea typeface="DejaVu Sans"/>
              </a:rPr>
              <a:t>@Mattes: </a:t>
            </a:r>
            <a:endParaRPr b="0" lang="en-GB" sz="1800" spc="-1" strike="noStrike">
              <a:solidFill>
                <a:srgbClr val="000000"/>
              </a:solidFill>
              <a:latin typeface="Arial"/>
            </a:endParaRPr>
          </a:p>
          <a:p>
            <a:pPr>
              <a:lnSpc>
                <a:spcPct val="100000"/>
              </a:lnSpc>
            </a:pPr>
            <a:r>
              <a:rPr b="1" lang="en-GB" sz="1800" spc="-1" strike="noStrike">
                <a:solidFill>
                  <a:srgbClr val="ff0000"/>
                </a:solidFill>
                <a:latin typeface="Arial"/>
                <a:ea typeface="DejaVu Sans"/>
              </a:rPr>
              <a:t>RECREATE (TU Clausthal Colors)</a:t>
            </a:r>
            <a:endParaRPr b="0" lang="en-GB" sz="1800" spc="-1" strike="noStrike">
              <a:solidFill>
                <a:srgbClr val="000000"/>
              </a:solidFill>
              <a:latin typeface="Arial"/>
            </a:endParaRPr>
          </a:p>
        </p:txBody>
      </p:sp>
      <p:pic>
        <p:nvPicPr>
          <p:cNvPr id="92" name="" descr=""/>
          <p:cNvPicPr/>
          <p:nvPr/>
        </p:nvPicPr>
        <p:blipFill>
          <a:blip r:embed="rId1"/>
          <a:stretch/>
        </p:blipFill>
        <p:spPr>
          <a:xfrm>
            <a:off x="2839320" y="1976760"/>
            <a:ext cx="6055920" cy="4065480"/>
          </a:xfrm>
          <a:prstGeom prst="rect">
            <a:avLst/>
          </a:prstGeom>
          <a:ln w="0">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CustomShape 72"/>
          <p:cNvSpPr/>
          <p:nvPr/>
        </p:nvSpPr>
        <p:spPr>
          <a:xfrm>
            <a:off x="335520" y="764640"/>
            <a:ext cx="10739880" cy="490680"/>
          </a:xfrm>
          <a:prstGeom prst="rect">
            <a:avLst/>
          </a:prstGeom>
          <a:noFill/>
          <a:ln w="0">
            <a:noFill/>
          </a:ln>
        </p:spPr>
        <p:style>
          <a:lnRef idx="0"/>
          <a:fillRef idx="0"/>
          <a:effectRef idx="0"/>
          <a:fontRef idx="minor"/>
        </p:style>
        <p:txBody>
          <a:bodyPr lIns="90000" rIns="90000" tIns="45000" bIns="45000" anchor="t">
            <a:noAutofit/>
          </a:bodyPr>
          <a:p>
            <a:pPr defTabSz="914400">
              <a:lnSpc>
                <a:spcPct val="100000"/>
              </a:lnSpc>
            </a:pPr>
            <a:r>
              <a:rPr b="1" lang="en-US" sz="2400" spc="-1" strike="noStrike">
                <a:solidFill>
                  <a:srgbClr val="000000"/>
                </a:solidFill>
                <a:latin typeface="DejaVu Sans"/>
                <a:ea typeface="DejaVu Sans"/>
              </a:rPr>
              <a:t>Introduction</a:t>
            </a:r>
            <a:endParaRPr b="0" lang="en-GB" sz="2400" spc="-1" strike="noStrike">
              <a:solidFill>
                <a:srgbClr val="000000"/>
              </a:solidFill>
              <a:latin typeface="Arial"/>
            </a:endParaRPr>
          </a:p>
        </p:txBody>
      </p:sp>
      <p:sp>
        <p:nvSpPr>
          <p:cNvPr id="94" name="CustomShape 73"/>
          <p:cNvSpPr/>
          <p:nvPr/>
        </p:nvSpPr>
        <p:spPr>
          <a:xfrm>
            <a:off x="432720" y="1148040"/>
            <a:ext cx="10348920" cy="4896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95" name="CustomShape 74"/>
          <p:cNvSpPr/>
          <p:nvPr/>
        </p:nvSpPr>
        <p:spPr>
          <a:xfrm>
            <a:off x="432720" y="1148040"/>
            <a:ext cx="10348920" cy="4896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96" name="CustomShape 78"/>
          <p:cNvSpPr/>
          <p:nvPr/>
        </p:nvSpPr>
        <p:spPr>
          <a:xfrm>
            <a:off x="432720" y="1148040"/>
            <a:ext cx="10348920" cy="489600"/>
          </a:xfrm>
          <a:prstGeom prst="rect">
            <a:avLst/>
          </a:prstGeom>
          <a:noFill/>
          <a:ln w="0">
            <a:noFill/>
          </a:ln>
        </p:spPr>
        <p:style>
          <a:lnRef idx="0"/>
          <a:fillRef idx="0"/>
          <a:effectRef idx="0"/>
          <a:fontRef idx="minor"/>
        </p:style>
        <p:txBody>
          <a:bodyPr lIns="0" rIns="0" tIns="0" bIns="0" anchor="ctr">
            <a:noAutofit/>
          </a:bodyPr>
          <a:p>
            <a:pPr defTabSz="914400">
              <a:lnSpc>
                <a:spcPct val="100000"/>
              </a:lnSpc>
            </a:pPr>
            <a:r>
              <a:rPr b="1" lang="en-US" sz="2200" spc="-1" strike="noStrike">
                <a:solidFill>
                  <a:srgbClr val="666666"/>
                </a:solidFill>
                <a:latin typeface="DejaVu Sans"/>
                <a:ea typeface="DejaVu Sans"/>
              </a:rPr>
              <a:t>Trivium – Research Paper</a:t>
            </a:r>
            <a:endParaRPr b="0" lang="en-GB" sz="2200" spc="-1" strike="noStrike">
              <a:solidFill>
                <a:srgbClr val="000000"/>
              </a:solidFill>
              <a:latin typeface="Arial"/>
            </a:endParaRPr>
          </a:p>
        </p:txBody>
      </p:sp>
      <p:sp>
        <p:nvSpPr>
          <p:cNvPr id="97" name=""/>
          <p:cNvSpPr/>
          <p:nvPr/>
        </p:nvSpPr>
        <p:spPr>
          <a:xfrm>
            <a:off x="6438600" y="1080000"/>
            <a:ext cx="3820680" cy="601560"/>
          </a:xfrm>
          <a:prstGeom prst="rect">
            <a:avLst/>
          </a:prstGeom>
          <a:noFill/>
          <a:ln w="0">
            <a:noFill/>
          </a:ln>
        </p:spPr>
        <p:style>
          <a:lnRef idx="0"/>
          <a:fillRef idx="0"/>
          <a:effectRef idx="0"/>
          <a:fontRef idx="minor"/>
        </p:style>
        <p:txBody>
          <a:bodyPr wrap="none" lIns="90000" rIns="90000" tIns="45000" bIns="45000" anchor="t">
            <a:noAutofit/>
          </a:bodyPr>
          <a:p>
            <a:pPr>
              <a:lnSpc>
                <a:spcPct val="100000"/>
              </a:lnSpc>
            </a:pPr>
            <a:r>
              <a:rPr b="1" lang="en-GB" sz="1800" spc="-1" strike="noStrike">
                <a:solidFill>
                  <a:srgbClr val="ff0000"/>
                </a:solidFill>
                <a:latin typeface="Arial"/>
                <a:ea typeface="DejaVu Sans"/>
              </a:rPr>
              <a:t>@Mattes: </a:t>
            </a:r>
            <a:endParaRPr b="0" lang="en-GB" sz="1800" spc="-1" strike="noStrike">
              <a:solidFill>
                <a:srgbClr val="000000"/>
              </a:solidFill>
              <a:latin typeface="Arial"/>
            </a:endParaRPr>
          </a:p>
          <a:p>
            <a:pPr>
              <a:lnSpc>
                <a:spcPct val="100000"/>
              </a:lnSpc>
            </a:pPr>
            <a:r>
              <a:rPr b="1" lang="en-GB" sz="1800" spc="-1" strike="noStrike">
                <a:solidFill>
                  <a:srgbClr val="ff0000"/>
                </a:solidFill>
                <a:latin typeface="Arial"/>
                <a:ea typeface="DejaVu Sans"/>
              </a:rPr>
              <a:t>RECREATE (TU Clausthal Colors)</a:t>
            </a:r>
            <a:endParaRPr b="0" lang="en-GB" sz="1800" spc="-1" strike="noStrike">
              <a:solidFill>
                <a:srgbClr val="000000"/>
              </a:solidFill>
              <a:latin typeface="Arial"/>
            </a:endParaRPr>
          </a:p>
        </p:txBody>
      </p:sp>
      <p:pic>
        <p:nvPicPr>
          <p:cNvPr id="98" name="" descr=""/>
          <p:cNvPicPr/>
          <p:nvPr/>
        </p:nvPicPr>
        <p:blipFill>
          <a:blip r:embed="rId1"/>
          <a:stretch/>
        </p:blipFill>
        <p:spPr>
          <a:xfrm>
            <a:off x="1501200" y="2172240"/>
            <a:ext cx="8732160" cy="3674880"/>
          </a:xfrm>
          <a:prstGeom prst="rect">
            <a:avLst/>
          </a:prstGeom>
          <a:ln w="0">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CustomShape 71"/>
          <p:cNvSpPr/>
          <p:nvPr/>
        </p:nvSpPr>
        <p:spPr>
          <a:xfrm>
            <a:off x="335520" y="764640"/>
            <a:ext cx="10739880" cy="490680"/>
          </a:xfrm>
          <a:prstGeom prst="rect">
            <a:avLst/>
          </a:prstGeom>
          <a:noFill/>
          <a:ln w="0">
            <a:noFill/>
          </a:ln>
        </p:spPr>
        <p:style>
          <a:lnRef idx="0"/>
          <a:fillRef idx="0"/>
          <a:effectRef idx="0"/>
          <a:fontRef idx="minor"/>
        </p:style>
        <p:txBody>
          <a:bodyPr lIns="90000" rIns="90000" tIns="45000" bIns="45000" anchor="t">
            <a:noAutofit/>
          </a:bodyPr>
          <a:p>
            <a:pPr defTabSz="914400">
              <a:lnSpc>
                <a:spcPct val="100000"/>
              </a:lnSpc>
            </a:pPr>
            <a:r>
              <a:rPr b="1" lang="en-US" sz="2400" spc="-1" strike="noStrike">
                <a:solidFill>
                  <a:srgbClr val="000000"/>
                </a:solidFill>
                <a:latin typeface="DejaVu Sans"/>
                <a:ea typeface="DejaVu Sans"/>
              </a:rPr>
              <a:t>Introduction</a:t>
            </a:r>
            <a:endParaRPr b="0" lang="en-GB" sz="2400" spc="-1" strike="noStrike">
              <a:solidFill>
                <a:srgbClr val="000000"/>
              </a:solidFill>
              <a:latin typeface="Arial"/>
            </a:endParaRPr>
          </a:p>
        </p:txBody>
      </p:sp>
      <p:sp>
        <p:nvSpPr>
          <p:cNvPr id="100" name="CustomShape 75"/>
          <p:cNvSpPr/>
          <p:nvPr/>
        </p:nvSpPr>
        <p:spPr>
          <a:xfrm>
            <a:off x="432720" y="1148040"/>
            <a:ext cx="10348920" cy="4896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101" name="CustomShape 76"/>
          <p:cNvSpPr/>
          <p:nvPr/>
        </p:nvSpPr>
        <p:spPr>
          <a:xfrm>
            <a:off x="432720" y="1148040"/>
            <a:ext cx="10348920" cy="4896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102" name="CustomShape 77"/>
          <p:cNvSpPr/>
          <p:nvPr/>
        </p:nvSpPr>
        <p:spPr>
          <a:xfrm>
            <a:off x="432720" y="1148040"/>
            <a:ext cx="10348920" cy="489600"/>
          </a:xfrm>
          <a:prstGeom prst="rect">
            <a:avLst/>
          </a:prstGeom>
          <a:noFill/>
          <a:ln w="0">
            <a:noFill/>
          </a:ln>
        </p:spPr>
        <p:style>
          <a:lnRef idx="0"/>
          <a:fillRef idx="0"/>
          <a:effectRef idx="0"/>
          <a:fontRef idx="minor"/>
        </p:style>
        <p:txBody>
          <a:bodyPr lIns="0" rIns="0" tIns="0" bIns="0" anchor="ctr">
            <a:noAutofit/>
          </a:bodyPr>
          <a:p>
            <a:pPr defTabSz="914400">
              <a:lnSpc>
                <a:spcPct val="100000"/>
              </a:lnSpc>
            </a:pPr>
            <a:r>
              <a:rPr b="1" lang="en-US" sz="2200" spc="-1" strike="noStrike">
                <a:solidFill>
                  <a:srgbClr val="666666"/>
                </a:solidFill>
                <a:latin typeface="DejaVu Sans"/>
                <a:ea typeface="DejaVu Sans"/>
              </a:rPr>
              <a:t>Research Questions (RQ) – Paper </a:t>
            </a:r>
            <a:endParaRPr b="0" lang="en-GB" sz="2200" spc="-1" strike="noStrike">
              <a:solidFill>
                <a:srgbClr val="000000"/>
              </a:solidFill>
              <a:latin typeface="Arial"/>
            </a:endParaRPr>
          </a:p>
        </p:txBody>
      </p:sp>
      <p:sp>
        <p:nvSpPr>
          <p:cNvPr id="103" name=""/>
          <p:cNvSpPr/>
          <p:nvPr/>
        </p:nvSpPr>
        <p:spPr>
          <a:xfrm>
            <a:off x="6438600" y="1080000"/>
            <a:ext cx="3820680" cy="601560"/>
          </a:xfrm>
          <a:prstGeom prst="rect">
            <a:avLst/>
          </a:prstGeom>
          <a:noFill/>
          <a:ln w="0">
            <a:noFill/>
          </a:ln>
        </p:spPr>
        <p:style>
          <a:lnRef idx="0"/>
          <a:fillRef idx="0"/>
          <a:effectRef idx="0"/>
          <a:fontRef idx="minor"/>
        </p:style>
        <p:txBody>
          <a:bodyPr wrap="none" lIns="90000" rIns="90000" tIns="45000" bIns="45000" anchor="t">
            <a:noAutofit/>
          </a:bodyPr>
          <a:p>
            <a:pPr>
              <a:lnSpc>
                <a:spcPct val="100000"/>
              </a:lnSpc>
            </a:pPr>
            <a:r>
              <a:rPr b="1" lang="en-GB" sz="1800" spc="-1" strike="noStrike">
                <a:solidFill>
                  <a:srgbClr val="ff0000"/>
                </a:solidFill>
                <a:latin typeface="Arial"/>
                <a:ea typeface="DejaVu Sans"/>
              </a:rPr>
              <a:t>@Mattes: </a:t>
            </a:r>
            <a:endParaRPr b="0" lang="en-GB" sz="1800" spc="-1" strike="noStrike">
              <a:solidFill>
                <a:srgbClr val="000000"/>
              </a:solidFill>
              <a:latin typeface="Arial"/>
            </a:endParaRPr>
          </a:p>
          <a:p>
            <a:pPr>
              <a:lnSpc>
                <a:spcPct val="100000"/>
              </a:lnSpc>
            </a:pPr>
            <a:r>
              <a:rPr b="1" lang="en-GB" sz="1800" spc="-1" strike="noStrike">
                <a:solidFill>
                  <a:srgbClr val="ff0000"/>
                </a:solidFill>
                <a:latin typeface="Arial"/>
                <a:ea typeface="DejaVu Sans"/>
              </a:rPr>
              <a:t>RECREATE (TU Clausthal Colors)</a:t>
            </a:r>
            <a:endParaRPr b="0" lang="en-GB" sz="1800" spc="-1" strike="noStrike">
              <a:solidFill>
                <a:srgbClr val="000000"/>
              </a:solidFill>
              <a:latin typeface="Arial"/>
            </a:endParaRPr>
          </a:p>
        </p:txBody>
      </p:sp>
      <p:pic>
        <p:nvPicPr>
          <p:cNvPr id="104" name="" descr=""/>
          <p:cNvPicPr/>
          <p:nvPr/>
        </p:nvPicPr>
        <p:blipFill>
          <a:blip r:embed="rId1"/>
          <a:stretch/>
        </p:blipFill>
        <p:spPr>
          <a:xfrm>
            <a:off x="1729800" y="1843560"/>
            <a:ext cx="8274960" cy="4332240"/>
          </a:xfrm>
          <a:prstGeom prst="rect">
            <a:avLst/>
          </a:prstGeom>
          <a:ln w="0">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CustomShape 79"/>
          <p:cNvSpPr/>
          <p:nvPr/>
        </p:nvSpPr>
        <p:spPr>
          <a:xfrm>
            <a:off x="335520" y="764640"/>
            <a:ext cx="10739880" cy="490680"/>
          </a:xfrm>
          <a:prstGeom prst="rect">
            <a:avLst/>
          </a:prstGeom>
          <a:noFill/>
          <a:ln w="0">
            <a:noFill/>
          </a:ln>
        </p:spPr>
        <p:style>
          <a:lnRef idx="0"/>
          <a:fillRef idx="0"/>
          <a:effectRef idx="0"/>
          <a:fontRef idx="minor"/>
        </p:style>
        <p:txBody>
          <a:bodyPr lIns="90000" rIns="90000" tIns="45000" bIns="45000" anchor="t">
            <a:noAutofit/>
          </a:bodyPr>
          <a:p>
            <a:pPr defTabSz="914400">
              <a:lnSpc>
                <a:spcPct val="100000"/>
              </a:lnSpc>
            </a:pPr>
            <a:r>
              <a:rPr b="1" lang="en-US" sz="2400" spc="-1" strike="noStrike">
                <a:solidFill>
                  <a:srgbClr val="000000"/>
                </a:solidFill>
                <a:latin typeface="DejaVu Sans"/>
                <a:ea typeface="DejaVu Sans"/>
              </a:rPr>
              <a:t>Introduction</a:t>
            </a:r>
            <a:endParaRPr b="0" lang="en-GB" sz="2400" spc="-1" strike="noStrike">
              <a:solidFill>
                <a:srgbClr val="000000"/>
              </a:solidFill>
              <a:latin typeface="Arial"/>
            </a:endParaRPr>
          </a:p>
        </p:txBody>
      </p:sp>
      <p:sp>
        <p:nvSpPr>
          <p:cNvPr id="106" name="CustomShape 80"/>
          <p:cNvSpPr/>
          <p:nvPr/>
        </p:nvSpPr>
        <p:spPr>
          <a:xfrm>
            <a:off x="432720" y="1148040"/>
            <a:ext cx="10348920" cy="4896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107" name="CustomShape 81"/>
          <p:cNvSpPr/>
          <p:nvPr/>
        </p:nvSpPr>
        <p:spPr>
          <a:xfrm>
            <a:off x="432720" y="1148040"/>
            <a:ext cx="10348920" cy="4896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108" name="CustomShape 82"/>
          <p:cNvSpPr/>
          <p:nvPr/>
        </p:nvSpPr>
        <p:spPr>
          <a:xfrm>
            <a:off x="432720" y="1148040"/>
            <a:ext cx="10348920" cy="489600"/>
          </a:xfrm>
          <a:prstGeom prst="rect">
            <a:avLst/>
          </a:prstGeom>
          <a:noFill/>
          <a:ln w="0">
            <a:noFill/>
          </a:ln>
        </p:spPr>
        <p:style>
          <a:lnRef idx="0"/>
          <a:fillRef idx="0"/>
          <a:effectRef idx="0"/>
          <a:fontRef idx="minor"/>
        </p:style>
        <p:txBody>
          <a:bodyPr lIns="0" rIns="0" tIns="0" bIns="0" anchor="ctr">
            <a:noAutofit/>
          </a:bodyPr>
          <a:p>
            <a:pPr defTabSz="914400">
              <a:lnSpc>
                <a:spcPct val="100000"/>
              </a:lnSpc>
            </a:pPr>
            <a:r>
              <a:rPr b="1" lang="en-US" sz="2200" spc="-1" strike="noStrike">
                <a:solidFill>
                  <a:srgbClr val="666666"/>
                </a:solidFill>
                <a:latin typeface="DejaVu Sans"/>
                <a:ea typeface="DejaVu Sans"/>
              </a:rPr>
              <a:t>Research Questions (RQ) – Thesis </a:t>
            </a:r>
            <a:endParaRPr b="0" lang="en-GB" sz="2200" spc="-1" strike="noStrike">
              <a:solidFill>
                <a:srgbClr val="000000"/>
              </a:solidFill>
              <a:latin typeface="Arial"/>
            </a:endParaRPr>
          </a:p>
        </p:txBody>
      </p:sp>
      <p:sp>
        <p:nvSpPr>
          <p:cNvPr id="109" name=""/>
          <p:cNvSpPr/>
          <p:nvPr/>
        </p:nvSpPr>
        <p:spPr>
          <a:xfrm>
            <a:off x="6438600" y="1080000"/>
            <a:ext cx="3820680" cy="601560"/>
          </a:xfrm>
          <a:prstGeom prst="rect">
            <a:avLst/>
          </a:prstGeom>
          <a:noFill/>
          <a:ln w="0">
            <a:noFill/>
          </a:ln>
        </p:spPr>
        <p:style>
          <a:lnRef idx="0"/>
          <a:fillRef idx="0"/>
          <a:effectRef idx="0"/>
          <a:fontRef idx="minor"/>
        </p:style>
        <p:txBody>
          <a:bodyPr wrap="none" lIns="90000" rIns="90000" tIns="45000" bIns="45000" anchor="t">
            <a:noAutofit/>
          </a:bodyPr>
          <a:p>
            <a:pPr>
              <a:lnSpc>
                <a:spcPct val="100000"/>
              </a:lnSpc>
            </a:pPr>
            <a:r>
              <a:rPr b="1" lang="en-GB" sz="1800" spc="-1" strike="noStrike">
                <a:solidFill>
                  <a:srgbClr val="ff0000"/>
                </a:solidFill>
                <a:latin typeface="Arial"/>
                <a:ea typeface="DejaVu Sans"/>
              </a:rPr>
              <a:t>@Mattes: </a:t>
            </a:r>
            <a:endParaRPr b="0" lang="en-GB" sz="1800" spc="-1" strike="noStrike">
              <a:solidFill>
                <a:srgbClr val="000000"/>
              </a:solidFill>
              <a:latin typeface="Arial"/>
            </a:endParaRPr>
          </a:p>
          <a:p>
            <a:pPr>
              <a:lnSpc>
                <a:spcPct val="100000"/>
              </a:lnSpc>
            </a:pPr>
            <a:r>
              <a:rPr b="1" lang="en-GB" sz="1800" spc="-1" strike="noStrike">
                <a:solidFill>
                  <a:srgbClr val="ff0000"/>
                </a:solidFill>
                <a:latin typeface="Arial"/>
                <a:ea typeface="DejaVu Sans"/>
              </a:rPr>
              <a:t>RECREATE (TU Clausthal Colors)</a:t>
            </a:r>
            <a:endParaRPr b="0" lang="en-GB" sz="1800" spc="-1" strike="noStrike">
              <a:solidFill>
                <a:srgbClr val="000000"/>
              </a:solidFill>
              <a:latin typeface="Arial"/>
            </a:endParaRPr>
          </a:p>
        </p:txBody>
      </p:sp>
      <p:pic>
        <p:nvPicPr>
          <p:cNvPr id="110" name="" descr=""/>
          <p:cNvPicPr/>
          <p:nvPr/>
        </p:nvPicPr>
        <p:blipFill>
          <a:blip r:embed="rId1"/>
          <a:stretch/>
        </p:blipFill>
        <p:spPr>
          <a:xfrm>
            <a:off x="1710720" y="1838880"/>
            <a:ext cx="8313120" cy="4341600"/>
          </a:xfrm>
          <a:prstGeom prst="rect">
            <a:avLst/>
          </a:prstGeom>
          <a:ln w="0">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CustomShape 8"/>
          <p:cNvSpPr/>
          <p:nvPr/>
        </p:nvSpPr>
        <p:spPr>
          <a:xfrm>
            <a:off x="335520" y="4406760"/>
            <a:ext cx="10738440" cy="1347480"/>
          </a:xfrm>
          <a:prstGeom prst="rect">
            <a:avLst/>
          </a:prstGeom>
          <a:noFill/>
          <a:ln w="0">
            <a:noFill/>
          </a:ln>
        </p:spPr>
        <p:style>
          <a:lnRef idx="0"/>
          <a:fillRef idx="0"/>
          <a:effectRef idx="0"/>
          <a:fontRef idx="minor"/>
        </p:style>
        <p:txBody>
          <a:bodyPr lIns="90000" rIns="90000" tIns="45000" bIns="45000" anchor="t">
            <a:noAutofit/>
          </a:bodyPr>
          <a:p>
            <a:pPr defTabSz="914400">
              <a:lnSpc>
                <a:spcPct val="100000"/>
              </a:lnSpc>
            </a:pPr>
            <a:r>
              <a:rPr b="1" lang="en-US" sz="3000" spc="-1" strike="noStrike" cap="all">
                <a:solidFill>
                  <a:srgbClr val="008c4f"/>
                </a:solidFill>
                <a:latin typeface="Arial Unicode MS"/>
                <a:ea typeface="DejaVu Sans"/>
              </a:rPr>
              <a:t>Research Methods</a:t>
            </a:r>
            <a:endParaRPr b="0" lang="en-GB" sz="3000" spc="-1" strike="noStrike">
              <a:solidFill>
                <a:srgbClr val="000000"/>
              </a:solidFill>
              <a:latin typeface="Arial"/>
            </a:endParaRPr>
          </a:p>
        </p:txBody>
      </p:sp>
      <p:sp>
        <p:nvSpPr>
          <p:cNvPr id="112" name="CustomShape 9"/>
          <p:cNvSpPr/>
          <p:nvPr/>
        </p:nvSpPr>
        <p:spPr>
          <a:xfrm>
            <a:off x="335520" y="2906640"/>
            <a:ext cx="10738440" cy="14853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CustomShape 62"/>
          <p:cNvSpPr/>
          <p:nvPr/>
        </p:nvSpPr>
        <p:spPr>
          <a:xfrm>
            <a:off x="335520" y="764640"/>
            <a:ext cx="10739880" cy="490680"/>
          </a:xfrm>
          <a:prstGeom prst="rect">
            <a:avLst/>
          </a:prstGeom>
          <a:noFill/>
          <a:ln w="0">
            <a:noFill/>
          </a:ln>
        </p:spPr>
        <p:style>
          <a:lnRef idx="0"/>
          <a:fillRef idx="0"/>
          <a:effectRef idx="0"/>
          <a:fontRef idx="minor"/>
        </p:style>
        <p:txBody>
          <a:bodyPr lIns="90000" rIns="90000" tIns="45000" bIns="45000" anchor="t">
            <a:noAutofit/>
          </a:bodyPr>
          <a:p>
            <a:pPr defTabSz="914400">
              <a:lnSpc>
                <a:spcPct val="100000"/>
              </a:lnSpc>
            </a:pPr>
            <a:r>
              <a:rPr b="1" lang="en-US" sz="2400" spc="-1" strike="noStrike">
                <a:solidFill>
                  <a:srgbClr val="000000"/>
                </a:solidFill>
                <a:latin typeface="DejaVu Sans"/>
                <a:ea typeface="DejaVu Sans"/>
              </a:rPr>
              <a:t>Research Methods</a:t>
            </a:r>
            <a:endParaRPr b="0" lang="en-GB" sz="2400" spc="-1" strike="noStrike">
              <a:solidFill>
                <a:srgbClr val="000000"/>
              </a:solidFill>
              <a:latin typeface="Arial"/>
            </a:endParaRPr>
          </a:p>
        </p:txBody>
      </p:sp>
      <p:sp>
        <p:nvSpPr>
          <p:cNvPr id="114" name="CustomShape 63"/>
          <p:cNvSpPr/>
          <p:nvPr/>
        </p:nvSpPr>
        <p:spPr>
          <a:xfrm>
            <a:off x="335520" y="1268280"/>
            <a:ext cx="10739880" cy="5027400"/>
          </a:xfrm>
          <a:prstGeom prst="rect">
            <a:avLst/>
          </a:prstGeom>
          <a:noFill/>
          <a:ln w="0">
            <a:noFill/>
          </a:ln>
        </p:spPr>
        <p:style>
          <a:lnRef idx="0"/>
          <a:fillRef idx="0"/>
          <a:effectRef idx="0"/>
          <a:fontRef idx="minor"/>
        </p:style>
        <p:txBody>
          <a:bodyPr lIns="90000" rIns="90000" tIns="45000" bIns="45000" anchor="ctr">
            <a:noAutofit/>
          </a:bodyPr>
          <a:p>
            <a:pPr defTabSz="914400">
              <a:lnSpc>
                <a:spcPct val="100000"/>
              </a:lnSpc>
            </a:pPr>
            <a:endParaRPr b="0" lang="en-GB" sz="1800" spc="-1" strike="noStrike">
              <a:solidFill>
                <a:srgbClr val="000000"/>
              </a:solidFill>
              <a:latin typeface="Arial"/>
            </a:endParaRPr>
          </a:p>
          <a:p>
            <a:pPr algn="ctr" defTabSz="914400">
              <a:lnSpc>
                <a:spcPct val="100000"/>
              </a:lnSpc>
              <a:spcBef>
                <a:spcPts val="360"/>
              </a:spcBef>
            </a:pPr>
            <a:r>
              <a:rPr b="0" lang="en-US" sz="1800" spc="-1" strike="noStrike">
                <a:solidFill>
                  <a:srgbClr val="000000"/>
                </a:solidFill>
                <a:latin typeface="DejaVu Sans"/>
                <a:ea typeface="DejaVu Sans"/>
              </a:rPr>
              <a:t>Rigor in research methods is integral to producing valid, reliable, and credible findings – not only in computer science.</a:t>
            </a:r>
            <a:endParaRPr b="0" lang="en-GB" sz="1800" spc="-1" strike="noStrike">
              <a:solidFill>
                <a:srgbClr val="000000"/>
              </a:solidFill>
              <a:latin typeface="Arial"/>
            </a:endParaRPr>
          </a:p>
          <a:p>
            <a:pPr algn="ctr" defTabSz="914400">
              <a:lnSpc>
                <a:spcPct val="100000"/>
              </a:lnSpc>
              <a:spcBef>
                <a:spcPts val="360"/>
              </a:spcBef>
            </a:pPr>
            <a:endParaRPr b="0" lang="en-GB" sz="1800" spc="-1" strike="noStrike">
              <a:solidFill>
                <a:srgbClr val="000000"/>
              </a:solidFill>
              <a:latin typeface="Arial"/>
            </a:endParaRPr>
          </a:p>
          <a:p>
            <a:pPr defTabSz="914400">
              <a:lnSpc>
                <a:spcPct val="100000"/>
              </a:lnSpc>
              <a:spcBef>
                <a:spcPts val="360"/>
              </a:spcBef>
            </a:pPr>
            <a:r>
              <a:rPr b="0" lang="en-US" sz="1800" spc="-1" strike="noStrike">
                <a:solidFill>
                  <a:srgbClr val="ffffff"/>
                </a:solidFill>
                <a:latin typeface="DejaVu Sans"/>
                <a:ea typeface="DejaVu Sans"/>
              </a:rPr>
              <a:t>Rigorous research methods allow for accurate data collection, analysis, and interpretation, ensuring the reliability of results in computer science projects.</a:t>
            </a:r>
            <a:endParaRPr b="0" lang="en-GB" sz="1800" spc="-1" strike="noStrike">
              <a:solidFill>
                <a:srgbClr val="000000"/>
              </a:solidFill>
              <a:latin typeface="Arial"/>
            </a:endParaRPr>
          </a:p>
          <a:p>
            <a:pPr defTabSz="914400">
              <a:lnSpc>
                <a:spcPct val="100000"/>
              </a:lnSpc>
              <a:spcBef>
                <a:spcPts val="360"/>
              </a:spcBef>
            </a:pPr>
            <a:r>
              <a:rPr b="0" lang="en-US" sz="1800" spc="-1" strike="noStrike">
                <a:solidFill>
                  <a:srgbClr val="ffffff"/>
                </a:solidFill>
                <a:latin typeface="DejaVu Sans"/>
                <a:ea typeface="DejaVu Sans"/>
              </a:rPr>
              <a:t>Ensures validity of results, allowing for meaningful conclusions and actionable insights in developing technologies and algorithms.</a:t>
            </a:r>
            <a:endParaRPr b="0" lang="en-GB" sz="1800" spc="-1" strike="noStrike">
              <a:solidFill>
                <a:srgbClr val="000000"/>
              </a:solidFill>
              <a:latin typeface="Arial"/>
            </a:endParaRPr>
          </a:p>
          <a:p>
            <a:pPr defTabSz="914400">
              <a:lnSpc>
                <a:spcPct val="100000"/>
              </a:lnSpc>
              <a:spcBef>
                <a:spcPts val="360"/>
              </a:spcBef>
            </a:pPr>
            <a:r>
              <a:rPr b="0" lang="en-US" sz="1800" spc="-1" strike="noStrike">
                <a:solidFill>
                  <a:srgbClr val="ffffff"/>
                </a:solidFill>
                <a:latin typeface="DejaVu Sans"/>
                <a:ea typeface="DejaVu Sans"/>
              </a:rPr>
              <a:t>Studies and experiments can be replicated, corroborating findings and bolstering the reliability and utility of research outcomes.</a:t>
            </a:r>
            <a:endParaRPr b="0" lang="en-GB" sz="1800" spc="-1" strike="noStrike">
              <a:solidFill>
                <a:srgbClr val="000000"/>
              </a:solidFill>
              <a:latin typeface="Arial"/>
            </a:endParaRPr>
          </a:p>
        </p:txBody>
      </p:sp>
      <p:sp>
        <p:nvSpPr>
          <p:cNvPr id="115" name="CustomShape 64"/>
          <p:cNvSpPr/>
          <p:nvPr/>
        </p:nvSpPr>
        <p:spPr>
          <a:xfrm>
            <a:off x="432720" y="1148040"/>
            <a:ext cx="10348920" cy="489600"/>
          </a:xfrm>
          <a:prstGeom prst="rect">
            <a:avLst/>
          </a:prstGeom>
          <a:noFill/>
          <a:ln w="0">
            <a:noFill/>
          </a:ln>
        </p:spPr>
        <p:style>
          <a:lnRef idx="0"/>
          <a:fillRef idx="0"/>
          <a:effectRef idx="0"/>
          <a:fontRef idx="minor"/>
        </p:style>
        <p:txBody>
          <a:bodyPr lIns="0" rIns="0" tIns="0" bIns="0" anchor="ctr">
            <a:noAutofit/>
          </a:bodyPr>
          <a:p>
            <a:pPr defTabSz="914400">
              <a:lnSpc>
                <a:spcPct val="100000"/>
              </a:lnSpc>
            </a:pPr>
            <a:r>
              <a:rPr b="1" lang="en-US" sz="2200" spc="-1" strike="noStrike">
                <a:solidFill>
                  <a:srgbClr val="666666"/>
                </a:solidFill>
                <a:latin typeface="DejaVu Sans"/>
                <a:ea typeface="DejaVu Sans"/>
              </a:rPr>
              <a:t>Overview</a:t>
            </a:r>
            <a:endParaRPr b="0" lang="en-GB" sz="2200" spc="-1" strike="noStrike">
              <a:solidFill>
                <a:srgbClr val="000000"/>
              </a:solidFill>
              <a:latin typeface="Arial"/>
            </a:endParaRPr>
          </a:p>
        </p:txBody>
      </p:sp>
      <p:sp>
        <p:nvSpPr>
          <p:cNvPr id="116" name="CustomShape 26"/>
          <p:cNvSpPr/>
          <p:nvPr/>
        </p:nvSpPr>
        <p:spPr>
          <a:xfrm>
            <a:off x="335520" y="2520000"/>
            <a:ext cx="10824480" cy="720000"/>
          </a:xfrm>
          <a:prstGeom prst="roundRect">
            <a:avLst>
              <a:gd name="adj" fmla="val 16667"/>
            </a:avLst>
          </a:prstGeom>
          <a:noFill/>
          <a:ln>
            <a:solidFill>
              <a:srgbClr val="008c4f"/>
            </a:solidFill>
            <a:round/>
          </a:ln>
        </p:spPr>
        <p:style>
          <a:lnRef idx="2">
            <a:schemeClr val="accent5"/>
          </a:lnRef>
          <a:fillRef idx="1">
            <a:schemeClr val="lt1"/>
          </a:fillRef>
          <a:effectRef idx="0">
            <a:schemeClr val="accent5"/>
          </a:effectRef>
          <a:fontRef idx="minor"/>
        </p:style>
        <p:txBody>
          <a:bodyPr lIns="90000" rIns="90000" tIns="45000" bIns="45000" anchor="t">
            <a:noAutofit/>
          </a:bodyPr>
          <a:p>
            <a:endParaRPr b="0" lang="en-GB" sz="1800" spc="-1" strike="noStrike">
              <a:solidFill>
                <a:srgbClr val="000000"/>
              </a:solidFill>
              <a:latin typeface="Arial"/>
              <a:ea typeface="DejaVu Sans"/>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CustomShape 27"/>
          <p:cNvSpPr/>
          <p:nvPr/>
        </p:nvSpPr>
        <p:spPr>
          <a:xfrm>
            <a:off x="335520" y="764640"/>
            <a:ext cx="10739880" cy="490680"/>
          </a:xfrm>
          <a:prstGeom prst="rect">
            <a:avLst/>
          </a:prstGeom>
          <a:noFill/>
          <a:ln w="0">
            <a:noFill/>
          </a:ln>
        </p:spPr>
        <p:style>
          <a:lnRef idx="0"/>
          <a:fillRef idx="0"/>
          <a:effectRef idx="0"/>
          <a:fontRef idx="minor"/>
        </p:style>
        <p:txBody>
          <a:bodyPr lIns="90000" rIns="90000" tIns="45000" bIns="45000" anchor="t">
            <a:noAutofit/>
          </a:bodyPr>
          <a:p>
            <a:pPr defTabSz="914400">
              <a:lnSpc>
                <a:spcPct val="100000"/>
              </a:lnSpc>
            </a:pPr>
            <a:r>
              <a:rPr b="1" lang="en-US" sz="2400" spc="-1" strike="noStrike">
                <a:solidFill>
                  <a:srgbClr val="000000"/>
                </a:solidFill>
                <a:latin typeface="DejaVu Sans"/>
                <a:ea typeface="DejaVu Sans"/>
              </a:rPr>
              <a:t>Research Methods</a:t>
            </a:r>
            <a:endParaRPr b="0" lang="en-GB" sz="2400" spc="-1" strike="noStrike">
              <a:solidFill>
                <a:srgbClr val="000000"/>
              </a:solidFill>
              <a:latin typeface="Arial"/>
            </a:endParaRPr>
          </a:p>
        </p:txBody>
      </p:sp>
      <p:sp>
        <p:nvSpPr>
          <p:cNvPr id="118" name="CustomShape 28"/>
          <p:cNvSpPr/>
          <p:nvPr/>
        </p:nvSpPr>
        <p:spPr>
          <a:xfrm>
            <a:off x="335520" y="1268280"/>
            <a:ext cx="10739880" cy="5027400"/>
          </a:xfrm>
          <a:prstGeom prst="rect">
            <a:avLst/>
          </a:prstGeom>
          <a:noFill/>
          <a:ln w="0">
            <a:noFill/>
          </a:ln>
        </p:spPr>
        <p:style>
          <a:lnRef idx="0"/>
          <a:fillRef idx="0"/>
          <a:effectRef idx="0"/>
          <a:fontRef idx="minor"/>
        </p:style>
        <p:txBody>
          <a:bodyPr lIns="90000" rIns="90000" tIns="45000" bIns="45000" anchor="ctr">
            <a:noAutofit/>
          </a:bodyPr>
          <a:p>
            <a:pPr defTabSz="914400">
              <a:lnSpc>
                <a:spcPct val="100000"/>
              </a:lnSpc>
            </a:pPr>
            <a:endParaRPr b="0" lang="en-GB" sz="1800" spc="-1" strike="noStrike">
              <a:solidFill>
                <a:srgbClr val="000000"/>
              </a:solidFill>
              <a:latin typeface="Arial"/>
            </a:endParaRPr>
          </a:p>
          <a:p>
            <a:pPr algn="ctr" defTabSz="914400">
              <a:lnSpc>
                <a:spcPct val="100000"/>
              </a:lnSpc>
              <a:spcBef>
                <a:spcPts val="360"/>
              </a:spcBef>
            </a:pPr>
            <a:r>
              <a:rPr b="0" i="1" lang="en-US" sz="1800" spc="-1" strike="noStrike">
                <a:solidFill>
                  <a:srgbClr val="000000"/>
                </a:solidFill>
                <a:latin typeface="DejaVu Sans"/>
                <a:ea typeface="DejaVu Sans"/>
              </a:rPr>
              <a:t>Rigor in research methods is integral to producing valid, reliable, and credible findings – not only in computer science.</a:t>
            </a:r>
            <a:endParaRPr b="0" lang="en-GB" sz="1800" spc="-1" strike="noStrike">
              <a:solidFill>
                <a:srgbClr val="000000"/>
              </a:solidFill>
              <a:latin typeface="Arial"/>
            </a:endParaRPr>
          </a:p>
          <a:p>
            <a:pPr algn="ctr" defTabSz="914400">
              <a:lnSpc>
                <a:spcPct val="100000"/>
              </a:lnSpc>
              <a:spcBef>
                <a:spcPts val="360"/>
              </a:spcBef>
            </a:pPr>
            <a:endParaRPr b="0" lang="en-GB" sz="1800" spc="-1" strike="noStrike">
              <a:solidFill>
                <a:srgbClr val="000000"/>
              </a:solidFill>
              <a:latin typeface="Arial"/>
            </a:endParaRPr>
          </a:p>
          <a:p>
            <a:pPr marL="195120" indent="-185040" defTabSz="914400">
              <a:lnSpc>
                <a:spcPct val="100000"/>
              </a:lnSpc>
              <a:spcBef>
                <a:spcPts val="360"/>
              </a:spcBef>
              <a:buClr>
                <a:srgbClr val="008c4f"/>
              </a:buClr>
              <a:buSzPct val="80000"/>
              <a:buFont typeface="Wingdings" charset="2"/>
              <a:buChar char=""/>
            </a:pPr>
            <a:r>
              <a:rPr b="0" lang="en-US" sz="1800" spc="-1" strike="noStrike">
                <a:solidFill>
                  <a:srgbClr val="000000"/>
                </a:solidFill>
                <a:latin typeface="DejaVu Sans"/>
                <a:ea typeface="DejaVu Sans"/>
              </a:rPr>
              <a:t>Rigorous research methods allow for accurate data collection, analysis, and interpretation, ensuring the reliability of results in computer science projects.</a:t>
            </a:r>
            <a:endParaRPr b="0" lang="en-GB" sz="1800" spc="-1" strike="noStrike">
              <a:solidFill>
                <a:srgbClr val="000000"/>
              </a:solidFill>
              <a:latin typeface="Arial"/>
            </a:endParaRPr>
          </a:p>
          <a:p>
            <a:pPr marL="195120" indent="-185040" defTabSz="914400">
              <a:lnSpc>
                <a:spcPct val="100000"/>
              </a:lnSpc>
              <a:spcBef>
                <a:spcPts val="360"/>
              </a:spcBef>
              <a:buClr>
                <a:srgbClr val="008c4f"/>
              </a:buClr>
              <a:buSzPct val="80000"/>
              <a:buFont typeface="Wingdings" charset="2"/>
              <a:buChar char=""/>
            </a:pPr>
            <a:r>
              <a:rPr b="0" lang="en-US" sz="1800" spc="-1" strike="noStrike">
                <a:solidFill>
                  <a:srgbClr val="000000"/>
                </a:solidFill>
                <a:latin typeface="DejaVu Sans"/>
                <a:ea typeface="DejaVu Sans"/>
              </a:rPr>
              <a:t>Ensures validity of results, allowing for meaningful conclusions and actionable insights in developing technologies and algorithms.</a:t>
            </a:r>
            <a:endParaRPr b="0" lang="en-GB" sz="1800" spc="-1" strike="noStrike">
              <a:solidFill>
                <a:srgbClr val="000000"/>
              </a:solidFill>
              <a:latin typeface="Arial"/>
            </a:endParaRPr>
          </a:p>
          <a:p>
            <a:pPr marL="195120" indent="-185040" defTabSz="914400">
              <a:lnSpc>
                <a:spcPct val="100000"/>
              </a:lnSpc>
              <a:spcBef>
                <a:spcPts val="360"/>
              </a:spcBef>
              <a:buClr>
                <a:srgbClr val="008c4f"/>
              </a:buClr>
              <a:buSzPct val="80000"/>
              <a:buFont typeface="Wingdings" charset="2"/>
              <a:buChar char=""/>
            </a:pPr>
            <a:r>
              <a:rPr b="0" lang="en-US" sz="1800" spc="-1" strike="noStrike">
                <a:solidFill>
                  <a:srgbClr val="000000"/>
                </a:solidFill>
                <a:latin typeface="DejaVu Sans"/>
                <a:ea typeface="DejaVu Sans"/>
              </a:rPr>
              <a:t>Studies and experiments can be replicated, corroborating findings and bolstering the reliability and utility of research outcomes.</a:t>
            </a:r>
            <a:endParaRPr b="0" lang="en-GB" sz="1800" spc="-1" strike="noStrike">
              <a:solidFill>
                <a:srgbClr val="000000"/>
              </a:solidFill>
              <a:latin typeface="Arial"/>
            </a:endParaRPr>
          </a:p>
        </p:txBody>
      </p:sp>
      <p:sp>
        <p:nvSpPr>
          <p:cNvPr id="119" name="CustomShape 29"/>
          <p:cNvSpPr/>
          <p:nvPr/>
        </p:nvSpPr>
        <p:spPr>
          <a:xfrm>
            <a:off x="432720" y="1148040"/>
            <a:ext cx="10348920" cy="489600"/>
          </a:xfrm>
          <a:prstGeom prst="rect">
            <a:avLst/>
          </a:prstGeom>
          <a:noFill/>
          <a:ln w="0">
            <a:noFill/>
          </a:ln>
        </p:spPr>
        <p:style>
          <a:lnRef idx="0"/>
          <a:fillRef idx="0"/>
          <a:effectRef idx="0"/>
          <a:fontRef idx="minor"/>
        </p:style>
        <p:txBody>
          <a:bodyPr lIns="0" rIns="0" tIns="0" bIns="0" anchor="ctr">
            <a:noAutofit/>
          </a:bodyPr>
          <a:p>
            <a:pPr defTabSz="914400">
              <a:lnSpc>
                <a:spcPct val="100000"/>
              </a:lnSpc>
            </a:pPr>
            <a:r>
              <a:rPr b="1" lang="en-US" sz="2200" spc="-1" strike="noStrike">
                <a:solidFill>
                  <a:srgbClr val="666666"/>
                </a:solidFill>
                <a:latin typeface="DejaVu Sans"/>
                <a:ea typeface="DejaVu Sans"/>
              </a:rPr>
              <a:t>Overview</a:t>
            </a:r>
            <a:endParaRPr b="0" lang="en-GB" sz="2200" spc="-1" strike="noStrike">
              <a:solidFill>
                <a:srgbClr val="000000"/>
              </a:solidFill>
              <a:latin typeface="Arial"/>
            </a:endParaRPr>
          </a:p>
        </p:txBody>
      </p:sp>
      <p:sp>
        <p:nvSpPr>
          <p:cNvPr id="120" name="CustomShape 30"/>
          <p:cNvSpPr/>
          <p:nvPr/>
        </p:nvSpPr>
        <p:spPr>
          <a:xfrm>
            <a:off x="335520" y="2520000"/>
            <a:ext cx="10824480" cy="720000"/>
          </a:xfrm>
          <a:prstGeom prst="roundRect">
            <a:avLst>
              <a:gd name="adj" fmla="val 16667"/>
            </a:avLst>
          </a:prstGeom>
          <a:noFill/>
          <a:ln>
            <a:solidFill>
              <a:srgbClr val="008c4f"/>
            </a:solidFill>
            <a:round/>
          </a:ln>
        </p:spPr>
        <p:style>
          <a:lnRef idx="2">
            <a:schemeClr val="accent5"/>
          </a:lnRef>
          <a:fillRef idx="1">
            <a:schemeClr val="lt1"/>
          </a:fillRef>
          <a:effectRef idx="0">
            <a:schemeClr val="accent5"/>
          </a:effectRef>
          <a:fontRef idx="minor"/>
        </p:style>
        <p:txBody>
          <a:bodyPr lIns="90000" rIns="90000" tIns="45000" bIns="45000" anchor="t">
            <a:noAutofit/>
          </a:bodyPr>
          <a:p>
            <a:endParaRPr b="0" lang="en-GB" sz="1800" spc="-1" strike="noStrike">
              <a:solidFill>
                <a:srgbClr val="000000"/>
              </a:solidFill>
              <a:latin typeface="Arial"/>
              <a:ea typeface="DejaVu Sans"/>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CustomShape 17"/>
          <p:cNvSpPr/>
          <p:nvPr/>
        </p:nvSpPr>
        <p:spPr>
          <a:xfrm>
            <a:off x="335520" y="764640"/>
            <a:ext cx="10739880" cy="490680"/>
          </a:xfrm>
          <a:prstGeom prst="rect">
            <a:avLst/>
          </a:prstGeom>
          <a:noFill/>
          <a:ln w="0">
            <a:noFill/>
          </a:ln>
        </p:spPr>
        <p:style>
          <a:lnRef idx="0"/>
          <a:fillRef idx="0"/>
          <a:effectRef idx="0"/>
          <a:fontRef idx="minor"/>
        </p:style>
        <p:txBody>
          <a:bodyPr lIns="90000" rIns="90000" tIns="45000" bIns="45000" anchor="t">
            <a:noAutofit/>
          </a:bodyPr>
          <a:p>
            <a:pPr defTabSz="914400">
              <a:lnSpc>
                <a:spcPct val="100000"/>
              </a:lnSpc>
            </a:pPr>
            <a:r>
              <a:rPr b="1" lang="en-US" sz="2400" spc="-1" strike="noStrike">
                <a:solidFill>
                  <a:srgbClr val="000000"/>
                </a:solidFill>
                <a:latin typeface="DejaVu Sans"/>
                <a:ea typeface="DejaVu Sans"/>
              </a:rPr>
              <a:t>Research Methods</a:t>
            </a:r>
            <a:endParaRPr b="0" lang="en-GB" sz="2400" spc="-1" strike="noStrike">
              <a:solidFill>
                <a:srgbClr val="000000"/>
              </a:solidFill>
              <a:latin typeface="Arial"/>
            </a:endParaRPr>
          </a:p>
        </p:txBody>
      </p:sp>
      <p:sp>
        <p:nvSpPr>
          <p:cNvPr id="122" name="CustomShape 18"/>
          <p:cNvSpPr/>
          <p:nvPr/>
        </p:nvSpPr>
        <p:spPr>
          <a:xfrm>
            <a:off x="335520" y="1268280"/>
            <a:ext cx="10739880" cy="5027400"/>
          </a:xfrm>
          <a:prstGeom prst="rect">
            <a:avLst/>
          </a:prstGeom>
          <a:noFill/>
          <a:ln w="0">
            <a:noFill/>
          </a:ln>
        </p:spPr>
        <p:style>
          <a:lnRef idx="0"/>
          <a:fillRef idx="0"/>
          <a:effectRef idx="0"/>
          <a:fontRef idx="minor"/>
        </p:style>
        <p:txBody>
          <a:bodyPr lIns="90000" rIns="90000" tIns="45000" bIns="45000" anchor="ctr">
            <a:noAutofit/>
          </a:bodyPr>
          <a:p>
            <a:pPr defTabSz="914400">
              <a:lnSpc>
                <a:spcPct val="100000"/>
              </a:lnSpc>
            </a:pPr>
            <a:endParaRPr b="0" lang="en-GB" sz="1800" spc="-1" strike="noStrike">
              <a:solidFill>
                <a:srgbClr val="000000"/>
              </a:solidFill>
              <a:latin typeface="Arial"/>
            </a:endParaRPr>
          </a:p>
          <a:p>
            <a:pPr marL="216000" indent="-216000" defTabSz="914400">
              <a:lnSpc>
                <a:spcPct val="100000"/>
              </a:lnSpc>
              <a:spcBef>
                <a:spcPts val="360"/>
              </a:spcBef>
              <a:buClr>
                <a:srgbClr val="008c4f"/>
              </a:buClr>
              <a:buSzPct val="45000"/>
              <a:buFont typeface="Wingdings" charset="2"/>
              <a:buChar char=""/>
            </a:pPr>
            <a:r>
              <a:rPr b="0" lang="en-US" sz="1800" spc="-1" strike="noStrike">
                <a:solidFill>
                  <a:srgbClr val="000000"/>
                </a:solidFill>
                <a:latin typeface="DejaVu Sans"/>
                <a:ea typeface="DejaVu Sans"/>
              </a:rPr>
              <a:t>Quantitative research methods</a:t>
            </a:r>
            <a:endParaRPr b="0" lang="en-GB" sz="1800" spc="-1" strike="noStrike">
              <a:solidFill>
                <a:srgbClr val="000000"/>
              </a:solidFill>
              <a:latin typeface="Arial"/>
            </a:endParaRPr>
          </a:p>
          <a:p>
            <a:pPr lvl="1" marL="432000" indent="-216000" defTabSz="914400">
              <a:lnSpc>
                <a:spcPct val="100000"/>
              </a:lnSpc>
              <a:spcBef>
                <a:spcPts val="360"/>
              </a:spcBef>
              <a:buClr>
                <a:srgbClr val="008c4f"/>
              </a:buClr>
              <a:buSzPct val="45000"/>
              <a:buFont typeface="DejaVu Sans"/>
              <a:buChar char="—"/>
            </a:pPr>
            <a:r>
              <a:rPr b="0" lang="en-US" sz="1800" spc="-1" strike="noStrike">
                <a:solidFill>
                  <a:srgbClr val="000000"/>
                </a:solidFill>
                <a:latin typeface="DejaVu Sans"/>
                <a:ea typeface="DejaVu Sans"/>
              </a:rPr>
              <a:t>Usually associated with natural sciences</a:t>
            </a:r>
            <a:endParaRPr b="0" lang="en-GB" sz="1800" spc="-1" strike="noStrike">
              <a:solidFill>
                <a:srgbClr val="000000"/>
              </a:solidFill>
              <a:latin typeface="Arial"/>
            </a:endParaRPr>
          </a:p>
          <a:p>
            <a:pPr lvl="1" marL="432000" indent="-216000" defTabSz="914400">
              <a:lnSpc>
                <a:spcPct val="100000"/>
              </a:lnSpc>
              <a:spcBef>
                <a:spcPts val="360"/>
              </a:spcBef>
              <a:buClr>
                <a:srgbClr val="008c4f"/>
              </a:buClr>
              <a:buSzPct val="45000"/>
              <a:buFont typeface="DejaVu Sans"/>
              <a:buChar char="—"/>
            </a:pPr>
            <a:r>
              <a:rPr b="0" lang="en-US" sz="1800" spc="-1" strike="noStrike">
                <a:solidFill>
                  <a:srgbClr val="000000"/>
                </a:solidFill>
                <a:latin typeface="DejaVu Sans"/>
                <a:ea typeface="DejaVu Sans"/>
              </a:rPr>
              <a:t>Methods associated with measurements, e.g., numeric scales</a:t>
            </a:r>
            <a:endParaRPr b="0" lang="en-GB" sz="1800" spc="-1" strike="noStrike">
              <a:solidFill>
                <a:srgbClr val="000000"/>
              </a:solidFill>
              <a:latin typeface="Arial"/>
            </a:endParaRPr>
          </a:p>
          <a:p>
            <a:pPr lvl="1" marL="432000" indent="-216000" defTabSz="914400">
              <a:lnSpc>
                <a:spcPct val="100000"/>
              </a:lnSpc>
              <a:spcBef>
                <a:spcPts val="360"/>
              </a:spcBef>
              <a:buClr>
                <a:srgbClr val="008c4f"/>
              </a:buClr>
              <a:buSzPct val="45000"/>
              <a:buFont typeface="DejaVu Sans"/>
              <a:buChar char="—"/>
            </a:pPr>
            <a:r>
              <a:rPr b="0" lang="en-US" sz="1800" spc="-1" strike="noStrike">
                <a:solidFill>
                  <a:srgbClr val="000000"/>
                </a:solidFill>
                <a:latin typeface="DejaVu Sans"/>
                <a:ea typeface="DejaVu Sans"/>
              </a:rPr>
              <a:t>Used to test hypotheses or create a set of observations for inductive reasoning</a:t>
            </a:r>
            <a:endParaRPr b="0" lang="en-GB" sz="1800" spc="-1" strike="noStrike">
              <a:solidFill>
                <a:srgbClr val="000000"/>
              </a:solidFill>
              <a:latin typeface="Arial"/>
            </a:endParaRPr>
          </a:p>
          <a:p>
            <a:pPr lvl="1" marL="432000" indent="-216000" defTabSz="914400">
              <a:lnSpc>
                <a:spcPct val="100000"/>
              </a:lnSpc>
              <a:spcBef>
                <a:spcPts val="360"/>
              </a:spcBef>
              <a:buClr>
                <a:srgbClr val="008c4f"/>
              </a:buClr>
              <a:buSzPct val="45000"/>
              <a:buFont typeface="DejaVu Sans"/>
              <a:buChar char="—"/>
            </a:pPr>
            <a:r>
              <a:rPr b="0" lang="en-US" sz="1800" spc="-1" strike="noStrike">
                <a:solidFill>
                  <a:srgbClr val="000000"/>
                </a:solidFill>
                <a:latin typeface="DejaVu Sans"/>
                <a:ea typeface="DejaVu Sans"/>
              </a:rPr>
              <a:t>Accuracy and repeatability of vital importance</a:t>
            </a:r>
            <a:endParaRPr b="0" lang="en-GB" sz="1800" spc="-1" strike="noStrike">
              <a:solidFill>
                <a:srgbClr val="000000"/>
              </a:solidFill>
              <a:latin typeface="Arial"/>
            </a:endParaRPr>
          </a:p>
          <a:p>
            <a:pPr defTabSz="914400">
              <a:lnSpc>
                <a:spcPct val="100000"/>
              </a:lnSpc>
              <a:spcBef>
                <a:spcPts val="360"/>
              </a:spcBef>
            </a:pPr>
            <a:endParaRPr b="0" lang="en-GB" sz="1800" spc="-1" strike="noStrike">
              <a:solidFill>
                <a:srgbClr val="000000"/>
              </a:solidFill>
              <a:latin typeface="Arial"/>
            </a:endParaRPr>
          </a:p>
          <a:p>
            <a:pPr marL="216000" indent="-216000" defTabSz="914400">
              <a:lnSpc>
                <a:spcPct val="100000"/>
              </a:lnSpc>
              <a:spcBef>
                <a:spcPts val="360"/>
              </a:spcBef>
              <a:buClr>
                <a:srgbClr val="008c4f"/>
              </a:buClr>
              <a:buSzPct val="45000"/>
              <a:buFont typeface="Wingdings" charset="2"/>
              <a:buChar char=""/>
            </a:pPr>
            <a:r>
              <a:rPr b="0" lang="en-US" sz="1800" spc="-1" strike="noStrike">
                <a:solidFill>
                  <a:srgbClr val="000000"/>
                </a:solidFill>
                <a:latin typeface="DejaVu Sans"/>
                <a:ea typeface="DejaVu Sans"/>
              </a:rPr>
              <a:t>Qualitative research methods</a:t>
            </a:r>
            <a:endParaRPr b="0" lang="en-GB" sz="1800" spc="-1" strike="noStrike">
              <a:solidFill>
                <a:srgbClr val="000000"/>
              </a:solidFill>
              <a:latin typeface="Arial"/>
            </a:endParaRPr>
          </a:p>
          <a:p>
            <a:pPr lvl="1" marL="432000" indent="-216000" defTabSz="914400">
              <a:lnSpc>
                <a:spcPct val="100000"/>
              </a:lnSpc>
              <a:spcBef>
                <a:spcPts val="360"/>
              </a:spcBef>
              <a:buClr>
                <a:srgbClr val="008c4f"/>
              </a:buClr>
              <a:buSzPct val="45000"/>
              <a:buFont typeface="DejaVu Sans"/>
              <a:buChar char="—"/>
            </a:pPr>
            <a:r>
              <a:rPr b="0" lang="en-US" sz="1800" spc="-1" strike="noStrike">
                <a:solidFill>
                  <a:srgbClr val="000000"/>
                </a:solidFill>
                <a:latin typeface="DejaVu Sans"/>
                <a:ea typeface="DejaVu Sans"/>
              </a:rPr>
              <a:t>Usually associated with social sciences</a:t>
            </a:r>
            <a:endParaRPr b="0" lang="en-GB" sz="1800" spc="-1" strike="noStrike">
              <a:solidFill>
                <a:srgbClr val="000000"/>
              </a:solidFill>
              <a:latin typeface="Arial"/>
            </a:endParaRPr>
          </a:p>
          <a:p>
            <a:pPr lvl="1" marL="432000" indent="-216000" defTabSz="914400">
              <a:lnSpc>
                <a:spcPct val="100000"/>
              </a:lnSpc>
              <a:spcBef>
                <a:spcPts val="360"/>
              </a:spcBef>
              <a:buClr>
                <a:srgbClr val="008c4f"/>
              </a:buClr>
              <a:buSzPct val="45000"/>
              <a:buFont typeface="DejaVu Sans"/>
              <a:buChar char="—"/>
            </a:pPr>
            <a:r>
              <a:rPr b="0" lang="en-US" sz="1800" spc="-1" strike="noStrike">
                <a:solidFill>
                  <a:srgbClr val="000000"/>
                </a:solidFill>
                <a:latin typeface="DejaVu Sans"/>
                <a:ea typeface="DejaVu Sans"/>
              </a:rPr>
              <a:t>Methods involving case studies, surveys, etc.</a:t>
            </a:r>
            <a:endParaRPr b="0" lang="en-GB" sz="1800" spc="-1" strike="noStrike">
              <a:solidFill>
                <a:srgbClr val="000000"/>
              </a:solidFill>
              <a:latin typeface="Arial"/>
            </a:endParaRPr>
          </a:p>
          <a:p>
            <a:pPr lvl="1" marL="432000" indent="-216000" defTabSz="914400">
              <a:lnSpc>
                <a:spcPct val="100000"/>
              </a:lnSpc>
              <a:spcBef>
                <a:spcPts val="360"/>
              </a:spcBef>
              <a:buClr>
                <a:srgbClr val="008c4f"/>
              </a:buClr>
              <a:buSzPct val="45000"/>
              <a:buFont typeface="DejaVu Sans"/>
              <a:buChar char="—"/>
            </a:pPr>
            <a:r>
              <a:rPr b="0" lang="en-US" sz="1800" spc="-1" strike="noStrike">
                <a:solidFill>
                  <a:srgbClr val="000000"/>
                </a:solidFill>
                <a:latin typeface="DejaVu Sans"/>
                <a:ea typeface="DejaVu Sans"/>
              </a:rPr>
              <a:t>Concerned with increasing understanding of an area, rather than an explanation</a:t>
            </a:r>
            <a:endParaRPr b="0" lang="en-GB" sz="1800" spc="-1" strike="noStrike">
              <a:solidFill>
                <a:srgbClr val="000000"/>
              </a:solidFill>
              <a:latin typeface="Arial"/>
            </a:endParaRPr>
          </a:p>
          <a:p>
            <a:pPr lvl="1" marL="432000" indent="-216000" defTabSz="914400">
              <a:lnSpc>
                <a:spcPct val="100000"/>
              </a:lnSpc>
              <a:spcBef>
                <a:spcPts val="360"/>
              </a:spcBef>
              <a:buClr>
                <a:srgbClr val="008c4f"/>
              </a:buClr>
              <a:buSzPct val="45000"/>
              <a:buFont typeface="DejaVu Sans"/>
              <a:buChar char="—"/>
            </a:pPr>
            <a:r>
              <a:rPr b="0" lang="en-US" sz="1800" spc="-1" strike="noStrike">
                <a:solidFill>
                  <a:srgbClr val="000000"/>
                </a:solidFill>
                <a:latin typeface="DejaVu Sans"/>
                <a:ea typeface="DejaVu Sans"/>
              </a:rPr>
              <a:t>Repeatability might be challenging</a:t>
            </a:r>
            <a:endParaRPr b="0" lang="en-GB" sz="1800" spc="-1" strike="noStrike">
              <a:solidFill>
                <a:srgbClr val="000000"/>
              </a:solidFill>
              <a:latin typeface="Arial"/>
            </a:endParaRPr>
          </a:p>
        </p:txBody>
      </p:sp>
      <p:sp>
        <p:nvSpPr>
          <p:cNvPr id="123" name="CustomShape 19"/>
          <p:cNvSpPr/>
          <p:nvPr/>
        </p:nvSpPr>
        <p:spPr>
          <a:xfrm>
            <a:off x="432720" y="1148040"/>
            <a:ext cx="10348920" cy="489600"/>
          </a:xfrm>
          <a:prstGeom prst="rect">
            <a:avLst/>
          </a:prstGeom>
          <a:noFill/>
          <a:ln w="0">
            <a:noFill/>
          </a:ln>
        </p:spPr>
        <p:style>
          <a:lnRef idx="0"/>
          <a:fillRef idx="0"/>
          <a:effectRef idx="0"/>
          <a:fontRef idx="minor"/>
        </p:style>
        <p:txBody>
          <a:bodyPr lIns="0" rIns="0" tIns="0" bIns="0" anchor="ctr">
            <a:noAutofit/>
          </a:bodyPr>
          <a:p>
            <a:pPr defTabSz="914400">
              <a:lnSpc>
                <a:spcPct val="100000"/>
              </a:lnSpc>
            </a:pPr>
            <a:r>
              <a:rPr b="1" lang="en-US" sz="2200" spc="-1" strike="noStrike">
                <a:solidFill>
                  <a:srgbClr val="666666"/>
                </a:solidFill>
                <a:latin typeface="DejaVu Sans"/>
                <a:ea typeface="DejaVu Sans"/>
              </a:rPr>
              <a:t>Quantitative &amp; Qualitative Research Methods</a:t>
            </a:r>
            <a:endParaRPr b="0" lang="en-GB" sz="2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CustomShape 83"/>
          <p:cNvSpPr/>
          <p:nvPr/>
        </p:nvSpPr>
        <p:spPr>
          <a:xfrm>
            <a:off x="335520" y="764640"/>
            <a:ext cx="10739880" cy="490680"/>
          </a:xfrm>
          <a:prstGeom prst="rect">
            <a:avLst/>
          </a:prstGeom>
          <a:noFill/>
          <a:ln w="0">
            <a:noFill/>
          </a:ln>
        </p:spPr>
        <p:style>
          <a:lnRef idx="0"/>
          <a:fillRef idx="0"/>
          <a:effectRef idx="0"/>
          <a:fontRef idx="minor"/>
        </p:style>
        <p:txBody>
          <a:bodyPr lIns="90000" rIns="90000" tIns="45000" bIns="45000" anchor="t">
            <a:noAutofit/>
          </a:bodyPr>
          <a:p>
            <a:pPr defTabSz="914400">
              <a:lnSpc>
                <a:spcPct val="100000"/>
              </a:lnSpc>
            </a:pPr>
            <a:r>
              <a:rPr b="1" lang="en-US" sz="2400" spc="-1" strike="noStrike">
                <a:solidFill>
                  <a:srgbClr val="000000"/>
                </a:solidFill>
                <a:latin typeface="DejaVu Sans"/>
                <a:ea typeface="DejaVu Sans"/>
              </a:rPr>
              <a:t>Research Methods</a:t>
            </a:r>
            <a:endParaRPr b="0" lang="en-GB" sz="2400" spc="-1" strike="noStrike">
              <a:solidFill>
                <a:srgbClr val="000000"/>
              </a:solidFill>
              <a:latin typeface="Arial"/>
            </a:endParaRPr>
          </a:p>
        </p:txBody>
      </p:sp>
      <p:sp>
        <p:nvSpPr>
          <p:cNvPr id="125" name="CustomShape 84"/>
          <p:cNvSpPr/>
          <p:nvPr/>
        </p:nvSpPr>
        <p:spPr>
          <a:xfrm>
            <a:off x="432720" y="1148040"/>
            <a:ext cx="10348920" cy="4896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126" name="CustomShape 85"/>
          <p:cNvSpPr/>
          <p:nvPr/>
        </p:nvSpPr>
        <p:spPr>
          <a:xfrm>
            <a:off x="432720" y="1148040"/>
            <a:ext cx="10348920" cy="4896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127" name="CustomShape 86"/>
          <p:cNvSpPr/>
          <p:nvPr/>
        </p:nvSpPr>
        <p:spPr>
          <a:xfrm>
            <a:off x="432720" y="1148040"/>
            <a:ext cx="10348920" cy="489600"/>
          </a:xfrm>
          <a:prstGeom prst="rect">
            <a:avLst/>
          </a:prstGeom>
          <a:noFill/>
          <a:ln w="0">
            <a:noFill/>
          </a:ln>
        </p:spPr>
        <p:style>
          <a:lnRef idx="0"/>
          <a:fillRef idx="0"/>
          <a:effectRef idx="0"/>
          <a:fontRef idx="minor"/>
        </p:style>
        <p:txBody>
          <a:bodyPr lIns="0" rIns="0" tIns="0" bIns="0" anchor="ctr">
            <a:noAutofit/>
          </a:bodyPr>
          <a:p>
            <a:pPr defTabSz="914400">
              <a:lnSpc>
                <a:spcPct val="100000"/>
              </a:lnSpc>
            </a:pPr>
            <a:r>
              <a:rPr b="1" lang="en-US" sz="2200" spc="-1" strike="noStrike">
                <a:solidFill>
                  <a:srgbClr val="666666"/>
                </a:solidFill>
                <a:latin typeface="DejaVu Sans"/>
                <a:ea typeface="DejaVu Sans"/>
              </a:rPr>
              <a:t>Information Systems Research Methods</a:t>
            </a:r>
            <a:endParaRPr b="0" lang="en-GB" sz="2200" spc="-1" strike="noStrike">
              <a:solidFill>
                <a:srgbClr val="000000"/>
              </a:solidFill>
              <a:latin typeface="Arial"/>
            </a:endParaRPr>
          </a:p>
        </p:txBody>
      </p:sp>
      <p:sp>
        <p:nvSpPr>
          <p:cNvPr id="128" name="CustomShape 87"/>
          <p:cNvSpPr/>
          <p:nvPr/>
        </p:nvSpPr>
        <p:spPr>
          <a:xfrm>
            <a:off x="360000" y="2859480"/>
            <a:ext cx="8999280" cy="2179800"/>
          </a:xfrm>
          <a:prstGeom prst="roundRect">
            <a:avLst>
              <a:gd name="adj" fmla="val 16667"/>
            </a:avLst>
          </a:prstGeom>
          <a:noFill/>
          <a:ln>
            <a:solidFill>
              <a:srgbClr val="008c4f"/>
            </a:solidFill>
            <a:round/>
          </a:ln>
        </p:spPr>
        <p:style>
          <a:lnRef idx="2">
            <a:schemeClr val="accent5"/>
          </a:lnRef>
          <a:fillRef idx="1">
            <a:schemeClr val="lt1"/>
          </a:fillRef>
          <a:effectRef idx="0">
            <a:schemeClr val="accent5"/>
          </a:effectRef>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129" name="CustomShape 88"/>
          <p:cNvSpPr/>
          <p:nvPr/>
        </p:nvSpPr>
        <p:spPr>
          <a:xfrm>
            <a:off x="335520" y="1268280"/>
            <a:ext cx="10739880" cy="5027400"/>
          </a:xfrm>
          <a:prstGeom prst="rect">
            <a:avLst/>
          </a:prstGeom>
          <a:noFill/>
          <a:ln w="0">
            <a:noFill/>
          </a:ln>
        </p:spPr>
        <p:style>
          <a:lnRef idx="0"/>
          <a:fillRef idx="0"/>
          <a:effectRef idx="0"/>
          <a:fontRef idx="minor"/>
        </p:style>
        <p:txBody>
          <a:bodyPr lIns="90000" rIns="90000" tIns="45000" bIns="45000" anchor="ctr">
            <a:noAutofit/>
          </a:bodyPr>
          <a:p>
            <a:pPr defTabSz="914400">
              <a:lnSpc>
                <a:spcPct val="100000"/>
              </a:lnSpc>
            </a:pPr>
            <a:endParaRPr b="0" lang="en-GB" sz="1800" spc="-1" strike="noStrike">
              <a:solidFill>
                <a:srgbClr val="000000"/>
              </a:solidFill>
              <a:latin typeface="Arial"/>
            </a:endParaRPr>
          </a:p>
          <a:p>
            <a:pPr marL="195120" indent="-185040" defTabSz="914400">
              <a:lnSpc>
                <a:spcPct val="100000"/>
              </a:lnSpc>
              <a:spcBef>
                <a:spcPts val="360"/>
              </a:spcBef>
              <a:buClr>
                <a:srgbClr val="008c4f"/>
              </a:buClr>
              <a:buSzPct val="80000"/>
              <a:buFont typeface="Wingdings" charset="2"/>
              <a:buChar char=""/>
            </a:pPr>
            <a:r>
              <a:rPr b="1" lang="en-US" sz="1800" spc="-1" strike="noStrike">
                <a:solidFill>
                  <a:srgbClr val="000000"/>
                </a:solidFill>
                <a:latin typeface="DejaVu Sans"/>
                <a:ea typeface="DejaVu Sans"/>
              </a:rPr>
              <a:t>Common Information System (IS) Research Methods</a:t>
            </a:r>
            <a:endParaRPr b="0" lang="en-GB" sz="1800" spc="-1" strike="noStrike">
              <a:solidFill>
                <a:srgbClr val="000000"/>
              </a:solidFill>
              <a:latin typeface="Arial"/>
            </a:endParaRPr>
          </a:p>
          <a:p>
            <a:pPr lvl="1" marL="432000" indent="-209880" defTabSz="914400">
              <a:lnSpc>
                <a:spcPct val="100000"/>
              </a:lnSpc>
              <a:spcBef>
                <a:spcPts val="360"/>
              </a:spcBef>
              <a:buClr>
                <a:srgbClr val="008c4f"/>
              </a:buClr>
              <a:buSzPct val="45000"/>
              <a:buFont typeface="OpenSymbol"/>
              <a:buChar char="—"/>
            </a:pPr>
            <a:r>
              <a:rPr b="0" lang="en-US" sz="1800" spc="-1" strike="noStrike">
                <a:solidFill>
                  <a:srgbClr val="000000"/>
                </a:solidFill>
                <a:latin typeface="DejaVu Sans"/>
                <a:ea typeface="DejaVu Sans"/>
              </a:rPr>
              <a:t>Design Science Research (DSR)</a:t>
            </a:r>
            <a:endParaRPr b="0" lang="en-GB" sz="1800" spc="-1" strike="noStrike">
              <a:solidFill>
                <a:srgbClr val="000000"/>
              </a:solidFill>
              <a:latin typeface="Arial"/>
            </a:endParaRPr>
          </a:p>
          <a:p>
            <a:pPr lvl="1" marL="432000" indent="-209880" defTabSz="914400">
              <a:lnSpc>
                <a:spcPct val="100000"/>
              </a:lnSpc>
              <a:spcBef>
                <a:spcPts val="360"/>
              </a:spcBef>
              <a:buClr>
                <a:srgbClr val="008c4f"/>
              </a:buClr>
              <a:buSzPct val="45000"/>
              <a:buFont typeface="OpenSymbol"/>
              <a:buChar char="—"/>
            </a:pPr>
            <a:r>
              <a:rPr b="0" lang="en-US" sz="1800" spc="-1" strike="noStrike">
                <a:solidFill>
                  <a:srgbClr val="000000"/>
                </a:solidFill>
                <a:latin typeface="DejaVu Sans"/>
                <a:ea typeface="DejaVu Sans"/>
              </a:rPr>
              <a:t>Action Research (AR)</a:t>
            </a:r>
            <a:endParaRPr b="0" lang="en-GB" sz="1800" spc="-1" strike="noStrike">
              <a:solidFill>
                <a:srgbClr val="000000"/>
              </a:solidFill>
              <a:latin typeface="Arial"/>
            </a:endParaRPr>
          </a:p>
          <a:p>
            <a:pPr lvl="1" marL="432000" indent="-209880" defTabSz="914400">
              <a:lnSpc>
                <a:spcPct val="100000"/>
              </a:lnSpc>
              <a:spcBef>
                <a:spcPts val="360"/>
              </a:spcBef>
              <a:buClr>
                <a:srgbClr val="008c4f"/>
              </a:buClr>
              <a:buSzPct val="45000"/>
              <a:buFont typeface="OpenSymbol"/>
              <a:buChar char="—"/>
            </a:pPr>
            <a:r>
              <a:rPr b="0" lang="en-US" sz="1800" spc="-1" strike="noStrike">
                <a:solidFill>
                  <a:srgbClr val="000000"/>
                </a:solidFill>
                <a:latin typeface="DejaVu Sans"/>
                <a:ea typeface="DejaVu Sans"/>
              </a:rPr>
              <a:t>Action Design Research (ADR)</a:t>
            </a: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CustomShape 89"/>
          <p:cNvSpPr/>
          <p:nvPr/>
        </p:nvSpPr>
        <p:spPr>
          <a:xfrm>
            <a:off x="335520" y="764640"/>
            <a:ext cx="10739880" cy="490680"/>
          </a:xfrm>
          <a:prstGeom prst="rect">
            <a:avLst/>
          </a:prstGeom>
          <a:noFill/>
          <a:ln w="0">
            <a:noFill/>
          </a:ln>
        </p:spPr>
        <p:style>
          <a:lnRef idx="0"/>
          <a:fillRef idx="0"/>
          <a:effectRef idx="0"/>
          <a:fontRef idx="minor"/>
        </p:style>
        <p:txBody>
          <a:bodyPr lIns="90000" rIns="90000" tIns="45000" bIns="45000" anchor="t">
            <a:noAutofit/>
          </a:bodyPr>
          <a:p>
            <a:pPr defTabSz="914400">
              <a:lnSpc>
                <a:spcPct val="100000"/>
              </a:lnSpc>
            </a:pPr>
            <a:r>
              <a:rPr b="1" lang="en-US" sz="2400" spc="-1" strike="noStrike">
                <a:solidFill>
                  <a:srgbClr val="000000"/>
                </a:solidFill>
                <a:latin typeface="DejaVu Sans"/>
                <a:ea typeface="DejaVu Sans"/>
              </a:rPr>
              <a:t>Research Methods</a:t>
            </a:r>
            <a:endParaRPr b="0" lang="en-GB" sz="2400" spc="-1" strike="noStrike">
              <a:solidFill>
                <a:srgbClr val="000000"/>
              </a:solidFill>
              <a:latin typeface="Arial"/>
            </a:endParaRPr>
          </a:p>
        </p:txBody>
      </p:sp>
      <p:sp>
        <p:nvSpPr>
          <p:cNvPr id="131" name="CustomShape 90"/>
          <p:cNvSpPr/>
          <p:nvPr/>
        </p:nvSpPr>
        <p:spPr>
          <a:xfrm>
            <a:off x="335520" y="1268280"/>
            <a:ext cx="10739880" cy="5027400"/>
          </a:xfrm>
          <a:prstGeom prst="rect">
            <a:avLst/>
          </a:prstGeom>
          <a:noFill/>
          <a:ln w="0">
            <a:noFill/>
          </a:ln>
        </p:spPr>
        <p:style>
          <a:lnRef idx="0"/>
          <a:fillRef idx="0"/>
          <a:effectRef idx="0"/>
          <a:fontRef idx="minor"/>
        </p:style>
        <p:txBody>
          <a:bodyPr lIns="90000" rIns="90000" tIns="45000" bIns="45000" anchor="ctr">
            <a:noAutofit/>
          </a:bodyPr>
          <a:p>
            <a:pPr defTabSz="914400">
              <a:lnSpc>
                <a:spcPct val="100000"/>
              </a:lnSpc>
            </a:pPr>
            <a:endParaRPr b="0" lang="en-GB" sz="1800" spc="-1" strike="noStrike">
              <a:solidFill>
                <a:srgbClr val="000000"/>
              </a:solidFill>
              <a:latin typeface="Arial"/>
            </a:endParaRPr>
          </a:p>
          <a:p>
            <a:pPr algn="ctr" defTabSz="914400">
              <a:lnSpc>
                <a:spcPct val="100000"/>
              </a:lnSpc>
              <a:spcBef>
                <a:spcPts val="360"/>
              </a:spcBef>
            </a:pPr>
            <a:r>
              <a:rPr b="0" i="1" lang="en-US" sz="1800" spc="-1" strike="noStrike">
                <a:solidFill>
                  <a:srgbClr val="000000"/>
                </a:solidFill>
                <a:latin typeface="DejaVu Sans"/>
                <a:ea typeface="DejaVu Sans"/>
              </a:rPr>
              <a:t>DSR is a research methodology in computer science, combining practical problem-solving, theory building and testing, and iterative development to create robust and effective solutions.</a:t>
            </a:r>
            <a:endParaRPr b="0" lang="en-GB" sz="1800" spc="-1" strike="noStrike">
              <a:solidFill>
                <a:srgbClr val="000000"/>
              </a:solidFill>
              <a:latin typeface="Arial"/>
            </a:endParaRPr>
          </a:p>
          <a:p>
            <a:pPr algn="ctr" defTabSz="914400">
              <a:lnSpc>
                <a:spcPct val="100000"/>
              </a:lnSpc>
              <a:spcBef>
                <a:spcPts val="360"/>
              </a:spcBef>
            </a:pPr>
            <a:endParaRPr b="0" lang="en-GB" sz="1800" spc="-1" strike="noStrike">
              <a:solidFill>
                <a:srgbClr val="000000"/>
              </a:solidFill>
              <a:latin typeface="Arial"/>
            </a:endParaRPr>
          </a:p>
          <a:p>
            <a:pPr marL="195120" indent="-185040" defTabSz="914400">
              <a:lnSpc>
                <a:spcPct val="100000"/>
              </a:lnSpc>
              <a:spcBef>
                <a:spcPts val="360"/>
              </a:spcBef>
              <a:buClr>
                <a:srgbClr val="008c4f"/>
              </a:buClr>
              <a:buSzPct val="80000"/>
              <a:buFont typeface="Wingdings" charset="2"/>
              <a:buChar char=""/>
            </a:pPr>
            <a:r>
              <a:rPr b="0" lang="en-US" sz="1800" spc="-1" strike="noStrike">
                <a:solidFill>
                  <a:srgbClr val="000000"/>
                </a:solidFill>
                <a:latin typeface="DejaVu Sans"/>
                <a:ea typeface="DejaVu Sans"/>
              </a:rPr>
              <a:t>The key output in DSR is an artifact, which can be a model, a method, a construct, or software. The artifact is created to solve a particular problem.</a:t>
            </a:r>
            <a:endParaRPr b="0" lang="en-GB" sz="1800" spc="-1" strike="noStrike">
              <a:solidFill>
                <a:srgbClr val="000000"/>
              </a:solidFill>
              <a:latin typeface="Arial"/>
            </a:endParaRPr>
          </a:p>
          <a:p>
            <a:pPr marL="195120" indent="-185040" defTabSz="914400">
              <a:lnSpc>
                <a:spcPct val="100000"/>
              </a:lnSpc>
              <a:spcBef>
                <a:spcPts val="360"/>
              </a:spcBef>
              <a:buClr>
                <a:srgbClr val="008c4f"/>
              </a:buClr>
              <a:buSzPct val="80000"/>
              <a:buFont typeface="Wingdings" charset="2"/>
              <a:buChar char=""/>
            </a:pPr>
            <a:r>
              <a:rPr b="0" lang="en-US" sz="1800" spc="-1" strike="noStrike">
                <a:solidFill>
                  <a:srgbClr val="000000"/>
                </a:solidFill>
                <a:latin typeface="DejaVu Sans"/>
                <a:ea typeface="DejaVu Sans"/>
              </a:rPr>
              <a:t>The DSR process involves the iterative design and testing of artifacts, where each iteration offers an opportunity for refinement and learning.</a:t>
            </a:r>
            <a:endParaRPr b="0" lang="en-GB" sz="1800" spc="-1" strike="noStrike">
              <a:solidFill>
                <a:srgbClr val="000000"/>
              </a:solidFill>
              <a:latin typeface="Arial"/>
            </a:endParaRPr>
          </a:p>
          <a:p>
            <a:pPr marL="195120" indent="-185040" defTabSz="914400">
              <a:lnSpc>
                <a:spcPct val="100000"/>
              </a:lnSpc>
              <a:spcBef>
                <a:spcPts val="360"/>
              </a:spcBef>
              <a:buClr>
                <a:srgbClr val="008c4f"/>
              </a:buClr>
              <a:buSzPct val="80000"/>
              <a:buFont typeface="Wingdings" charset="2"/>
              <a:buChar char=""/>
            </a:pPr>
            <a:r>
              <a:rPr b="0" lang="en-US" sz="1800" spc="-1" strike="noStrike">
                <a:solidFill>
                  <a:srgbClr val="000000"/>
                </a:solidFill>
                <a:latin typeface="DejaVu Sans"/>
                <a:ea typeface="DejaVu Sans"/>
              </a:rPr>
              <a:t>By observing how artifacts work in practice, DSR can contribute to the development of new theories and the testing of existing ones.</a:t>
            </a:r>
            <a:endParaRPr b="0" lang="en-GB" sz="1800" spc="-1" strike="noStrike">
              <a:solidFill>
                <a:srgbClr val="000000"/>
              </a:solidFill>
              <a:latin typeface="Arial"/>
            </a:endParaRPr>
          </a:p>
          <a:p>
            <a:pPr marL="195120" indent="-185040" defTabSz="914400">
              <a:lnSpc>
                <a:spcPct val="100000"/>
              </a:lnSpc>
              <a:spcBef>
                <a:spcPts val="360"/>
              </a:spcBef>
              <a:buClr>
                <a:srgbClr val="008c4f"/>
              </a:buClr>
              <a:buSzPct val="80000"/>
              <a:buFont typeface="Wingdings" charset="2"/>
              <a:buChar char=""/>
            </a:pPr>
            <a:r>
              <a:rPr b="0" lang="en-US" sz="1800" spc="-1" strike="noStrike">
                <a:solidFill>
                  <a:srgbClr val="000000"/>
                </a:solidFill>
                <a:latin typeface="DejaVu Sans"/>
                <a:ea typeface="DejaVu Sans"/>
              </a:rPr>
              <a:t>Rigorous evaluation plays a critical role in DSR, validating the effectiveness of the artifact in meeting its intended goals.</a:t>
            </a:r>
            <a:endParaRPr b="0" lang="en-GB" sz="1800" spc="-1" strike="noStrike">
              <a:solidFill>
                <a:srgbClr val="000000"/>
              </a:solidFill>
              <a:latin typeface="Arial"/>
            </a:endParaRPr>
          </a:p>
          <a:p>
            <a:pPr marL="195120" indent="-185040" defTabSz="914400">
              <a:lnSpc>
                <a:spcPct val="100000"/>
              </a:lnSpc>
              <a:spcBef>
                <a:spcPts val="360"/>
              </a:spcBef>
              <a:buClr>
                <a:srgbClr val="008c4f"/>
              </a:buClr>
              <a:buSzPct val="80000"/>
              <a:buFont typeface="Wingdings" charset="2"/>
              <a:buChar char=""/>
            </a:pPr>
            <a:r>
              <a:rPr b="0" lang="en-US" sz="1800" spc="-1" strike="noStrike">
                <a:solidFill>
                  <a:srgbClr val="000000"/>
                </a:solidFill>
                <a:latin typeface="DejaVu Sans"/>
                <a:ea typeface="DejaVu Sans"/>
              </a:rPr>
              <a:t>DSR aims to make tangible contributions to the field, addressing complex issues and providing clear, actionable solutions.</a:t>
            </a:r>
            <a:endParaRPr b="0" lang="en-GB" sz="1800" spc="-1" strike="noStrike">
              <a:solidFill>
                <a:srgbClr val="000000"/>
              </a:solidFill>
              <a:latin typeface="Arial"/>
            </a:endParaRPr>
          </a:p>
        </p:txBody>
      </p:sp>
      <p:sp>
        <p:nvSpPr>
          <p:cNvPr id="132" name="CustomShape 91"/>
          <p:cNvSpPr/>
          <p:nvPr/>
        </p:nvSpPr>
        <p:spPr>
          <a:xfrm>
            <a:off x="432720" y="1148040"/>
            <a:ext cx="10348920" cy="489600"/>
          </a:xfrm>
          <a:prstGeom prst="rect">
            <a:avLst/>
          </a:prstGeom>
          <a:noFill/>
          <a:ln w="0">
            <a:noFill/>
          </a:ln>
        </p:spPr>
        <p:style>
          <a:lnRef idx="0"/>
          <a:fillRef idx="0"/>
          <a:effectRef idx="0"/>
          <a:fontRef idx="minor"/>
        </p:style>
        <p:txBody>
          <a:bodyPr lIns="0" rIns="0" tIns="0" bIns="0" anchor="ctr">
            <a:noAutofit/>
          </a:bodyPr>
          <a:p>
            <a:pPr defTabSz="914400">
              <a:lnSpc>
                <a:spcPct val="100000"/>
              </a:lnSpc>
            </a:pPr>
            <a:r>
              <a:rPr b="1" lang="en-US" sz="2200" spc="-1" strike="noStrike">
                <a:solidFill>
                  <a:srgbClr val="666666"/>
                </a:solidFill>
                <a:latin typeface="DejaVu Sans"/>
                <a:ea typeface="DejaVu Sans"/>
              </a:rPr>
              <a:t>Design Science Research (DSR)</a:t>
            </a:r>
            <a:endParaRPr b="0" lang="en-GB" sz="2200" spc="-1" strike="noStrike">
              <a:solidFill>
                <a:srgbClr val="000000"/>
              </a:solidFill>
              <a:latin typeface="Arial"/>
            </a:endParaRPr>
          </a:p>
        </p:txBody>
      </p:sp>
      <p:sp>
        <p:nvSpPr>
          <p:cNvPr id="133" name="CustomShape 31"/>
          <p:cNvSpPr/>
          <p:nvPr/>
        </p:nvSpPr>
        <p:spPr>
          <a:xfrm>
            <a:off x="335520" y="1800000"/>
            <a:ext cx="10824480" cy="1080000"/>
          </a:xfrm>
          <a:prstGeom prst="roundRect">
            <a:avLst>
              <a:gd name="adj" fmla="val 16667"/>
            </a:avLst>
          </a:prstGeom>
          <a:noFill/>
          <a:ln>
            <a:solidFill>
              <a:srgbClr val="008c4f"/>
            </a:solidFill>
            <a:round/>
          </a:ln>
        </p:spPr>
        <p:style>
          <a:lnRef idx="2">
            <a:schemeClr val="accent5"/>
          </a:lnRef>
          <a:fillRef idx="1">
            <a:schemeClr val="lt1"/>
          </a:fillRef>
          <a:effectRef idx="0">
            <a:schemeClr val="accent5"/>
          </a:effectRef>
          <a:fontRef idx="minor"/>
        </p:style>
        <p:txBody>
          <a:bodyPr lIns="90000" rIns="90000" tIns="45000" bIns="45000" anchor="t">
            <a:noAutofit/>
          </a:bodyPr>
          <a:p>
            <a:endParaRPr b="0" lang="en-GB" sz="1800" spc="-1" strike="noStrike">
              <a:solidFill>
                <a:srgbClr val="000000"/>
              </a:solidFill>
              <a:latin typeface="Arial"/>
              <a:ea typeface="DejaVu Sans"/>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 name="CustomShape 1"/>
          <p:cNvSpPr/>
          <p:nvPr/>
        </p:nvSpPr>
        <p:spPr>
          <a:xfrm>
            <a:off x="335520" y="764640"/>
            <a:ext cx="10737720" cy="488520"/>
          </a:xfrm>
          <a:prstGeom prst="rect">
            <a:avLst/>
          </a:prstGeom>
          <a:noFill/>
          <a:ln w="0">
            <a:noFill/>
          </a:ln>
        </p:spPr>
        <p:style>
          <a:lnRef idx="0"/>
          <a:fillRef idx="0"/>
          <a:effectRef idx="0"/>
          <a:fontRef idx="minor"/>
        </p:style>
        <p:txBody>
          <a:bodyPr lIns="90000" rIns="90000" tIns="45000" bIns="45000" anchor="t">
            <a:noAutofit/>
          </a:bodyPr>
          <a:p>
            <a:pPr defTabSz="914400">
              <a:lnSpc>
                <a:spcPct val="100000"/>
              </a:lnSpc>
            </a:pPr>
            <a:r>
              <a:rPr b="1" lang="en-US" sz="2400" spc="-1" strike="noStrike">
                <a:solidFill>
                  <a:srgbClr val="000000"/>
                </a:solidFill>
                <a:latin typeface="DejaVu Sans"/>
                <a:ea typeface="DejaVu Sans"/>
              </a:rPr>
              <a:t>License and Disclaimer</a:t>
            </a:r>
            <a:endParaRPr b="0" lang="en-GB" sz="2400" spc="-1" strike="noStrike">
              <a:solidFill>
                <a:srgbClr val="000000"/>
              </a:solidFill>
              <a:latin typeface="Arial"/>
            </a:endParaRPr>
          </a:p>
        </p:txBody>
      </p:sp>
      <p:sp>
        <p:nvSpPr>
          <p:cNvPr id="50" name="CustomShape 2"/>
          <p:cNvSpPr/>
          <p:nvPr/>
        </p:nvSpPr>
        <p:spPr>
          <a:xfrm>
            <a:off x="335520" y="1268280"/>
            <a:ext cx="10737720" cy="5025240"/>
          </a:xfrm>
          <a:prstGeom prst="rect">
            <a:avLst/>
          </a:prstGeom>
          <a:noFill/>
          <a:ln w="0">
            <a:noFill/>
          </a:ln>
        </p:spPr>
        <p:style>
          <a:lnRef idx="0"/>
          <a:fillRef idx="0"/>
          <a:effectRef idx="0"/>
          <a:fontRef idx="minor"/>
        </p:style>
        <p:txBody>
          <a:bodyPr lIns="90000" rIns="90000" tIns="45000" bIns="45000" anchor="ctr">
            <a:noAutofit/>
          </a:bodyPr>
          <a:p>
            <a:pPr defTabSz="914400">
              <a:lnSpc>
                <a:spcPct val="100000"/>
              </a:lnSpc>
            </a:pPr>
            <a:endParaRPr b="0" lang="en-GB" sz="1800" spc="-1" strike="noStrike">
              <a:solidFill>
                <a:srgbClr val="000000"/>
              </a:solidFill>
              <a:latin typeface="Arial"/>
            </a:endParaRPr>
          </a:p>
          <a:p>
            <a:pPr marL="195120" indent="-182880" defTabSz="914400">
              <a:lnSpc>
                <a:spcPct val="100000"/>
              </a:lnSpc>
              <a:spcBef>
                <a:spcPts val="360"/>
              </a:spcBef>
              <a:buClr>
                <a:srgbClr val="008c4f"/>
              </a:buClr>
              <a:buSzPct val="80000"/>
              <a:buFont typeface="Wingdings" charset="2"/>
              <a:buChar char=""/>
            </a:pPr>
            <a:r>
              <a:rPr b="0" lang="en-US" sz="1800" spc="-1" strike="noStrike">
                <a:solidFill>
                  <a:srgbClr val="000000"/>
                </a:solidFill>
                <a:latin typeface="DejaVu Sans"/>
                <a:ea typeface="DejaVu Sans"/>
              </a:rPr>
              <a:t>This work is licensed under a </a:t>
            </a:r>
            <a:r>
              <a:rPr b="1" lang="en-US" sz="1800" spc="-1" strike="noStrike">
                <a:solidFill>
                  <a:srgbClr val="000000"/>
                </a:solidFill>
                <a:latin typeface="DejaVu Sans"/>
                <a:ea typeface="DejaVu Sans"/>
              </a:rPr>
              <a:t>Creative Commons Attribution-ShareAlike 4.0 International License</a:t>
            </a:r>
            <a:r>
              <a:rPr b="0" lang="en-US" sz="1800" spc="-1" strike="noStrike">
                <a:solidFill>
                  <a:srgbClr val="000000"/>
                </a:solidFill>
                <a:latin typeface="DejaVu Sans"/>
                <a:ea typeface="DejaVu Sans"/>
              </a:rPr>
              <a:t>. To view a copy of this license, please refer to </a:t>
            </a:r>
            <a:r>
              <a:rPr b="0" lang="en-US" sz="1800" spc="-1" strike="noStrike" u="sng">
                <a:solidFill>
                  <a:srgbClr val="0000ff"/>
                </a:solidFill>
                <a:uFillTx/>
                <a:latin typeface="DejaVu Sans"/>
                <a:ea typeface="DejaVu Sans"/>
                <a:hlinkClick r:id="rId1"/>
              </a:rPr>
              <a:t>https://creativecommons.org/licenses/by-sa/4.0/</a:t>
            </a:r>
            <a:r>
              <a:rPr b="0" lang="en-US" sz="1800" spc="-1" strike="noStrike">
                <a:solidFill>
                  <a:srgbClr val="000000"/>
                </a:solidFill>
                <a:latin typeface="DejaVu Sans"/>
                <a:ea typeface="DejaVu Sans"/>
              </a:rPr>
              <a:t> .</a:t>
            </a:r>
            <a:endParaRPr b="0" lang="en-GB" sz="1800" spc="-1" strike="noStrike">
              <a:solidFill>
                <a:srgbClr val="000000"/>
              </a:solidFill>
              <a:latin typeface="Arial"/>
            </a:endParaRPr>
          </a:p>
          <a:p>
            <a:pPr defTabSz="914400">
              <a:lnSpc>
                <a:spcPct val="100000"/>
              </a:lnSpc>
              <a:spcBef>
                <a:spcPts val="360"/>
              </a:spcBef>
            </a:pPr>
            <a:endParaRPr b="0" lang="en-GB" sz="1800" spc="-1" strike="noStrike">
              <a:solidFill>
                <a:srgbClr val="000000"/>
              </a:solidFill>
              <a:latin typeface="Arial"/>
            </a:endParaRPr>
          </a:p>
          <a:p>
            <a:pPr marL="195120" indent="-182880" defTabSz="914400">
              <a:lnSpc>
                <a:spcPct val="100000"/>
              </a:lnSpc>
              <a:spcBef>
                <a:spcPts val="360"/>
              </a:spcBef>
              <a:buClr>
                <a:srgbClr val="008c4f"/>
              </a:buClr>
              <a:buSzPct val="80000"/>
              <a:buFont typeface="Wingdings" charset="2"/>
              <a:buChar char=""/>
            </a:pPr>
            <a:r>
              <a:rPr b="0" lang="en-US" sz="1800" spc="-1" strike="noStrike">
                <a:solidFill>
                  <a:srgbClr val="000000"/>
                </a:solidFill>
                <a:latin typeface="DejaVu Sans"/>
                <a:ea typeface="DejaVu Sans"/>
              </a:rPr>
              <a:t>Updated versions of these slides will be available in our </a:t>
            </a:r>
            <a:r>
              <a:rPr b="0" lang="en-US" sz="1800" spc="-1" strike="noStrike" u="sng">
                <a:solidFill>
                  <a:srgbClr val="0000ff"/>
                </a:solidFill>
                <a:uFillTx/>
                <a:latin typeface="DejaVu Sans"/>
                <a:ea typeface="DejaVu Sans"/>
                <a:hlinkClick r:id="rId2"/>
              </a:rPr>
              <a:t>Github repository</a:t>
            </a:r>
            <a:r>
              <a:rPr b="0" lang="en-US" sz="1800" spc="-1" strike="noStrike">
                <a:solidFill>
                  <a:srgbClr val="000000"/>
                </a:solidFill>
                <a:latin typeface="DejaVu Sans"/>
                <a:ea typeface="DejaVu Sans"/>
              </a:rPr>
              <a:t>.</a:t>
            </a:r>
            <a:endParaRPr b="0" lang="en-GB" sz="1800" spc="-1" strike="noStrike">
              <a:solidFill>
                <a:srgbClr val="000000"/>
              </a:solidFill>
              <a:latin typeface="Arial"/>
            </a:endParaRPr>
          </a:p>
          <a:p>
            <a:pPr defTabSz="914400">
              <a:lnSpc>
                <a:spcPct val="100000"/>
              </a:lnSpc>
              <a:spcBef>
                <a:spcPts val="360"/>
              </a:spcBef>
            </a:pPr>
            <a:endParaRPr b="0" lang="en-GB" sz="1800" spc="-1" strike="noStrike">
              <a:solidFill>
                <a:srgbClr val="000000"/>
              </a:solidFill>
              <a:latin typeface="Arial"/>
            </a:endParaRPr>
          </a:p>
          <a:p>
            <a:pPr marL="195120" indent="-182880" defTabSz="914400">
              <a:lnSpc>
                <a:spcPct val="100000"/>
              </a:lnSpc>
              <a:spcBef>
                <a:spcPts val="360"/>
              </a:spcBef>
              <a:buClr>
                <a:srgbClr val="008c4f"/>
              </a:buClr>
              <a:buSzPct val="80000"/>
              <a:buFont typeface="Wingdings" charset="2"/>
              <a:buChar char=""/>
            </a:pPr>
            <a:r>
              <a:rPr b="0" lang="en-US" sz="1800" spc="-1" strike="noStrike">
                <a:solidFill>
                  <a:srgbClr val="000000"/>
                </a:solidFill>
                <a:latin typeface="DejaVu Sans"/>
                <a:ea typeface="DejaVu Sans"/>
              </a:rPr>
              <a:t>Special thanks to Prof. Dr. Alex Norta, who taught the course </a:t>
            </a:r>
            <a:r>
              <a:rPr b="0" i="1" lang="en-US" sz="1800" spc="-1" strike="noStrike">
                <a:solidFill>
                  <a:srgbClr val="000000"/>
                </a:solidFill>
                <a:latin typeface="DejaVu Sans"/>
                <a:ea typeface="DejaVu Sans"/>
              </a:rPr>
              <a:t>“How to Conduct Research? Thinking, research methods, structuring publications”</a:t>
            </a:r>
            <a:r>
              <a:rPr b="0" lang="en-US" sz="1800" spc="-1" strike="noStrike">
                <a:solidFill>
                  <a:srgbClr val="000000"/>
                </a:solidFill>
                <a:latin typeface="DejaVu Sans"/>
                <a:ea typeface="DejaVu Sans"/>
              </a:rPr>
              <a:t> at Tallinn University of Technology, which inspired and formed the foundation of this presentation.</a:t>
            </a: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CustomShape 92"/>
          <p:cNvSpPr/>
          <p:nvPr/>
        </p:nvSpPr>
        <p:spPr>
          <a:xfrm>
            <a:off x="335520" y="764640"/>
            <a:ext cx="10739880" cy="490680"/>
          </a:xfrm>
          <a:prstGeom prst="rect">
            <a:avLst/>
          </a:prstGeom>
          <a:noFill/>
          <a:ln w="0">
            <a:noFill/>
          </a:ln>
        </p:spPr>
        <p:style>
          <a:lnRef idx="0"/>
          <a:fillRef idx="0"/>
          <a:effectRef idx="0"/>
          <a:fontRef idx="minor"/>
        </p:style>
        <p:txBody>
          <a:bodyPr lIns="90000" rIns="90000" tIns="45000" bIns="45000" anchor="t">
            <a:noAutofit/>
          </a:bodyPr>
          <a:p>
            <a:pPr defTabSz="914400">
              <a:lnSpc>
                <a:spcPct val="100000"/>
              </a:lnSpc>
            </a:pPr>
            <a:r>
              <a:rPr b="1" lang="en-US" sz="2400" spc="-1" strike="noStrike">
                <a:solidFill>
                  <a:srgbClr val="000000"/>
                </a:solidFill>
                <a:latin typeface="DejaVu Sans"/>
                <a:ea typeface="DejaVu Sans"/>
              </a:rPr>
              <a:t>Research Methods</a:t>
            </a:r>
            <a:endParaRPr b="0" lang="en-GB" sz="2400" spc="-1" strike="noStrike">
              <a:solidFill>
                <a:srgbClr val="000000"/>
              </a:solidFill>
              <a:latin typeface="Arial"/>
            </a:endParaRPr>
          </a:p>
        </p:txBody>
      </p:sp>
      <p:sp>
        <p:nvSpPr>
          <p:cNvPr id="135" name="CustomShape 93"/>
          <p:cNvSpPr/>
          <p:nvPr/>
        </p:nvSpPr>
        <p:spPr>
          <a:xfrm>
            <a:off x="335520" y="1268280"/>
            <a:ext cx="10739880" cy="5027400"/>
          </a:xfrm>
          <a:prstGeom prst="rect">
            <a:avLst/>
          </a:prstGeom>
          <a:noFill/>
          <a:ln w="0">
            <a:noFill/>
          </a:ln>
        </p:spPr>
        <p:style>
          <a:lnRef idx="0"/>
          <a:fillRef idx="0"/>
          <a:effectRef idx="0"/>
          <a:fontRef idx="minor"/>
        </p:style>
        <p:txBody>
          <a:bodyPr lIns="90000" rIns="90000" tIns="45000" bIns="45000" anchor="ctr">
            <a:noAutofit/>
          </a:bodyPr>
          <a:p>
            <a:pPr defTabSz="914400">
              <a:lnSpc>
                <a:spcPct val="100000"/>
              </a:lnSpc>
            </a:pPr>
            <a:endParaRPr b="0" lang="en-GB" sz="1800" spc="-1" strike="noStrike">
              <a:solidFill>
                <a:srgbClr val="000000"/>
              </a:solidFill>
              <a:latin typeface="Arial"/>
            </a:endParaRPr>
          </a:p>
          <a:p>
            <a:pPr algn="ctr" defTabSz="914400">
              <a:lnSpc>
                <a:spcPct val="100000"/>
              </a:lnSpc>
              <a:spcBef>
                <a:spcPts val="360"/>
              </a:spcBef>
            </a:pPr>
            <a:r>
              <a:rPr b="0" lang="en-US" sz="1800" spc="-1" strike="noStrike">
                <a:solidFill>
                  <a:srgbClr val="000000"/>
                </a:solidFill>
                <a:latin typeface="DejaVu Sans"/>
                <a:ea typeface="DejaVu Sans"/>
              </a:rPr>
              <a:t>Action Research combines real-world problem-solving with scientific inquiry. By involving researchers and participants in a collaborative, cyclic process, it aims to bring practical improvements and expand knowledge within the specific context.</a:t>
            </a:r>
            <a:endParaRPr b="0" lang="en-GB" sz="1800" spc="-1" strike="noStrike">
              <a:solidFill>
                <a:srgbClr val="000000"/>
              </a:solidFill>
              <a:latin typeface="Arial"/>
            </a:endParaRPr>
          </a:p>
          <a:p>
            <a:pPr algn="ctr" defTabSz="914400">
              <a:lnSpc>
                <a:spcPct val="100000"/>
              </a:lnSpc>
              <a:spcBef>
                <a:spcPts val="360"/>
              </a:spcBef>
            </a:pPr>
            <a:endParaRPr b="0" lang="en-GB" sz="1800" spc="-1" strike="noStrike">
              <a:solidFill>
                <a:srgbClr val="000000"/>
              </a:solidFill>
              <a:latin typeface="Arial"/>
            </a:endParaRPr>
          </a:p>
          <a:p>
            <a:pPr marL="195120" indent="-185040" defTabSz="914400">
              <a:lnSpc>
                <a:spcPct val="100000"/>
              </a:lnSpc>
              <a:spcBef>
                <a:spcPts val="360"/>
              </a:spcBef>
              <a:buClr>
                <a:srgbClr val="008c4f"/>
              </a:buClr>
              <a:buSzPct val="80000"/>
              <a:buFont typeface="Wingdings" charset="2"/>
              <a:buChar char=""/>
            </a:pPr>
            <a:r>
              <a:rPr b="0" lang="en-US" sz="1800" spc="-1" strike="noStrike">
                <a:solidFill>
                  <a:srgbClr val="000000"/>
                </a:solidFill>
                <a:latin typeface="DejaVu Sans"/>
                <a:ea typeface="DejaVu Sans"/>
              </a:rPr>
              <a:t>AR involves the active participation of researchers and participants working together to solve a specific problem.</a:t>
            </a:r>
            <a:endParaRPr b="0" lang="en-GB" sz="1800" spc="-1" strike="noStrike">
              <a:solidFill>
                <a:srgbClr val="000000"/>
              </a:solidFill>
              <a:latin typeface="Arial"/>
            </a:endParaRPr>
          </a:p>
          <a:p>
            <a:pPr marL="195120" indent="-185040" defTabSz="914400">
              <a:lnSpc>
                <a:spcPct val="100000"/>
              </a:lnSpc>
              <a:spcBef>
                <a:spcPts val="360"/>
              </a:spcBef>
              <a:buClr>
                <a:srgbClr val="008c4f"/>
              </a:buClr>
              <a:buSzPct val="80000"/>
              <a:buFont typeface="Wingdings" charset="2"/>
              <a:buChar char=""/>
            </a:pPr>
            <a:r>
              <a:rPr b="0" lang="en-US" sz="1800" spc="-1" strike="noStrike">
                <a:solidFill>
                  <a:srgbClr val="000000"/>
                </a:solidFill>
                <a:latin typeface="DejaVu Sans"/>
                <a:ea typeface="DejaVu Sans"/>
              </a:rPr>
              <a:t>The dual objectives of AR are to improve a particular practice (e.g., a process, a method) and to gain deeper understanding of it.</a:t>
            </a:r>
            <a:endParaRPr b="0" lang="en-GB" sz="1800" spc="-1" strike="noStrike">
              <a:solidFill>
                <a:srgbClr val="000000"/>
              </a:solidFill>
              <a:latin typeface="Arial"/>
            </a:endParaRPr>
          </a:p>
          <a:p>
            <a:pPr marL="195120" indent="-185040" defTabSz="914400">
              <a:lnSpc>
                <a:spcPct val="100000"/>
              </a:lnSpc>
              <a:spcBef>
                <a:spcPts val="360"/>
              </a:spcBef>
              <a:buClr>
                <a:srgbClr val="008c4f"/>
              </a:buClr>
              <a:buSzPct val="80000"/>
              <a:buFont typeface="Wingdings" charset="2"/>
              <a:buChar char=""/>
            </a:pPr>
            <a:r>
              <a:rPr b="0" lang="en-US" sz="1800" spc="-1" strike="noStrike">
                <a:solidFill>
                  <a:srgbClr val="000000"/>
                </a:solidFill>
                <a:latin typeface="DejaVu Sans"/>
                <a:ea typeface="DejaVu Sans"/>
              </a:rPr>
              <a:t>It ollows a cyclic process of planning, action, observation, and reflection, resulting in a revised plan for the next cycle.</a:t>
            </a:r>
            <a:endParaRPr b="0" lang="en-GB" sz="1800" spc="-1" strike="noStrike">
              <a:solidFill>
                <a:srgbClr val="000000"/>
              </a:solidFill>
              <a:latin typeface="Arial"/>
            </a:endParaRPr>
          </a:p>
          <a:p>
            <a:pPr marL="195120" indent="-185040" defTabSz="914400">
              <a:lnSpc>
                <a:spcPct val="100000"/>
              </a:lnSpc>
              <a:spcBef>
                <a:spcPts val="360"/>
              </a:spcBef>
              <a:buClr>
                <a:srgbClr val="008c4f"/>
              </a:buClr>
              <a:buSzPct val="80000"/>
              <a:buFont typeface="Wingdings" charset="2"/>
              <a:buChar char=""/>
            </a:pPr>
            <a:r>
              <a:rPr b="0" lang="en-US" sz="1800" spc="-1" strike="noStrike">
                <a:solidFill>
                  <a:srgbClr val="000000"/>
                </a:solidFill>
                <a:latin typeface="DejaVu Sans"/>
                <a:ea typeface="DejaVu Sans"/>
              </a:rPr>
              <a:t>It attempts to link theory and the real world, creating actionable knowledge that is applicable to real-world issues.</a:t>
            </a:r>
            <a:endParaRPr b="0" lang="en-GB" sz="1800" spc="-1" strike="noStrike">
              <a:solidFill>
                <a:srgbClr val="000000"/>
              </a:solidFill>
              <a:latin typeface="Arial"/>
            </a:endParaRPr>
          </a:p>
        </p:txBody>
      </p:sp>
      <p:sp>
        <p:nvSpPr>
          <p:cNvPr id="136" name="CustomShape 94"/>
          <p:cNvSpPr/>
          <p:nvPr/>
        </p:nvSpPr>
        <p:spPr>
          <a:xfrm>
            <a:off x="432720" y="1148040"/>
            <a:ext cx="10348920" cy="489600"/>
          </a:xfrm>
          <a:prstGeom prst="rect">
            <a:avLst/>
          </a:prstGeom>
          <a:noFill/>
          <a:ln w="0">
            <a:noFill/>
          </a:ln>
        </p:spPr>
        <p:style>
          <a:lnRef idx="0"/>
          <a:fillRef idx="0"/>
          <a:effectRef idx="0"/>
          <a:fontRef idx="minor"/>
        </p:style>
        <p:txBody>
          <a:bodyPr lIns="0" rIns="0" tIns="0" bIns="0" anchor="ctr">
            <a:noAutofit/>
          </a:bodyPr>
          <a:p>
            <a:pPr defTabSz="914400">
              <a:lnSpc>
                <a:spcPct val="100000"/>
              </a:lnSpc>
            </a:pPr>
            <a:r>
              <a:rPr b="1" lang="en-US" sz="2200" spc="-1" strike="noStrike">
                <a:solidFill>
                  <a:srgbClr val="666666"/>
                </a:solidFill>
                <a:latin typeface="DejaVu Sans"/>
                <a:ea typeface="DejaVu Sans"/>
              </a:rPr>
              <a:t>Action Research (AR)</a:t>
            </a:r>
            <a:endParaRPr b="0" lang="en-GB" sz="2200" spc="-1" strike="noStrike">
              <a:solidFill>
                <a:srgbClr val="000000"/>
              </a:solidFill>
              <a:latin typeface="Arial"/>
            </a:endParaRPr>
          </a:p>
        </p:txBody>
      </p:sp>
      <p:sp>
        <p:nvSpPr>
          <p:cNvPr id="137" name="CustomShape 32"/>
          <p:cNvSpPr/>
          <p:nvPr/>
        </p:nvSpPr>
        <p:spPr>
          <a:xfrm>
            <a:off x="250920" y="1980000"/>
            <a:ext cx="10824480" cy="1260000"/>
          </a:xfrm>
          <a:prstGeom prst="roundRect">
            <a:avLst>
              <a:gd name="adj" fmla="val 16667"/>
            </a:avLst>
          </a:prstGeom>
          <a:noFill/>
          <a:ln>
            <a:solidFill>
              <a:srgbClr val="008c4f"/>
            </a:solidFill>
            <a:round/>
          </a:ln>
        </p:spPr>
        <p:style>
          <a:lnRef idx="2">
            <a:schemeClr val="accent5"/>
          </a:lnRef>
          <a:fillRef idx="1">
            <a:schemeClr val="lt1"/>
          </a:fillRef>
          <a:effectRef idx="0">
            <a:schemeClr val="accent5"/>
          </a:effectRef>
          <a:fontRef idx="minor"/>
        </p:style>
        <p:txBody>
          <a:bodyPr lIns="90000" rIns="90000" tIns="45000" bIns="45000" anchor="t">
            <a:noAutofit/>
          </a:bodyPr>
          <a:p>
            <a:endParaRPr b="0" lang="en-GB" sz="1800" spc="-1" strike="noStrike">
              <a:solidFill>
                <a:srgbClr val="000000"/>
              </a:solidFill>
              <a:latin typeface="Arial"/>
              <a:ea typeface="DejaVu Sans"/>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CustomShape 95"/>
          <p:cNvSpPr/>
          <p:nvPr/>
        </p:nvSpPr>
        <p:spPr>
          <a:xfrm>
            <a:off x="335520" y="764640"/>
            <a:ext cx="10739880" cy="490680"/>
          </a:xfrm>
          <a:prstGeom prst="rect">
            <a:avLst/>
          </a:prstGeom>
          <a:noFill/>
          <a:ln w="0">
            <a:noFill/>
          </a:ln>
        </p:spPr>
        <p:style>
          <a:lnRef idx="0"/>
          <a:fillRef idx="0"/>
          <a:effectRef idx="0"/>
          <a:fontRef idx="minor"/>
        </p:style>
        <p:txBody>
          <a:bodyPr lIns="90000" rIns="90000" tIns="45000" bIns="45000" anchor="t">
            <a:noAutofit/>
          </a:bodyPr>
          <a:p>
            <a:pPr defTabSz="914400">
              <a:lnSpc>
                <a:spcPct val="100000"/>
              </a:lnSpc>
            </a:pPr>
            <a:r>
              <a:rPr b="1" lang="en-US" sz="2400" spc="-1" strike="noStrike">
                <a:solidFill>
                  <a:srgbClr val="000000"/>
                </a:solidFill>
                <a:latin typeface="DejaVu Sans"/>
                <a:ea typeface="DejaVu Sans"/>
              </a:rPr>
              <a:t>Research Methods</a:t>
            </a:r>
            <a:endParaRPr b="0" lang="en-GB" sz="2400" spc="-1" strike="noStrike">
              <a:solidFill>
                <a:srgbClr val="000000"/>
              </a:solidFill>
              <a:latin typeface="Arial"/>
            </a:endParaRPr>
          </a:p>
        </p:txBody>
      </p:sp>
      <p:sp>
        <p:nvSpPr>
          <p:cNvPr id="139" name="CustomShape 96"/>
          <p:cNvSpPr/>
          <p:nvPr/>
        </p:nvSpPr>
        <p:spPr>
          <a:xfrm>
            <a:off x="335520" y="1268280"/>
            <a:ext cx="10739880" cy="5027400"/>
          </a:xfrm>
          <a:prstGeom prst="rect">
            <a:avLst/>
          </a:prstGeom>
          <a:noFill/>
          <a:ln w="0">
            <a:noFill/>
          </a:ln>
        </p:spPr>
        <p:style>
          <a:lnRef idx="0"/>
          <a:fillRef idx="0"/>
          <a:effectRef idx="0"/>
          <a:fontRef idx="minor"/>
        </p:style>
        <p:txBody>
          <a:bodyPr lIns="90000" rIns="90000" tIns="45000" bIns="45000" anchor="ctr">
            <a:noAutofit/>
          </a:bodyPr>
          <a:p>
            <a:pPr algn="ctr" defTabSz="914400">
              <a:lnSpc>
                <a:spcPct val="100000"/>
              </a:lnSpc>
            </a:pPr>
            <a:r>
              <a:rPr b="0" lang="en-US" sz="1800" spc="-1" strike="noStrike">
                <a:solidFill>
                  <a:srgbClr val="000000"/>
                </a:solidFill>
                <a:latin typeface="DejaVu Sans"/>
                <a:ea typeface="DejaVu Sans"/>
              </a:rPr>
              <a:t>ADR merges the best of both worlds from design science research and action research. Via its iterative and participative process, ADR provides solutions to practical problems while contributing to the theoretical body of knowledge.</a:t>
            </a:r>
            <a:endParaRPr b="0" lang="en-GB" sz="1800" spc="-1" strike="noStrike">
              <a:solidFill>
                <a:srgbClr val="000000"/>
              </a:solidFill>
              <a:latin typeface="Arial"/>
            </a:endParaRPr>
          </a:p>
          <a:p>
            <a:pPr algn="ctr" defTabSz="914400">
              <a:lnSpc>
                <a:spcPct val="100000"/>
              </a:lnSpc>
            </a:pPr>
            <a:endParaRPr b="0" lang="en-GB" sz="1800" spc="-1" strike="noStrike">
              <a:solidFill>
                <a:srgbClr val="000000"/>
              </a:solidFill>
              <a:latin typeface="Arial"/>
            </a:endParaRPr>
          </a:p>
          <a:p>
            <a:pPr marL="195120" indent="-185040" defTabSz="914400">
              <a:lnSpc>
                <a:spcPct val="100000"/>
              </a:lnSpc>
              <a:spcBef>
                <a:spcPts val="360"/>
              </a:spcBef>
              <a:buClr>
                <a:srgbClr val="008c4f"/>
              </a:buClr>
              <a:buSzPct val="80000"/>
              <a:buFont typeface="Wingdings" charset="2"/>
              <a:buChar char=""/>
            </a:pPr>
            <a:r>
              <a:rPr b="0" lang="en-US" sz="1800" spc="-1" strike="noStrike">
                <a:solidFill>
                  <a:srgbClr val="000000"/>
                </a:solidFill>
                <a:latin typeface="DejaVu Sans"/>
                <a:ea typeface="DejaVu Sans"/>
              </a:rPr>
              <a:t>ADR combines DSR and AR by integrating the problem-solving focus of DSR with the interactive, participatory aspects of AR.</a:t>
            </a:r>
            <a:endParaRPr b="0" lang="en-GB" sz="1800" spc="-1" strike="noStrike">
              <a:solidFill>
                <a:srgbClr val="000000"/>
              </a:solidFill>
              <a:latin typeface="Arial"/>
            </a:endParaRPr>
          </a:p>
          <a:p>
            <a:pPr marL="195120" indent="-185040" defTabSz="914400">
              <a:lnSpc>
                <a:spcPct val="100000"/>
              </a:lnSpc>
              <a:spcBef>
                <a:spcPts val="360"/>
              </a:spcBef>
              <a:buClr>
                <a:srgbClr val="008c4f"/>
              </a:buClr>
              <a:buSzPct val="80000"/>
              <a:buFont typeface="Wingdings" charset="2"/>
              <a:buChar char=""/>
            </a:pPr>
            <a:r>
              <a:rPr b="0" lang="en-US" sz="1800" spc="-1" strike="noStrike">
                <a:solidFill>
                  <a:srgbClr val="000000"/>
                </a:solidFill>
                <a:latin typeface="DejaVu Sans"/>
                <a:ea typeface="DejaVu Sans"/>
              </a:rPr>
              <a:t>ADR operates in iterative cycles involving problem identification, solution design, implementation, and reflection, aimed at refining both practice and theory.</a:t>
            </a:r>
            <a:endParaRPr b="0" lang="en-GB" sz="1800" spc="-1" strike="noStrike">
              <a:solidFill>
                <a:srgbClr val="000000"/>
              </a:solidFill>
              <a:latin typeface="Arial"/>
            </a:endParaRPr>
          </a:p>
          <a:p>
            <a:pPr marL="195120" indent="-185040" defTabSz="914400">
              <a:lnSpc>
                <a:spcPct val="100000"/>
              </a:lnSpc>
              <a:spcBef>
                <a:spcPts val="360"/>
              </a:spcBef>
              <a:buClr>
                <a:srgbClr val="008c4f"/>
              </a:buClr>
              <a:buSzPct val="80000"/>
              <a:buFont typeface="Wingdings" charset="2"/>
              <a:buChar char=""/>
            </a:pPr>
            <a:r>
              <a:rPr b="0" lang="en-US" sz="1800" spc="-1" strike="noStrike">
                <a:solidFill>
                  <a:srgbClr val="000000"/>
                </a:solidFill>
                <a:latin typeface="DejaVu Sans"/>
                <a:ea typeface="DejaVu Sans"/>
              </a:rPr>
              <a:t>ADR's stages include: problem formulation (Building), intervention in the application environment (Intervention), and evaluation of the intervention (Evaluation).</a:t>
            </a:r>
            <a:endParaRPr b="0" lang="en-GB" sz="1800" spc="-1" strike="noStrike">
              <a:solidFill>
                <a:srgbClr val="000000"/>
              </a:solidFill>
              <a:latin typeface="Arial"/>
            </a:endParaRPr>
          </a:p>
          <a:p>
            <a:pPr marL="195120" indent="-185040" defTabSz="914400">
              <a:lnSpc>
                <a:spcPct val="100000"/>
              </a:lnSpc>
              <a:spcBef>
                <a:spcPts val="360"/>
              </a:spcBef>
              <a:buClr>
                <a:srgbClr val="008c4f"/>
              </a:buClr>
              <a:buSzPct val="80000"/>
              <a:buFont typeface="Wingdings" charset="2"/>
              <a:buChar char=""/>
            </a:pPr>
            <a:r>
              <a:rPr b="0" lang="en-US" sz="1800" spc="-1" strike="noStrike">
                <a:solidFill>
                  <a:srgbClr val="000000"/>
                </a:solidFill>
                <a:latin typeface="DejaVu Sans"/>
                <a:ea typeface="DejaVu Sans"/>
              </a:rPr>
              <a:t>ADR seeks to generate new theories emergent from the application of the design artifact in a real-world setting.</a:t>
            </a:r>
            <a:endParaRPr b="0" lang="en-GB" sz="1800" spc="-1" strike="noStrike">
              <a:solidFill>
                <a:srgbClr val="000000"/>
              </a:solidFill>
              <a:latin typeface="Arial"/>
            </a:endParaRPr>
          </a:p>
        </p:txBody>
      </p:sp>
      <p:sp>
        <p:nvSpPr>
          <p:cNvPr id="140" name="CustomShape 97"/>
          <p:cNvSpPr/>
          <p:nvPr/>
        </p:nvSpPr>
        <p:spPr>
          <a:xfrm>
            <a:off x="432720" y="1148040"/>
            <a:ext cx="10348920" cy="489600"/>
          </a:xfrm>
          <a:prstGeom prst="rect">
            <a:avLst/>
          </a:prstGeom>
          <a:noFill/>
          <a:ln w="0">
            <a:noFill/>
          </a:ln>
        </p:spPr>
        <p:style>
          <a:lnRef idx="0"/>
          <a:fillRef idx="0"/>
          <a:effectRef idx="0"/>
          <a:fontRef idx="minor"/>
        </p:style>
        <p:txBody>
          <a:bodyPr lIns="0" rIns="0" tIns="0" bIns="0" anchor="ctr">
            <a:noAutofit/>
          </a:bodyPr>
          <a:p>
            <a:pPr defTabSz="914400">
              <a:lnSpc>
                <a:spcPct val="100000"/>
              </a:lnSpc>
            </a:pPr>
            <a:r>
              <a:rPr b="1" lang="en-US" sz="2200" spc="-1" strike="noStrike">
                <a:solidFill>
                  <a:srgbClr val="666666"/>
                </a:solidFill>
                <a:latin typeface="DejaVu Sans"/>
                <a:ea typeface="DejaVu Sans"/>
              </a:rPr>
              <a:t>Action Design Research (ADR)</a:t>
            </a:r>
            <a:endParaRPr b="0" lang="en-GB" sz="2200" spc="-1" strike="noStrike">
              <a:solidFill>
                <a:srgbClr val="000000"/>
              </a:solidFill>
              <a:latin typeface="Arial"/>
            </a:endParaRPr>
          </a:p>
        </p:txBody>
      </p:sp>
      <p:sp>
        <p:nvSpPr>
          <p:cNvPr id="141" name="CustomShape 33"/>
          <p:cNvSpPr/>
          <p:nvPr/>
        </p:nvSpPr>
        <p:spPr>
          <a:xfrm>
            <a:off x="250920" y="1800000"/>
            <a:ext cx="10824480" cy="1260000"/>
          </a:xfrm>
          <a:prstGeom prst="roundRect">
            <a:avLst>
              <a:gd name="adj" fmla="val 16667"/>
            </a:avLst>
          </a:prstGeom>
          <a:noFill/>
          <a:ln>
            <a:solidFill>
              <a:srgbClr val="008c4f"/>
            </a:solidFill>
            <a:round/>
          </a:ln>
        </p:spPr>
        <p:style>
          <a:lnRef idx="2">
            <a:schemeClr val="accent5"/>
          </a:lnRef>
          <a:fillRef idx="1">
            <a:schemeClr val="lt1"/>
          </a:fillRef>
          <a:effectRef idx="0">
            <a:schemeClr val="accent5"/>
          </a:effectRef>
          <a:fontRef idx="minor"/>
        </p:style>
        <p:txBody>
          <a:bodyPr lIns="90000" rIns="90000" tIns="45000" bIns="45000" anchor="t">
            <a:noAutofit/>
          </a:bodyPr>
          <a:p>
            <a:endParaRPr b="0" lang="en-GB" sz="1800" spc="-1" strike="noStrike">
              <a:solidFill>
                <a:srgbClr val="000000"/>
              </a:solidFill>
              <a:latin typeface="Arial"/>
              <a:ea typeface="DejaVu Sans"/>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CustomShape 10"/>
          <p:cNvSpPr/>
          <p:nvPr/>
        </p:nvSpPr>
        <p:spPr>
          <a:xfrm>
            <a:off x="335520" y="4406760"/>
            <a:ext cx="10738440" cy="1347480"/>
          </a:xfrm>
          <a:prstGeom prst="rect">
            <a:avLst/>
          </a:prstGeom>
          <a:noFill/>
          <a:ln w="0">
            <a:noFill/>
          </a:ln>
        </p:spPr>
        <p:style>
          <a:lnRef idx="0"/>
          <a:fillRef idx="0"/>
          <a:effectRef idx="0"/>
          <a:fontRef idx="minor"/>
        </p:style>
        <p:txBody>
          <a:bodyPr lIns="90000" rIns="90000" tIns="45000" bIns="45000" anchor="t">
            <a:noAutofit/>
          </a:bodyPr>
          <a:p>
            <a:pPr defTabSz="914400">
              <a:lnSpc>
                <a:spcPct val="100000"/>
              </a:lnSpc>
            </a:pPr>
            <a:r>
              <a:rPr b="1" lang="en-US" sz="3000" spc="-1" strike="noStrike" cap="all">
                <a:solidFill>
                  <a:srgbClr val="008c4f"/>
                </a:solidFill>
                <a:latin typeface="Arial Unicode MS"/>
                <a:ea typeface="DejaVu Sans"/>
              </a:rPr>
              <a:t>Structure</a:t>
            </a:r>
            <a:endParaRPr b="0" lang="en-GB" sz="3000" spc="-1" strike="noStrike">
              <a:solidFill>
                <a:srgbClr val="000000"/>
              </a:solidFill>
              <a:latin typeface="Arial"/>
            </a:endParaRPr>
          </a:p>
        </p:txBody>
      </p:sp>
      <p:sp>
        <p:nvSpPr>
          <p:cNvPr id="143" name="CustomShape 11"/>
          <p:cNvSpPr/>
          <p:nvPr/>
        </p:nvSpPr>
        <p:spPr>
          <a:xfrm>
            <a:off x="335520" y="2906640"/>
            <a:ext cx="10738440" cy="14853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CustomShape 102"/>
          <p:cNvSpPr/>
          <p:nvPr/>
        </p:nvSpPr>
        <p:spPr>
          <a:xfrm>
            <a:off x="335520" y="764640"/>
            <a:ext cx="10739880" cy="490680"/>
          </a:xfrm>
          <a:prstGeom prst="rect">
            <a:avLst/>
          </a:prstGeom>
          <a:noFill/>
          <a:ln w="0">
            <a:noFill/>
          </a:ln>
        </p:spPr>
        <p:style>
          <a:lnRef idx="0"/>
          <a:fillRef idx="0"/>
          <a:effectRef idx="0"/>
          <a:fontRef idx="minor"/>
        </p:style>
        <p:txBody>
          <a:bodyPr lIns="90000" rIns="90000" tIns="45000" bIns="45000" anchor="t">
            <a:noAutofit/>
          </a:bodyPr>
          <a:p>
            <a:pPr defTabSz="914400">
              <a:lnSpc>
                <a:spcPct val="100000"/>
              </a:lnSpc>
            </a:pPr>
            <a:r>
              <a:rPr b="1" lang="en-US" sz="2400" spc="-1" strike="noStrike">
                <a:solidFill>
                  <a:srgbClr val="000000"/>
                </a:solidFill>
                <a:latin typeface="DejaVu Sans"/>
                <a:ea typeface="DejaVu Sans"/>
              </a:rPr>
              <a:t>Structure</a:t>
            </a:r>
            <a:endParaRPr b="0" lang="en-GB" sz="2400" spc="-1" strike="noStrike">
              <a:solidFill>
                <a:srgbClr val="000000"/>
              </a:solidFill>
              <a:latin typeface="Arial"/>
            </a:endParaRPr>
          </a:p>
        </p:txBody>
      </p:sp>
      <p:sp>
        <p:nvSpPr>
          <p:cNvPr id="145" name="CustomShape 103"/>
          <p:cNvSpPr/>
          <p:nvPr/>
        </p:nvSpPr>
        <p:spPr>
          <a:xfrm>
            <a:off x="432720" y="1148040"/>
            <a:ext cx="10348920" cy="4896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146" name="CustomShape 104"/>
          <p:cNvSpPr/>
          <p:nvPr/>
        </p:nvSpPr>
        <p:spPr>
          <a:xfrm>
            <a:off x="432720" y="1148040"/>
            <a:ext cx="10348920" cy="4896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147" name="CustomShape 105"/>
          <p:cNvSpPr/>
          <p:nvPr/>
        </p:nvSpPr>
        <p:spPr>
          <a:xfrm>
            <a:off x="432720" y="1148040"/>
            <a:ext cx="10348920" cy="489600"/>
          </a:xfrm>
          <a:prstGeom prst="rect">
            <a:avLst/>
          </a:prstGeom>
          <a:noFill/>
          <a:ln w="0">
            <a:noFill/>
          </a:ln>
        </p:spPr>
        <p:style>
          <a:lnRef idx="0"/>
          <a:fillRef idx="0"/>
          <a:effectRef idx="0"/>
          <a:fontRef idx="minor"/>
        </p:style>
        <p:txBody>
          <a:bodyPr lIns="0" rIns="0" tIns="0" bIns="0" anchor="ctr">
            <a:noAutofit/>
          </a:bodyPr>
          <a:p>
            <a:pPr defTabSz="914400">
              <a:lnSpc>
                <a:spcPct val="100000"/>
              </a:lnSpc>
            </a:pPr>
            <a:r>
              <a:rPr b="1" lang="en-US" sz="2200" spc="-1" strike="noStrike">
                <a:solidFill>
                  <a:srgbClr val="666666"/>
                </a:solidFill>
                <a:latin typeface="DejaVu Sans"/>
                <a:ea typeface="DejaVu Sans"/>
              </a:rPr>
              <a:t>RQs – Paper vs. Thesis</a:t>
            </a:r>
            <a:endParaRPr b="0" lang="en-GB" sz="2200" spc="-1" strike="noStrike">
              <a:solidFill>
                <a:srgbClr val="000000"/>
              </a:solidFill>
              <a:latin typeface="Arial"/>
            </a:endParaRPr>
          </a:p>
        </p:txBody>
      </p:sp>
      <p:sp>
        <p:nvSpPr>
          <p:cNvPr id="148" name=""/>
          <p:cNvSpPr/>
          <p:nvPr/>
        </p:nvSpPr>
        <p:spPr>
          <a:xfrm>
            <a:off x="6438600" y="1080000"/>
            <a:ext cx="3820680" cy="601560"/>
          </a:xfrm>
          <a:prstGeom prst="rect">
            <a:avLst/>
          </a:prstGeom>
          <a:noFill/>
          <a:ln w="0">
            <a:noFill/>
          </a:ln>
        </p:spPr>
        <p:style>
          <a:lnRef idx="0"/>
          <a:fillRef idx="0"/>
          <a:effectRef idx="0"/>
          <a:fontRef idx="minor"/>
        </p:style>
        <p:txBody>
          <a:bodyPr wrap="none" lIns="90000" rIns="90000" tIns="45000" bIns="45000" anchor="t">
            <a:noAutofit/>
          </a:bodyPr>
          <a:p>
            <a:pPr>
              <a:lnSpc>
                <a:spcPct val="100000"/>
              </a:lnSpc>
            </a:pPr>
            <a:r>
              <a:rPr b="1" lang="en-GB" sz="1800" spc="-1" strike="noStrike">
                <a:solidFill>
                  <a:srgbClr val="ff0000"/>
                </a:solidFill>
                <a:latin typeface="Arial"/>
                <a:ea typeface="DejaVu Sans"/>
              </a:rPr>
              <a:t>@Mattes: </a:t>
            </a:r>
            <a:endParaRPr b="0" lang="en-GB" sz="1800" spc="-1" strike="noStrike">
              <a:solidFill>
                <a:srgbClr val="000000"/>
              </a:solidFill>
              <a:latin typeface="Arial"/>
            </a:endParaRPr>
          </a:p>
          <a:p>
            <a:pPr>
              <a:lnSpc>
                <a:spcPct val="100000"/>
              </a:lnSpc>
            </a:pPr>
            <a:r>
              <a:rPr b="1" lang="en-GB" sz="1800" spc="-1" strike="noStrike">
                <a:solidFill>
                  <a:srgbClr val="ff0000"/>
                </a:solidFill>
                <a:latin typeface="Arial"/>
                <a:ea typeface="DejaVu Sans"/>
              </a:rPr>
              <a:t>RECREATE (TU Clausthal Colors)</a:t>
            </a:r>
            <a:endParaRPr b="0" lang="en-GB" sz="1800" spc="-1" strike="noStrike">
              <a:solidFill>
                <a:srgbClr val="000000"/>
              </a:solidFill>
              <a:latin typeface="Arial"/>
            </a:endParaRPr>
          </a:p>
        </p:txBody>
      </p:sp>
      <p:pic>
        <p:nvPicPr>
          <p:cNvPr id="149" name="" descr=""/>
          <p:cNvPicPr/>
          <p:nvPr/>
        </p:nvPicPr>
        <p:blipFill>
          <a:blip r:embed="rId1"/>
          <a:stretch/>
        </p:blipFill>
        <p:spPr>
          <a:xfrm>
            <a:off x="358920" y="2520000"/>
            <a:ext cx="5760360" cy="3015720"/>
          </a:xfrm>
          <a:prstGeom prst="rect">
            <a:avLst/>
          </a:prstGeom>
          <a:ln w="0">
            <a:noFill/>
          </a:ln>
        </p:spPr>
      </p:pic>
      <p:pic>
        <p:nvPicPr>
          <p:cNvPr id="150" name="" descr=""/>
          <p:cNvPicPr/>
          <p:nvPr/>
        </p:nvPicPr>
        <p:blipFill>
          <a:blip r:embed="rId2"/>
          <a:stretch/>
        </p:blipFill>
        <p:spPr>
          <a:xfrm>
            <a:off x="6480000" y="2700000"/>
            <a:ext cx="4824000" cy="2519280"/>
          </a:xfrm>
          <a:prstGeom prst="rect">
            <a:avLst/>
          </a:prstGeom>
          <a:ln w="0">
            <a:noFill/>
          </a:ln>
        </p:spPr>
      </p:pic>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CustomShape 100"/>
          <p:cNvSpPr/>
          <p:nvPr/>
        </p:nvSpPr>
        <p:spPr>
          <a:xfrm>
            <a:off x="335520" y="4406760"/>
            <a:ext cx="10738440" cy="1347480"/>
          </a:xfrm>
          <a:prstGeom prst="rect">
            <a:avLst/>
          </a:prstGeom>
          <a:noFill/>
          <a:ln w="0">
            <a:noFill/>
          </a:ln>
        </p:spPr>
        <p:style>
          <a:lnRef idx="0"/>
          <a:fillRef idx="0"/>
          <a:effectRef idx="0"/>
          <a:fontRef idx="minor"/>
        </p:style>
        <p:txBody>
          <a:bodyPr lIns="90000" rIns="90000" tIns="45000" bIns="45000" anchor="t">
            <a:noAutofit/>
          </a:bodyPr>
          <a:p>
            <a:pPr defTabSz="914400">
              <a:lnSpc>
                <a:spcPct val="100000"/>
              </a:lnSpc>
            </a:pPr>
            <a:r>
              <a:rPr b="1" lang="en-US" sz="3000" spc="-1" strike="noStrike" cap="all">
                <a:solidFill>
                  <a:srgbClr val="008c4f"/>
                </a:solidFill>
                <a:latin typeface="Arial Unicode MS"/>
                <a:ea typeface="DejaVu Sans"/>
              </a:rPr>
              <a:t>Structure – Research Paper</a:t>
            </a:r>
            <a:endParaRPr b="0" lang="en-GB" sz="3000" spc="-1" strike="noStrike">
              <a:solidFill>
                <a:srgbClr val="000000"/>
              </a:solidFill>
              <a:latin typeface="Arial"/>
            </a:endParaRPr>
          </a:p>
        </p:txBody>
      </p:sp>
      <p:sp>
        <p:nvSpPr>
          <p:cNvPr id="152" name="CustomShape 101"/>
          <p:cNvSpPr/>
          <p:nvPr/>
        </p:nvSpPr>
        <p:spPr>
          <a:xfrm>
            <a:off x="335520" y="2906640"/>
            <a:ext cx="10738440" cy="14853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CustomShape 106"/>
          <p:cNvSpPr/>
          <p:nvPr/>
        </p:nvSpPr>
        <p:spPr>
          <a:xfrm>
            <a:off x="335520" y="764640"/>
            <a:ext cx="10739880" cy="490680"/>
          </a:xfrm>
          <a:prstGeom prst="rect">
            <a:avLst/>
          </a:prstGeom>
          <a:noFill/>
          <a:ln w="0">
            <a:noFill/>
          </a:ln>
        </p:spPr>
        <p:style>
          <a:lnRef idx="0"/>
          <a:fillRef idx="0"/>
          <a:effectRef idx="0"/>
          <a:fontRef idx="minor"/>
        </p:style>
        <p:txBody>
          <a:bodyPr lIns="90000" rIns="90000" tIns="45000" bIns="45000" anchor="t">
            <a:noAutofit/>
          </a:bodyPr>
          <a:p>
            <a:pPr defTabSz="914400">
              <a:lnSpc>
                <a:spcPct val="100000"/>
              </a:lnSpc>
            </a:pPr>
            <a:r>
              <a:rPr b="1" lang="en-US" sz="2400" spc="-1" strike="noStrike">
                <a:solidFill>
                  <a:srgbClr val="000000"/>
                </a:solidFill>
                <a:latin typeface="DejaVu Sans"/>
                <a:ea typeface="DejaVu Sans"/>
              </a:rPr>
              <a:t>Structure – Paper</a:t>
            </a:r>
            <a:endParaRPr b="0" lang="en-GB" sz="2400" spc="-1" strike="noStrike">
              <a:solidFill>
                <a:srgbClr val="000000"/>
              </a:solidFill>
              <a:latin typeface="Arial"/>
            </a:endParaRPr>
          </a:p>
        </p:txBody>
      </p:sp>
      <p:sp>
        <p:nvSpPr>
          <p:cNvPr id="154" name="CustomShape 14"/>
          <p:cNvSpPr/>
          <p:nvPr/>
        </p:nvSpPr>
        <p:spPr>
          <a:xfrm>
            <a:off x="432720" y="1148040"/>
            <a:ext cx="10348920" cy="4896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155" name="CustomShape 15"/>
          <p:cNvSpPr/>
          <p:nvPr/>
        </p:nvSpPr>
        <p:spPr>
          <a:xfrm>
            <a:off x="432720" y="1148040"/>
            <a:ext cx="10348920" cy="4896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156" name="CustomShape 16"/>
          <p:cNvSpPr/>
          <p:nvPr/>
        </p:nvSpPr>
        <p:spPr>
          <a:xfrm>
            <a:off x="432720" y="1148040"/>
            <a:ext cx="10348920" cy="489600"/>
          </a:xfrm>
          <a:prstGeom prst="rect">
            <a:avLst/>
          </a:prstGeom>
          <a:noFill/>
          <a:ln w="0">
            <a:noFill/>
          </a:ln>
        </p:spPr>
        <p:style>
          <a:lnRef idx="0"/>
          <a:fillRef idx="0"/>
          <a:effectRef idx="0"/>
          <a:fontRef idx="minor"/>
        </p:style>
        <p:txBody>
          <a:bodyPr lIns="0" rIns="0" tIns="0" bIns="0" anchor="ctr">
            <a:noAutofit/>
          </a:bodyPr>
          <a:p>
            <a:pPr defTabSz="914400">
              <a:lnSpc>
                <a:spcPct val="100000"/>
              </a:lnSpc>
            </a:pPr>
            <a:r>
              <a:rPr b="1" lang="en-US" sz="2200" spc="-1" strike="noStrike">
                <a:solidFill>
                  <a:srgbClr val="666666"/>
                </a:solidFill>
                <a:latin typeface="DejaVu Sans"/>
                <a:ea typeface="DejaVu Sans"/>
              </a:rPr>
              <a:t>Mind Map – Overview </a:t>
            </a:r>
            <a:endParaRPr b="0" lang="en-GB" sz="2200" spc="-1" strike="noStrike">
              <a:solidFill>
                <a:srgbClr val="000000"/>
              </a:solidFill>
              <a:latin typeface="Arial"/>
            </a:endParaRPr>
          </a:p>
        </p:txBody>
      </p:sp>
      <p:pic>
        <p:nvPicPr>
          <p:cNvPr id="157" name="" descr=""/>
          <p:cNvPicPr/>
          <p:nvPr/>
        </p:nvPicPr>
        <p:blipFill>
          <a:blip r:embed="rId1"/>
          <a:stretch/>
        </p:blipFill>
        <p:spPr>
          <a:xfrm>
            <a:off x="720000" y="1620000"/>
            <a:ext cx="10259640" cy="5174640"/>
          </a:xfrm>
          <a:prstGeom prst="rect">
            <a:avLst/>
          </a:prstGeom>
          <a:ln w="0">
            <a:noFill/>
          </a:ln>
        </p:spPr>
      </p:pic>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CustomShape 110"/>
          <p:cNvSpPr/>
          <p:nvPr/>
        </p:nvSpPr>
        <p:spPr>
          <a:xfrm>
            <a:off x="335520" y="764640"/>
            <a:ext cx="10739880" cy="490680"/>
          </a:xfrm>
          <a:prstGeom prst="rect">
            <a:avLst/>
          </a:prstGeom>
          <a:noFill/>
          <a:ln w="0">
            <a:noFill/>
          </a:ln>
        </p:spPr>
        <p:style>
          <a:lnRef idx="0"/>
          <a:fillRef idx="0"/>
          <a:effectRef idx="0"/>
          <a:fontRef idx="minor"/>
        </p:style>
        <p:txBody>
          <a:bodyPr lIns="90000" rIns="90000" tIns="45000" bIns="45000" anchor="t">
            <a:noAutofit/>
          </a:bodyPr>
          <a:p>
            <a:pPr defTabSz="914400">
              <a:lnSpc>
                <a:spcPct val="100000"/>
              </a:lnSpc>
            </a:pPr>
            <a:r>
              <a:rPr b="1" lang="en-US" sz="2400" spc="-1" strike="noStrike">
                <a:solidFill>
                  <a:srgbClr val="000000"/>
                </a:solidFill>
                <a:latin typeface="DejaVu Sans"/>
                <a:ea typeface="DejaVu Sans"/>
              </a:rPr>
              <a:t>Structure – Paper</a:t>
            </a:r>
            <a:endParaRPr b="0" lang="en-GB" sz="2400" spc="-1" strike="noStrike">
              <a:solidFill>
                <a:srgbClr val="000000"/>
              </a:solidFill>
              <a:latin typeface="Arial"/>
            </a:endParaRPr>
          </a:p>
        </p:txBody>
      </p:sp>
      <p:sp>
        <p:nvSpPr>
          <p:cNvPr id="159" name="CustomShape 111"/>
          <p:cNvSpPr/>
          <p:nvPr/>
        </p:nvSpPr>
        <p:spPr>
          <a:xfrm>
            <a:off x="432720" y="1148040"/>
            <a:ext cx="10348920" cy="4896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160" name="CustomShape 112"/>
          <p:cNvSpPr/>
          <p:nvPr/>
        </p:nvSpPr>
        <p:spPr>
          <a:xfrm>
            <a:off x="432720" y="1148040"/>
            <a:ext cx="10348920" cy="4896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161" name="CustomShape 113"/>
          <p:cNvSpPr/>
          <p:nvPr/>
        </p:nvSpPr>
        <p:spPr>
          <a:xfrm>
            <a:off x="432720" y="1148040"/>
            <a:ext cx="10348920" cy="489600"/>
          </a:xfrm>
          <a:prstGeom prst="rect">
            <a:avLst/>
          </a:prstGeom>
          <a:noFill/>
          <a:ln w="0">
            <a:noFill/>
          </a:ln>
        </p:spPr>
        <p:style>
          <a:lnRef idx="0"/>
          <a:fillRef idx="0"/>
          <a:effectRef idx="0"/>
          <a:fontRef idx="minor"/>
        </p:style>
        <p:txBody>
          <a:bodyPr lIns="0" rIns="0" tIns="0" bIns="0" anchor="ctr">
            <a:noAutofit/>
          </a:bodyPr>
          <a:p>
            <a:pPr defTabSz="914400">
              <a:lnSpc>
                <a:spcPct val="100000"/>
              </a:lnSpc>
            </a:pPr>
            <a:r>
              <a:rPr b="1" lang="en-US" sz="2200" spc="-1" strike="noStrike">
                <a:solidFill>
                  <a:srgbClr val="666666"/>
                </a:solidFill>
                <a:latin typeface="DejaVu Sans"/>
                <a:ea typeface="DejaVu Sans"/>
              </a:rPr>
              <a:t>Mind Map – Abstract</a:t>
            </a:r>
            <a:endParaRPr b="0" lang="en-GB" sz="2200" spc="-1" strike="noStrike">
              <a:solidFill>
                <a:srgbClr val="000000"/>
              </a:solidFill>
              <a:latin typeface="Arial"/>
            </a:endParaRPr>
          </a:p>
        </p:txBody>
      </p:sp>
      <p:pic>
        <p:nvPicPr>
          <p:cNvPr id="162" name="" descr=""/>
          <p:cNvPicPr/>
          <p:nvPr/>
        </p:nvPicPr>
        <p:blipFill>
          <a:blip r:embed="rId1"/>
          <a:stretch/>
        </p:blipFill>
        <p:spPr>
          <a:xfrm>
            <a:off x="1566720" y="2389680"/>
            <a:ext cx="9052920" cy="3190320"/>
          </a:xfrm>
          <a:prstGeom prst="rect">
            <a:avLst/>
          </a:prstGeom>
          <a:ln w="0">
            <a:noFill/>
          </a:ln>
        </p:spPr>
      </p:pic>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3" name="CustomShape 130"/>
          <p:cNvSpPr/>
          <p:nvPr/>
        </p:nvSpPr>
        <p:spPr>
          <a:xfrm>
            <a:off x="335520" y="764640"/>
            <a:ext cx="10739880" cy="490680"/>
          </a:xfrm>
          <a:prstGeom prst="rect">
            <a:avLst/>
          </a:prstGeom>
          <a:noFill/>
          <a:ln w="0">
            <a:noFill/>
          </a:ln>
        </p:spPr>
        <p:style>
          <a:lnRef idx="0"/>
          <a:fillRef idx="0"/>
          <a:effectRef idx="0"/>
          <a:fontRef idx="minor"/>
        </p:style>
        <p:txBody>
          <a:bodyPr lIns="90000" rIns="90000" tIns="45000" bIns="45000" anchor="t">
            <a:noAutofit/>
          </a:bodyPr>
          <a:p>
            <a:pPr defTabSz="914400">
              <a:lnSpc>
                <a:spcPct val="100000"/>
              </a:lnSpc>
            </a:pPr>
            <a:r>
              <a:rPr b="1" lang="en-US" sz="2400" spc="-1" strike="noStrike">
                <a:solidFill>
                  <a:srgbClr val="000000"/>
                </a:solidFill>
                <a:latin typeface="DejaVu Sans"/>
                <a:ea typeface="DejaVu Sans"/>
              </a:rPr>
              <a:t>Structure – Paper</a:t>
            </a:r>
            <a:endParaRPr b="0" lang="en-GB" sz="2400" spc="-1" strike="noStrike">
              <a:solidFill>
                <a:srgbClr val="000000"/>
              </a:solidFill>
              <a:latin typeface="Arial"/>
            </a:endParaRPr>
          </a:p>
        </p:txBody>
      </p:sp>
      <p:sp>
        <p:nvSpPr>
          <p:cNvPr id="164" name="CustomShape 131"/>
          <p:cNvSpPr/>
          <p:nvPr/>
        </p:nvSpPr>
        <p:spPr>
          <a:xfrm>
            <a:off x="432720" y="1148040"/>
            <a:ext cx="10348920" cy="4896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165" name="CustomShape 132"/>
          <p:cNvSpPr/>
          <p:nvPr/>
        </p:nvSpPr>
        <p:spPr>
          <a:xfrm>
            <a:off x="432720" y="1148040"/>
            <a:ext cx="10348920" cy="4896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166" name="CustomShape 133"/>
          <p:cNvSpPr/>
          <p:nvPr/>
        </p:nvSpPr>
        <p:spPr>
          <a:xfrm>
            <a:off x="432720" y="1148040"/>
            <a:ext cx="10348920" cy="489600"/>
          </a:xfrm>
          <a:prstGeom prst="rect">
            <a:avLst/>
          </a:prstGeom>
          <a:noFill/>
          <a:ln w="0">
            <a:noFill/>
          </a:ln>
        </p:spPr>
        <p:style>
          <a:lnRef idx="0"/>
          <a:fillRef idx="0"/>
          <a:effectRef idx="0"/>
          <a:fontRef idx="minor"/>
        </p:style>
        <p:txBody>
          <a:bodyPr lIns="0" rIns="0" tIns="0" bIns="0" anchor="ctr">
            <a:noAutofit/>
          </a:bodyPr>
          <a:p>
            <a:pPr defTabSz="914400">
              <a:lnSpc>
                <a:spcPct val="100000"/>
              </a:lnSpc>
            </a:pPr>
            <a:r>
              <a:rPr b="1" lang="en-US" sz="2200" spc="-1" strike="noStrike">
                <a:solidFill>
                  <a:srgbClr val="666666"/>
                </a:solidFill>
                <a:latin typeface="DejaVu Sans"/>
                <a:ea typeface="DejaVu Sans"/>
              </a:rPr>
              <a:t>Mind Map – Section 1 (Introduction) </a:t>
            </a:r>
            <a:endParaRPr b="0" lang="en-GB" sz="2200" spc="-1" strike="noStrike">
              <a:solidFill>
                <a:srgbClr val="000000"/>
              </a:solidFill>
              <a:latin typeface="Arial"/>
            </a:endParaRPr>
          </a:p>
        </p:txBody>
      </p:sp>
      <p:pic>
        <p:nvPicPr>
          <p:cNvPr id="167" name="" descr=""/>
          <p:cNvPicPr/>
          <p:nvPr/>
        </p:nvPicPr>
        <p:blipFill>
          <a:blip r:embed="rId1"/>
          <a:stretch/>
        </p:blipFill>
        <p:spPr>
          <a:xfrm>
            <a:off x="1740960" y="2160000"/>
            <a:ext cx="8338680" cy="3599640"/>
          </a:xfrm>
          <a:prstGeom prst="rect">
            <a:avLst/>
          </a:prstGeom>
          <a:ln w="0">
            <a:noFill/>
          </a:ln>
        </p:spPr>
      </p:pic>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CustomShape 114"/>
          <p:cNvSpPr/>
          <p:nvPr/>
        </p:nvSpPr>
        <p:spPr>
          <a:xfrm>
            <a:off x="335520" y="764640"/>
            <a:ext cx="10739880" cy="490680"/>
          </a:xfrm>
          <a:prstGeom prst="rect">
            <a:avLst/>
          </a:prstGeom>
          <a:noFill/>
          <a:ln w="0">
            <a:noFill/>
          </a:ln>
        </p:spPr>
        <p:style>
          <a:lnRef idx="0"/>
          <a:fillRef idx="0"/>
          <a:effectRef idx="0"/>
          <a:fontRef idx="minor"/>
        </p:style>
        <p:txBody>
          <a:bodyPr lIns="90000" rIns="90000" tIns="45000" bIns="45000" anchor="t">
            <a:noAutofit/>
          </a:bodyPr>
          <a:p>
            <a:pPr defTabSz="914400">
              <a:lnSpc>
                <a:spcPct val="100000"/>
              </a:lnSpc>
            </a:pPr>
            <a:r>
              <a:rPr b="1" lang="en-US" sz="2400" spc="-1" strike="noStrike">
                <a:solidFill>
                  <a:srgbClr val="000000"/>
                </a:solidFill>
                <a:latin typeface="DejaVu Sans"/>
                <a:ea typeface="DejaVu Sans"/>
              </a:rPr>
              <a:t>Structure – Paper</a:t>
            </a:r>
            <a:endParaRPr b="0" lang="en-GB" sz="2400" spc="-1" strike="noStrike">
              <a:solidFill>
                <a:srgbClr val="000000"/>
              </a:solidFill>
              <a:latin typeface="Arial"/>
            </a:endParaRPr>
          </a:p>
        </p:txBody>
      </p:sp>
      <p:sp>
        <p:nvSpPr>
          <p:cNvPr id="169" name="CustomShape 115"/>
          <p:cNvSpPr/>
          <p:nvPr/>
        </p:nvSpPr>
        <p:spPr>
          <a:xfrm>
            <a:off x="432720" y="1148040"/>
            <a:ext cx="10348920" cy="4896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170" name="CustomShape 116"/>
          <p:cNvSpPr/>
          <p:nvPr/>
        </p:nvSpPr>
        <p:spPr>
          <a:xfrm>
            <a:off x="432720" y="1148040"/>
            <a:ext cx="10348920" cy="4896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171" name="CustomShape 117"/>
          <p:cNvSpPr/>
          <p:nvPr/>
        </p:nvSpPr>
        <p:spPr>
          <a:xfrm>
            <a:off x="432720" y="1148040"/>
            <a:ext cx="10348920" cy="489600"/>
          </a:xfrm>
          <a:prstGeom prst="rect">
            <a:avLst/>
          </a:prstGeom>
          <a:noFill/>
          <a:ln w="0">
            <a:noFill/>
          </a:ln>
        </p:spPr>
        <p:style>
          <a:lnRef idx="0"/>
          <a:fillRef idx="0"/>
          <a:effectRef idx="0"/>
          <a:fontRef idx="minor"/>
        </p:style>
        <p:txBody>
          <a:bodyPr lIns="0" rIns="0" tIns="0" bIns="0" anchor="ctr">
            <a:noAutofit/>
          </a:bodyPr>
          <a:p>
            <a:pPr defTabSz="914400">
              <a:lnSpc>
                <a:spcPct val="100000"/>
              </a:lnSpc>
            </a:pPr>
            <a:r>
              <a:rPr b="1" lang="en-US" sz="2200" spc="-1" strike="noStrike">
                <a:solidFill>
                  <a:srgbClr val="666666"/>
                </a:solidFill>
                <a:latin typeface="DejaVu Sans"/>
                <a:ea typeface="DejaVu Sans"/>
              </a:rPr>
              <a:t>Mind Map – Section 2 (Bridge Section) </a:t>
            </a:r>
            <a:endParaRPr b="0" lang="en-GB" sz="2200" spc="-1" strike="noStrike">
              <a:solidFill>
                <a:srgbClr val="000000"/>
              </a:solidFill>
              <a:latin typeface="Arial"/>
            </a:endParaRPr>
          </a:p>
        </p:txBody>
      </p:sp>
      <p:pic>
        <p:nvPicPr>
          <p:cNvPr id="172" name="" descr=""/>
          <p:cNvPicPr/>
          <p:nvPr/>
        </p:nvPicPr>
        <p:blipFill>
          <a:blip r:embed="rId1"/>
          <a:stretch/>
        </p:blipFill>
        <p:spPr>
          <a:xfrm>
            <a:off x="2676960" y="3060000"/>
            <a:ext cx="6143040" cy="932760"/>
          </a:xfrm>
          <a:prstGeom prst="rect">
            <a:avLst/>
          </a:prstGeom>
          <a:ln w="0">
            <a:noFill/>
          </a:ln>
        </p:spPr>
      </p:pic>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3" name="CustomShape 118"/>
          <p:cNvSpPr/>
          <p:nvPr/>
        </p:nvSpPr>
        <p:spPr>
          <a:xfrm>
            <a:off x="335520" y="764640"/>
            <a:ext cx="10739880" cy="490680"/>
          </a:xfrm>
          <a:prstGeom prst="rect">
            <a:avLst/>
          </a:prstGeom>
          <a:noFill/>
          <a:ln w="0">
            <a:noFill/>
          </a:ln>
        </p:spPr>
        <p:style>
          <a:lnRef idx="0"/>
          <a:fillRef idx="0"/>
          <a:effectRef idx="0"/>
          <a:fontRef idx="minor"/>
        </p:style>
        <p:txBody>
          <a:bodyPr lIns="90000" rIns="90000" tIns="45000" bIns="45000" anchor="t">
            <a:noAutofit/>
          </a:bodyPr>
          <a:p>
            <a:pPr defTabSz="914400">
              <a:lnSpc>
                <a:spcPct val="100000"/>
              </a:lnSpc>
            </a:pPr>
            <a:r>
              <a:rPr b="1" lang="en-US" sz="2400" spc="-1" strike="noStrike">
                <a:solidFill>
                  <a:srgbClr val="000000"/>
                </a:solidFill>
                <a:latin typeface="DejaVu Sans"/>
                <a:ea typeface="DejaVu Sans"/>
              </a:rPr>
              <a:t>Structure – Paper</a:t>
            </a:r>
            <a:endParaRPr b="0" lang="en-GB" sz="2400" spc="-1" strike="noStrike">
              <a:solidFill>
                <a:srgbClr val="000000"/>
              </a:solidFill>
              <a:latin typeface="Arial"/>
            </a:endParaRPr>
          </a:p>
        </p:txBody>
      </p:sp>
      <p:sp>
        <p:nvSpPr>
          <p:cNvPr id="174" name="CustomShape 119"/>
          <p:cNvSpPr/>
          <p:nvPr/>
        </p:nvSpPr>
        <p:spPr>
          <a:xfrm>
            <a:off x="432720" y="1148040"/>
            <a:ext cx="10348920" cy="4896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175" name="CustomShape 120"/>
          <p:cNvSpPr/>
          <p:nvPr/>
        </p:nvSpPr>
        <p:spPr>
          <a:xfrm>
            <a:off x="432720" y="1148040"/>
            <a:ext cx="10348920" cy="4896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176" name="CustomShape 121"/>
          <p:cNvSpPr/>
          <p:nvPr/>
        </p:nvSpPr>
        <p:spPr>
          <a:xfrm>
            <a:off x="432720" y="1148040"/>
            <a:ext cx="10348920" cy="489600"/>
          </a:xfrm>
          <a:prstGeom prst="rect">
            <a:avLst/>
          </a:prstGeom>
          <a:noFill/>
          <a:ln w="0">
            <a:noFill/>
          </a:ln>
        </p:spPr>
        <p:style>
          <a:lnRef idx="0"/>
          <a:fillRef idx="0"/>
          <a:effectRef idx="0"/>
          <a:fontRef idx="minor"/>
        </p:style>
        <p:txBody>
          <a:bodyPr lIns="0" rIns="0" tIns="0" bIns="0" anchor="ctr">
            <a:noAutofit/>
          </a:bodyPr>
          <a:p>
            <a:pPr defTabSz="914400">
              <a:lnSpc>
                <a:spcPct val="100000"/>
              </a:lnSpc>
            </a:pPr>
            <a:r>
              <a:rPr b="1" lang="en-US" sz="2200" spc="-1" strike="noStrike">
                <a:solidFill>
                  <a:srgbClr val="666666"/>
                </a:solidFill>
                <a:latin typeface="DejaVu Sans"/>
                <a:ea typeface="DejaVu Sans"/>
              </a:rPr>
              <a:t>Mind Map – Section 3/4/5 (Answers to RQs) </a:t>
            </a:r>
            <a:endParaRPr b="0" lang="en-GB" sz="2200" spc="-1" strike="noStrike">
              <a:solidFill>
                <a:srgbClr val="000000"/>
              </a:solidFill>
              <a:latin typeface="Arial"/>
            </a:endParaRPr>
          </a:p>
        </p:txBody>
      </p:sp>
      <p:pic>
        <p:nvPicPr>
          <p:cNvPr id="177" name="" descr=""/>
          <p:cNvPicPr/>
          <p:nvPr/>
        </p:nvPicPr>
        <p:blipFill>
          <a:blip r:embed="rId1"/>
          <a:stretch/>
        </p:blipFill>
        <p:spPr>
          <a:xfrm>
            <a:off x="2338920" y="2880000"/>
            <a:ext cx="6840720" cy="2495160"/>
          </a:xfrm>
          <a:prstGeom prst="rect">
            <a:avLst/>
          </a:prstGeom>
          <a:ln w="0">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 name="CustomShape 1"/>
          <p:cNvSpPr/>
          <p:nvPr/>
        </p:nvSpPr>
        <p:spPr>
          <a:xfrm>
            <a:off x="335520" y="4406760"/>
            <a:ext cx="10738440" cy="1347480"/>
          </a:xfrm>
          <a:prstGeom prst="rect">
            <a:avLst/>
          </a:prstGeom>
          <a:noFill/>
          <a:ln w="0">
            <a:noFill/>
          </a:ln>
        </p:spPr>
        <p:style>
          <a:lnRef idx="0"/>
          <a:fillRef idx="0"/>
          <a:effectRef idx="0"/>
          <a:fontRef idx="minor"/>
        </p:style>
        <p:txBody>
          <a:bodyPr lIns="90000" rIns="90000" tIns="45000" bIns="45000" anchor="t">
            <a:noAutofit/>
          </a:bodyPr>
          <a:p>
            <a:pPr defTabSz="914400">
              <a:lnSpc>
                <a:spcPct val="100000"/>
              </a:lnSpc>
            </a:pPr>
            <a:r>
              <a:rPr b="1" lang="en-US" sz="3000" spc="-1" strike="noStrike" cap="all">
                <a:solidFill>
                  <a:srgbClr val="008c4f"/>
                </a:solidFill>
                <a:latin typeface="Arial Unicode MS"/>
                <a:ea typeface="DejaVu Sans"/>
              </a:rPr>
              <a:t>Introduction</a:t>
            </a:r>
            <a:endParaRPr b="0" lang="en-GB" sz="3000" spc="-1" strike="noStrike">
              <a:solidFill>
                <a:srgbClr val="000000"/>
              </a:solidFill>
              <a:latin typeface="Arial"/>
            </a:endParaRPr>
          </a:p>
        </p:txBody>
      </p:sp>
      <p:sp>
        <p:nvSpPr>
          <p:cNvPr id="52" name="CustomShape 2"/>
          <p:cNvSpPr/>
          <p:nvPr/>
        </p:nvSpPr>
        <p:spPr>
          <a:xfrm>
            <a:off x="335520" y="2906640"/>
            <a:ext cx="10738440" cy="1485360"/>
          </a:xfrm>
          <a:prstGeom prst="rect">
            <a:avLst/>
          </a:prstGeom>
          <a:noFill/>
          <a:ln w="0">
            <a:noFill/>
          </a:ln>
        </p:spPr>
        <p:style>
          <a:lnRef idx="0"/>
          <a:fillRef idx="0"/>
          <a:effectRef idx="0"/>
          <a:fontRef idx="minor"/>
        </p:style>
        <p:txBody>
          <a:bodyPr lIns="90000" rIns="90000" tIns="45000" bIns="45000" anchor="t">
            <a:noAutofit/>
          </a:bodyPr>
          <a:p>
            <a:pPr defTabSz="914400">
              <a:lnSpc>
                <a:spcPct val="100000"/>
              </a:lnSpc>
            </a:pPr>
            <a:endParaRPr b="0" lang="en-GB" sz="1800" spc="-1" strike="noStrike">
              <a:solidFill>
                <a:srgbClr val="000000"/>
              </a:solidFill>
              <a:latin typeface="Arial"/>
              <a:ea typeface="DejaVu Sans"/>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8" name="CustomShape 122"/>
          <p:cNvSpPr/>
          <p:nvPr/>
        </p:nvSpPr>
        <p:spPr>
          <a:xfrm>
            <a:off x="335520" y="764640"/>
            <a:ext cx="10739880" cy="490680"/>
          </a:xfrm>
          <a:prstGeom prst="rect">
            <a:avLst/>
          </a:prstGeom>
          <a:noFill/>
          <a:ln w="0">
            <a:noFill/>
          </a:ln>
        </p:spPr>
        <p:style>
          <a:lnRef idx="0"/>
          <a:fillRef idx="0"/>
          <a:effectRef idx="0"/>
          <a:fontRef idx="minor"/>
        </p:style>
        <p:txBody>
          <a:bodyPr lIns="90000" rIns="90000" tIns="45000" bIns="45000" anchor="t">
            <a:noAutofit/>
          </a:bodyPr>
          <a:p>
            <a:pPr defTabSz="914400">
              <a:lnSpc>
                <a:spcPct val="100000"/>
              </a:lnSpc>
            </a:pPr>
            <a:r>
              <a:rPr b="1" lang="en-US" sz="2400" spc="-1" strike="noStrike">
                <a:solidFill>
                  <a:srgbClr val="000000"/>
                </a:solidFill>
                <a:latin typeface="DejaVu Sans"/>
                <a:ea typeface="DejaVu Sans"/>
              </a:rPr>
              <a:t>Structure – Paper</a:t>
            </a:r>
            <a:endParaRPr b="0" lang="en-GB" sz="2400" spc="-1" strike="noStrike">
              <a:solidFill>
                <a:srgbClr val="000000"/>
              </a:solidFill>
              <a:latin typeface="Arial"/>
            </a:endParaRPr>
          </a:p>
        </p:txBody>
      </p:sp>
      <p:sp>
        <p:nvSpPr>
          <p:cNvPr id="179" name="CustomShape 123"/>
          <p:cNvSpPr/>
          <p:nvPr/>
        </p:nvSpPr>
        <p:spPr>
          <a:xfrm>
            <a:off x="432720" y="1148040"/>
            <a:ext cx="10348920" cy="4896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180" name="CustomShape 124"/>
          <p:cNvSpPr/>
          <p:nvPr/>
        </p:nvSpPr>
        <p:spPr>
          <a:xfrm>
            <a:off x="432720" y="1148040"/>
            <a:ext cx="10348920" cy="4896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181" name="CustomShape 125"/>
          <p:cNvSpPr/>
          <p:nvPr/>
        </p:nvSpPr>
        <p:spPr>
          <a:xfrm>
            <a:off x="432720" y="1148040"/>
            <a:ext cx="10348920" cy="489600"/>
          </a:xfrm>
          <a:prstGeom prst="rect">
            <a:avLst/>
          </a:prstGeom>
          <a:noFill/>
          <a:ln w="0">
            <a:noFill/>
          </a:ln>
        </p:spPr>
        <p:style>
          <a:lnRef idx="0"/>
          <a:fillRef idx="0"/>
          <a:effectRef idx="0"/>
          <a:fontRef idx="minor"/>
        </p:style>
        <p:txBody>
          <a:bodyPr lIns="0" rIns="0" tIns="0" bIns="0" anchor="ctr">
            <a:noAutofit/>
          </a:bodyPr>
          <a:p>
            <a:pPr defTabSz="914400">
              <a:lnSpc>
                <a:spcPct val="100000"/>
              </a:lnSpc>
            </a:pPr>
            <a:r>
              <a:rPr b="1" lang="en-US" sz="2200" spc="-1" strike="noStrike">
                <a:solidFill>
                  <a:srgbClr val="666666"/>
                </a:solidFill>
                <a:latin typeface="DejaVu Sans"/>
                <a:ea typeface="DejaVu Sans"/>
              </a:rPr>
              <a:t>Mind Map – Section 6 (Evaluation) </a:t>
            </a:r>
            <a:endParaRPr b="0" lang="en-GB" sz="2200" spc="-1" strike="noStrike">
              <a:solidFill>
                <a:srgbClr val="000000"/>
              </a:solidFill>
              <a:latin typeface="Arial"/>
            </a:endParaRPr>
          </a:p>
        </p:txBody>
      </p:sp>
      <p:pic>
        <p:nvPicPr>
          <p:cNvPr id="182" name="" descr=""/>
          <p:cNvPicPr/>
          <p:nvPr/>
        </p:nvPicPr>
        <p:blipFill>
          <a:blip r:embed="rId1"/>
          <a:stretch/>
        </p:blipFill>
        <p:spPr>
          <a:xfrm>
            <a:off x="1874520" y="3060000"/>
            <a:ext cx="8205120" cy="1619640"/>
          </a:xfrm>
          <a:prstGeom prst="rect">
            <a:avLst/>
          </a:prstGeom>
          <a:ln w="0">
            <a:noFill/>
          </a:ln>
        </p:spPr>
      </p:pic>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3" name="CustomShape 266"/>
          <p:cNvSpPr/>
          <p:nvPr/>
        </p:nvSpPr>
        <p:spPr>
          <a:xfrm>
            <a:off x="335520" y="764640"/>
            <a:ext cx="10739880" cy="490680"/>
          </a:xfrm>
          <a:prstGeom prst="rect">
            <a:avLst/>
          </a:prstGeom>
          <a:noFill/>
          <a:ln w="0">
            <a:noFill/>
          </a:ln>
        </p:spPr>
        <p:style>
          <a:lnRef idx="0"/>
          <a:fillRef idx="0"/>
          <a:effectRef idx="0"/>
          <a:fontRef idx="minor"/>
        </p:style>
        <p:txBody>
          <a:bodyPr lIns="90000" rIns="90000" tIns="45000" bIns="45000" anchor="t">
            <a:noAutofit/>
          </a:bodyPr>
          <a:p>
            <a:pPr defTabSz="914400">
              <a:lnSpc>
                <a:spcPct val="100000"/>
              </a:lnSpc>
            </a:pPr>
            <a:r>
              <a:rPr b="1" lang="en-US" sz="2400" spc="-1" strike="noStrike">
                <a:solidFill>
                  <a:srgbClr val="000000"/>
                </a:solidFill>
                <a:latin typeface="DejaVu Sans"/>
                <a:ea typeface="DejaVu Sans"/>
              </a:rPr>
              <a:t>Structure – Paper</a:t>
            </a:r>
            <a:endParaRPr b="0" lang="en-GB" sz="2400" spc="-1" strike="noStrike">
              <a:solidFill>
                <a:srgbClr val="000000"/>
              </a:solidFill>
              <a:latin typeface="Arial"/>
            </a:endParaRPr>
          </a:p>
        </p:txBody>
      </p:sp>
      <p:sp>
        <p:nvSpPr>
          <p:cNvPr id="184" name="CustomShape 267"/>
          <p:cNvSpPr/>
          <p:nvPr/>
        </p:nvSpPr>
        <p:spPr>
          <a:xfrm>
            <a:off x="432720" y="1148040"/>
            <a:ext cx="10348920" cy="4896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185" name="CustomShape 268"/>
          <p:cNvSpPr/>
          <p:nvPr/>
        </p:nvSpPr>
        <p:spPr>
          <a:xfrm>
            <a:off x="432720" y="1148040"/>
            <a:ext cx="10348920" cy="4896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186" name="CustomShape 269"/>
          <p:cNvSpPr/>
          <p:nvPr/>
        </p:nvSpPr>
        <p:spPr>
          <a:xfrm>
            <a:off x="432720" y="1148040"/>
            <a:ext cx="10348920" cy="489600"/>
          </a:xfrm>
          <a:prstGeom prst="rect">
            <a:avLst/>
          </a:prstGeom>
          <a:noFill/>
          <a:ln w="0">
            <a:noFill/>
          </a:ln>
        </p:spPr>
        <p:style>
          <a:lnRef idx="0"/>
          <a:fillRef idx="0"/>
          <a:effectRef idx="0"/>
          <a:fontRef idx="minor"/>
        </p:style>
        <p:txBody>
          <a:bodyPr lIns="0" rIns="0" tIns="0" bIns="0" anchor="ctr">
            <a:noAutofit/>
          </a:bodyPr>
          <a:p>
            <a:pPr defTabSz="914400">
              <a:lnSpc>
                <a:spcPct val="100000"/>
              </a:lnSpc>
            </a:pPr>
            <a:r>
              <a:rPr b="1" lang="en-US" sz="2200" spc="-1" strike="noStrike">
                <a:solidFill>
                  <a:srgbClr val="666666"/>
                </a:solidFill>
                <a:latin typeface="DejaVu Sans"/>
                <a:ea typeface="DejaVu Sans"/>
              </a:rPr>
              <a:t>Mind Map – Section 7 (Conclusion) </a:t>
            </a:r>
            <a:endParaRPr b="0" lang="en-GB" sz="2200" spc="-1" strike="noStrike">
              <a:solidFill>
                <a:srgbClr val="000000"/>
              </a:solidFill>
              <a:latin typeface="Arial"/>
            </a:endParaRPr>
          </a:p>
        </p:txBody>
      </p:sp>
      <p:pic>
        <p:nvPicPr>
          <p:cNvPr id="187" name="" descr=""/>
          <p:cNvPicPr/>
          <p:nvPr/>
        </p:nvPicPr>
        <p:blipFill>
          <a:blip r:embed="rId1"/>
          <a:stretch/>
        </p:blipFill>
        <p:spPr>
          <a:xfrm>
            <a:off x="565560" y="2700000"/>
            <a:ext cx="9874080" cy="2329920"/>
          </a:xfrm>
          <a:prstGeom prst="rect">
            <a:avLst/>
          </a:prstGeom>
          <a:ln w="0">
            <a:noFill/>
          </a:ln>
        </p:spPr>
      </p:pic>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8" name="CustomShape 195"/>
          <p:cNvSpPr/>
          <p:nvPr/>
        </p:nvSpPr>
        <p:spPr>
          <a:xfrm>
            <a:off x="335520" y="764640"/>
            <a:ext cx="10739880" cy="490680"/>
          </a:xfrm>
          <a:prstGeom prst="rect">
            <a:avLst/>
          </a:prstGeom>
          <a:noFill/>
          <a:ln w="0">
            <a:noFill/>
          </a:ln>
        </p:spPr>
        <p:style>
          <a:lnRef idx="0"/>
          <a:fillRef idx="0"/>
          <a:effectRef idx="0"/>
          <a:fontRef idx="minor"/>
        </p:style>
        <p:txBody>
          <a:bodyPr lIns="90000" rIns="90000" tIns="45000" bIns="45000" anchor="t">
            <a:noAutofit/>
          </a:bodyPr>
          <a:p>
            <a:pPr defTabSz="914400">
              <a:lnSpc>
                <a:spcPct val="100000"/>
              </a:lnSpc>
            </a:pPr>
            <a:r>
              <a:rPr b="1" lang="en-US" sz="2400" spc="-1" strike="noStrike">
                <a:solidFill>
                  <a:srgbClr val="000000"/>
                </a:solidFill>
                <a:latin typeface="DejaVu Sans"/>
                <a:ea typeface="DejaVu Sans"/>
              </a:rPr>
              <a:t>Structure – Paper</a:t>
            </a:r>
            <a:endParaRPr b="0" lang="en-GB" sz="2400" spc="-1" strike="noStrike">
              <a:solidFill>
                <a:srgbClr val="000000"/>
              </a:solidFill>
              <a:latin typeface="Arial"/>
            </a:endParaRPr>
          </a:p>
        </p:txBody>
      </p:sp>
      <p:sp>
        <p:nvSpPr>
          <p:cNvPr id="189" name="CustomShape 255"/>
          <p:cNvSpPr/>
          <p:nvPr/>
        </p:nvSpPr>
        <p:spPr>
          <a:xfrm>
            <a:off x="432720" y="1148040"/>
            <a:ext cx="10348920" cy="4896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190" name="CustomShape 256"/>
          <p:cNvSpPr/>
          <p:nvPr/>
        </p:nvSpPr>
        <p:spPr>
          <a:xfrm>
            <a:off x="432720" y="1148040"/>
            <a:ext cx="10348920" cy="4896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191" name="CustomShape 257"/>
          <p:cNvSpPr/>
          <p:nvPr/>
        </p:nvSpPr>
        <p:spPr>
          <a:xfrm>
            <a:off x="432720" y="1148040"/>
            <a:ext cx="10348920" cy="489600"/>
          </a:xfrm>
          <a:prstGeom prst="rect">
            <a:avLst/>
          </a:prstGeom>
          <a:noFill/>
          <a:ln w="0">
            <a:noFill/>
          </a:ln>
        </p:spPr>
        <p:style>
          <a:lnRef idx="0"/>
          <a:fillRef idx="0"/>
          <a:effectRef idx="0"/>
          <a:fontRef idx="minor"/>
        </p:style>
        <p:txBody>
          <a:bodyPr lIns="0" rIns="0" tIns="0" bIns="0" anchor="ctr">
            <a:noAutofit/>
          </a:bodyPr>
          <a:p>
            <a:pPr defTabSz="914400">
              <a:lnSpc>
                <a:spcPct val="100000"/>
              </a:lnSpc>
            </a:pPr>
            <a:r>
              <a:rPr b="1" lang="en-US" sz="2200" spc="-1" strike="noStrike">
                <a:solidFill>
                  <a:srgbClr val="666666"/>
                </a:solidFill>
                <a:latin typeface="DejaVu Sans"/>
                <a:ea typeface="DejaVu Sans"/>
              </a:rPr>
              <a:t>Mind Map – References</a:t>
            </a:r>
            <a:endParaRPr b="0" lang="en-GB" sz="2200" spc="-1" strike="noStrike">
              <a:solidFill>
                <a:srgbClr val="000000"/>
              </a:solidFill>
              <a:latin typeface="Arial"/>
            </a:endParaRPr>
          </a:p>
        </p:txBody>
      </p:sp>
      <p:pic>
        <p:nvPicPr>
          <p:cNvPr id="192" name="" descr=""/>
          <p:cNvPicPr/>
          <p:nvPr/>
        </p:nvPicPr>
        <p:blipFill>
          <a:blip r:embed="rId1"/>
          <a:stretch/>
        </p:blipFill>
        <p:spPr>
          <a:xfrm>
            <a:off x="2700000" y="2700000"/>
            <a:ext cx="6818400" cy="2351880"/>
          </a:xfrm>
          <a:prstGeom prst="rect">
            <a:avLst/>
          </a:prstGeom>
          <a:ln w="0">
            <a:noFill/>
          </a:ln>
        </p:spPr>
      </p:pic>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3" name="CustomShape 98"/>
          <p:cNvSpPr/>
          <p:nvPr/>
        </p:nvSpPr>
        <p:spPr>
          <a:xfrm>
            <a:off x="335520" y="4406760"/>
            <a:ext cx="10738440" cy="1347480"/>
          </a:xfrm>
          <a:prstGeom prst="rect">
            <a:avLst/>
          </a:prstGeom>
          <a:noFill/>
          <a:ln w="0">
            <a:noFill/>
          </a:ln>
        </p:spPr>
        <p:style>
          <a:lnRef idx="0"/>
          <a:fillRef idx="0"/>
          <a:effectRef idx="0"/>
          <a:fontRef idx="minor"/>
        </p:style>
        <p:txBody>
          <a:bodyPr lIns="90000" rIns="90000" tIns="45000" bIns="45000" anchor="t">
            <a:noAutofit/>
          </a:bodyPr>
          <a:p>
            <a:pPr defTabSz="914400">
              <a:lnSpc>
                <a:spcPct val="100000"/>
              </a:lnSpc>
            </a:pPr>
            <a:r>
              <a:rPr b="1" lang="en-US" sz="3000" spc="-1" strike="noStrike" cap="all">
                <a:solidFill>
                  <a:srgbClr val="008c4f"/>
                </a:solidFill>
                <a:latin typeface="Arial Unicode MS"/>
                <a:ea typeface="DejaVu Sans"/>
              </a:rPr>
              <a:t>Structure – Thesis</a:t>
            </a:r>
            <a:endParaRPr b="0" lang="en-GB" sz="3000" spc="-1" strike="noStrike">
              <a:solidFill>
                <a:srgbClr val="000000"/>
              </a:solidFill>
              <a:latin typeface="Arial"/>
            </a:endParaRPr>
          </a:p>
        </p:txBody>
      </p:sp>
      <p:sp>
        <p:nvSpPr>
          <p:cNvPr id="194" name="CustomShape 99"/>
          <p:cNvSpPr/>
          <p:nvPr/>
        </p:nvSpPr>
        <p:spPr>
          <a:xfrm>
            <a:off x="335520" y="2906640"/>
            <a:ext cx="10738440" cy="14853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5" name="CustomShape 126"/>
          <p:cNvSpPr/>
          <p:nvPr/>
        </p:nvSpPr>
        <p:spPr>
          <a:xfrm>
            <a:off x="335520" y="764640"/>
            <a:ext cx="10739880" cy="490680"/>
          </a:xfrm>
          <a:prstGeom prst="rect">
            <a:avLst/>
          </a:prstGeom>
          <a:noFill/>
          <a:ln w="0">
            <a:noFill/>
          </a:ln>
        </p:spPr>
        <p:style>
          <a:lnRef idx="0"/>
          <a:fillRef idx="0"/>
          <a:effectRef idx="0"/>
          <a:fontRef idx="minor"/>
        </p:style>
        <p:txBody>
          <a:bodyPr lIns="90000" rIns="90000" tIns="45000" bIns="45000" anchor="t">
            <a:noAutofit/>
          </a:bodyPr>
          <a:p>
            <a:pPr defTabSz="914400">
              <a:lnSpc>
                <a:spcPct val="100000"/>
              </a:lnSpc>
            </a:pPr>
            <a:r>
              <a:rPr b="1" lang="en-US" sz="2400" spc="-1" strike="noStrike">
                <a:solidFill>
                  <a:srgbClr val="000000"/>
                </a:solidFill>
                <a:latin typeface="DejaVu Sans"/>
                <a:ea typeface="DejaVu Sans"/>
              </a:rPr>
              <a:t>Structure – Thesis</a:t>
            </a:r>
            <a:endParaRPr b="0" lang="en-GB" sz="2400" spc="-1" strike="noStrike">
              <a:solidFill>
                <a:srgbClr val="000000"/>
              </a:solidFill>
              <a:latin typeface="Arial"/>
            </a:endParaRPr>
          </a:p>
        </p:txBody>
      </p:sp>
      <p:sp>
        <p:nvSpPr>
          <p:cNvPr id="196" name="CustomShape 127"/>
          <p:cNvSpPr/>
          <p:nvPr/>
        </p:nvSpPr>
        <p:spPr>
          <a:xfrm>
            <a:off x="432720" y="1148040"/>
            <a:ext cx="10348920" cy="4896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197" name="CustomShape 128"/>
          <p:cNvSpPr/>
          <p:nvPr/>
        </p:nvSpPr>
        <p:spPr>
          <a:xfrm>
            <a:off x="432720" y="1148040"/>
            <a:ext cx="10348920" cy="4896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198" name="CustomShape 129"/>
          <p:cNvSpPr/>
          <p:nvPr/>
        </p:nvSpPr>
        <p:spPr>
          <a:xfrm>
            <a:off x="432720" y="1148040"/>
            <a:ext cx="10348920" cy="489600"/>
          </a:xfrm>
          <a:prstGeom prst="rect">
            <a:avLst/>
          </a:prstGeom>
          <a:noFill/>
          <a:ln w="0">
            <a:noFill/>
          </a:ln>
        </p:spPr>
        <p:style>
          <a:lnRef idx="0"/>
          <a:fillRef idx="0"/>
          <a:effectRef idx="0"/>
          <a:fontRef idx="minor"/>
        </p:style>
        <p:txBody>
          <a:bodyPr lIns="0" rIns="0" tIns="0" bIns="0" anchor="ctr">
            <a:noAutofit/>
          </a:bodyPr>
          <a:p>
            <a:pPr defTabSz="914400">
              <a:lnSpc>
                <a:spcPct val="100000"/>
              </a:lnSpc>
            </a:pPr>
            <a:r>
              <a:rPr b="1" lang="en-US" sz="2200" spc="-1" strike="noStrike">
                <a:solidFill>
                  <a:srgbClr val="666666"/>
                </a:solidFill>
                <a:latin typeface="DejaVu Sans"/>
                <a:ea typeface="DejaVu Sans"/>
              </a:rPr>
              <a:t>Mind Map – Overview </a:t>
            </a:r>
            <a:endParaRPr b="0" lang="en-GB" sz="2200" spc="-1" strike="noStrike">
              <a:solidFill>
                <a:srgbClr val="000000"/>
              </a:solidFill>
              <a:latin typeface="Arial"/>
            </a:endParaRPr>
          </a:p>
        </p:txBody>
      </p:sp>
      <p:pic>
        <p:nvPicPr>
          <p:cNvPr id="199" name="" descr=""/>
          <p:cNvPicPr/>
          <p:nvPr/>
        </p:nvPicPr>
        <p:blipFill>
          <a:blip r:embed="rId1"/>
          <a:stretch/>
        </p:blipFill>
        <p:spPr>
          <a:xfrm>
            <a:off x="1620000" y="1638000"/>
            <a:ext cx="8819640" cy="5305320"/>
          </a:xfrm>
          <a:prstGeom prst="rect">
            <a:avLst/>
          </a:prstGeom>
          <a:ln w="0">
            <a:noFill/>
          </a:ln>
        </p:spPr>
      </p:pic>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0" name="CustomShape 134"/>
          <p:cNvSpPr/>
          <p:nvPr/>
        </p:nvSpPr>
        <p:spPr>
          <a:xfrm>
            <a:off x="335520" y="764640"/>
            <a:ext cx="10739880" cy="490680"/>
          </a:xfrm>
          <a:prstGeom prst="rect">
            <a:avLst/>
          </a:prstGeom>
          <a:noFill/>
          <a:ln w="0">
            <a:noFill/>
          </a:ln>
        </p:spPr>
        <p:style>
          <a:lnRef idx="0"/>
          <a:fillRef idx="0"/>
          <a:effectRef idx="0"/>
          <a:fontRef idx="minor"/>
        </p:style>
        <p:txBody>
          <a:bodyPr lIns="90000" rIns="90000" tIns="45000" bIns="45000" anchor="t">
            <a:noAutofit/>
          </a:bodyPr>
          <a:p>
            <a:pPr defTabSz="914400">
              <a:lnSpc>
                <a:spcPct val="100000"/>
              </a:lnSpc>
            </a:pPr>
            <a:r>
              <a:rPr b="1" lang="en-US" sz="2400" spc="-1" strike="noStrike">
                <a:solidFill>
                  <a:srgbClr val="000000"/>
                </a:solidFill>
                <a:latin typeface="DejaVu Sans"/>
                <a:ea typeface="DejaVu Sans"/>
              </a:rPr>
              <a:t>Structure – Thesis</a:t>
            </a:r>
            <a:endParaRPr b="0" lang="en-GB" sz="2400" spc="-1" strike="noStrike">
              <a:solidFill>
                <a:srgbClr val="000000"/>
              </a:solidFill>
              <a:latin typeface="Arial"/>
            </a:endParaRPr>
          </a:p>
        </p:txBody>
      </p:sp>
      <p:sp>
        <p:nvSpPr>
          <p:cNvPr id="201" name="CustomShape 135"/>
          <p:cNvSpPr/>
          <p:nvPr/>
        </p:nvSpPr>
        <p:spPr>
          <a:xfrm>
            <a:off x="432720" y="1148040"/>
            <a:ext cx="10348920" cy="4896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202" name="CustomShape 136"/>
          <p:cNvSpPr/>
          <p:nvPr/>
        </p:nvSpPr>
        <p:spPr>
          <a:xfrm>
            <a:off x="432720" y="1148040"/>
            <a:ext cx="10348920" cy="4896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203" name="CustomShape 137"/>
          <p:cNvSpPr/>
          <p:nvPr/>
        </p:nvSpPr>
        <p:spPr>
          <a:xfrm>
            <a:off x="432720" y="1148040"/>
            <a:ext cx="10348920" cy="489600"/>
          </a:xfrm>
          <a:prstGeom prst="rect">
            <a:avLst/>
          </a:prstGeom>
          <a:noFill/>
          <a:ln w="0">
            <a:noFill/>
          </a:ln>
        </p:spPr>
        <p:style>
          <a:lnRef idx="0"/>
          <a:fillRef idx="0"/>
          <a:effectRef idx="0"/>
          <a:fontRef idx="minor"/>
        </p:style>
        <p:txBody>
          <a:bodyPr lIns="0" rIns="0" tIns="0" bIns="0" anchor="ctr">
            <a:noAutofit/>
          </a:bodyPr>
          <a:p>
            <a:pPr defTabSz="914400">
              <a:lnSpc>
                <a:spcPct val="100000"/>
              </a:lnSpc>
            </a:pPr>
            <a:r>
              <a:rPr b="1" lang="en-US" sz="2200" spc="-1" strike="noStrike">
                <a:solidFill>
                  <a:srgbClr val="666666"/>
                </a:solidFill>
                <a:latin typeface="DejaVu Sans"/>
                <a:ea typeface="DejaVu Sans"/>
              </a:rPr>
              <a:t>Mind Map – Abstract</a:t>
            </a:r>
            <a:endParaRPr b="0" lang="en-GB" sz="2200" spc="-1" strike="noStrike">
              <a:solidFill>
                <a:srgbClr val="000000"/>
              </a:solidFill>
              <a:latin typeface="Arial"/>
            </a:endParaRPr>
          </a:p>
        </p:txBody>
      </p:sp>
      <p:pic>
        <p:nvPicPr>
          <p:cNvPr id="204" name="" descr=""/>
          <p:cNvPicPr/>
          <p:nvPr/>
        </p:nvPicPr>
        <p:blipFill>
          <a:blip r:embed="rId1"/>
          <a:stretch/>
        </p:blipFill>
        <p:spPr>
          <a:xfrm>
            <a:off x="1566720" y="2389320"/>
            <a:ext cx="9052920" cy="3190320"/>
          </a:xfrm>
          <a:prstGeom prst="rect">
            <a:avLst/>
          </a:prstGeom>
          <a:ln w="0">
            <a:noFill/>
          </a:ln>
        </p:spPr>
      </p:pic>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5" name="CustomShape 138"/>
          <p:cNvSpPr/>
          <p:nvPr/>
        </p:nvSpPr>
        <p:spPr>
          <a:xfrm>
            <a:off x="335520" y="764640"/>
            <a:ext cx="10739880" cy="490680"/>
          </a:xfrm>
          <a:prstGeom prst="rect">
            <a:avLst/>
          </a:prstGeom>
          <a:noFill/>
          <a:ln w="0">
            <a:noFill/>
          </a:ln>
        </p:spPr>
        <p:style>
          <a:lnRef idx="0"/>
          <a:fillRef idx="0"/>
          <a:effectRef idx="0"/>
          <a:fontRef idx="minor"/>
        </p:style>
        <p:txBody>
          <a:bodyPr lIns="90000" rIns="90000" tIns="45000" bIns="45000" anchor="t">
            <a:noAutofit/>
          </a:bodyPr>
          <a:p>
            <a:pPr defTabSz="914400">
              <a:lnSpc>
                <a:spcPct val="100000"/>
              </a:lnSpc>
            </a:pPr>
            <a:r>
              <a:rPr b="1" lang="en-US" sz="2400" spc="-1" strike="noStrike">
                <a:solidFill>
                  <a:srgbClr val="000000"/>
                </a:solidFill>
                <a:latin typeface="DejaVu Sans"/>
                <a:ea typeface="DejaVu Sans"/>
              </a:rPr>
              <a:t>Structure – Thesis</a:t>
            </a:r>
            <a:endParaRPr b="0" lang="en-GB" sz="2400" spc="-1" strike="noStrike">
              <a:solidFill>
                <a:srgbClr val="000000"/>
              </a:solidFill>
              <a:latin typeface="Arial"/>
            </a:endParaRPr>
          </a:p>
        </p:txBody>
      </p:sp>
      <p:sp>
        <p:nvSpPr>
          <p:cNvPr id="206" name="CustomShape 139"/>
          <p:cNvSpPr/>
          <p:nvPr/>
        </p:nvSpPr>
        <p:spPr>
          <a:xfrm>
            <a:off x="432720" y="1148040"/>
            <a:ext cx="10348920" cy="4896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207" name="CustomShape 140"/>
          <p:cNvSpPr/>
          <p:nvPr/>
        </p:nvSpPr>
        <p:spPr>
          <a:xfrm>
            <a:off x="432720" y="1148040"/>
            <a:ext cx="10348920" cy="4896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208" name="CustomShape 141"/>
          <p:cNvSpPr/>
          <p:nvPr/>
        </p:nvSpPr>
        <p:spPr>
          <a:xfrm>
            <a:off x="432720" y="1148040"/>
            <a:ext cx="10348920" cy="489600"/>
          </a:xfrm>
          <a:prstGeom prst="rect">
            <a:avLst/>
          </a:prstGeom>
          <a:noFill/>
          <a:ln w="0">
            <a:noFill/>
          </a:ln>
        </p:spPr>
        <p:style>
          <a:lnRef idx="0"/>
          <a:fillRef idx="0"/>
          <a:effectRef idx="0"/>
          <a:fontRef idx="minor"/>
        </p:style>
        <p:txBody>
          <a:bodyPr lIns="0" rIns="0" tIns="0" bIns="0" anchor="ctr">
            <a:noAutofit/>
          </a:bodyPr>
          <a:p>
            <a:pPr defTabSz="914400">
              <a:lnSpc>
                <a:spcPct val="100000"/>
              </a:lnSpc>
            </a:pPr>
            <a:r>
              <a:rPr b="1" lang="en-US" sz="2200" spc="-1" strike="noStrike">
                <a:solidFill>
                  <a:srgbClr val="666666"/>
                </a:solidFill>
                <a:latin typeface="DejaVu Sans"/>
                <a:ea typeface="DejaVu Sans"/>
              </a:rPr>
              <a:t>Mind Map – Section 1 (Introduction) </a:t>
            </a:r>
            <a:endParaRPr b="0" lang="en-GB" sz="2200" spc="-1" strike="noStrike">
              <a:solidFill>
                <a:srgbClr val="000000"/>
              </a:solidFill>
              <a:latin typeface="Arial"/>
            </a:endParaRPr>
          </a:p>
        </p:txBody>
      </p:sp>
      <p:pic>
        <p:nvPicPr>
          <p:cNvPr id="209" name="" descr=""/>
          <p:cNvPicPr/>
          <p:nvPr/>
        </p:nvPicPr>
        <p:blipFill>
          <a:blip r:embed="rId1"/>
          <a:stretch/>
        </p:blipFill>
        <p:spPr>
          <a:xfrm>
            <a:off x="636120" y="1923480"/>
            <a:ext cx="10343520" cy="4376160"/>
          </a:xfrm>
          <a:prstGeom prst="rect">
            <a:avLst/>
          </a:prstGeom>
          <a:ln w="0">
            <a:noFill/>
          </a:ln>
        </p:spPr>
      </p:pic>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0" name="CustomShape 142"/>
          <p:cNvSpPr/>
          <p:nvPr/>
        </p:nvSpPr>
        <p:spPr>
          <a:xfrm>
            <a:off x="335520" y="764640"/>
            <a:ext cx="10739880" cy="490680"/>
          </a:xfrm>
          <a:prstGeom prst="rect">
            <a:avLst/>
          </a:prstGeom>
          <a:noFill/>
          <a:ln w="0">
            <a:noFill/>
          </a:ln>
        </p:spPr>
        <p:style>
          <a:lnRef idx="0"/>
          <a:fillRef idx="0"/>
          <a:effectRef idx="0"/>
          <a:fontRef idx="minor"/>
        </p:style>
        <p:txBody>
          <a:bodyPr lIns="90000" rIns="90000" tIns="45000" bIns="45000" anchor="t">
            <a:noAutofit/>
          </a:bodyPr>
          <a:p>
            <a:pPr defTabSz="914400">
              <a:lnSpc>
                <a:spcPct val="100000"/>
              </a:lnSpc>
            </a:pPr>
            <a:r>
              <a:rPr b="1" lang="en-US" sz="2400" spc="-1" strike="noStrike">
                <a:solidFill>
                  <a:srgbClr val="000000"/>
                </a:solidFill>
                <a:latin typeface="DejaVu Sans"/>
                <a:ea typeface="DejaVu Sans"/>
              </a:rPr>
              <a:t>Structure – Thesis</a:t>
            </a:r>
            <a:endParaRPr b="0" lang="en-GB" sz="2400" spc="-1" strike="noStrike">
              <a:solidFill>
                <a:srgbClr val="000000"/>
              </a:solidFill>
              <a:latin typeface="Arial"/>
            </a:endParaRPr>
          </a:p>
        </p:txBody>
      </p:sp>
      <p:sp>
        <p:nvSpPr>
          <p:cNvPr id="211" name="CustomShape 143"/>
          <p:cNvSpPr/>
          <p:nvPr/>
        </p:nvSpPr>
        <p:spPr>
          <a:xfrm>
            <a:off x="432720" y="1148040"/>
            <a:ext cx="10348920" cy="4896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212" name="CustomShape 144"/>
          <p:cNvSpPr/>
          <p:nvPr/>
        </p:nvSpPr>
        <p:spPr>
          <a:xfrm>
            <a:off x="432720" y="1148040"/>
            <a:ext cx="10348920" cy="4896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213" name="CustomShape 145"/>
          <p:cNvSpPr/>
          <p:nvPr/>
        </p:nvSpPr>
        <p:spPr>
          <a:xfrm>
            <a:off x="432720" y="1148040"/>
            <a:ext cx="10348920" cy="489600"/>
          </a:xfrm>
          <a:prstGeom prst="rect">
            <a:avLst/>
          </a:prstGeom>
          <a:noFill/>
          <a:ln w="0">
            <a:noFill/>
          </a:ln>
        </p:spPr>
        <p:style>
          <a:lnRef idx="0"/>
          <a:fillRef idx="0"/>
          <a:effectRef idx="0"/>
          <a:fontRef idx="minor"/>
        </p:style>
        <p:txBody>
          <a:bodyPr lIns="0" rIns="0" tIns="0" bIns="0" anchor="ctr">
            <a:noAutofit/>
          </a:bodyPr>
          <a:p>
            <a:pPr defTabSz="914400">
              <a:lnSpc>
                <a:spcPct val="100000"/>
              </a:lnSpc>
            </a:pPr>
            <a:r>
              <a:rPr b="1" lang="en-US" sz="2200" spc="-1" strike="noStrike">
                <a:solidFill>
                  <a:srgbClr val="666666"/>
                </a:solidFill>
                <a:latin typeface="DejaVu Sans"/>
                <a:ea typeface="DejaVu Sans"/>
              </a:rPr>
              <a:t>Mind Map – Section 2 (Bridge Section) </a:t>
            </a:r>
            <a:endParaRPr b="0" lang="en-GB" sz="2200" spc="-1" strike="noStrike">
              <a:solidFill>
                <a:srgbClr val="000000"/>
              </a:solidFill>
              <a:latin typeface="Arial"/>
            </a:endParaRPr>
          </a:p>
        </p:txBody>
      </p:sp>
      <p:pic>
        <p:nvPicPr>
          <p:cNvPr id="214" name="" descr=""/>
          <p:cNvPicPr/>
          <p:nvPr/>
        </p:nvPicPr>
        <p:blipFill>
          <a:blip r:embed="rId1"/>
          <a:stretch/>
        </p:blipFill>
        <p:spPr>
          <a:xfrm>
            <a:off x="540000" y="3240000"/>
            <a:ext cx="10665360" cy="1619640"/>
          </a:xfrm>
          <a:prstGeom prst="rect">
            <a:avLst/>
          </a:prstGeom>
          <a:ln w="0">
            <a:noFill/>
          </a:ln>
        </p:spPr>
      </p:pic>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5" name="CustomShape 34"/>
          <p:cNvSpPr/>
          <p:nvPr/>
        </p:nvSpPr>
        <p:spPr>
          <a:xfrm>
            <a:off x="335520" y="764640"/>
            <a:ext cx="10739880" cy="490680"/>
          </a:xfrm>
          <a:prstGeom prst="rect">
            <a:avLst/>
          </a:prstGeom>
          <a:noFill/>
          <a:ln w="0">
            <a:noFill/>
          </a:ln>
        </p:spPr>
        <p:style>
          <a:lnRef idx="0"/>
          <a:fillRef idx="0"/>
          <a:effectRef idx="0"/>
          <a:fontRef idx="minor"/>
        </p:style>
        <p:txBody>
          <a:bodyPr lIns="90000" rIns="90000" tIns="45000" bIns="45000" anchor="t">
            <a:noAutofit/>
          </a:bodyPr>
          <a:p>
            <a:pPr defTabSz="914400">
              <a:lnSpc>
                <a:spcPct val="100000"/>
              </a:lnSpc>
            </a:pPr>
            <a:r>
              <a:rPr b="1" lang="en-US" sz="2400" spc="-1" strike="noStrike">
                <a:solidFill>
                  <a:srgbClr val="000000"/>
                </a:solidFill>
                <a:latin typeface="DejaVu Sans"/>
                <a:ea typeface="DejaVu Sans"/>
              </a:rPr>
              <a:t>Structure – Thesis</a:t>
            </a:r>
            <a:endParaRPr b="0" lang="en-GB" sz="2400" spc="-1" strike="noStrike">
              <a:solidFill>
                <a:srgbClr val="000000"/>
              </a:solidFill>
              <a:latin typeface="Arial"/>
            </a:endParaRPr>
          </a:p>
        </p:txBody>
      </p:sp>
      <p:sp>
        <p:nvSpPr>
          <p:cNvPr id="216" name="CustomShape 35"/>
          <p:cNvSpPr/>
          <p:nvPr/>
        </p:nvSpPr>
        <p:spPr>
          <a:xfrm>
            <a:off x="432720" y="1148040"/>
            <a:ext cx="10348920" cy="4896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217" name="CustomShape 65"/>
          <p:cNvSpPr/>
          <p:nvPr/>
        </p:nvSpPr>
        <p:spPr>
          <a:xfrm>
            <a:off x="432720" y="1148040"/>
            <a:ext cx="10348920" cy="4896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218" name="CustomShape 66"/>
          <p:cNvSpPr/>
          <p:nvPr/>
        </p:nvSpPr>
        <p:spPr>
          <a:xfrm>
            <a:off x="432720" y="1148040"/>
            <a:ext cx="10348920" cy="489600"/>
          </a:xfrm>
          <a:prstGeom prst="rect">
            <a:avLst/>
          </a:prstGeom>
          <a:noFill/>
          <a:ln w="0">
            <a:noFill/>
          </a:ln>
        </p:spPr>
        <p:style>
          <a:lnRef idx="0"/>
          <a:fillRef idx="0"/>
          <a:effectRef idx="0"/>
          <a:fontRef idx="minor"/>
        </p:style>
        <p:txBody>
          <a:bodyPr lIns="0" rIns="0" tIns="0" bIns="0" anchor="ctr">
            <a:noAutofit/>
          </a:bodyPr>
          <a:p>
            <a:pPr defTabSz="914400">
              <a:lnSpc>
                <a:spcPct val="100000"/>
              </a:lnSpc>
            </a:pPr>
            <a:r>
              <a:rPr b="1" lang="en-US" sz="2200" spc="-1" strike="noStrike">
                <a:solidFill>
                  <a:srgbClr val="666666"/>
                </a:solidFill>
                <a:latin typeface="DejaVu Sans"/>
                <a:ea typeface="DejaVu Sans"/>
              </a:rPr>
              <a:t>Mind Map – Section 3/4/5 (Answers to RQs) </a:t>
            </a:r>
            <a:endParaRPr b="0" lang="en-GB" sz="2200" spc="-1" strike="noStrike">
              <a:solidFill>
                <a:srgbClr val="000000"/>
              </a:solidFill>
              <a:latin typeface="Arial"/>
            </a:endParaRPr>
          </a:p>
        </p:txBody>
      </p:sp>
      <p:pic>
        <p:nvPicPr>
          <p:cNvPr id="219" name="" descr=""/>
          <p:cNvPicPr/>
          <p:nvPr/>
        </p:nvPicPr>
        <p:blipFill>
          <a:blip r:embed="rId1"/>
          <a:stretch/>
        </p:blipFill>
        <p:spPr>
          <a:xfrm>
            <a:off x="236880" y="1788480"/>
            <a:ext cx="11462760" cy="4871160"/>
          </a:xfrm>
          <a:prstGeom prst="rect">
            <a:avLst/>
          </a:prstGeom>
          <a:ln w="0">
            <a:noFill/>
          </a:ln>
        </p:spPr>
      </p:pic>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0" name="CustomShape 258"/>
          <p:cNvSpPr/>
          <p:nvPr/>
        </p:nvSpPr>
        <p:spPr>
          <a:xfrm>
            <a:off x="335520" y="764640"/>
            <a:ext cx="10739880" cy="490680"/>
          </a:xfrm>
          <a:prstGeom prst="rect">
            <a:avLst/>
          </a:prstGeom>
          <a:noFill/>
          <a:ln w="0">
            <a:noFill/>
          </a:ln>
        </p:spPr>
        <p:style>
          <a:lnRef idx="0"/>
          <a:fillRef idx="0"/>
          <a:effectRef idx="0"/>
          <a:fontRef idx="minor"/>
        </p:style>
        <p:txBody>
          <a:bodyPr lIns="90000" rIns="90000" tIns="45000" bIns="45000" anchor="t">
            <a:noAutofit/>
          </a:bodyPr>
          <a:p>
            <a:pPr defTabSz="914400">
              <a:lnSpc>
                <a:spcPct val="100000"/>
              </a:lnSpc>
            </a:pPr>
            <a:r>
              <a:rPr b="1" lang="en-US" sz="2400" spc="-1" strike="noStrike">
                <a:solidFill>
                  <a:srgbClr val="000000"/>
                </a:solidFill>
                <a:latin typeface="DejaVu Sans"/>
                <a:ea typeface="DejaVu Sans"/>
              </a:rPr>
              <a:t>Structure – Thesis</a:t>
            </a:r>
            <a:endParaRPr b="0" lang="en-GB" sz="2400" spc="-1" strike="noStrike">
              <a:solidFill>
                <a:srgbClr val="000000"/>
              </a:solidFill>
              <a:latin typeface="Arial"/>
            </a:endParaRPr>
          </a:p>
        </p:txBody>
      </p:sp>
      <p:sp>
        <p:nvSpPr>
          <p:cNvPr id="221" name="CustomShape 259"/>
          <p:cNvSpPr/>
          <p:nvPr/>
        </p:nvSpPr>
        <p:spPr>
          <a:xfrm>
            <a:off x="432720" y="1148040"/>
            <a:ext cx="10348920" cy="4896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222" name="CustomShape 260"/>
          <p:cNvSpPr/>
          <p:nvPr/>
        </p:nvSpPr>
        <p:spPr>
          <a:xfrm>
            <a:off x="432720" y="1148040"/>
            <a:ext cx="10348920" cy="4896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223" name="CustomShape 261"/>
          <p:cNvSpPr/>
          <p:nvPr/>
        </p:nvSpPr>
        <p:spPr>
          <a:xfrm>
            <a:off x="432720" y="1148040"/>
            <a:ext cx="10348920" cy="489600"/>
          </a:xfrm>
          <a:prstGeom prst="rect">
            <a:avLst/>
          </a:prstGeom>
          <a:noFill/>
          <a:ln w="0">
            <a:noFill/>
          </a:ln>
        </p:spPr>
        <p:style>
          <a:lnRef idx="0"/>
          <a:fillRef idx="0"/>
          <a:effectRef idx="0"/>
          <a:fontRef idx="minor"/>
        </p:style>
        <p:txBody>
          <a:bodyPr lIns="0" rIns="0" tIns="0" bIns="0" anchor="ctr">
            <a:noAutofit/>
          </a:bodyPr>
          <a:p>
            <a:pPr defTabSz="914400">
              <a:lnSpc>
                <a:spcPct val="100000"/>
              </a:lnSpc>
            </a:pPr>
            <a:r>
              <a:rPr b="1" lang="en-US" sz="2200" spc="-1" strike="noStrike">
                <a:solidFill>
                  <a:srgbClr val="666666"/>
                </a:solidFill>
                <a:latin typeface="DejaVu Sans"/>
                <a:ea typeface="DejaVu Sans"/>
              </a:rPr>
              <a:t>Mind Map – Section 6 (Evaluation) </a:t>
            </a:r>
            <a:endParaRPr b="0" lang="en-GB" sz="2200" spc="-1" strike="noStrike">
              <a:solidFill>
                <a:srgbClr val="000000"/>
              </a:solidFill>
              <a:latin typeface="Arial"/>
            </a:endParaRPr>
          </a:p>
        </p:txBody>
      </p:sp>
      <p:pic>
        <p:nvPicPr>
          <p:cNvPr id="224" name="" descr=""/>
          <p:cNvPicPr/>
          <p:nvPr/>
        </p:nvPicPr>
        <p:blipFill>
          <a:blip r:embed="rId1"/>
          <a:stretch/>
        </p:blipFill>
        <p:spPr>
          <a:xfrm>
            <a:off x="1874520" y="3060000"/>
            <a:ext cx="8205120" cy="1619640"/>
          </a:xfrm>
          <a:prstGeom prst="rect">
            <a:avLst/>
          </a:prstGeom>
          <a:ln w="0">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 name="CustomShape 20"/>
          <p:cNvSpPr/>
          <p:nvPr/>
        </p:nvSpPr>
        <p:spPr>
          <a:xfrm>
            <a:off x="335520" y="764640"/>
            <a:ext cx="10739880" cy="490680"/>
          </a:xfrm>
          <a:prstGeom prst="rect">
            <a:avLst/>
          </a:prstGeom>
          <a:noFill/>
          <a:ln w="0">
            <a:noFill/>
          </a:ln>
        </p:spPr>
        <p:style>
          <a:lnRef idx="0"/>
          <a:fillRef idx="0"/>
          <a:effectRef idx="0"/>
          <a:fontRef idx="minor"/>
        </p:style>
        <p:txBody>
          <a:bodyPr lIns="90000" rIns="90000" tIns="45000" bIns="45000" anchor="t">
            <a:noAutofit/>
          </a:bodyPr>
          <a:p>
            <a:pPr defTabSz="914400">
              <a:lnSpc>
                <a:spcPct val="100000"/>
              </a:lnSpc>
            </a:pPr>
            <a:r>
              <a:rPr b="1" lang="en-US" sz="2400" spc="-1" strike="noStrike">
                <a:solidFill>
                  <a:srgbClr val="000000"/>
                </a:solidFill>
                <a:latin typeface="DejaVu Sans"/>
                <a:ea typeface="DejaVu Sans"/>
              </a:rPr>
              <a:t>Introduction</a:t>
            </a:r>
            <a:endParaRPr b="0" lang="en-GB" sz="2400" spc="-1" strike="noStrike">
              <a:solidFill>
                <a:srgbClr val="000000"/>
              </a:solidFill>
              <a:latin typeface="Arial"/>
            </a:endParaRPr>
          </a:p>
        </p:txBody>
      </p:sp>
      <p:sp>
        <p:nvSpPr>
          <p:cNvPr id="54" name="CustomShape 21"/>
          <p:cNvSpPr/>
          <p:nvPr/>
        </p:nvSpPr>
        <p:spPr>
          <a:xfrm>
            <a:off x="432720" y="1148040"/>
            <a:ext cx="10348920" cy="4896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55" name="CustomShape 22"/>
          <p:cNvSpPr/>
          <p:nvPr/>
        </p:nvSpPr>
        <p:spPr>
          <a:xfrm>
            <a:off x="432720" y="1148040"/>
            <a:ext cx="10348920" cy="4896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56" name="CustomShape 23"/>
          <p:cNvSpPr/>
          <p:nvPr/>
        </p:nvSpPr>
        <p:spPr>
          <a:xfrm>
            <a:off x="432720" y="1148040"/>
            <a:ext cx="10348920" cy="489600"/>
          </a:xfrm>
          <a:prstGeom prst="rect">
            <a:avLst/>
          </a:prstGeom>
          <a:noFill/>
          <a:ln w="0">
            <a:noFill/>
          </a:ln>
        </p:spPr>
        <p:style>
          <a:lnRef idx="0"/>
          <a:fillRef idx="0"/>
          <a:effectRef idx="0"/>
          <a:fontRef idx="minor"/>
        </p:style>
        <p:txBody>
          <a:bodyPr lIns="0" rIns="0" tIns="0" bIns="0" anchor="ctr">
            <a:noAutofit/>
          </a:bodyPr>
          <a:p>
            <a:pPr defTabSz="914400">
              <a:lnSpc>
                <a:spcPct val="100000"/>
              </a:lnSpc>
            </a:pPr>
            <a:r>
              <a:rPr b="1" lang="en-US" sz="2200" spc="-1" strike="noStrike">
                <a:solidFill>
                  <a:srgbClr val="666666"/>
                </a:solidFill>
                <a:latin typeface="DejaVu Sans"/>
                <a:ea typeface="DejaVu Sans"/>
              </a:rPr>
              <a:t>Overview</a:t>
            </a:r>
            <a:endParaRPr b="0" lang="en-GB" sz="2200" spc="-1" strike="noStrike">
              <a:solidFill>
                <a:srgbClr val="000000"/>
              </a:solidFill>
              <a:latin typeface="Arial"/>
            </a:endParaRPr>
          </a:p>
        </p:txBody>
      </p:sp>
      <p:sp>
        <p:nvSpPr>
          <p:cNvPr id="57" name="CustomShape 24"/>
          <p:cNvSpPr/>
          <p:nvPr/>
        </p:nvSpPr>
        <p:spPr>
          <a:xfrm>
            <a:off x="360000" y="2859480"/>
            <a:ext cx="8999280" cy="2179800"/>
          </a:xfrm>
          <a:prstGeom prst="roundRect">
            <a:avLst>
              <a:gd name="adj" fmla="val 16667"/>
            </a:avLst>
          </a:prstGeom>
          <a:noFill/>
          <a:ln>
            <a:solidFill>
              <a:srgbClr val="008c4f"/>
            </a:solidFill>
            <a:round/>
          </a:ln>
        </p:spPr>
        <p:style>
          <a:lnRef idx="2">
            <a:schemeClr val="accent5"/>
          </a:lnRef>
          <a:fillRef idx="1">
            <a:schemeClr val="lt1"/>
          </a:fillRef>
          <a:effectRef idx="0">
            <a:schemeClr val="accent5"/>
          </a:effectRef>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58" name="CustomShape 25"/>
          <p:cNvSpPr/>
          <p:nvPr/>
        </p:nvSpPr>
        <p:spPr>
          <a:xfrm>
            <a:off x="335520" y="1268280"/>
            <a:ext cx="10739880" cy="5027400"/>
          </a:xfrm>
          <a:prstGeom prst="rect">
            <a:avLst/>
          </a:prstGeom>
          <a:noFill/>
          <a:ln w="0">
            <a:noFill/>
          </a:ln>
        </p:spPr>
        <p:style>
          <a:lnRef idx="0"/>
          <a:fillRef idx="0"/>
          <a:effectRef idx="0"/>
          <a:fontRef idx="minor"/>
        </p:style>
        <p:txBody>
          <a:bodyPr lIns="90000" rIns="90000" tIns="45000" bIns="45000" anchor="ctr">
            <a:noAutofit/>
          </a:bodyPr>
          <a:p>
            <a:pPr defTabSz="914400">
              <a:lnSpc>
                <a:spcPct val="100000"/>
              </a:lnSpc>
            </a:pPr>
            <a:endParaRPr b="0" lang="en-GB" sz="1800" spc="-1" strike="noStrike">
              <a:solidFill>
                <a:srgbClr val="000000"/>
              </a:solidFill>
              <a:latin typeface="Arial"/>
            </a:endParaRPr>
          </a:p>
          <a:p>
            <a:pPr marL="195120" indent="-185040" defTabSz="914400">
              <a:lnSpc>
                <a:spcPct val="100000"/>
              </a:lnSpc>
              <a:spcBef>
                <a:spcPts val="360"/>
              </a:spcBef>
              <a:buClr>
                <a:srgbClr val="008c4f"/>
              </a:buClr>
              <a:buSzPct val="80000"/>
              <a:buFont typeface="Wingdings" charset="2"/>
              <a:buChar char=""/>
            </a:pPr>
            <a:r>
              <a:rPr b="1" lang="en-US" sz="1800" spc="-1" strike="noStrike">
                <a:solidFill>
                  <a:srgbClr val="000000"/>
                </a:solidFill>
                <a:latin typeface="DejaVu Sans"/>
                <a:ea typeface="DejaVu Sans"/>
              </a:rPr>
              <a:t>How to write a thesis, or a research paper?</a:t>
            </a:r>
            <a:endParaRPr b="0" lang="en-GB" sz="1800" spc="-1" strike="noStrike">
              <a:solidFill>
                <a:srgbClr val="000000"/>
              </a:solidFill>
              <a:latin typeface="Arial"/>
            </a:endParaRPr>
          </a:p>
          <a:p>
            <a:pPr lvl="1" marL="432000" indent="-209880" defTabSz="914400">
              <a:lnSpc>
                <a:spcPct val="100000"/>
              </a:lnSpc>
              <a:spcBef>
                <a:spcPts val="360"/>
              </a:spcBef>
              <a:buClr>
                <a:srgbClr val="008c4f"/>
              </a:buClr>
              <a:buSzPct val="45000"/>
              <a:buFont typeface="OpenSymbol"/>
              <a:buChar char="—"/>
            </a:pPr>
            <a:r>
              <a:rPr b="0" lang="en-US" sz="1800" spc="-1" strike="noStrike">
                <a:solidFill>
                  <a:srgbClr val="000000"/>
                </a:solidFill>
                <a:latin typeface="DejaVu Sans"/>
                <a:ea typeface="DejaVu Sans"/>
              </a:rPr>
              <a:t>What are the required theoretical concepts to write a good thesis/paper?</a:t>
            </a:r>
            <a:endParaRPr b="0" lang="en-GB" sz="1800" spc="-1" strike="noStrike">
              <a:solidFill>
                <a:srgbClr val="000000"/>
              </a:solidFill>
              <a:latin typeface="Arial"/>
            </a:endParaRPr>
          </a:p>
          <a:p>
            <a:pPr lvl="1" marL="432000" indent="-209880" defTabSz="914400">
              <a:lnSpc>
                <a:spcPct val="100000"/>
              </a:lnSpc>
              <a:spcBef>
                <a:spcPts val="360"/>
              </a:spcBef>
              <a:buClr>
                <a:srgbClr val="008c4f"/>
              </a:buClr>
              <a:buSzPct val="45000"/>
              <a:buFont typeface="OpenSymbol"/>
              <a:buChar char="—"/>
            </a:pPr>
            <a:r>
              <a:rPr b="0" lang="en-US" sz="1800" spc="-1" strike="noStrike">
                <a:solidFill>
                  <a:srgbClr val="000000"/>
                </a:solidFill>
                <a:latin typeface="DejaVu Sans"/>
                <a:ea typeface="DejaVu Sans"/>
              </a:rPr>
              <a:t>What is the general document structure?</a:t>
            </a:r>
            <a:endParaRPr b="0" lang="en-GB" sz="1800" spc="-1" strike="noStrike">
              <a:solidFill>
                <a:srgbClr val="000000"/>
              </a:solidFill>
              <a:latin typeface="Arial"/>
            </a:endParaRPr>
          </a:p>
          <a:p>
            <a:pPr lvl="1" marL="432000" indent="-209880" defTabSz="914400">
              <a:lnSpc>
                <a:spcPct val="100000"/>
              </a:lnSpc>
              <a:spcBef>
                <a:spcPts val="360"/>
              </a:spcBef>
              <a:buClr>
                <a:srgbClr val="008c4f"/>
              </a:buClr>
              <a:buSzPct val="45000"/>
              <a:buFont typeface="OpenSymbol"/>
              <a:buChar char="—"/>
            </a:pPr>
            <a:r>
              <a:rPr b="0" lang="en-US" sz="1800" spc="-1" strike="noStrike">
                <a:solidFill>
                  <a:srgbClr val="000000"/>
                </a:solidFill>
                <a:latin typeface="DejaVu Sans"/>
                <a:ea typeface="DejaVu Sans"/>
              </a:rPr>
              <a:t>What are the specific steps of writing your thesis/paper?</a:t>
            </a: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5" name="CustomShape 262"/>
          <p:cNvSpPr/>
          <p:nvPr/>
        </p:nvSpPr>
        <p:spPr>
          <a:xfrm>
            <a:off x="335520" y="764640"/>
            <a:ext cx="10739880" cy="490680"/>
          </a:xfrm>
          <a:prstGeom prst="rect">
            <a:avLst/>
          </a:prstGeom>
          <a:noFill/>
          <a:ln w="0">
            <a:noFill/>
          </a:ln>
        </p:spPr>
        <p:style>
          <a:lnRef idx="0"/>
          <a:fillRef idx="0"/>
          <a:effectRef idx="0"/>
          <a:fontRef idx="minor"/>
        </p:style>
        <p:txBody>
          <a:bodyPr lIns="90000" rIns="90000" tIns="45000" bIns="45000" anchor="t">
            <a:noAutofit/>
          </a:bodyPr>
          <a:p>
            <a:pPr defTabSz="914400">
              <a:lnSpc>
                <a:spcPct val="100000"/>
              </a:lnSpc>
            </a:pPr>
            <a:r>
              <a:rPr b="1" lang="en-US" sz="2400" spc="-1" strike="noStrike">
                <a:solidFill>
                  <a:srgbClr val="000000"/>
                </a:solidFill>
                <a:latin typeface="DejaVu Sans"/>
                <a:ea typeface="DejaVu Sans"/>
              </a:rPr>
              <a:t>Structure – Thesis</a:t>
            </a:r>
            <a:endParaRPr b="0" lang="en-GB" sz="2400" spc="-1" strike="noStrike">
              <a:solidFill>
                <a:srgbClr val="000000"/>
              </a:solidFill>
              <a:latin typeface="Arial"/>
            </a:endParaRPr>
          </a:p>
        </p:txBody>
      </p:sp>
      <p:sp>
        <p:nvSpPr>
          <p:cNvPr id="226" name="CustomShape 263"/>
          <p:cNvSpPr/>
          <p:nvPr/>
        </p:nvSpPr>
        <p:spPr>
          <a:xfrm>
            <a:off x="432720" y="1148040"/>
            <a:ext cx="10348920" cy="4896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227" name="CustomShape 264"/>
          <p:cNvSpPr/>
          <p:nvPr/>
        </p:nvSpPr>
        <p:spPr>
          <a:xfrm>
            <a:off x="432720" y="1148040"/>
            <a:ext cx="10348920" cy="4896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228" name="CustomShape 265"/>
          <p:cNvSpPr/>
          <p:nvPr/>
        </p:nvSpPr>
        <p:spPr>
          <a:xfrm>
            <a:off x="432720" y="1148040"/>
            <a:ext cx="10348920" cy="489600"/>
          </a:xfrm>
          <a:prstGeom prst="rect">
            <a:avLst/>
          </a:prstGeom>
          <a:noFill/>
          <a:ln w="0">
            <a:noFill/>
          </a:ln>
        </p:spPr>
        <p:style>
          <a:lnRef idx="0"/>
          <a:fillRef idx="0"/>
          <a:effectRef idx="0"/>
          <a:fontRef idx="minor"/>
        </p:style>
        <p:txBody>
          <a:bodyPr lIns="0" rIns="0" tIns="0" bIns="0" anchor="ctr">
            <a:noAutofit/>
          </a:bodyPr>
          <a:p>
            <a:pPr defTabSz="914400">
              <a:lnSpc>
                <a:spcPct val="100000"/>
              </a:lnSpc>
            </a:pPr>
            <a:r>
              <a:rPr b="1" lang="en-US" sz="2200" spc="-1" strike="noStrike">
                <a:solidFill>
                  <a:srgbClr val="666666"/>
                </a:solidFill>
                <a:latin typeface="DejaVu Sans"/>
                <a:ea typeface="DejaVu Sans"/>
              </a:rPr>
              <a:t>Mind Map – Section 7 (Conclusion) </a:t>
            </a:r>
            <a:endParaRPr b="0" lang="en-GB" sz="2200" spc="-1" strike="noStrike">
              <a:solidFill>
                <a:srgbClr val="000000"/>
              </a:solidFill>
              <a:latin typeface="Arial"/>
            </a:endParaRPr>
          </a:p>
        </p:txBody>
      </p:sp>
      <p:pic>
        <p:nvPicPr>
          <p:cNvPr id="229" name="" descr=""/>
          <p:cNvPicPr/>
          <p:nvPr/>
        </p:nvPicPr>
        <p:blipFill>
          <a:blip r:embed="rId1"/>
          <a:stretch/>
        </p:blipFill>
        <p:spPr>
          <a:xfrm>
            <a:off x="565560" y="2700000"/>
            <a:ext cx="9874080" cy="2329920"/>
          </a:xfrm>
          <a:prstGeom prst="rect">
            <a:avLst/>
          </a:prstGeom>
          <a:ln w="0">
            <a:noFill/>
          </a:ln>
        </p:spPr>
      </p:pic>
    </p:spTree>
  </p:cSld>
  <mc:AlternateContent>
    <mc:Choice Requires="p14">
      <p:transition spd="slow" p14:dur="2000"/>
    </mc:Choice>
    <mc:Fallback>
      <p:transition spd="slow"/>
    </mc:Fallback>
  </mc:AlternateContent>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0" name="CustomShape 150"/>
          <p:cNvSpPr/>
          <p:nvPr/>
        </p:nvSpPr>
        <p:spPr>
          <a:xfrm>
            <a:off x="335520" y="764640"/>
            <a:ext cx="10739880" cy="490680"/>
          </a:xfrm>
          <a:prstGeom prst="rect">
            <a:avLst/>
          </a:prstGeom>
          <a:noFill/>
          <a:ln w="0">
            <a:noFill/>
          </a:ln>
        </p:spPr>
        <p:style>
          <a:lnRef idx="0"/>
          <a:fillRef idx="0"/>
          <a:effectRef idx="0"/>
          <a:fontRef idx="minor"/>
        </p:style>
        <p:txBody>
          <a:bodyPr lIns="90000" rIns="90000" tIns="45000" bIns="45000" anchor="t">
            <a:noAutofit/>
          </a:bodyPr>
          <a:p>
            <a:pPr defTabSz="914400">
              <a:lnSpc>
                <a:spcPct val="100000"/>
              </a:lnSpc>
            </a:pPr>
            <a:r>
              <a:rPr b="1" lang="en-US" sz="2400" spc="-1" strike="noStrike">
                <a:solidFill>
                  <a:srgbClr val="000000"/>
                </a:solidFill>
                <a:latin typeface="DejaVu Sans"/>
                <a:ea typeface="DejaVu Sans"/>
              </a:rPr>
              <a:t>Structure – Thesis</a:t>
            </a:r>
            <a:endParaRPr b="0" lang="en-GB" sz="2400" spc="-1" strike="noStrike">
              <a:solidFill>
                <a:srgbClr val="000000"/>
              </a:solidFill>
              <a:latin typeface="Arial"/>
            </a:endParaRPr>
          </a:p>
        </p:txBody>
      </p:sp>
      <p:sp>
        <p:nvSpPr>
          <p:cNvPr id="231" name="CustomShape 151"/>
          <p:cNvSpPr/>
          <p:nvPr/>
        </p:nvSpPr>
        <p:spPr>
          <a:xfrm>
            <a:off x="432720" y="1148040"/>
            <a:ext cx="10348920" cy="4896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232" name="CustomShape 152"/>
          <p:cNvSpPr/>
          <p:nvPr/>
        </p:nvSpPr>
        <p:spPr>
          <a:xfrm>
            <a:off x="432720" y="1148040"/>
            <a:ext cx="10348920" cy="4896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233" name="CustomShape 153"/>
          <p:cNvSpPr/>
          <p:nvPr/>
        </p:nvSpPr>
        <p:spPr>
          <a:xfrm>
            <a:off x="432720" y="1148040"/>
            <a:ext cx="10348920" cy="489600"/>
          </a:xfrm>
          <a:prstGeom prst="rect">
            <a:avLst/>
          </a:prstGeom>
          <a:noFill/>
          <a:ln w="0">
            <a:noFill/>
          </a:ln>
        </p:spPr>
        <p:style>
          <a:lnRef idx="0"/>
          <a:fillRef idx="0"/>
          <a:effectRef idx="0"/>
          <a:fontRef idx="minor"/>
        </p:style>
        <p:txBody>
          <a:bodyPr lIns="0" rIns="0" tIns="0" bIns="0" anchor="ctr">
            <a:noAutofit/>
          </a:bodyPr>
          <a:p>
            <a:pPr defTabSz="914400">
              <a:lnSpc>
                <a:spcPct val="100000"/>
              </a:lnSpc>
            </a:pPr>
            <a:r>
              <a:rPr b="1" lang="en-US" sz="2200" spc="-1" strike="noStrike">
                <a:solidFill>
                  <a:srgbClr val="666666"/>
                </a:solidFill>
                <a:latin typeface="DejaVu Sans"/>
                <a:ea typeface="DejaVu Sans"/>
              </a:rPr>
              <a:t>Mind Map – Appendix</a:t>
            </a:r>
            <a:endParaRPr b="0" lang="en-GB" sz="2200" spc="-1" strike="noStrike">
              <a:solidFill>
                <a:srgbClr val="000000"/>
              </a:solidFill>
              <a:latin typeface="Arial"/>
            </a:endParaRPr>
          </a:p>
        </p:txBody>
      </p:sp>
      <p:pic>
        <p:nvPicPr>
          <p:cNvPr id="234" name="" descr=""/>
          <p:cNvPicPr/>
          <p:nvPr/>
        </p:nvPicPr>
        <p:blipFill>
          <a:blip r:embed="rId1"/>
          <a:stretch/>
        </p:blipFill>
        <p:spPr>
          <a:xfrm>
            <a:off x="2700000" y="2700000"/>
            <a:ext cx="6818400" cy="2351880"/>
          </a:xfrm>
          <a:prstGeom prst="rect">
            <a:avLst/>
          </a:prstGeom>
          <a:ln w="0">
            <a:noFill/>
          </a:ln>
        </p:spPr>
      </p:pic>
    </p:spTree>
  </p:cSld>
  <mc:AlternateContent>
    <mc:Choice Requires="p14">
      <p:transition spd="slow" p14:dur="2000"/>
    </mc:Choice>
    <mc:Fallback>
      <p:transition spd="slow"/>
    </mc:Fallback>
  </mc:AlternateContent>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5" name="CustomShape 12"/>
          <p:cNvSpPr/>
          <p:nvPr/>
        </p:nvSpPr>
        <p:spPr>
          <a:xfrm>
            <a:off x="335520" y="4406760"/>
            <a:ext cx="10738440" cy="1347480"/>
          </a:xfrm>
          <a:prstGeom prst="rect">
            <a:avLst/>
          </a:prstGeom>
          <a:noFill/>
          <a:ln w="0">
            <a:noFill/>
          </a:ln>
        </p:spPr>
        <p:style>
          <a:lnRef idx="0"/>
          <a:fillRef idx="0"/>
          <a:effectRef idx="0"/>
          <a:fontRef idx="minor"/>
        </p:style>
        <p:txBody>
          <a:bodyPr lIns="90000" rIns="90000" tIns="45000" bIns="45000" anchor="t">
            <a:noAutofit/>
          </a:bodyPr>
          <a:p>
            <a:pPr defTabSz="914400">
              <a:lnSpc>
                <a:spcPct val="100000"/>
              </a:lnSpc>
            </a:pPr>
            <a:r>
              <a:rPr b="1" lang="en-US" sz="3000" spc="-1" strike="noStrike" cap="all">
                <a:solidFill>
                  <a:srgbClr val="008c4f"/>
                </a:solidFill>
                <a:latin typeface="Arial Unicode MS"/>
                <a:ea typeface="DejaVu Sans"/>
              </a:rPr>
              <a:t>Running Case – Seminar Paper</a:t>
            </a:r>
            <a:endParaRPr b="0" lang="en-GB" sz="3000" spc="-1" strike="noStrike">
              <a:solidFill>
                <a:srgbClr val="000000"/>
              </a:solidFill>
              <a:latin typeface="Arial"/>
            </a:endParaRPr>
          </a:p>
        </p:txBody>
      </p:sp>
      <p:sp>
        <p:nvSpPr>
          <p:cNvPr id="236" name="CustomShape 13"/>
          <p:cNvSpPr/>
          <p:nvPr/>
        </p:nvSpPr>
        <p:spPr>
          <a:xfrm>
            <a:off x="335520" y="2906640"/>
            <a:ext cx="10738440" cy="14853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Tree>
  </p:cSld>
  <mc:AlternateContent>
    <mc:Choice Requires="p14">
      <p:transition spd="slow" p14:dur="2000"/>
    </mc:Choice>
    <mc:Fallback>
      <p:transition spd="slow"/>
    </mc:Fallback>
  </mc:AlternateContent>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7" name="CustomShape 154"/>
          <p:cNvSpPr/>
          <p:nvPr/>
        </p:nvSpPr>
        <p:spPr>
          <a:xfrm>
            <a:off x="335520" y="764640"/>
            <a:ext cx="10739880" cy="490680"/>
          </a:xfrm>
          <a:prstGeom prst="rect">
            <a:avLst/>
          </a:prstGeom>
          <a:noFill/>
          <a:ln w="0">
            <a:noFill/>
          </a:ln>
        </p:spPr>
        <p:style>
          <a:lnRef idx="0"/>
          <a:fillRef idx="0"/>
          <a:effectRef idx="0"/>
          <a:fontRef idx="minor"/>
        </p:style>
        <p:txBody>
          <a:bodyPr lIns="90000" rIns="90000" tIns="45000" bIns="45000" anchor="t">
            <a:noAutofit/>
          </a:bodyPr>
          <a:p>
            <a:pPr defTabSz="914400">
              <a:lnSpc>
                <a:spcPct val="100000"/>
              </a:lnSpc>
            </a:pPr>
            <a:r>
              <a:rPr b="1" lang="en-US" sz="2400" spc="-1" strike="noStrike">
                <a:solidFill>
                  <a:srgbClr val="000000"/>
                </a:solidFill>
                <a:latin typeface="DejaVu Sans"/>
                <a:ea typeface="DejaVu Sans"/>
              </a:rPr>
              <a:t>Running Case – Seminar Paper</a:t>
            </a:r>
            <a:endParaRPr b="0" lang="en-GB" sz="2400" spc="-1" strike="noStrike">
              <a:solidFill>
                <a:srgbClr val="000000"/>
              </a:solidFill>
              <a:latin typeface="Arial"/>
            </a:endParaRPr>
          </a:p>
        </p:txBody>
      </p:sp>
      <p:sp>
        <p:nvSpPr>
          <p:cNvPr id="238" name="CustomShape 155"/>
          <p:cNvSpPr/>
          <p:nvPr/>
        </p:nvSpPr>
        <p:spPr>
          <a:xfrm>
            <a:off x="432720" y="1148040"/>
            <a:ext cx="10348920" cy="4896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239" name="CustomShape 156"/>
          <p:cNvSpPr/>
          <p:nvPr/>
        </p:nvSpPr>
        <p:spPr>
          <a:xfrm>
            <a:off x="432720" y="1148040"/>
            <a:ext cx="10348920" cy="4896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240" name="CustomShape 157"/>
          <p:cNvSpPr/>
          <p:nvPr/>
        </p:nvSpPr>
        <p:spPr>
          <a:xfrm>
            <a:off x="432720" y="1148040"/>
            <a:ext cx="10348920" cy="489600"/>
          </a:xfrm>
          <a:prstGeom prst="rect">
            <a:avLst/>
          </a:prstGeom>
          <a:noFill/>
          <a:ln w="0">
            <a:noFill/>
          </a:ln>
        </p:spPr>
        <p:style>
          <a:lnRef idx="0"/>
          <a:fillRef idx="0"/>
          <a:effectRef idx="0"/>
          <a:fontRef idx="minor"/>
        </p:style>
        <p:txBody>
          <a:bodyPr lIns="0" rIns="0" tIns="0" bIns="0" anchor="ctr">
            <a:noAutofit/>
          </a:bodyPr>
          <a:p>
            <a:pPr defTabSz="914400">
              <a:lnSpc>
                <a:spcPct val="100000"/>
              </a:lnSpc>
            </a:pPr>
            <a:r>
              <a:rPr b="1" lang="en-US" sz="2200" spc="-1" strike="noStrike">
                <a:solidFill>
                  <a:srgbClr val="666666"/>
                </a:solidFill>
                <a:latin typeface="DejaVu Sans"/>
                <a:ea typeface="DejaVu Sans"/>
              </a:rPr>
              <a:t>Overview</a:t>
            </a:r>
            <a:endParaRPr b="0" lang="en-GB" sz="2200" spc="-1" strike="noStrike">
              <a:solidFill>
                <a:srgbClr val="000000"/>
              </a:solidFill>
              <a:latin typeface="Arial"/>
            </a:endParaRPr>
          </a:p>
        </p:txBody>
      </p:sp>
      <p:sp>
        <p:nvSpPr>
          <p:cNvPr id="241" name="CustomShape 158"/>
          <p:cNvSpPr/>
          <p:nvPr/>
        </p:nvSpPr>
        <p:spPr>
          <a:xfrm>
            <a:off x="360000" y="2859480"/>
            <a:ext cx="8999280" cy="1999800"/>
          </a:xfrm>
          <a:prstGeom prst="roundRect">
            <a:avLst>
              <a:gd name="adj" fmla="val 16667"/>
            </a:avLst>
          </a:prstGeom>
          <a:noFill/>
          <a:ln>
            <a:solidFill>
              <a:srgbClr val="008c4f"/>
            </a:solidFill>
            <a:round/>
          </a:ln>
        </p:spPr>
        <p:style>
          <a:lnRef idx="2">
            <a:schemeClr val="accent5"/>
          </a:lnRef>
          <a:fillRef idx="1">
            <a:schemeClr val="lt1"/>
          </a:fillRef>
          <a:effectRef idx="0">
            <a:schemeClr val="accent5"/>
          </a:effectRef>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242" name="CustomShape 159"/>
          <p:cNvSpPr/>
          <p:nvPr/>
        </p:nvSpPr>
        <p:spPr>
          <a:xfrm>
            <a:off x="335520" y="1268280"/>
            <a:ext cx="10739880" cy="5027400"/>
          </a:xfrm>
          <a:prstGeom prst="rect">
            <a:avLst/>
          </a:prstGeom>
          <a:noFill/>
          <a:ln w="0">
            <a:noFill/>
          </a:ln>
        </p:spPr>
        <p:style>
          <a:lnRef idx="0"/>
          <a:fillRef idx="0"/>
          <a:effectRef idx="0"/>
          <a:fontRef idx="minor"/>
        </p:style>
        <p:txBody>
          <a:bodyPr lIns="90000" rIns="90000" tIns="45000" bIns="45000" anchor="ctr">
            <a:noAutofit/>
          </a:bodyPr>
          <a:p>
            <a:pPr defTabSz="914400">
              <a:lnSpc>
                <a:spcPct val="100000"/>
              </a:lnSpc>
            </a:pPr>
            <a:endParaRPr b="0" lang="en-GB" sz="1800" spc="-1" strike="noStrike">
              <a:solidFill>
                <a:srgbClr val="000000"/>
              </a:solidFill>
              <a:latin typeface="Arial"/>
            </a:endParaRPr>
          </a:p>
          <a:p>
            <a:pPr marL="195120" indent="-185040" defTabSz="914400">
              <a:lnSpc>
                <a:spcPct val="100000"/>
              </a:lnSpc>
              <a:spcBef>
                <a:spcPts val="360"/>
              </a:spcBef>
              <a:buClr>
                <a:srgbClr val="008c4f"/>
              </a:buClr>
              <a:buSzPct val="80000"/>
              <a:buFont typeface="Wingdings" charset="2"/>
              <a:buChar char=""/>
            </a:pPr>
            <a:r>
              <a:rPr b="1" lang="en-US" sz="1800" spc="-1" strike="noStrike">
                <a:solidFill>
                  <a:srgbClr val="000000"/>
                </a:solidFill>
                <a:latin typeface="DejaVu Sans"/>
                <a:ea typeface="DejaVu Sans"/>
              </a:rPr>
              <a:t>How to write a seminar paper?</a:t>
            </a:r>
            <a:endParaRPr b="0" lang="en-GB" sz="1800" spc="-1" strike="noStrike">
              <a:solidFill>
                <a:srgbClr val="000000"/>
              </a:solidFill>
              <a:latin typeface="Arial"/>
            </a:endParaRPr>
          </a:p>
          <a:p>
            <a:pPr lvl="1" marL="432000" indent="-209880" defTabSz="914400">
              <a:lnSpc>
                <a:spcPct val="100000"/>
              </a:lnSpc>
              <a:spcBef>
                <a:spcPts val="360"/>
              </a:spcBef>
              <a:buClr>
                <a:srgbClr val="008c4f"/>
              </a:buClr>
              <a:buSzPct val="45000"/>
              <a:buFont typeface="OpenSymbol"/>
              <a:buChar char="—"/>
            </a:pPr>
            <a:r>
              <a:rPr b="0" lang="en-US" sz="1800" spc="-1" strike="noStrike">
                <a:solidFill>
                  <a:srgbClr val="000000"/>
                </a:solidFill>
                <a:latin typeface="DejaVu Sans"/>
                <a:ea typeface="DejaVu Sans"/>
              </a:rPr>
              <a:t>RQ-1: What is a good way to review and process literature?</a:t>
            </a:r>
            <a:endParaRPr b="0" lang="en-GB" sz="1800" spc="-1" strike="noStrike">
              <a:solidFill>
                <a:srgbClr val="000000"/>
              </a:solidFill>
              <a:latin typeface="Arial"/>
            </a:endParaRPr>
          </a:p>
          <a:p>
            <a:pPr lvl="1" marL="432000" indent="-209880" defTabSz="914400">
              <a:lnSpc>
                <a:spcPct val="100000"/>
              </a:lnSpc>
              <a:spcBef>
                <a:spcPts val="360"/>
              </a:spcBef>
              <a:buClr>
                <a:srgbClr val="008c4f"/>
              </a:buClr>
              <a:buSzPct val="45000"/>
              <a:buFont typeface="OpenSymbol"/>
              <a:buChar char="—"/>
            </a:pPr>
            <a:r>
              <a:rPr b="0" lang="en-US" sz="1800" spc="-1" strike="noStrike">
                <a:solidFill>
                  <a:srgbClr val="000000"/>
                </a:solidFill>
                <a:latin typeface="DejaVu Sans"/>
                <a:ea typeface="DejaVu Sans"/>
              </a:rPr>
              <a:t>RQ-2: What is a good way to structure your paper?</a:t>
            </a:r>
            <a:endParaRPr b="0" lang="en-GB" sz="1800" spc="-1" strike="noStrike">
              <a:solidFill>
                <a:srgbClr val="000000"/>
              </a:solidFill>
              <a:latin typeface="Arial"/>
            </a:endParaRPr>
          </a:p>
          <a:p>
            <a:pPr lvl="1" marL="432000" indent="-209880" defTabSz="914400">
              <a:lnSpc>
                <a:spcPct val="100000"/>
              </a:lnSpc>
              <a:spcBef>
                <a:spcPts val="360"/>
              </a:spcBef>
              <a:buClr>
                <a:srgbClr val="008c4f"/>
              </a:buClr>
              <a:buSzPct val="45000"/>
              <a:buFont typeface="OpenSymbol"/>
              <a:buChar char="—"/>
            </a:pPr>
            <a:r>
              <a:rPr b="0" lang="en-US" sz="1800" spc="-1" strike="noStrike">
                <a:solidFill>
                  <a:srgbClr val="000000"/>
                </a:solidFill>
                <a:latin typeface="DejaVu Sans"/>
                <a:ea typeface="DejaVu Sans"/>
              </a:rPr>
              <a:t>RQ-3: What is a good way to write your paper?</a:t>
            </a:r>
            <a:endParaRPr b="0" lang="en-GB" sz="1800" spc="-1" strike="noStrike">
              <a:solidFill>
                <a:srgbClr val="000000"/>
              </a:solidFill>
              <a:latin typeface="Arial"/>
            </a:endParaRPr>
          </a:p>
          <a:p>
            <a:pPr lvl="1" marL="432000" indent="-209880" defTabSz="914400">
              <a:lnSpc>
                <a:spcPct val="100000"/>
              </a:lnSpc>
              <a:spcBef>
                <a:spcPts val="360"/>
              </a:spcBef>
              <a:buClr>
                <a:srgbClr val="008c4f"/>
              </a:buClr>
              <a:buSzPct val="45000"/>
              <a:buFont typeface="OpenSymbol"/>
              <a:buChar char="—"/>
            </a:pPr>
            <a:r>
              <a:rPr b="0" lang="en-US" sz="1800" spc="-1" strike="noStrike">
                <a:solidFill>
                  <a:srgbClr val="ffffff"/>
                </a:solidFill>
                <a:latin typeface="DejaVu Sans"/>
                <a:ea typeface="DejaVu Sans"/>
              </a:rPr>
              <a:t>What are the specific steps of writing your thesis/paper?</a:t>
            </a: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3" name="CustomShape 161"/>
          <p:cNvSpPr/>
          <p:nvPr/>
        </p:nvSpPr>
        <p:spPr>
          <a:xfrm>
            <a:off x="335520" y="764640"/>
            <a:ext cx="10739880" cy="490680"/>
          </a:xfrm>
          <a:prstGeom prst="rect">
            <a:avLst/>
          </a:prstGeom>
          <a:noFill/>
          <a:ln w="0">
            <a:noFill/>
          </a:ln>
        </p:spPr>
        <p:style>
          <a:lnRef idx="0"/>
          <a:fillRef idx="0"/>
          <a:effectRef idx="0"/>
          <a:fontRef idx="minor"/>
        </p:style>
        <p:txBody>
          <a:bodyPr lIns="90000" rIns="90000" tIns="45000" bIns="45000" anchor="t">
            <a:noAutofit/>
          </a:bodyPr>
          <a:p>
            <a:pPr defTabSz="914400">
              <a:lnSpc>
                <a:spcPct val="100000"/>
              </a:lnSpc>
            </a:pPr>
            <a:r>
              <a:rPr b="1" lang="en-US" sz="2400" spc="-1" strike="noStrike">
                <a:solidFill>
                  <a:srgbClr val="000000"/>
                </a:solidFill>
                <a:latin typeface="DejaVu Sans"/>
                <a:ea typeface="DejaVu Sans"/>
              </a:rPr>
              <a:t>Running Case – Seminar Paper</a:t>
            </a:r>
            <a:endParaRPr b="0" lang="en-GB" sz="2400" spc="-1" strike="noStrike">
              <a:solidFill>
                <a:srgbClr val="000000"/>
              </a:solidFill>
              <a:latin typeface="Arial"/>
            </a:endParaRPr>
          </a:p>
        </p:txBody>
      </p:sp>
      <p:sp>
        <p:nvSpPr>
          <p:cNvPr id="244" name="CustomShape 162"/>
          <p:cNvSpPr/>
          <p:nvPr/>
        </p:nvSpPr>
        <p:spPr>
          <a:xfrm>
            <a:off x="432720" y="1148040"/>
            <a:ext cx="10348920" cy="4896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245" name="CustomShape 163"/>
          <p:cNvSpPr/>
          <p:nvPr/>
        </p:nvSpPr>
        <p:spPr>
          <a:xfrm>
            <a:off x="432720" y="1148040"/>
            <a:ext cx="10348920" cy="4896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246" name="CustomShape 164"/>
          <p:cNvSpPr/>
          <p:nvPr/>
        </p:nvSpPr>
        <p:spPr>
          <a:xfrm>
            <a:off x="432720" y="1148040"/>
            <a:ext cx="10348920" cy="489600"/>
          </a:xfrm>
          <a:prstGeom prst="rect">
            <a:avLst/>
          </a:prstGeom>
          <a:noFill/>
          <a:ln w="0">
            <a:noFill/>
          </a:ln>
        </p:spPr>
        <p:style>
          <a:lnRef idx="0"/>
          <a:fillRef idx="0"/>
          <a:effectRef idx="0"/>
          <a:fontRef idx="minor"/>
        </p:style>
        <p:txBody>
          <a:bodyPr lIns="0" rIns="0" tIns="0" bIns="0" anchor="ctr">
            <a:noAutofit/>
          </a:bodyPr>
          <a:p>
            <a:pPr defTabSz="914400">
              <a:lnSpc>
                <a:spcPct val="100000"/>
              </a:lnSpc>
            </a:pPr>
            <a:r>
              <a:rPr b="1" lang="en-US" sz="2200" spc="-1" strike="noStrike">
                <a:solidFill>
                  <a:srgbClr val="666666"/>
                </a:solidFill>
                <a:latin typeface="DejaVu Sans"/>
                <a:ea typeface="DejaVu Sans"/>
              </a:rPr>
              <a:t>Overview</a:t>
            </a:r>
            <a:endParaRPr b="0" lang="en-GB" sz="2200" spc="-1" strike="noStrike">
              <a:solidFill>
                <a:srgbClr val="000000"/>
              </a:solidFill>
              <a:latin typeface="Arial"/>
            </a:endParaRPr>
          </a:p>
        </p:txBody>
      </p:sp>
      <p:sp>
        <p:nvSpPr>
          <p:cNvPr id="247" name="CustomShape 165"/>
          <p:cNvSpPr/>
          <p:nvPr/>
        </p:nvSpPr>
        <p:spPr>
          <a:xfrm>
            <a:off x="360000" y="2859480"/>
            <a:ext cx="8999280" cy="1999800"/>
          </a:xfrm>
          <a:prstGeom prst="roundRect">
            <a:avLst>
              <a:gd name="adj" fmla="val 16667"/>
            </a:avLst>
          </a:prstGeom>
          <a:noFill/>
          <a:ln>
            <a:solidFill>
              <a:srgbClr val="008c4f"/>
            </a:solidFill>
            <a:round/>
          </a:ln>
        </p:spPr>
        <p:style>
          <a:lnRef idx="2">
            <a:schemeClr val="accent5"/>
          </a:lnRef>
          <a:fillRef idx="1">
            <a:schemeClr val="lt1"/>
          </a:fillRef>
          <a:effectRef idx="0">
            <a:schemeClr val="accent5"/>
          </a:effectRef>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248" name="CustomShape 166"/>
          <p:cNvSpPr/>
          <p:nvPr/>
        </p:nvSpPr>
        <p:spPr>
          <a:xfrm>
            <a:off x="335520" y="1268280"/>
            <a:ext cx="10739880" cy="5027400"/>
          </a:xfrm>
          <a:prstGeom prst="rect">
            <a:avLst/>
          </a:prstGeom>
          <a:noFill/>
          <a:ln w="0">
            <a:noFill/>
          </a:ln>
        </p:spPr>
        <p:style>
          <a:lnRef idx="0"/>
          <a:fillRef idx="0"/>
          <a:effectRef idx="0"/>
          <a:fontRef idx="minor"/>
        </p:style>
        <p:txBody>
          <a:bodyPr lIns="90000" rIns="90000" tIns="45000" bIns="45000" anchor="ctr">
            <a:noAutofit/>
          </a:bodyPr>
          <a:p>
            <a:pPr defTabSz="914400">
              <a:lnSpc>
                <a:spcPct val="100000"/>
              </a:lnSpc>
            </a:pPr>
            <a:endParaRPr b="0" lang="en-GB" sz="1800" spc="-1" strike="noStrike">
              <a:solidFill>
                <a:srgbClr val="000000"/>
              </a:solidFill>
              <a:latin typeface="Arial"/>
            </a:endParaRPr>
          </a:p>
          <a:p>
            <a:pPr marL="195120" indent="-185040" defTabSz="914400">
              <a:lnSpc>
                <a:spcPct val="100000"/>
              </a:lnSpc>
              <a:spcBef>
                <a:spcPts val="360"/>
              </a:spcBef>
              <a:buClr>
                <a:srgbClr val="008c4f"/>
              </a:buClr>
              <a:buSzPct val="80000"/>
              <a:buFont typeface="Wingdings" charset="2"/>
              <a:buChar char=""/>
            </a:pPr>
            <a:r>
              <a:rPr b="1" lang="en-US" sz="1800" spc="-1" strike="noStrike">
                <a:solidFill>
                  <a:srgbClr val="000000"/>
                </a:solidFill>
                <a:latin typeface="DejaVu Sans"/>
                <a:ea typeface="DejaVu Sans"/>
              </a:rPr>
              <a:t>How to write a seminar paper?</a:t>
            </a:r>
            <a:endParaRPr b="0" lang="en-GB" sz="1800" spc="-1" strike="noStrike">
              <a:solidFill>
                <a:srgbClr val="000000"/>
              </a:solidFill>
              <a:latin typeface="Arial"/>
            </a:endParaRPr>
          </a:p>
          <a:p>
            <a:pPr lvl="1" marL="432000" indent="-209880" defTabSz="914400">
              <a:lnSpc>
                <a:spcPct val="100000"/>
              </a:lnSpc>
              <a:spcBef>
                <a:spcPts val="360"/>
              </a:spcBef>
              <a:buClr>
                <a:srgbClr val="008c4f"/>
              </a:buClr>
              <a:buSzPct val="45000"/>
              <a:buFont typeface="OpenSymbol"/>
              <a:buChar char="—"/>
            </a:pPr>
            <a:r>
              <a:rPr b="0" lang="en-US" sz="1800" spc="-1" strike="noStrike">
                <a:solidFill>
                  <a:srgbClr val="000000"/>
                </a:solidFill>
                <a:latin typeface="DejaVu Sans"/>
                <a:ea typeface="DejaVu Sans"/>
              </a:rPr>
              <a:t>RQ-1: What is a good way to review and process literature?</a:t>
            </a:r>
            <a:endParaRPr b="0" lang="en-GB" sz="1800" spc="-1" strike="noStrike">
              <a:solidFill>
                <a:srgbClr val="000000"/>
              </a:solidFill>
              <a:latin typeface="Arial"/>
            </a:endParaRPr>
          </a:p>
          <a:p>
            <a:pPr lvl="1" marL="432000" indent="-209880" defTabSz="914400">
              <a:lnSpc>
                <a:spcPct val="100000"/>
              </a:lnSpc>
              <a:spcBef>
                <a:spcPts val="360"/>
              </a:spcBef>
              <a:buClr>
                <a:srgbClr val="008c4f"/>
              </a:buClr>
              <a:buSzPct val="45000"/>
              <a:buFont typeface="OpenSymbol"/>
              <a:buChar char="—"/>
            </a:pPr>
            <a:r>
              <a:rPr b="0" lang="en-US" sz="1800" spc="-1" strike="noStrike">
                <a:solidFill>
                  <a:srgbClr val="000000"/>
                </a:solidFill>
                <a:latin typeface="DejaVu Sans"/>
                <a:ea typeface="DejaVu Sans"/>
              </a:rPr>
              <a:t>RQ-2: What is a good way to structure your paper?</a:t>
            </a:r>
            <a:endParaRPr b="0" lang="en-GB" sz="1800" spc="-1" strike="noStrike">
              <a:solidFill>
                <a:srgbClr val="000000"/>
              </a:solidFill>
              <a:latin typeface="Arial"/>
            </a:endParaRPr>
          </a:p>
          <a:p>
            <a:pPr lvl="1" marL="432000" indent="-209880" defTabSz="914400">
              <a:lnSpc>
                <a:spcPct val="100000"/>
              </a:lnSpc>
              <a:spcBef>
                <a:spcPts val="360"/>
              </a:spcBef>
              <a:buClr>
                <a:srgbClr val="008c4f"/>
              </a:buClr>
              <a:buSzPct val="45000"/>
              <a:buFont typeface="OpenSymbol"/>
              <a:buChar char="—"/>
            </a:pPr>
            <a:r>
              <a:rPr b="0" lang="en-US" sz="1800" spc="-1" strike="noStrike">
                <a:solidFill>
                  <a:srgbClr val="000000"/>
                </a:solidFill>
                <a:latin typeface="DejaVu Sans"/>
                <a:ea typeface="DejaVu Sans"/>
              </a:rPr>
              <a:t>RQ-3: What is a good way to write your paper?</a:t>
            </a:r>
            <a:endParaRPr b="0" lang="en-GB" sz="1800" spc="-1" strike="noStrike">
              <a:solidFill>
                <a:srgbClr val="000000"/>
              </a:solidFill>
              <a:latin typeface="Arial"/>
            </a:endParaRPr>
          </a:p>
          <a:p>
            <a:pPr lvl="1" marL="432000" indent="-209880" defTabSz="914400">
              <a:lnSpc>
                <a:spcPct val="100000"/>
              </a:lnSpc>
              <a:spcBef>
                <a:spcPts val="360"/>
              </a:spcBef>
              <a:buClr>
                <a:srgbClr val="008c4f"/>
              </a:buClr>
              <a:buSzPct val="45000"/>
              <a:buFont typeface="OpenSymbol"/>
              <a:buChar char="—"/>
            </a:pPr>
            <a:r>
              <a:rPr b="0" lang="en-US" sz="1800" spc="-1" strike="noStrike">
                <a:solidFill>
                  <a:srgbClr val="ffffff"/>
                </a:solidFill>
                <a:latin typeface="DejaVu Sans"/>
                <a:ea typeface="DejaVu Sans"/>
              </a:rPr>
              <a:t>What are the specific steps of writing your thesis/paper?</a:t>
            </a:r>
            <a:endParaRPr b="0" lang="en-GB" sz="1800" spc="-1" strike="noStrike">
              <a:solidFill>
                <a:srgbClr val="000000"/>
              </a:solidFill>
              <a:latin typeface="Arial"/>
            </a:endParaRPr>
          </a:p>
        </p:txBody>
      </p:sp>
      <p:sp>
        <p:nvSpPr>
          <p:cNvPr id="249" name="CustomShape 167"/>
          <p:cNvSpPr/>
          <p:nvPr/>
        </p:nvSpPr>
        <p:spPr>
          <a:xfrm>
            <a:off x="335520" y="1268280"/>
            <a:ext cx="10739880" cy="5027400"/>
          </a:xfrm>
          <a:prstGeom prst="rect">
            <a:avLst/>
          </a:prstGeom>
          <a:noFill/>
          <a:ln w="0">
            <a:noFill/>
          </a:ln>
        </p:spPr>
        <p:style>
          <a:lnRef idx="0"/>
          <a:fillRef idx="0"/>
          <a:effectRef idx="0"/>
          <a:fontRef idx="minor"/>
        </p:style>
        <p:txBody>
          <a:bodyPr lIns="90000" rIns="90000" tIns="45000" bIns="45000" anchor="ctr">
            <a:noAutofit/>
          </a:bodyPr>
          <a:p>
            <a:pPr algn="ctr" defTabSz="914400">
              <a:lnSpc>
                <a:spcPct val="100000"/>
              </a:lnSpc>
            </a:pPr>
            <a:endParaRPr b="0" lang="en-GB" sz="2600" spc="-1" strike="noStrike">
              <a:solidFill>
                <a:srgbClr val="000000"/>
              </a:solidFill>
              <a:latin typeface="Arial"/>
            </a:endParaRPr>
          </a:p>
          <a:p>
            <a:pPr algn="ctr" defTabSz="914400">
              <a:lnSpc>
                <a:spcPct val="100000"/>
              </a:lnSpc>
            </a:pPr>
            <a:endParaRPr b="0" lang="en-GB" sz="2600" spc="-1" strike="noStrike">
              <a:solidFill>
                <a:srgbClr val="000000"/>
              </a:solidFill>
              <a:latin typeface="Arial"/>
            </a:endParaRPr>
          </a:p>
          <a:p>
            <a:pPr algn="ctr" defTabSz="914400">
              <a:lnSpc>
                <a:spcPct val="100000"/>
              </a:lnSpc>
            </a:pPr>
            <a:endParaRPr b="0" lang="en-GB" sz="2600" spc="-1" strike="noStrike">
              <a:solidFill>
                <a:srgbClr val="000000"/>
              </a:solidFill>
              <a:latin typeface="Arial"/>
            </a:endParaRPr>
          </a:p>
          <a:p>
            <a:pPr algn="ctr" defTabSz="914400">
              <a:lnSpc>
                <a:spcPct val="100000"/>
              </a:lnSpc>
            </a:pPr>
            <a:endParaRPr b="0" lang="en-GB" sz="2600" spc="-1" strike="noStrike">
              <a:solidFill>
                <a:srgbClr val="000000"/>
              </a:solidFill>
              <a:latin typeface="Arial"/>
            </a:endParaRPr>
          </a:p>
          <a:p>
            <a:pPr algn="ctr" defTabSz="914400">
              <a:lnSpc>
                <a:spcPct val="100000"/>
              </a:lnSpc>
            </a:pPr>
            <a:endParaRPr b="0" lang="en-GB" sz="2600" spc="-1" strike="noStrike">
              <a:solidFill>
                <a:srgbClr val="000000"/>
              </a:solidFill>
              <a:latin typeface="Arial"/>
            </a:endParaRPr>
          </a:p>
          <a:p>
            <a:pPr algn="ctr" defTabSz="914400">
              <a:lnSpc>
                <a:spcPct val="100000"/>
              </a:lnSpc>
            </a:pPr>
            <a:endParaRPr b="0" lang="en-GB" sz="2600" spc="-1" strike="noStrike">
              <a:solidFill>
                <a:srgbClr val="000000"/>
              </a:solidFill>
              <a:latin typeface="Arial"/>
            </a:endParaRPr>
          </a:p>
          <a:p>
            <a:pPr algn="ctr" defTabSz="914400">
              <a:lnSpc>
                <a:spcPct val="100000"/>
              </a:lnSpc>
            </a:pPr>
            <a:endParaRPr b="0" lang="en-GB" sz="2600" spc="-1" strike="noStrike">
              <a:solidFill>
                <a:srgbClr val="000000"/>
              </a:solidFill>
              <a:latin typeface="Arial"/>
            </a:endParaRPr>
          </a:p>
          <a:p>
            <a:pPr algn="ctr" defTabSz="914400">
              <a:lnSpc>
                <a:spcPct val="100000"/>
              </a:lnSpc>
            </a:pPr>
            <a:endParaRPr b="0" lang="en-GB" sz="2600" spc="-1" strike="noStrike">
              <a:solidFill>
                <a:srgbClr val="000000"/>
              </a:solidFill>
              <a:latin typeface="Arial"/>
            </a:endParaRPr>
          </a:p>
          <a:p>
            <a:pPr algn="ctr" defTabSz="914400">
              <a:lnSpc>
                <a:spcPct val="100000"/>
              </a:lnSpc>
            </a:pPr>
            <a:endParaRPr b="0" lang="en-GB" sz="2600" spc="-1" strike="noStrike">
              <a:solidFill>
                <a:srgbClr val="000000"/>
              </a:solidFill>
              <a:latin typeface="Arial"/>
            </a:endParaRPr>
          </a:p>
          <a:p>
            <a:pPr algn="ctr" defTabSz="914400">
              <a:lnSpc>
                <a:spcPct val="100000"/>
              </a:lnSpc>
            </a:pPr>
            <a:endParaRPr b="0" lang="en-GB" sz="2600" spc="-1" strike="noStrike">
              <a:solidFill>
                <a:srgbClr val="000000"/>
              </a:solidFill>
              <a:latin typeface="Arial"/>
            </a:endParaRPr>
          </a:p>
          <a:p>
            <a:pPr algn="ctr" defTabSz="914400">
              <a:lnSpc>
                <a:spcPct val="100000"/>
              </a:lnSpc>
            </a:pPr>
            <a:r>
              <a:rPr b="0" i="1" lang="en-US" sz="2600" spc="-1" strike="noStrike">
                <a:solidFill>
                  <a:srgbClr val="000000"/>
                </a:solidFill>
                <a:latin typeface="DejaVu Sans"/>
                <a:ea typeface="DejaVu Sans"/>
              </a:rPr>
              <a:t>Might not be the best and most well defined RQs</a:t>
            </a:r>
            <a:endParaRPr b="0" lang="en-GB" sz="2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0" name="CustomShape 171"/>
          <p:cNvSpPr/>
          <p:nvPr/>
        </p:nvSpPr>
        <p:spPr>
          <a:xfrm>
            <a:off x="335520" y="764640"/>
            <a:ext cx="10739880" cy="490680"/>
          </a:xfrm>
          <a:prstGeom prst="rect">
            <a:avLst/>
          </a:prstGeom>
          <a:noFill/>
          <a:ln w="0">
            <a:noFill/>
          </a:ln>
        </p:spPr>
        <p:style>
          <a:lnRef idx="0"/>
          <a:fillRef idx="0"/>
          <a:effectRef idx="0"/>
          <a:fontRef idx="minor"/>
        </p:style>
        <p:txBody>
          <a:bodyPr lIns="90000" rIns="90000" tIns="45000" bIns="45000" anchor="t">
            <a:noAutofit/>
          </a:bodyPr>
          <a:p>
            <a:pPr defTabSz="914400">
              <a:lnSpc>
                <a:spcPct val="100000"/>
              </a:lnSpc>
            </a:pPr>
            <a:r>
              <a:rPr b="1" lang="en-US" sz="2400" spc="-1" strike="noStrike">
                <a:solidFill>
                  <a:srgbClr val="000000"/>
                </a:solidFill>
                <a:latin typeface="DejaVu Sans"/>
                <a:ea typeface="DejaVu Sans"/>
              </a:rPr>
              <a:t>Running Case – Seminar Paper</a:t>
            </a:r>
            <a:endParaRPr b="0" lang="en-GB" sz="2400" spc="-1" strike="noStrike">
              <a:solidFill>
                <a:srgbClr val="000000"/>
              </a:solidFill>
              <a:latin typeface="Arial"/>
            </a:endParaRPr>
          </a:p>
        </p:txBody>
      </p:sp>
      <p:sp>
        <p:nvSpPr>
          <p:cNvPr id="251" name="CustomShape 173"/>
          <p:cNvSpPr/>
          <p:nvPr/>
        </p:nvSpPr>
        <p:spPr>
          <a:xfrm>
            <a:off x="432720" y="1148040"/>
            <a:ext cx="10348920" cy="4896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252" name="CustomShape 174"/>
          <p:cNvSpPr/>
          <p:nvPr/>
        </p:nvSpPr>
        <p:spPr>
          <a:xfrm>
            <a:off x="432720" y="1148040"/>
            <a:ext cx="10348920" cy="4896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253" name="CustomShape 175"/>
          <p:cNvSpPr/>
          <p:nvPr/>
        </p:nvSpPr>
        <p:spPr>
          <a:xfrm>
            <a:off x="432720" y="1148040"/>
            <a:ext cx="10348920" cy="489600"/>
          </a:xfrm>
          <a:prstGeom prst="rect">
            <a:avLst/>
          </a:prstGeom>
          <a:noFill/>
          <a:ln w="0">
            <a:noFill/>
          </a:ln>
        </p:spPr>
        <p:style>
          <a:lnRef idx="0"/>
          <a:fillRef idx="0"/>
          <a:effectRef idx="0"/>
          <a:fontRef idx="minor"/>
        </p:style>
        <p:txBody>
          <a:bodyPr lIns="0" rIns="0" tIns="0" bIns="0" anchor="ctr">
            <a:noAutofit/>
          </a:bodyPr>
          <a:p>
            <a:pPr defTabSz="914400">
              <a:lnSpc>
                <a:spcPct val="100000"/>
              </a:lnSpc>
            </a:pPr>
            <a:r>
              <a:rPr b="1" lang="en-US" sz="2200" spc="-1" strike="noStrike">
                <a:solidFill>
                  <a:srgbClr val="666666"/>
                </a:solidFill>
                <a:latin typeface="DejaVu Sans"/>
                <a:ea typeface="DejaVu Sans"/>
              </a:rPr>
              <a:t>Literature Sources</a:t>
            </a:r>
            <a:endParaRPr b="0" lang="en-GB" sz="2200" spc="-1" strike="noStrike">
              <a:solidFill>
                <a:srgbClr val="000000"/>
              </a:solidFill>
              <a:latin typeface="Arial"/>
            </a:endParaRPr>
          </a:p>
        </p:txBody>
      </p:sp>
      <p:sp>
        <p:nvSpPr>
          <p:cNvPr id="254" name="CustomShape 176"/>
          <p:cNvSpPr/>
          <p:nvPr/>
        </p:nvSpPr>
        <p:spPr>
          <a:xfrm>
            <a:off x="335520" y="1268280"/>
            <a:ext cx="10739880" cy="5027400"/>
          </a:xfrm>
          <a:prstGeom prst="rect">
            <a:avLst/>
          </a:prstGeom>
          <a:noFill/>
          <a:ln w="0">
            <a:noFill/>
          </a:ln>
        </p:spPr>
        <p:style>
          <a:lnRef idx="0"/>
          <a:fillRef idx="0"/>
          <a:effectRef idx="0"/>
          <a:fontRef idx="minor"/>
        </p:style>
        <p:txBody>
          <a:bodyPr lIns="90000" rIns="90000" tIns="45000" bIns="45000" anchor="ctr">
            <a:noAutofit/>
          </a:bodyPr>
          <a:p>
            <a:pPr marL="216000" indent="-216000" defTabSz="914400">
              <a:lnSpc>
                <a:spcPct val="100000"/>
              </a:lnSpc>
              <a:buClr>
                <a:srgbClr val="008c4f"/>
              </a:buClr>
              <a:buSzPct val="45000"/>
              <a:buFont typeface="Wingdings" charset="2"/>
              <a:buChar char=""/>
            </a:pPr>
            <a:r>
              <a:rPr b="0" lang="en-US" sz="1800" spc="-1" strike="noStrike">
                <a:solidFill>
                  <a:srgbClr val="000000"/>
                </a:solidFill>
                <a:latin typeface="DejaVu Sans"/>
                <a:ea typeface="DejaVu Sans"/>
              </a:rPr>
              <a:t>Google Scholar → </a:t>
            </a:r>
            <a:r>
              <a:rPr b="0" lang="en-US" sz="1800" spc="-1" strike="noStrike" u="sng">
                <a:solidFill>
                  <a:srgbClr val="0000ff"/>
                </a:solidFill>
                <a:uFillTx/>
                <a:latin typeface="DejaVu Sans"/>
                <a:ea typeface="DejaVu Sans"/>
                <a:hlinkClick r:id="rId1"/>
              </a:rPr>
              <a:t>Link</a:t>
            </a:r>
            <a:endParaRPr b="0" lang="en-GB" sz="1800" spc="-1" strike="noStrike">
              <a:solidFill>
                <a:srgbClr val="000000"/>
              </a:solidFill>
              <a:latin typeface="Arial"/>
            </a:endParaRPr>
          </a:p>
          <a:p>
            <a:pPr marL="216000" indent="-216000" defTabSz="914400">
              <a:lnSpc>
                <a:spcPct val="100000"/>
              </a:lnSpc>
              <a:spcBef>
                <a:spcPts val="360"/>
              </a:spcBef>
              <a:buClr>
                <a:srgbClr val="008c4f"/>
              </a:buClr>
              <a:buSzPct val="45000"/>
              <a:buFont typeface="Wingdings" charset="2"/>
              <a:buChar char=""/>
            </a:pPr>
            <a:r>
              <a:rPr b="0" lang="en-US" sz="1800" spc="-1" strike="noStrike">
                <a:solidFill>
                  <a:srgbClr val="000000"/>
                </a:solidFill>
                <a:latin typeface="DejaVu Sans"/>
                <a:ea typeface="DejaVu Sans"/>
              </a:rPr>
              <a:t>Journals/Conferences/Magazines/etc., eg.,</a:t>
            </a:r>
            <a:endParaRPr b="0" lang="en-GB" sz="1800" spc="-1" strike="noStrike">
              <a:solidFill>
                <a:srgbClr val="000000"/>
              </a:solidFill>
              <a:latin typeface="Arial"/>
            </a:endParaRPr>
          </a:p>
          <a:p>
            <a:pPr lvl="1" marL="432000" indent="-216000" defTabSz="914400">
              <a:lnSpc>
                <a:spcPct val="100000"/>
              </a:lnSpc>
              <a:spcBef>
                <a:spcPts val="360"/>
              </a:spcBef>
              <a:buClr>
                <a:srgbClr val="008c4f"/>
              </a:buClr>
              <a:buSzPct val="45000"/>
              <a:buFont typeface="DejaVu Sans"/>
              <a:buChar char="—"/>
            </a:pPr>
            <a:r>
              <a:rPr b="0" lang="en-US" sz="1800" spc="-1" strike="noStrike">
                <a:solidFill>
                  <a:srgbClr val="000000"/>
                </a:solidFill>
                <a:latin typeface="DejaVu Sans"/>
                <a:ea typeface="DejaVu Sans"/>
              </a:rPr>
              <a:t>IEEE → </a:t>
            </a:r>
            <a:r>
              <a:rPr b="0" lang="en-US" sz="1800" spc="-1" strike="noStrike" u="sng">
                <a:solidFill>
                  <a:srgbClr val="0000ff"/>
                </a:solidFill>
                <a:uFillTx/>
                <a:latin typeface="DejaVu Sans"/>
                <a:ea typeface="DejaVu Sans"/>
                <a:hlinkClick r:id="rId2"/>
              </a:rPr>
              <a:t>Link</a:t>
            </a:r>
            <a:endParaRPr b="0" lang="en-GB" sz="1800" spc="-1" strike="noStrike">
              <a:solidFill>
                <a:srgbClr val="000000"/>
              </a:solidFill>
              <a:latin typeface="Arial"/>
            </a:endParaRPr>
          </a:p>
          <a:p>
            <a:pPr lvl="1" marL="432000" indent="-216000" defTabSz="914400">
              <a:lnSpc>
                <a:spcPct val="100000"/>
              </a:lnSpc>
              <a:spcBef>
                <a:spcPts val="360"/>
              </a:spcBef>
              <a:buClr>
                <a:srgbClr val="008c4f"/>
              </a:buClr>
              <a:buSzPct val="45000"/>
              <a:buFont typeface="DejaVu Sans"/>
              <a:buChar char="—"/>
            </a:pPr>
            <a:r>
              <a:rPr b="0" lang="en-US" sz="1800" spc="-1" strike="noStrike">
                <a:solidFill>
                  <a:srgbClr val="000000"/>
                </a:solidFill>
                <a:latin typeface="DejaVu Sans"/>
                <a:ea typeface="DejaVu Sans"/>
              </a:rPr>
              <a:t>ACM → </a:t>
            </a:r>
            <a:r>
              <a:rPr b="0" lang="en-US" sz="1800" spc="-1" strike="noStrike" u="sng">
                <a:solidFill>
                  <a:srgbClr val="0000ff"/>
                </a:solidFill>
                <a:uFillTx/>
                <a:latin typeface="DejaVu Sans"/>
                <a:ea typeface="DejaVu Sans"/>
                <a:hlinkClick r:id="rId3"/>
              </a:rPr>
              <a:t>Link</a:t>
            </a:r>
            <a:endParaRPr b="0" lang="en-GB" sz="1800" spc="-1" strike="noStrike">
              <a:solidFill>
                <a:srgbClr val="000000"/>
              </a:solidFill>
              <a:latin typeface="Arial"/>
            </a:endParaRPr>
          </a:p>
          <a:p>
            <a:pPr lvl="1" marL="432000" indent="-216000" defTabSz="914400">
              <a:lnSpc>
                <a:spcPct val="100000"/>
              </a:lnSpc>
              <a:spcBef>
                <a:spcPts val="360"/>
              </a:spcBef>
              <a:buClr>
                <a:srgbClr val="008c4f"/>
              </a:buClr>
              <a:buSzPct val="45000"/>
              <a:buFont typeface="DejaVu Sans"/>
              <a:buChar char="—"/>
            </a:pPr>
            <a:r>
              <a:rPr b="0" lang="en-US" sz="1800" spc="-1" strike="noStrike">
                <a:solidFill>
                  <a:srgbClr val="000000"/>
                </a:solidFill>
                <a:latin typeface="DejaVu Sans"/>
                <a:ea typeface="DejaVu Sans"/>
              </a:rPr>
              <a:t>AISeL → </a:t>
            </a:r>
            <a:r>
              <a:rPr b="0" lang="en-US" sz="1800" spc="-1" strike="noStrike" u="sng">
                <a:solidFill>
                  <a:srgbClr val="0000ff"/>
                </a:solidFill>
                <a:uFillTx/>
                <a:latin typeface="DejaVu Sans"/>
                <a:ea typeface="DejaVu Sans"/>
                <a:hlinkClick r:id="rId4"/>
              </a:rPr>
              <a:t>Link</a:t>
            </a:r>
            <a:r>
              <a:rPr b="0" lang="en-US" sz="1800" spc="-1" strike="noStrike">
                <a:solidFill>
                  <a:srgbClr val="000000"/>
                </a:solidFill>
                <a:latin typeface="DejaVu Sans"/>
                <a:ea typeface="DejaVu Sans"/>
              </a:rPr>
              <a:t> </a:t>
            </a:r>
            <a:endParaRPr b="0" lang="en-GB" sz="1800" spc="-1" strike="noStrike">
              <a:solidFill>
                <a:srgbClr val="000000"/>
              </a:solidFill>
              <a:latin typeface="Arial"/>
            </a:endParaRPr>
          </a:p>
          <a:p>
            <a:pPr lvl="1" marL="432000" indent="-216000" defTabSz="914400">
              <a:lnSpc>
                <a:spcPct val="100000"/>
              </a:lnSpc>
              <a:spcBef>
                <a:spcPts val="360"/>
              </a:spcBef>
              <a:buClr>
                <a:srgbClr val="008c4f"/>
              </a:buClr>
              <a:buSzPct val="45000"/>
              <a:buFont typeface="DejaVu Sans"/>
              <a:buChar char="—"/>
            </a:pPr>
            <a:r>
              <a:rPr b="0" lang="en-US" sz="1800" spc="-1" strike="noStrike">
                <a:solidFill>
                  <a:srgbClr val="000000"/>
                </a:solidFill>
                <a:latin typeface="DejaVu Sans"/>
                <a:ea typeface="DejaVu Sans"/>
              </a:rPr>
              <a:t>Etc.</a:t>
            </a:r>
            <a:endParaRPr b="0" lang="en-GB" sz="1800" spc="-1" strike="noStrike">
              <a:solidFill>
                <a:srgbClr val="000000"/>
              </a:solidFill>
              <a:latin typeface="Arial"/>
            </a:endParaRPr>
          </a:p>
          <a:p>
            <a:pPr marL="216000" indent="-216000" defTabSz="914400">
              <a:lnSpc>
                <a:spcPct val="100000"/>
              </a:lnSpc>
              <a:spcBef>
                <a:spcPts val="360"/>
              </a:spcBef>
              <a:buClr>
                <a:srgbClr val="008c4f"/>
              </a:buClr>
              <a:buSzPct val="45000"/>
              <a:buFont typeface="Wingdings" charset="2"/>
              <a:buChar char=""/>
            </a:pPr>
            <a:r>
              <a:rPr b="0" lang="en-US" sz="1800" spc="-1" strike="noStrike">
                <a:solidFill>
                  <a:srgbClr val="000000"/>
                </a:solidFill>
                <a:latin typeface="DejaVu Sans"/>
                <a:ea typeface="DejaVu Sans"/>
              </a:rPr>
              <a:t>Libraries</a:t>
            </a:r>
            <a:endParaRPr b="0" lang="en-GB" sz="1800" spc="-1" strike="noStrike">
              <a:solidFill>
                <a:srgbClr val="000000"/>
              </a:solidFill>
              <a:latin typeface="Arial"/>
            </a:endParaRPr>
          </a:p>
          <a:p>
            <a:pPr marL="216000" indent="-216000" defTabSz="914400">
              <a:lnSpc>
                <a:spcPct val="100000"/>
              </a:lnSpc>
              <a:spcBef>
                <a:spcPts val="360"/>
              </a:spcBef>
              <a:buClr>
                <a:srgbClr val="008c4f"/>
              </a:buClr>
              <a:buSzPct val="45000"/>
              <a:buFont typeface="Wingdings" charset="2"/>
              <a:buChar char=""/>
            </a:pPr>
            <a:r>
              <a:rPr b="0" lang="en-US" sz="1800" spc="-1" strike="noStrike">
                <a:solidFill>
                  <a:srgbClr val="000000"/>
                </a:solidFill>
                <a:latin typeface="DejaVu Sans"/>
                <a:ea typeface="DejaVu Sans"/>
              </a:rPr>
              <a:t>Researcher</a:t>
            </a:r>
            <a:endParaRPr b="0" lang="en-GB" sz="1800" spc="-1" strike="noStrike">
              <a:solidFill>
                <a:srgbClr val="000000"/>
              </a:solidFill>
              <a:latin typeface="Arial"/>
            </a:endParaRPr>
          </a:p>
          <a:p>
            <a:pPr marL="216000" indent="-216000" defTabSz="914400">
              <a:lnSpc>
                <a:spcPct val="100000"/>
              </a:lnSpc>
              <a:spcBef>
                <a:spcPts val="360"/>
              </a:spcBef>
              <a:buClr>
                <a:srgbClr val="008c4f"/>
              </a:buClr>
              <a:buSzPct val="45000"/>
              <a:buFont typeface="Wingdings" charset="2"/>
              <a:buChar char=""/>
            </a:pPr>
            <a:r>
              <a:rPr b="0" lang="en-US" sz="1800" spc="-1" strike="noStrike">
                <a:solidFill>
                  <a:srgbClr val="000000"/>
                </a:solidFill>
                <a:latin typeface="DejaVu Sans"/>
                <a:ea typeface="DejaVu Sans"/>
              </a:rPr>
              <a:t>Etc.</a:t>
            </a:r>
            <a:r>
              <a:rPr b="0" lang="en-US" sz="1800" spc="-1" strike="noStrike">
                <a:solidFill>
                  <a:srgbClr val="ffffff"/>
                </a:solidFill>
                <a:latin typeface="DejaVu Sans"/>
                <a:ea typeface="DejaVu Sans"/>
              </a:rPr>
              <a:t>What are the specific steps of writing your thesis/paper?</a:t>
            </a: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5" name="CustomShape 182"/>
          <p:cNvSpPr/>
          <p:nvPr/>
        </p:nvSpPr>
        <p:spPr>
          <a:xfrm>
            <a:off x="335520" y="764640"/>
            <a:ext cx="10739880" cy="490680"/>
          </a:xfrm>
          <a:prstGeom prst="rect">
            <a:avLst/>
          </a:prstGeom>
          <a:noFill/>
          <a:ln w="0">
            <a:noFill/>
          </a:ln>
        </p:spPr>
        <p:style>
          <a:lnRef idx="0"/>
          <a:fillRef idx="0"/>
          <a:effectRef idx="0"/>
          <a:fontRef idx="minor"/>
        </p:style>
        <p:txBody>
          <a:bodyPr lIns="90000" rIns="90000" tIns="45000" bIns="45000" anchor="t">
            <a:noAutofit/>
          </a:bodyPr>
          <a:p>
            <a:pPr defTabSz="914400">
              <a:lnSpc>
                <a:spcPct val="100000"/>
              </a:lnSpc>
            </a:pPr>
            <a:r>
              <a:rPr b="1" lang="en-US" sz="2400" spc="-1" strike="noStrike">
                <a:solidFill>
                  <a:srgbClr val="000000"/>
                </a:solidFill>
                <a:latin typeface="DejaVu Sans"/>
                <a:ea typeface="DejaVu Sans"/>
              </a:rPr>
              <a:t>Running Case – Seminar Paper</a:t>
            </a:r>
            <a:endParaRPr b="0" lang="en-GB" sz="2400" spc="-1" strike="noStrike">
              <a:solidFill>
                <a:srgbClr val="000000"/>
              </a:solidFill>
              <a:latin typeface="Arial"/>
            </a:endParaRPr>
          </a:p>
        </p:txBody>
      </p:sp>
      <p:sp>
        <p:nvSpPr>
          <p:cNvPr id="256" name="CustomShape 183"/>
          <p:cNvSpPr/>
          <p:nvPr/>
        </p:nvSpPr>
        <p:spPr>
          <a:xfrm>
            <a:off x="432720" y="1148040"/>
            <a:ext cx="10348920" cy="4896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257" name="CustomShape 184"/>
          <p:cNvSpPr/>
          <p:nvPr/>
        </p:nvSpPr>
        <p:spPr>
          <a:xfrm>
            <a:off x="432720" y="1148040"/>
            <a:ext cx="10348920" cy="4896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258" name="CustomShape 185"/>
          <p:cNvSpPr/>
          <p:nvPr/>
        </p:nvSpPr>
        <p:spPr>
          <a:xfrm>
            <a:off x="432720" y="1148040"/>
            <a:ext cx="10348920" cy="489600"/>
          </a:xfrm>
          <a:prstGeom prst="rect">
            <a:avLst/>
          </a:prstGeom>
          <a:noFill/>
          <a:ln w="0">
            <a:noFill/>
          </a:ln>
        </p:spPr>
        <p:style>
          <a:lnRef idx="0"/>
          <a:fillRef idx="0"/>
          <a:effectRef idx="0"/>
          <a:fontRef idx="minor"/>
        </p:style>
        <p:txBody>
          <a:bodyPr lIns="0" rIns="0" tIns="0" bIns="0" anchor="ctr">
            <a:noAutofit/>
          </a:bodyPr>
          <a:p>
            <a:pPr defTabSz="914400">
              <a:lnSpc>
                <a:spcPct val="100000"/>
              </a:lnSpc>
            </a:pPr>
            <a:r>
              <a:rPr b="1" lang="en-US" sz="2200" spc="-1" strike="noStrike">
                <a:solidFill>
                  <a:srgbClr val="666666"/>
                </a:solidFill>
                <a:latin typeface="DejaVu Sans"/>
                <a:ea typeface="DejaVu Sans"/>
              </a:rPr>
              <a:t>Systematic Literature Review</a:t>
            </a:r>
            <a:endParaRPr b="0" lang="en-GB" sz="2200" spc="-1" strike="noStrike">
              <a:solidFill>
                <a:srgbClr val="000000"/>
              </a:solidFill>
              <a:latin typeface="Arial"/>
            </a:endParaRPr>
          </a:p>
        </p:txBody>
      </p:sp>
      <p:sp>
        <p:nvSpPr>
          <p:cNvPr id="259" name="CustomShape 186"/>
          <p:cNvSpPr/>
          <p:nvPr/>
        </p:nvSpPr>
        <p:spPr>
          <a:xfrm>
            <a:off x="335520" y="1268280"/>
            <a:ext cx="10739880" cy="5027400"/>
          </a:xfrm>
          <a:prstGeom prst="rect">
            <a:avLst/>
          </a:prstGeom>
          <a:noFill/>
          <a:ln w="0">
            <a:noFill/>
          </a:ln>
        </p:spPr>
        <p:style>
          <a:lnRef idx="0"/>
          <a:fillRef idx="0"/>
          <a:effectRef idx="0"/>
          <a:fontRef idx="minor"/>
        </p:style>
        <p:txBody>
          <a:bodyPr lIns="90000" rIns="90000" tIns="45000" bIns="45000" anchor="ctr">
            <a:noAutofit/>
          </a:bodyPr>
          <a:p>
            <a:pPr marL="216000" indent="-216000" defTabSz="914400">
              <a:lnSpc>
                <a:spcPct val="100000"/>
              </a:lnSpc>
              <a:buClr>
                <a:srgbClr val="008c4f"/>
              </a:buClr>
              <a:buSzPct val="45000"/>
              <a:buFont typeface="Wingdings" charset="2"/>
              <a:buChar char=""/>
            </a:pPr>
            <a:r>
              <a:rPr b="0" lang="en-US" sz="1800" spc="-1" strike="noStrike">
                <a:solidFill>
                  <a:srgbClr val="000000"/>
                </a:solidFill>
                <a:latin typeface="DejaVu Sans"/>
                <a:ea typeface="DejaVu Sans"/>
              </a:rPr>
              <a:t>Systematic Literature Review in Computer Science - A Practical Guide → </a:t>
            </a:r>
            <a:r>
              <a:rPr b="0" lang="en-US" sz="1800" spc="-1" strike="noStrike" u="sng">
                <a:solidFill>
                  <a:srgbClr val="0000ff"/>
                </a:solidFill>
                <a:uFillTx/>
                <a:latin typeface="DejaVu Sans"/>
                <a:ea typeface="DejaVu Sans"/>
                <a:hlinkClick r:id="rId1"/>
              </a:rPr>
              <a:t>Link</a:t>
            </a:r>
            <a:endParaRPr b="0" lang="en-GB" sz="1800" spc="-1" strike="noStrike">
              <a:solidFill>
                <a:srgbClr val="000000"/>
              </a:solidFill>
              <a:latin typeface="Arial"/>
            </a:endParaRPr>
          </a:p>
          <a:p>
            <a:pPr defTabSz="914400">
              <a:lnSpc>
                <a:spcPct val="100000"/>
              </a:lnSpc>
              <a:spcBef>
                <a:spcPts val="360"/>
              </a:spcBef>
            </a:pPr>
            <a:r>
              <a:rPr b="0" lang="en-US" sz="1800" spc="-1" strike="noStrike">
                <a:solidFill>
                  <a:srgbClr val="ffffff"/>
                </a:solidFill>
                <a:latin typeface="DejaVu Sans"/>
                <a:ea typeface="DejaVu Sans"/>
              </a:rPr>
              <a:t>e the specific steps of writing your </a:t>
            </a: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0" name="CustomShape 177"/>
          <p:cNvSpPr/>
          <p:nvPr/>
        </p:nvSpPr>
        <p:spPr>
          <a:xfrm>
            <a:off x="335520" y="764640"/>
            <a:ext cx="10739880" cy="490680"/>
          </a:xfrm>
          <a:prstGeom prst="rect">
            <a:avLst/>
          </a:prstGeom>
          <a:noFill/>
          <a:ln w="0">
            <a:noFill/>
          </a:ln>
        </p:spPr>
        <p:style>
          <a:lnRef idx="0"/>
          <a:fillRef idx="0"/>
          <a:effectRef idx="0"/>
          <a:fontRef idx="minor"/>
        </p:style>
        <p:txBody>
          <a:bodyPr lIns="90000" rIns="90000" tIns="45000" bIns="45000" anchor="t">
            <a:noAutofit/>
          </a:bodyPr>
          <a:p>
            <a:pPr defTabSz="914400">
              <a:lnSpc>
                <a:spcPct val="100000"/>
              </a:lnSpc>
            </a:pPr>
            <a:r>
              <a:rPr b="1" lang="en-US" sz="2400" spc="-1" strike="noStrike">
                <a:solidFill>
                  <a:srgbClr val="000000"/>
                </a:solidFill>
                <a:latin typeface="DejaVu Sans"/>
                <a:ea typeface="DejaVu Sans"/>
              </a:rPr>
              <a:t>Running Case – Seminar Paper</a:t>
            </a:r>
            <a:endParaRPr b="0" lang="en-GB" sz="2400" spc="-1" strike="noStrike">
              <a:solidFill>
                <a:srgbClr val="000000"/>
              </a:solidFill>
              <a:latin typeface="Arial"/>
            </a:endParaRPr>
          </a:p>
        </p:txBody>
      </p:sp>
      <p:sp>
        <p:nvSpPr>
          <p:cNvPr id="261" name="CustomShape 178"/>
          <p:cNvSpPr/>
          <p:nvPr/>
        </p:nvSpPr>
        <p:spPr>
          <a:xfrm>
            <a:off x="432720" y="1148040"/>
            <a:ext cx="10348920" cy="4896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262" name="CustomShape 179"/>
          <p:cNvSpPr/>
          <p:nvPr/>
        </p:nvSpPr>
        <p:spPr>
          <a:xfrm>
            <a:off x="432720" y="1148040"/>
            <a:ext cx="10348920" cy="4896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263" name="CustomShape 180"/>
          <p:cNvSpPr/>
          <p:nvPr/>
        </p:nvSpPr>
        <p:spPr>
          <a:xfrm>
            <a:off x="432720" y="1148040"/>
            <a:ext cx="10348920" cy="489600"/>
          </a:xfrm>
          <a:prstGeom prst="rect">
            <a:avLst/>
          </a:prstGeom>
          <a:noFill/>
          <a:ln w="0">
            <a:noFill/>
          </a:ln>
        </p:spPr>
        <p:style>
          <a:lnRef idx="0"/>
          <a:fillRef idx="0"/>
          <a:effectRef idx="0"/>
          <a:fontRef idx="minor"/>
        </p:style>
        <p:txBody>
          <a:bodyPr lIns="0" rIns="0" tIns="0" bIns="0" anchor="ctr">
            <a:noAutofit/>
          </a:bodyPr>
          <a:p>
            <a:pPr defTabSz="914400">
              <a:lnSpc>
                <a:spcPct val="100000"/>
              </a:lnSpc>
            </a:pPr>
            <a:r>
              <a:rPr b="1" lang="en-US" sz="2200" spc="-1" strike="noStrike">
                <a:solidFill>
                  <a:srgbClr val="666666"/>
                </a:solidFill>
                <a:latin typeface="DejaVu Sans"/>
                <a:ea typeface="DejaVu Sans"/>
              </a:rPr>
              <a:t>“</a:t>
            </a:r>
            <a:r>
              <a:rPr b="1" lang="en-US" sz="2200" spc="-1" strike="noStrike">
                <a:solidFill>
                  <a:srgbClr val="666666"/>
                </a:solidFill>
                <a:latin typeface="DejaVu Sans"/>
                <a:ea typeface="DejaVu Sans"/>
              </a:rPr>
              <a:t>Good” Literature – Examples </a:t>
            </a:r>
            <a:endParaRPr b="0" lang="en-GB" sz="2200" spc="-1" strike="noStrike">
              <a:solidFill>
                <a:srgbClr val="000000"/>
              </a:solidFill>
              <a:latin typeface="Arial"/>
            </a:endParaRPr>
          </a:p>
        </p:txBody>
      </p:sp>
      <p:sp>
        <p:nvSpPr>
          <p:cNvPr id="264" name="CustomShape 181"/>
          <p:cNvSpPr/>
          <p:nvPr/>
        </p:nvSpPr>
        <p:spPr>
          <a:xfrm>
            <a:off x="335520" y="1268280"/>
            <a:ext cx="10739880" cy="5027400"/>
          </a:xfrm>
          <a:prstGeom prst="rect">
            <a:avLst/>
          </a:prstGeom>
          <a:noFill/>
          <a:ln w="0">
            <a:noFill/>
          </a:ln>
        </p:spPr>
        <p:style>
          <a:lnRef idx="0"/>
          <a:fillRef idx="0"/>
          <a:effectRef idx="0"/>
          <a:fontRef idx="minor"/>
        </p:style>
        <p:txBody>
          <a:bodyPr lIns="90000" rIns="90000" tIns="45000" bIns="45000" anchor="ctr">
            <a:noAutofit/>
          </a:bodyPr>
          <a:p>
            <a:pPr marL="216000" indent="-216000" defTabSz="914400">
              <a:lnSpc>
                <a:spcPct val="100000"/>
              </a:lnSpc>
              <a:buClr>
                <a:srgbClr val="008c4f"/>
              </a:buClr>
              <a:buSzPct val="45000"/>
              <a:buFont typeface="Wingdings" charset="2"/>
              <a:buChar char=""/>
            </a:pPr>
            <a:r>
              <a:rPr b="0" lang="en-US" sz="1800" spc="-1" strike="noStrike">
                <a:solidFill>
                  <a:srgbClr val="000000"/>
                </a:solidFill>
                <a:latin typeface="DejaVu Sans"/>
                <a:ea typeface="DejaVu Sans"/>
              </a:rPr>
              <a:t>Peer-reviewed paper, journals, poster, etc.</a:t>
            </a:r>
            <a:endParaRPr b="0" lang="en-GB" sz="1800" spc="-1" strike="noStrike">
              <a:solidFill>
                <a:srgbClr val="000000"/>
              </a:solidFill>
              <a:latin typeface="Arial"/>
            </a:endParaRPr>
          </a:p>
          <a:p>
            <a:pPr marL="216000" indent="-216000" defTabSz="914400">
              <a:lnSpc>
                <a:spcPct val="100000"/>
              </a:lnSpc>
              <a:buClr>
                <a:srgbClr val="008c4f"/>
              </a:buClr>
              <a:buSzPct val="45000"/>
              <a:buFont typeface="Wingdings" charset="2"/>
              <a:buChar char=""/>
            </a:pPr>
            <a:r>
              <a:rPr b="0" lang="en-US" sz="1800" spc="-1" strike="noStrike">
                <a:solidFill>
                  <a:srgbClr val="000000"/>
                </a:solidFill>
                <a:latin typeface="DejaVu Sans"/>
                <a:ea typeface="DejaVu Sans"/>
              </a:rPr>
              <a:t>Scientific books</a:t>
            </a:r>
            <a:endParaRPr b="0" lang="en-GB" sz="1800" spc="-1" strike="noStrike">
              <a:solidFill>
                <a:srgbClr val="000000"/>
              </a:solidFill>
              <a:latin typeface="Arial"/>
            </a:endParaRPr>
          </a:p>
          <a:p>
            <a:pPr marL="216000" indent="-216000" defTabSz="914400">
              <a:lnSpc>
                <a:spcPct val="100000"/>
              </a:lnSpc>
              <a:buClr>
                <a:srgbClr val="008c4f"/>
              </a:buClr>
              <a:buSzPct val="45000"/>
              <a:buFont typeface="Wingdings" charset="2"/>
              <a:buChar char=""/>
            </a:pPr>
            <a:r>
              <a:rPr b="0" lang="en-US" sz="1800" spc="-1" strike="noStrike">
                <a:solidFill>
                  <a:srgbClr val="000000"/>
                </a:solidFill>
                <a:latin typeface="DejaVu Sans"/>
                <a:ea typeface="DejaVu Sans"/>
              </a:rPr>
              <a:t>(Bachelor-, Master-, PhD-Thesis)</a:t>
            </a:r>
            <a:endParaRPr b="0" lang="en-GB" sz="1800" spc="-1" strike="noStrike">
              <a:solidFill>
                <a:srgbClr val="000000"/>
              </a:solidFill>
              <a:latin typeface="Arial"/>
            </a:endParaRPr>
          </a:p>
          <a:p>
            <a:pPr marL="216000" indent="-216000" defTabSz="914400">
              <a:lnSpc>
                <a:spcPct val="100000"/>
              </a:lnSpc>
              <a:buClr>
                <a:srgbClr val="008c4f"/>
              </a:buClr>
              <a:buSzPct val="45000"/>
              <a:buFont typeface="Wingdings" charset="2"/>
              <a:buChar char=""/>
            </a:pPr>
            <a:r>
              <a:rPr b="0" lang="en-US" sz="1800" spc="-1" strike="noStrike">
                <a:solidFill>
                  <a:srgbClr val="000000"/>
                </a:solidFill>
                <a:latin typeface="DejaVu Sans"/>
                <a:ea typeface="DejaVu Sans"/>
              </a:rPr>
              <a:t>(Patents)</a:t>
            </a: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5" name="CustomShape 146"/>
          <p:cNvSpPr/>
          <p:nvPr/>
        </p:nvSpPr>
        <p:spPr>
          <a:xfrm>
            <a:off x="335520" y="764640"/>
            <a:ext cx="10739880" cy="490680"/>
          </a:xfrm>
          <a:prstGeom prst="rect">
            <a:avLst/>
          </a:prstGeom>
          <a:noFill/>
          <a:ln w="0">
            <a:noFill/>
          </a:ln>
        </p:spPr>
        <p:style>
          <a:lnRef idx="0"/>
          <a:fillRef idx="0"/>
          <a:effectRef idx="0"/>
          <a:fontRef idx="minor"/>
        </p:style>
        <p:txBody>
          <a:bodyPr lIns="90000" rIns="90000" tIns="45000" bIns="45000" anchor="t">
            <a:noAutofit/>
          </a:bodyPr>
          <a:p>
            <a:pPr defTabSz="914400">
              <a:lnSpc>
                <a:spcPct val="100000"/>
              </a:lnSpc>
            </a:pPr>
            <a:r>
              <a:rPr b="1" lang="en-US" sz="2400" spc="-1" strike="noStrike">
                <a:solidFill>
                  <a:srgbClr val="000000"/>
                </a:solidFill>
                <a:latin typeface="DejaVu Sans"/>
                <a:ea typeface="DejaVu Sans"/>
              </a:rPr>
              <a:t>Running Case – Seminar Paper</a:t>
            </a:r>
            <a:endParaRPr b="0" lang="en-GB" sz="2400" spc="-1" strike="noStrike">
              <a:solidFill>
                <a:srgbClr val="000000"/>
              </a:solidFill>
              <a:latin typeface="Arial"/>
            </a:endParaRPr>
          </a:p>
        </p:txBody>
      </p:sp>
      <p:sp>
        <p:nvSpPr>
          <p:cNvPr id="266" name="CustomShape 147"/>
          <p:cNvSpPr/>
          <p:nvPr/>
        </p:nvSpPr>
        <p:spPr>
          <a:xfrm>
            <a:off x="432720" y="1148040"/>
            <a:ext cx="10348920" cy="4896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267" name="CustomShape 188"/>
          <p:cNvSpPr/>
          <p:nvPr/>
        </p:nvSpPr>
        <p:spPr>
          <a:xfrm>
            <a:off x="432720" y="1148040"/>
            <a:ext cx="10348920" cy="4896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268" name="CustomShape 193"/>
          <p:cNvSpPr/>
          <p:nvPr/>
        </p:nvSpPr>
        <p:spPr>
          <a:xfrm>
            <a:off x="432720" y="1148040"/>
            <a:ext cx="10348920" cy="489600"/>
          </a:xfrm>
          <a:prstGeom prst="rect">
            <a:avLst/>
          </a:prstGeom>
          <a:noFill/>
          <a:ln w="0">
            <a:noFill/>
          </a:ln>
        </p:spPr>
        <p:style>
          <a:lnRef idx="0"/>
          <a:fillRef idx="0"/>
          <a:effectRef idx="0"/>
          <a:fontRef idx="minor"/>
        </p:style>
        <p:txBody>
          <a:bodyPr lIns="0" rIns="0" tIns="0" bIns="0" anchor="ctr">
            <a:noAutofit/>
          </a:bodyPr>
          <a:p>
            <a:pPr defTabSz="914400">
              <a:lnSpc>
                <a:spcPct val="100000"/>
              </a:lnSpc>
            </a:pPr>
            <a:r>
              <a:rPr b="1" lang="en-US" sz="2200" spc="-1" strike="noStrike">
                <a:solidFill>
                  <a:srgbClr val="666666"/>
                </a:solidFill>
                <a:latin typeface="DejaVu Sans"/>
                <a:ea typeface="DejaVu Sans"/>
              </a:rPr>
              <a:t>“</a:t>
            </a:r>
            <a:r>
              <a:rPr b="1" lang="en-US" sz="2200" spc="-1" strike="noStrike">
                <a:solidFill>
                  <a:srgbClr val="666666"/>
                </a:solidFill>
                <a:latin typeface="DejaVu Sans"/>
                <a:ea typeface="DejaVu Sans"/>
              </a:rPr>
              <a:t>Difficult” Literature – Examples </a:t>
            </a:r>
            <a:endParaRPr b="0" lang="en-GB" sz="2200" spc="-1" strike="noStrike">
              <a:solidFill>
                <a:srgbClr val="000000"/>
              </a:solidFill>
              <a:latin typeface="Arial"/>
            </a:endParaRPr>
          </a:p>
        </p:txBody>
      </p:sp>
      <p:sp>
        <p:nvSpPr>
          <p:cNvPr id="269" name="CustomShape 194"/>
          <p:cNvSpPr/>
          <p:nvPr/>
        </p:nvSpPr>
        <p:spPr>
          <a:xfrm>
            <a:off x="335520" y="1268280"/>
            <a:ext cx="10739880" cy="5027400"/>
          </a:xfrm>
          <a:prstGeom prst="rect">
            <a:avLst/>
          </a:prstGeom>
          <a:noFill/>
          <a:ln w="0">
            <a:noFill/>
          </a:ln>
        </p:spPr>
        <p:style>
          <a:lnRef idx="0"/>
          <a:fillRef idx="0"/>
          <a:effectRef idx="0"/>
          <a:fontRef idx="minor"/>
        </p:style>
        <p:txBody>
          <a:bodyPr lIns="90000" rIns="90000" tIns="45000" bIns="45000" anchor="ctr">
            <a:noAutofit/>
          </a:bodyPr>
          <a:p>
            <a:pPr marL="216000" indent="-216000" defTabSz="914400">
              <a:lnSpc>
                <a:spcPct val="100000"/>
              </a:lnSpc>
              <a:buClr>
                <a:srgbClr val="008c4f"/>
              </a:buClr>
              <a:buSzPct val="45000"/>
              <a:buFont typeface="Wingdings" charset="2"/>
              <a:buChar char=""/>
            </a:pPr>
            <a:r>
              <a:rPr b="0" lang="en-US" sz="1800" spc="-1" strike="noStrike">
                <a:solidFill>
                  <a:srgbClr val="000000"/>
                </a:solidFill>
                <a:latin typeface="DejaVu Sans"/>
                <a:ea typeface="DejaVu Sans"/>
              </a:rPr>
              <a:t>Whitepaper / Technical Reports</a:t>
            </a:r>
            <a:endParaRPr b="0" lang="en-GB" sz="1800" spc="-1" strike="noStrike">
              <a:solidFill>
                <a:srgbClr val="000000"/>
              </a:solidFill>
              <a:latin typeface="Arial"/>
            </a:endParaRPr>
          </a:p>
          <a:p>
            <a:pPr marL="216000" indent="-216000" defTabSz="914400">
              <a:lnSpc>
                <a:spcPct val="100000"/>
              </a:lnSpc>
              <a:buClr>
                <a:srgbClr val="008c4f"/>
              </a:buClr>
              <a:buSzPct val="45000"/>
              <a:buFont typeface="Wingdings" charset="2"/>
              <a:buChar char=""/>
            </a:pPr>
            <a:r>
              <a:rPr b="0" lang="en-US" sz="1800" spc="-1" strike="noStrike">
                <a:solidFill>
                  <a:srgbClr val="000000"/>
                </a:solidFill>
                <a:latin typeface="DejaVu Sans"/>
                <a:ea typeface="DejaVu Sans"/>
              </a:rPr>
              <a:t>Websites (Blogs, Newspaper, etc.)</a:t>
            </a:r>
            <a:endParaRPr b="0" lang="en-GB" sz="1800" spc="-1" strike="noStrike">
              <a:solidFill>
                <a:srgbClr val="000000"/>
              </a:solidFill>
              <a:latin typeface="Arial"/>
            </a:endParaRPr>
          </a:p>
          <a:p>
            <a:pPr marL="216000" indent="-216000" defTabSz="914400">
              <a:lnSpc>
                <a:spcPct val="100000"/>
              </a:lnSpc>
              <a:buClr>
                <a:srgbClr val="008c4f"/>
              </a:buClr>
              <a:buSzPct val="45000"/>
              <a:buFont typeface="Wingdings" charset="2"/>
              <a:buChar char=""/>
            </a:pPr>
            <a:r>
              <a:rPr b="0" lang="en-US" sz="1800" spc="-1" strike="noStrike">
                <a:solidFill>
                  <a:srgbClr val="000000"/>
                </a:solidFill>
                <a:latin typeface="DejaVu Sans"/>
                <a:ea typeface="DejaVu Sans"/>
              </a:rPr>
              <a:t>Unreviewed scientific materials (e.g., arXiv.org)</a:t>
            </a:r>
            <a:endParaRPr b="0" lang="en-GB" sz="1800" spc="-1" strike="noStrike">
              <a:solidFill>
                <a:srgbClr val="000000"/>
              </a:solidFill>
              <a:latin typeface="Arial"/>
            </a:endParaRPr>
          </a:p>
          <a:p>
            <a:pPr marL="216000" indent="-216000" defTabSz="914400">
              <a:lnSpc>
                <a:spcPct val="100000"/>
              </a:lnSpc>
              <a:buClr>
                <a:srgbClr val="008c4f"/>
              </a:buClr>
              <a:buSzPct val="45000"/>
              <a:buFont typeface="Wingdings" charset="2"/>
              <a:buChar char=""/>
            </a:pPr>
            <a:r>
              <a:rPr b="0" lang="en-US" sz="1800" spc="-1" strike="noStrike">
                <a:solidFill>
                  <a:srgbClr val="000000"/>
                </a:solidFill>
                <a:latin typeface="DejaVu Sans"/>
                <a:ea typeface="DejaVu Sans"/>
              </a:rPr>
              <a:t>Peer-reviewed ≠ good literature (e.g., bogus/predatory conferences)</a:t>
            </a: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0" name="CustomShape 5"/>
          <p:cNvSpPr/>
          <p:nvPr/>
        </p:nvSpPr>
        <p:spPr>
          <a:xfrm>
            <a:off x="335520" y="764640"/>
            <a:ext cx="10739880" cy="490680"/>
          </a:xfrm>
          <a:prstGeom prst="rect">
            <a:avLst/>
          </a:prstGeom>
          <a:noFill/>
          <a:ln w="0">
            <a:noFill/>
          </a:ln>
        </p:spPr>
        <p:style>
          <a:lnRef idx="0"/>
          <a:fillRef idx="0"/>
          <a:effectRef idx="0"/>
          <a:fontRef idx="minor"/>
        </p:style>
        <p:txBody>
          <a:bodyPr lIns="90000" rIns="90000" tIns="45000" bIns="45000" anchor="t">
            <a:noAutofit/>
          </a:bodyPr>
          <a:p>
            <a:pPr defTabSz="914400">
              <a:lnSpc>
                <a:spcPct val="100000"/>
              </a:lnSpc>
            </a:pPr>
            <a:r>
              <a:rPr b="1" lang="en-US" sz="2400" spc="-1" strike="noStrike">
                <a:solidFill>
                  <a:srgbClr val="000000"/>
                </a:solidFill>
                <a:latin typeface="DejaVu Sans"/>
                <a:ea typeface="DejaVu Sans"/>
              </a:rPr>
              <a:t>Running Case – Seminar Paper</a:t>
            </a:r>
            <a:endParaRPr b="0" lang="en-GB" sz="2400" spc="-1" strike="noStrike">
              <a:solidFill>
                <a:srgbClr val="000000"/>
              </a:solidFill>
              <a:latin typeface="Arial"/>
            </a:endParaRPr>
          </a:p>
        </p:txBody>
      </p:sp>
      <p:sp>
        <p:nvSpPr>
          <p:cNvPr id="271" name="CustomShape 196"/>
          <p:cNvSpPr/>
          <p:nvPr/>
        </p:nvSpPr>
        <p:spPr>
          <a:xfrm>
            <a:off x="432720" y="1148040"/>
            <a:ext cx="10348920" cy="4896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272" name="CustomShape 197"/>
          <p:cNvSpPr/>
          <p:nvPr/>
        </p:nvSpPr>
        <p:spPr>
          <a:xfrm>
            <a:off x="432720" y="1148040"/>
            <a:ext cx="10348920" cy="4896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273" name="CustomShape 198"/>
          <p:cNvSpPr/>
          <p:nvPr/>
        </p:nvSpPr>
        <p:spPr>
          <a:xfrm>
            <a:off x="432720" y="1148040"/>
            <a:ext cx="10348920" cy="489600"/>
          </a:xfrm>
          <a:prstGeom prst="rect">
            <a:avLst/>
          </a:prstGeom>
          <a:noFill/>
          <a:ln w="0">
            <a:noFill/>
          </a:ln>
        </p:spPr>
        <p:style>
          <a:lnRef idx="0"/>
          <a:fillRef idx="0"/>
          <a:effectRef idx="0"/>
          <a:fontRef idx="minor"/>
        </p:style>
        <p:txBody>
          <a:bodyPr lIns="0" rIns="0" tIns="0" bIns="0" anchor="ctr">
            <a:noAutofit/>
          </a:bodyPr>
          <a:p>
            <a:pPr defTabSz="914400">
              <a:lnSpc>
                <a:spcPct val="100000"/>
              </a:lnSpc>
            </a:pPr>
            <a:r>
              <a:rPr b="1" lang="en-US" sz="2200" spc="-1" strike="noStrike">
                <a:solidFill>
                  <a:srgbClr val="666666"/>
                </a:solidFill>
                <a:latin typeface="DejaVu Sans"/>
                <a:ea typeface="DejaVu Sans"/>
              </a:rPr>
              <a:t>How to Read a Paper?</a:t>
            </a:r>
            <a:endParaRPr b="0" lang="en-GB" sz="2200" spc="-1" strike="noStrike">
              <a:solidFill>
                <a:srgbClr val="000000"/>
              </a:solidFill>
              <a:latin typeface="Arial"/>
            </a:endParaRPr>
          </a:p>
        </p:txBody>
      </p:sp>
      <p:sp>
        <p:nvSpPr>
          <p:cNvPr id="274" name="CustomShape 199"/>
          <p:cNvSpPr/>
          <p:nvPr/>
        </p:nvSpPr>
        <p:spPr>
          <a:xfrm>
            <a:off x="335520" y="1268280"/>
            <a:ext cx="10739880" cy="5027400"/>
          </a:xfrm>
          <a:prstGeom prst="rect">
            <a:avLst/>
          </a:prstGeom>
          <a:noFill/>
          <a:ln w="0">
            <a:noFill/>
          </a:ln>
        </p:spPr>
        <p:style>
          <a:lnRef idx="0"/>
          <a:fillRef idx="0"/>
          <a:effectRef idx="0"/>
          <a:fontRef idx="minor"/>
        </p:style>
        <p:txBody>
          <a:bodyPr lIns="90000" rIns="90000" tIns="45000" bIns="45000" anchor="ctr">
            <a:noAutofit/>
          </a:bodyPr>
          <a:p>
            <a:pPr defTabSz="914400">
              <a:lnSpc>
                <a:spcPct val="100000"/>
              </a:lnSpc>
            </a:pPr>
            <a:endParaRPr b="0" lang="en-GB" sz="1800" spc="-1" strike="noStrike">
              <a:solidFill>
                <a:srgbClr val="000000"/>
              </a:solidFill>
              <a:latin typeface="Arial"/>
            </a:endParaRPr>
          </a:p>
          <a:p>
            <a:pPr defTabSz="914400">
              <a:lnSpc>
                <a:spcPct val="100000"/>
              </a:lnSpc>
            </a:pPr>
            <a:endParaRPr b="0" lang="en-GB" sz="1800" spc="-1" strike="noStrike">
              <a:solidFill>
                <a:srgbClr val="000000"/>
              </a:solidFill>
              <a:latin typeface="Arial"/>
            </a:endParaRPr>
          </a:p>
          <a:p>
            <a:pPr defTabSz="914400">
              <a:lnSpc>
                <a:spcPct val="100000"/>
              </a:lnSpc>
            </a:pPr>
            <a:endParaRPr b="0" lang="en-GB" sz="1800" spc="-1" strike="noStrike">
              <a:solidFill>
                <a:srgbClr val="000000"/>
              </a:solidFill>
              <a:latin typeface="Arial"/>
            </a:endParaRPr>
          </a:p>
          <a:p>
            <a:pPr defTabSz="914400">
              <a:lnSpc>
                <a:spcPct val="100000"/>
              </a:lnSpc>
            </a:pPr>
            <a:endParaRPr b="0" lang="en-GB" sz="1800" spc="-1" strike="noStrike">
              <a:solidFill>
                <a:srgbClr val="000000"/>
              </a:solidFill>
              <a:latin typeface="Arial"/>
            </a:endParaRPr>
          </a:p>
          <a:p>
            <a:pPr defTabSz="914400">
              <a:lnSpc>
                <a:spcPct val="100000"/>
              </a:lnSpc>
            </a:pPr>
            <a:endParaRPr b="0" lang="en-GB" sz="1800" spc="-1" strike="noStrike">
              <a:solidFill>
                <a:srgbClr val="000000"/>
              </a:solidFill>
              <a:latin typeface="Arial"/>
            </a:endParaRPr>
          </a:p>
          <a:p>
            <a:pPr defTabSz="914400">
              <a:lnSpc>
                <a:spcPct val="100000"/>
              </a:lnSpc>
            </a:pPr>
            <a:endParaRPr b="0" lang="en-GB" sz="1800" spc="-1" strike="noStrike">
              <a:solidFill>
                <a:srgbClr val="000000"/>
              </a:solidFill>
              <a:latin typeface="Arial"/>
            </a:endParaRPr>
          </a:p>
          <a:p>
            <a:pPr defTabSz="914400">
              <a:lnSpc>
                <a:spcPct val="100000"/>
              </a:lnSpc>
            </a:pPr>
            <a:endParaRPr b="0" lang="en-GB" sz="1800" spc="-1" strike="noStrike">
              <a:solidFill>
                <a:srgbClr val="000000"/>
              </a:solidFill>
              <a:latin typeface="Arial"/>
            </a:endParaRPr>
          </a:p>
          <a:p>
            <a:pPr defTabSz="914400">
              <a:lnSpc>
                <a:spcPct val="100000"/>
              </a:lnSpc>
            </a:pPr>
            <a:endParaRPr b="0" lang="en-GB" sz="1800" spc="-1" strike="noStrike">
              <a:solidFill>
                <a:srgbClr val="000000"/>
              </a:solidFill>
              <a:latin typeface="Arial"/>
            </a:endParaRPr>
          </a:p>
          <a:p>
            <a:pPr defTabSz="914400">
              <a:lnSpc>
                <a:spcPct val="100000"/>
              </a:lnSpc>
            </a:pPr>
            <a:endParaRPr b="0" lang="en-GB" sz="1800" spc="-1" strike="noStrike">
              <a:solidFill>
                <a:srgbClr val="000000"/>
              </a:solidFill>
              <a:latin typeface="Arial"/>
            </a:endParaRPr>
          </a:p>
          <a:p>
            <a:pPr defTabSz="914400">
              <a:lnSpc>
                <a:spcPct val="100000"/>
              </a:lnSpc>
            </a:pPr>
            <a:endParaRPr b="0" lang="en-GB" sz="1800" spc="-1" strike="noStrike">
              <a:solidFill>
                <a:srgbClr val="000000"/>
              </a:solidFill>
              <a:latin typeface="Arial"/>
            </a:endParaRPr>
          </a:p>
          <a:p>
            <a:pPr defTabSz="914400">
              <a:lnSpc>
                <a:spcPct val="100000"/>
              </a:lnSpc>
            </a:pPr>
            <a:endParaRPr b="0" lang="en-GB" sz="1800" spc="-1" strike="noStrike">
              <a:solidFill>
                <a:srgbClr val="000000"/>
              </a:solidFill>
              <a:latin typeface="Arial"/>
            </a:endParaRPr>
          </a:p>
          <a:p>
            <a:pPr defTabSz="914400">
              <a:lnSpc>
                <a:spcPct val="100000"/>
              </a:lnSpc>
            </a:pPr>
            <a:endParaRPr b="0" lang="en-GB" sz="1800" spc="-1" strike="noStrike">
              <a:solidFill>
                <a:srgbClr val="000000"/>
              </a:solidFill>
              <a:latin typeface="Arial"/>
            </a:endParaRPr>
          </a:p>
          <a:p>
            <a:pPr defTabSz="914400">
              <a:lnSpc>
                <a:spcPct val="100000"/>
              </a:lnSpc>
            </a:pPr>
            <a:endParaRPr b="0" lang="en-GB" sz="1800" spc="-1" strike="noStrike">
              <a:solidFill>
                <a:srgbClr val="000000"/>
              </a:solidFill>
              <a:latin typeface="Arial"/>
            </a:endParaRPr>
          </a:p>
          <a:p>
            <a:pPr marL="216000" indent="-216000" defTabSz="914400">
              <a:lnSpc>
                <a:spcPct val="100000"/>
              </a:lnSpc>
              <a:buClr>
                <a:srgbClr val="008c4f"/>
              </a:buClr>
              <a:buSzPct val="45000"/>
              <a:buFont typeface="Wingdings" charset="2"/>
              <a:buChar char=""/>
            </a:pPr>
            <a:r>
              <a:rPr b="0" lang="en-US" sz="1800" spc="-1" strike="noStrike">
                <a:solidFill>
                  <a:srgbClr val="000000"/>
                </a:solidFill>
                <a:latin typeface="DejaVu Sans"/>
                <a:ea typeface="DejaVu Sans"/>
              </a:rPr>
              <a:t>Critical thinking!</a:t>
            </a:r>
            <a:endParaRPr b="0" lang="en-GB" sz="1800" spc="-1" strike="noStrike">
              <a:solidFill>
                <a:srgbClr val="000000"/>
              </a:solidFill>
              <a:latin typeface="Arial"/>
            </a:endParaRPr>
          </a:p>
          <a:p>
            <a:pPr marL="216000" indent="-216000" defTabSz="914400">
              <a:lnSpc>
                <a:spcPct val="100000"/>
              </a:lnSpc>
              <a:buClr>
                <a:srgbClr val="008c4f"/>
              </a:buClr>
              <a:buSzPct val="45000"/>
              <a:buFont typeface="Wingdings" charset="2"/>
              <a:buChar char=""/>
            </a:pPr>
            <a:r>
              <a:rPr b="0" lang="en-US" sz="1800" spc="-1" strike="noStrike">
                <a:solidFill>
                  <a:srgbClr val="000000"/>
                </a:solidFill>
                <a:latin typeface="DejaVu Sans"/>
                <a:ea typeface="DejaVu Sans"/>
              </a:rPr>
              <a:t>Check the references of papers that you read!</a:t>
            </a:r>
            <a:endParaRPr b="0" lang="en-GB" sz="1800" spc="-1" strike="noStrike">
              <a:solidFill>
                <a:srgbClr val="000000"/>
              </a:solidFill>
              <a:latin typeface="Arial"/>
            </a:endParaRPr>
          </a:p>
        </p:txBody>
      </p:sp>
      <p:pic>
        <p:nvPicPr>
          <p:cNvPr id="275" name="" descr=""/>
          <p:cNvPicPr/>
          <p:nvPr/>
        </p:nvPicPr>
        <p:blipFill>
          <a:blip r:embed="rId1"/>
          <a:stretch/>
        </p:blipFill>
        <p:spPr>
          <a:xfrm>
            <a:off x="2520000" y="2160000"/>
            <a:ext cx="6479280" cy="2441520"/>
          </a:xfrm>
          <a:prstGeom prst="rect">
            <a:avLst/>
          </a:prstGeom>
          <a:ln w="0">
            <a:noFill/>
          </a:ln>
        </p:spPr>
      </p:pic>
      <p:sp>
        <p:nvSpPr>
          <p:cNvPr id="276" name=""/>
          <p:cNvSpPr/>
          <p:nvPr/>
        </p:nvSpPr>
        <p:spPr>
          <a:xfrm>
            <a:off x="6438960" y="1080360"/>
            <a:ext cx="3820680" cy="601560"/>
          </a:xfrm>
          <a:prstGeom prst="rect">
            <a:avLst/>
          </a:prstGeom>
          <a:noFill/>
          <a:ln w="0">
            <a:noFill/>
          </a:ln>
        </p:spPr>
        <p:style>
          <a:lnRef idx="0"/>
          <a:fillRef idx="0"/>
          <a:effectRef idx="0"/>
          <a:fontRef idx="minor"/>
        </p:style>
        <p:txBody>
          <a:bodyPr wrap="none" lIns="90000" rIns="90000" tIns="45000" bIns="45000" anchor="t">
            <a:noAutofit/>
          </a:bodyPr>
          <a:p>
            <a:pPr>
              <a:lnSpc>
                <a:spcPct val="100000"/>
              </a:lnSpc>
            </a:pPr>
            <a:r>
              <a:rPr b="1" lang="en-GB" sz="1800" spc="-1" strike="noStrike">
                <a:solidFill>
                  <a:srgbClr val="ff0000"/>
                </a:solidFill>
                <a:latin typeface="Arial"/>
                <a:ea typeface="DejaVu Sans"/>
              </a:rPr>
              <a:t>@Mattes: </a:t>
            </a:r>
            <a:endParaRPr b="0" lang="en-GB" sz="1800" spc="-1" strike="noStrike">
              <a:solidFill>
                <a:srgbClr val="000000"/>
              </a:solidFill>
              <a:latin typeface="Arial"/>
            </a:endParaRPr>
          </a:p>
          <a:p>
            <a:pPr>
              <a:lnSpc>
                <a:spcPct val="100000"/>
              </a:lnSpc>
            </a:pPr>
            <a:r>
              <a:rPr b="1" lang="en-GB" sz="1800" spc="-1" strike="noStrike">
                <a:solidFill>
                  <a:srgbClr val="ff0000"/>
                </a:solidFill>
                <a:latin typeface="Arial"/>
                <a:ea typeface="DejaVu Sans"/>
              </a:rPr>
              <a:t>RECREATE (TU Clausthal Colors)</a:t>
            </a: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 name="CustomShape 40"/>
          <p:cNvSpPr/>
          <p:nvPr/>
        </p:nvSpPr>
        <p:spPr>
          <a:xfrm>
            <a:off x="335520" y="764640"/>
            <a:ext cx="10739880" cy="490680"/>
          </a:xfrm>
          <a:prstGeom prst="rect">
            <a:avLst/>
          </a:prstGeom>
          <a:noFill/>
          <a:ln w="0">
            <a:noFill/>
          </a:ln>
        </p:spPr>
        <p:style>
          <a:lnRef idx="0"/>
          <a:fillRef idx="0"/>
          <a:effectRef idx="0"/>
          <a:fontRef idx="minor"/>
        </p:style>
        <p:txBody>
          <a:bodyPr lIns="90000" rIns="90000" tIns="45000" bIns="45000" anchor="t">
            <a:noAutofit/>
          </a:bodyPr>
          <a:p>
            <a:pPr defTabSz="914400">
              <a:lnSpc>
                <a:spcPct val="100000"/>
              </a:lnSpc>
            </a:pPr>
            <a:r>
              <a:rPr b="1" lang="en-US" sz="2400" spc="-1" strike="noStrike">
                <a:solidFill>
                  <a:srgbClr val="000000"/>
                </a:solidFill>
                <a:latin typeface="DejaVu Sans"/>
                <a:ea typeface="DejaVu Sans"/>
              </a:rPr>
              <a:t>Introduction</a:t>
            </a:r>
            <a:endParaRPr b="0" lang="en-GB" sz="2400" spc="-1" strike="noStrike">
              <a:solidFill>
                <a:srgbClr val="000000"/>
              </a:solidFill>
              <a:latin typeface="Arial"/>
            </a:endParaRPr>
          </a:p>
        </p:txBody>
      </p:sp>
      <p:sp>
        <p:nvSpPr>
          <p:cNvPr id="60" name="CustomShape 41"/>
          <p:cNvSpPr/>
          <p:nvPr/>
        </p:nvSpPr>
        <p:spPr>
          <a:xfrm>
            <a:off x="432720" y="1148040"/>
            <a:ext cx="10348920" cy="4896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61" name="CustomShape 42"/>
          <p:cNvSpPr/>
          <p:nvPr/>
        </p:nvSpPr>
        <p:spPr>
          <a:xfrm>
            <a:off x="432720" y="1148040"/>
            <a:ext cx="10348920" cy="4896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62" name="CustomShape 44"/>
          <p:cNvSpPr/>
          <p:nvPr/>
        </p:nvSpPr>
        <p:spPr>
          <a:xfrm>
            <a:off x="432720" y="1148040"/>
            <a:ext cx="10348920" cy="489600"/>
          </a:xfrm>
          <a:prstGeom prst="rect">
            <a:avLst/>
          </a:prstGeom>
          <a:noFill/>
          <a:ln w="0">
            <a:noFill/>
          </a:ln>
        </p:spPr>
        <p:style>
          <a:lnRef idx="0"/>
          <a:fillRef idx="0"/>
          <a:effectRef idx="0"/>
          <a:fontRef idx="minor"/>
        </p:style>
        <p:txBody>
          <a:bodyPr lIns="0" rIns="0" tIns="0" bIns="0" anchor="ctr">
            <a:noAutofit/>
          </a:bodyPr>
          <a:p>
            <a:pPr defTabSz="914400">
              <a:lnSpc>
                <a:spcPct val="100000"/>
              </a:lnSpc>
            </a:pPr>
            <a:r>
              <a:rPr b="1" lang="en-US" sz="2200" spc="-1" strike="noStrike">
                <a:solidFill>
                  <a:srgbClr val="666666"/>
                </a:solidFill>
                <a:latin typeface="DejaVu Sans"/>
                <a:ea typeface="DejaVu Sans"/>
              </a:rPr>
              <a:t>The Creative Process</a:t>
            </a:r>
            <a:endParaRPr b="0" lang="en-GB" sz="2200" spc="-1" strike="noStrike">
              <a:solidFill>
                <a:srgbClr val="000000"/>
              </a:solidFill>
              <a:latin typeface="Arial"/>
            </a:endParaRPr>
          </a:p>
        </p:txBody>
      </p:sp>
      <p:sp>
        <p:nvSpPr>
          <p:cNvPr id="63" name="CustomShape 43"/>
          <p:cNvSpPr/>
          <p:nvPr/>
        </p:nvSpPr>
        <p:spPr>
          <a:xfrm>
            <a:off x="335520" y="1268280"/>
            <a:ext cx="10739880" cy="5027400"/>
          </a:xfrm>
          <a:prstGeom prst="rect">
            <a:avLst/>
          </a:prstGeom>
          <a:noFill/>
          <a:ln w="0">
            <a:noFill/>
          </a:ln>
        </p:spPr>
        <p:style>
          <a:lnRef idx="0"/>
          <a:fillRef idx="0"/>
          <a:effectRef idx="0"/>
          <a:fontRef idx="minor"/>
        </p:style>
        <p:txBody>
          <a:bodyPr lIns="90000" rIns="90000" tIns="45000" bIns="45000" anchor="ctr">
            <a:noAutofit/>
          </a:bodyPr>
          <a:p>
            <a:pPr marL="216000" indent="-216000" algn="ctr" defTabSz="914400">
              <a:lnSpc>
                <a:spcPct val="115000"/>
              </a:lnSpc>
              <a:buClr>
                <a:srgbClr val="008c4f"/>
              </a:buClr>
              <a:buFont typeface="OpenSymbol"/>
              <a:buAutoNum type="arabicParenR"/>
            </a:pPr>
            <a:r>
              <a:rPr b="0" lang="en-GB" sz="2400" spc="-1" strike="noStrike">
                <a:solidFill>
                  <a:srgbClr val="000000"/>
                </a:solidFill>
                <a:latin typeface="roboto"/>
                <a:ea typeface="DejaVu Sans"/>
              </a:rPr>
              <a:t> </a:t>
            </a:r>
            <a:r>
              <a:rPr b="0" lang="en-GB" sz="2400" spc="-1" strike="noStrike">
                <a:solidFill>
                  <a:srgbClr val="000000"/>
                </a:solidFill>
                <a:latin typeface="roboto"/>
                <a:ea typeface="DejaVu Sans"/>
              </a:rPr>
              <a:t>This is awesome</a:t>
            </a:r>
            <a:endParaRPr b="0" lang="en-GB" sz="2400" spc="-1" strike="noStrike">
              <a:solidFill>
                <a:srgbClr val="000000"/>
              </a:solidFill>
              <a:latin typeface="Arial"/>
            </a:endParaRPr>
          </a:p>
          <a:p>
            <a:pPr marL="216000" indent="-216000" algn="ctr" defTabSz="914400">
              <a:lnSpc>
                <a:spcPct val="115000"/>
              </a:lnSpc>
              <a:buClr>
                <a:srgbClr val="008c4f"/>
              </a:buClr>
              <a:buFont typeface="OpenSymbol"/>
              <a:buAutoNum type="arabicParenR"/>
            </a:pPr>
            <a:r>
              <a:rPr b="0" lang="en-GB" sz="2400" spc="-1" strike="noStrike">
                <a:solidFill>
                  <a:srgbClr val="000000"/>
                </a:solidFill>
                <a:latin typeface="roboto"/>
                <a:ea typeface="DejaVu Sans"/>
              </a:rPr>
              <a:t> </a:t>
            </a:r>
            <a:r>
              <a:rPr b="0" lang="en-GB" sz="2400" spc="-1" strike="noStrike">
                <a:solidFill>
                  <a:srgbClr val="000000"/>
                </a:solidFill>
                <a:latin typeface="roboto"/>
                <a:ea typeface="DejaVu Sans"/>
              </a:rPr>
              <a:t>This is tricky</a:t>
            </a:r>
            <a:endParaRPr b="0" lang="en-GB" sz="2400" spc="-1" strike="noStrike">
              <a:solidFill>
                <a:srgbClr val="000000"/>
              </a:solidFill>
              <a:latin typeface="Arial"/>
            </a:endParaRPr>
          </a:p>
          <a:p>
            <a:pPr marL="216000" indent="-216000" algn="ctr" defTabSz="914400">
              <a:lnSpc>
                <a:spcPct val="115000"/>
              </a:lnSpc>
              <a:buClr>
                <a:srgbClr val="008c4f"/>
              </a:buClr>
              <a:buFont typeface="OpenSymbol"/>
              <a:buAutoNum type="arabicParenR"/>
            </a:pPr>
            <a:r>
              <a:rPr b="0" lang="en-GB" sz="2400" spc="-1" strike="noStrike">
                <a:solidFill>
                  <a:srgbClr val="000000"/>
                </a:solidFill>
                <a:latin typeface="roboto"/>
                <a:ea typeface="DejaVu Sans"/>
              </a:rPr>
              <a:t> </a:t>
            </a:r>
            <a:r>
              <a:rPr b="0" lang="en-GB" sz="2400" spc="-1" strike="noStrike">
                <a:solidFill>
                  <a:srgbClr val="000000"/>
                </a:solidFill>
                <a:latin typeface="roboto"/>
                <a:ea typeface="DejaVu Sans"/>
              </a:rPr>
              <a:t>This is shit</a:t>
            </a:r>
            <a:endParaRPr b="0" lang="en-GB" sz="2400" spc="-1" strike="noStrike">
              <a:solidFill>
                <a:srgbClr val="000000"/>
              </a:solidFill>
              <a:latin typeface="Arial"/>
            </a:endParaRPr>
          </a:p>
          <a:p>
            <a:pPr marL="216000" indent="-216000" algn="ctr" defTabSz="914400">
              <a:lnSpc>
                <a:spcPct val="115000"/>
              </a:lnSpc>
              <a:buClr>
                <a:srgbClr val="008c4f"/>
              </a:buClr>
              <a:buFont typeface="OpenSymbol"/>
              <a:buAutoNum type="arabicParenR"/>
            </a:pPr>
            <a:r>
              <a:rPr b="0" lang="en-GB" sz="2400" spc="-1" strike="noStrike">
                <a:solidFill>
                  <a:srgbClr val="000000"/>
                </a:solidFill>
                <a:latin typeface="roboto"/>
                <a:ea typeface="DejaVu Sans"/>
              </a:rPr>
              <a:t> </a:t>
            </a:r>
            <a:r>
              <a:rPr b="0" lang="en-GB" sz="2400" spc="-1" strike="noStrike">
                <a:solidFill>
                  <a:srgbClr val="000000"/>
                </a:solidFill>
                <a:latin typeface="roboto"/>
                <a:ea typeface="DejaVu Sans"/>
              </a:rPr>
              <a:t>I am shit</a:t>
            </a:r>
            <a:endParaRPr b="0" lang="en-GB" sz="2400" spc="-1" strike="noStrike">
              <a:solidFill>
                <a:srgbClr val="000000"/>
              </a:solidFill>
              <a:latin typeface="Arial"/>
            </a:endParaRPr>
          </a:p>
          <a:p>
            <a:pPr marL="216000" indent="-216000" algn="ctr" defTabSz="914400">
              <a:lnSpc>
                <a:spcPct val="115000"/>
              </a:lnSpc>
              <a:buClr>
                <a:srgbClr val="008c4f"/>
              </a:buClr>
              <a:buFont typeface="OpenSymbol"/>
              <a:buAutoNum type="arabicParenR"/>
            </a:pPr>
            <a:r>
              <a:rPr b="0" lang="en-GB" sz="2400" spc="-1" strike="noStrike">
                <a:solidFill>
                  <a:srgbClr val="000000"/>
                </a:solidFill>
                <a:latin typeface="roboto"/>
                <a:ea typeface="DejaVu Sans"/>
              </a:rPr>
              <a:t> </a:t>
            </a:r>
            <a:r>
              <a:rPr b="0" lang="en-GB" sz="2400" spc="-1" strike="noStrike">
                <a:solidFill>
                  <a:srgbClr val="000000"/>
                </a:solidFill>
                <a:latin typeface="roboto"/>
                <a:ea typeface="DejaVu Sans"/>
              </a:rPr>
              <a:t>This might be OK</a:t>
            </a:r>
            <a:endParaRPr b="0" lang="en-GB" sz="2400" spc="-1" strike="noStrike">
              <a:solidFill>
                <a:srgbClr val="000000"/>
              </a:solidFill>
              <a:latin typeface="Arial"/>
            </a:endParaRPr>
          </a:p>
          <a:p>
            <a:pPr marL="216000" indent="-216000" algn="ctr" defTabSz="914400">
              <a:lnSpc>
                <a:spcPct val="115000"/>
              </a:lnSpc>
              <a:buClr>
                <a:srgbClr val="008c4f"/>
              </a:buClr>
              <a:buFont typeface="OpenSymbol"/>
              <a:buAutoNum type="arabicParenR"/>
            </a:pPr>
            <a:r>
              <a:rPr b="0" lang="en-GB" sz="2400" spc="-1" strike="noStrike">
                <a:solidFill>
                  <a:srgbClr val="000000"/>
                </a:solidFill>
                <a:latin typeface="roboto"/>
                <a:ea typeface="DejaVu Sans"/>
              </a:rPr>
              <a:t> </a:t>
            </a:r>
            <a:r>
              <a:rPr b="0" lang="en-GB" sz="2400" spc="-1" strike="noStrike">
                <a:solidFill>
                  <a:srgbClr val="000000"/>
                </a:solidFill>
                <a:latin typeface="roboto"/>
                <a:ea typeface="DejaVu Sans"/>
              </a:rPr>
              <a:t>This is awesome</a:t>
            </a:r>
            <a:endParaRPr b="0" lang="en-GB"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7" name="CustomShape 200"/>
          <p:cNvSpPr/>
          <p:nvPr/>
        </p:nvSpPr>
        <p:spPr>
          <a:xfrm>
            <a:off x="335520" y="764640"/>
            <a:ext cx="10739880" cy="490680"/>
          </a:xfrm>
          <a:prstGeom prst="rect">
            <a:avLst/>
          </a:prstGeom>
          <a:noFill/>
          <a:ln w="0">
            <a:noFill/>
          </a:ln>
        </p:spPr>
        <p:style>
          <a:lnRef idx="0"/>
          <a:fillRef idx="0"/>
          <a:effectRef idx="0"/>
          <a:fontRef idx="minor"/>
        </p:style>
        <p:txBody>
          <a:bodyPr lIns="90000" rIns="90000" tIns="45000" bIns="45000" anchor="t">
            <a:noAutofit/>
          </a:bodyPr>
          <a:p>
            <a:pPr defTabSz="914400">
              <a:lnSpc>
                <a:spcPct val="100000"/>
              </a:lnSpc>
            </a:pPr>
            <a:r>
              <a:rPr b="1" lang="en-US" sz="2400" spc="-1" strike="noStrike">
                <a:solidFill>
                  <a:srgbClr val="000000"/>
                </a:solidFill>
                <a:latin typeface="DejaVu Sans"/>
                <a:ea typeface="DejaVu Sans"/>
              </a:rPr>
              <a:t>Running Case – Seminar Paper</a:t>
            </a:r>
            <a:endParaRPr b="0" lang="en-GB" sz="2400" spc="-1" strike="noStrike">
              <a:solidFill>
                <a:srgbClr val="000000"/>
              </a:solidFill>
              <a:latin typeface="Arial"/>
            </a:endParaRPr>
          </a:p>
        </p:txBody>
      </p:sp>
      <p:sp>
        <p:nvSpPr>
          <p:cNvPr id="278" name="CustomShape 205"/>
          <p:cNvSpPr/>
          <p:nvPr/>
        </p:nvSpPr>
        <p:spPr>
          <a:xfrm>
            <a:off x="432720" y="1148040"/>
            <a:ext cx="10348920" cy="4896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279" name="CustomShape 206"/>
          <p:cNvSpPr/>
          <p:nvPr/>
        </p:nvSpPr>
        <p:spPr>
          <a:xfrm>
            <a:off x="432720" y="1148040"/>
            <a:ext cx="10348920" cy="4896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280" name="CustomShape 207"/>
          <p:cNvSpPr/>
          <p:nvPr/>
        </p:nvSpPr>
        <p:spPr>
          <a:xfrm>
            <a:off x="432720" y="1148040"/>
            <a:ext cx="10348920" cy="489600"/>
          </a:xfrm>
          <a:prstGeom prst="rect">
            <a:avLst/>
          </a:prstGeom>
          <a:noFill/>
          <a:ln w="0">
            <a:noFill/>
          </a:ln>
        </p:spPr>
        <p:style>
          <a:lnRef idx="0"/>
          <a:fillRef idx="0"/>
          <a:effectRef idx="0"/>
          <a:fontRef idx="minor"/>
        </p:style>
        <p:txBody>
          <a:bodyPr lIns="0" rIns="0" tIns="0" bIns="0" anchor="ctr">
            <a:noAutofit/>
          </a:bodyPr>
          <a:p>
            <a:pPr defTabSz="914400">
              <a:lnSpc>
                <a:spcPct val="100000"/>
              </a:lnSpc>
            </a:pPr>
            <a:r>
              <a:rPr b="1" lang="en-US" sz="2200" spc="-1" strike="noStrike">
                <a:solidFill>
                  <a:srgbClr val="666666"/>
                </a:solidFill>
                <a:latin typeface="DejaVu Sans"/>
                <a:ea typeface="DejaVu Sans"/>
              </a:rPr>
              <a:t>Identify Your Gap and Define Your RQs</a:t>
            </a:r>
            <a:endParaRPr b="0" lang="en-GB" sz="2200" spc="-1" strike="noStrike">
              <a:solidFill>
                <a:srgbClr val="000000"/>
              </a:solidFill>
              <a:latin typeface="Arial"/>
            </a:endParaRPr>
          </a:p>
        </p:txBody>
      </p:sp>
      <p:sp>
        <p:nvSpPr>
          <p:cNvPr id="281" name=""/>
          <p:cNvSpPr/>
          <p:nvPr/>
        </p:nvSpPr>
        <p:spPr>
          <a:xfrm>
            <a:off x="6438960" y="1080360"/>
            <a:ext cx="3820680" cy="601560"/>
          </a:xfrm>
          <a:prstGeom prst="rect">
            <a:avLst/>
          </a:prstGeom>
          <a:noFill/>
          <a:ln w="0">
            <a:noFill/>
          </a:ln>
        </p:spPr>
        <p:style>
          <a:lnRef idx="0"/>
          <a:fillRef idx="0"/>
          <a:effectRef idx="0"/>
          <a:fontRef idx="minor"/>
        </p:style>
        <p:txBody>
          <a:bodyPr wrap="none" lIns="90000" rIns="90000" tIns="45000" bIns="45000" anchor="t">
            <a:noAutofit/>
          </a:bodyPr>
          <a:p>
            <a:pPr>
              <a:lnSpc>
                <a:spcPct val="100000"/>
              </a:lnSpc>
            </a:pPr>
            <a:r>
              <a:rPr b="1" lang="en-GB" sz="1800" spc="-1" strike="noStrike">
                <a:solidFill>
                  <a:srgbClr val="ff0000"/>
                </a:solidFill>
                <a:latin typeface="Arial"/>
                <a:ea typeface="DejaVu Sans"/>
              </a:rPr>
              <a:t>@Mattes: </a:t>
            </a:r>
            <a:endParaRPr b="0" lang="en-GB" sz="1800" spc="-1" strike="noStrike">
              <a:solidFill>
                <a:srgbClr val="000000"/>
              </a:solidFill>
              <a:latin typeface="Arial"/>
            </a:endParaRPr>
          </a:p>
          <a:p>
            <a:pPr>
              <a:lnSpc>
                <a:spcPct val="100000"/>
              </a:lnSpc>
            </a:pPr>
            <a:r>
              <a:rPr b="1" lang="en-GB" sz="1800" spc="-1" strike="noStrike">
                <a:solidFill>
                  <a:srgbClr val="ff0000"/>
                </a:solidFill>
                <a:latin typeface="Arial"/>
                <a:ea typeface="DejaVu Sans"/>
              </a:rPr>
              <a:t>RECREATE (TU Clausthal Colors)</a:t>
            </a:r>
            <a:endParaRPr b="0" lang="en-GB" sz="1800" spc="-1" strike="noStrike">
              <a:solidFill>
                <a:srgbClr val="000000"/>
              </a:solidFill>
              <a:latin typeface="Arial"/>
            </a:endParaRPr>
          </a:p>
        </p:txBody>
      </p:sp>
      <p:pic>
        <p:nvPicPr>
          <p:cNvPr id="282" name="" descr=""/>
          <p:cNvPicPr/>
          <p:nvPr/>
        </p:nvPicPr>
        <p:blipFill>
          <a:blip r:embed="rId1"/>
          <a:stretch/>
        </p:blipFill>
        <p:spPr>
          <a:xfrm>
            <a:off x="1696320" y="1843560"/>
            <a:ext cx="8322480" cy="4751280"/>
          </a:xfrm>
          <a:prstGeom prst="rect">
            <a:avLst/>
          </a:prstGeom>
          <a:ln w="0">
            <a:noFill/>
          </a:ln>
        </p:spPr>
      </p:pic>
    </p:spTree>
  </p:cSld>
  <mc:AlternateContent>
    <mc:Choice Requires="p14">
      <p:transition spd="slow" p14:dur="2000"/>
    </mc:Choice>
    <mc:Fallback>
      <p:transition spd="slow"/>
    </mc:Fallback>
  </mc:AlternateContent>
</p:sld>
</file>

<file path=ppt/slides/slide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3" name="CustomShape 201"/>
          <p:cNvSpPr/>
          <p:nvPr/>
        </p:nvSpPr>
        <p:spPr>
          <a:xfrm>
            <a:off x="335520" y="764640"/>
            <a:ext cx="10739880" cy="490680"/>
          </a:xfrm>
          <a:prstGeom prst="rect">
            <a:avLst/>
          </a:prstGeom>
          <a:noFill/>
          <a:ln w="0">
            <a:noFill/>
          </a:ln>
        </p:spPr>
        <p:style>
          <a:lnRef idx="0"/>
          <a:fillRef idx="0"/>
          <a:effectRef idx="0"/>
          <a:fontRef idx="minor"/>
        </p:style>
        <p:txBody>
          <a:bodyPr lIns="90000" rIns="90000" tIns="45000" bIns="45000" anchor="t">
            <a:noAutofit/>
          </a:bodyPr>
          <a:p>
            <a:pPr defTabSz="914400">
              <a:lnSpc>
                <a:spcPct val="100000"/>
              </a:lnSpc>
            </a:pPr>
            <a:r>
              <a:rPr b="1" lang="en-US" sz="2400" spc="-1" strike="noStrike">
                <a:solidFill>
                  <a:srgbClr val="000000"/>
                </a:solidFill>
                <a:latin typeface="DejaVu Sans"/>
                <a:ea typeface="DejaVu Sans"/>
              </a:rPr>
              <a:t>Running Case – Seminar Paper</a:t>
            </a:r>
            <a:endParaRPr b="0" lang="en-GB" sz="2400" spc="-1" strike="noStrike">
              <a:solidFill>
                <a:srgbClr val="000000"/>
              </a:solidFill>
              <a:latin typeface="Arial"/>
            </a:endParaRPr>
          </a:p>
        </p:txBody>
      </p:sp>
      <p:sp>
        <p:nvSpPr>
          <p:cNvPr id="284" name="CustomShape 202"/>
          <p:cNvSpPr/>
          <p:nvPr/>
        </p:nvSpPr>
        <p:spPr>
          <a:xfrm>
            <a:off x="432720" y="1148040"/>
            <a:ext cx="10348920" cy="4896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285" name="CustomShape 203"/>
          <p:cNvSpPr/>
          <p:nvPr/>
        </p:nvSpPr>
        <p:spPr>
          <a:xfrm>
            <a:off x="432720" y="1148040"/>
            <a:ext cx="10348920" cy="4896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286" name="CustomShape 204"/>
          <p:cNvSpPr/>
          <p:nvPr/>
        </p:nvSpPr>
        <p:spPr>
          <a:xfrm>
            <a:off x="432720" y="1148040"/>
            <a:ext cx="10348920" cy="489600"/>
          </a:xfrm>
          <a:prstGeom prst="rect">
            <a:avLst/>
          </a:prstGeom>
          <a:noFill/>
          <a:ln w="0">
            <a:noFill/>
          </a:ln>
        </p:spPr>
        <p:style>
          <a:lnRef idx="0"/>
          <a:fillRef idx="0"/>
          <a:effectRef idx="0"/>
          <a:fontRef idx="minor"/>
        </p:style>
        <p:txBody>
          <a:bodyPr lIns="0" rIns="0" tIns="0" bIns="0" anchor="ctr">
            <a:noAutofit/>
          </a:bodyPr>
          <a:p>
            <a:pPr defTabSz="914400">
              <a:lnSpc>
                <a:spcPct val="100000"/>
              </a:lnSpc>
            </a:pPr>
            <a:r>
              <a:rPr b="1" lang="en-US" sz="2200" spc="-1" strike="noStrike">
                <a:solidFill>
                  <a:srgbClr val="666666"/>
                </a:solidFill>
                <a:latin typeface="DejaVu Sans"/>
                <a:ea typeface="DejaVu Sans"/>
              </a:rPr>
              <a:t>Write Your Paper – LaTex vs. Word </a:t>
            </a:r>
            <a:endParaRPr b="0" lang="en-GB" sz="2200" spc="-1" strike="noStrike">
              <a:solidFill>
                <a:srgbClr val="000000"/>
              </a:solidFill>
              <a:latin typeface="Arial"/>
            </a:endParaRPr>
          </a:p>
        </p:txBody>
      </p:sp>
      <p:sp>
        <p:nvSpPr>
          <p:cNvPr id="287" name="CustomShape 232"/>
          <p:cNvSpPr/>
          <p:nvPr/>
        </p:nvSpPr>
        <p:spPr>
          <a:xfrm>
            <a:off x="335520" y="1268280"/>
            <a:ext cx="10739880" cy="5027400"/>
          </a:xfrm>
          <a:prstGeom prst="rect">
            <a:avLst/>
          </a:prstGeom>
          <a:noFill/>
          <a:ln w="0">
            <a:noFill/>
          </a:ln>
        </p:spPr>
        <p:style>
          <a:lnRef idx="0"/>
          <a:fillRef idx="0"/>
          <a:effectRef idx="0"/>
          <a:fontRef idx="minor"/>
        </p:style>
        <p:txBody>
          <a:bodyPr lIns="90000" rIns="90000" tIns="45000" bIns="45000" anchor="ctr">
            <a:noAutofit/>
          </a:bodyPr>
          <a:p>
            <a:pPr marL="216000" indent="-216000" defTabSz="914400">
              <a:lnSpc>
                <a:spcPct val="100000"/>
              </a:lnSpc>
              <a:buClr>
                <a:srgbClr val="008c4f"/>
              </a:buClr>
              <a:buSzPct val="45000"/>
              <a:buFont typeface="Wingdings" charset="2"/>
              <a:buChar char=""/>
            </a:pPr>
            <a:r>
              <a:rPr b="0" lang="en-US" sz="1800" spc="-1" strike="noStrike" u="sng">
                <a:solidFill>
                  <a:srgbClr val="000000"/>
                </a:solidFill>
                <a:uFillTx/>
                <a:latin typeface="DejaVu Sans"/>
                <a:ea typeface="DejaVu Sans"/>
              </a:rPr>
              <a:t>LibreOffice / Word:</a:t>
            </a:r>
            <a:endParaRPr b="0" lang="en-GB" sz="1800" spc="-1" strike="noStrike">
              <a:solidFill>
                <a:srgbClr val="000000"/>
              </a:solidFill>
              <a:latin typeface="Arial"/>
            </a:endParaRPr>
          </a:p>
          <a:p>
            <a:pPr lvl="1" marL="432000" indent="-216000" defTabSz="914400">
              <a:lnSpc>
                <a:spcPct val="100000"/>
              </a:lnSpc>
              <a:buClr>
                <a:srgbClr val="008c4f"/>
              </a:buClr>
              <a:buSzPct val="45000"/>
              <a:buFont typeface="DejaVu Sans"/>
              <a:buChar char="—"/>
            </a:pPr>
            <a:r>
              <a:rPr b="0" lang="en-US" sz="1800" spc="-1" strike="noStrike">
                <a:solidFill>
                  <a:srgbClr val="000000"/>
                </a:solidFill>
                <a:latin typeface="DejaVu Sans"/>
                <a:ea typeface="DejaVu Sans"/>
              </a:rPr>
              <a:t>Widespread</a:t>
            </a:r>
            <a:endParaRPr b="0" lang="en-GB" sz="1800" spc="-1" strike="noStrike">
              <a:solidFill>
                <a:srgbClr val="000000"/>
              </a:solidFill>
              <a:latin typeface="Arial"/>
            </a:endParaRPr>
          </a:p>
          <a:p>
            <a:pPr lvl="1" marL="432000" indent="-216000" defTabSz="914400">
              <a:lnSpc>
                <a:spcPct val="100000"/>
              </a:lnSpc>
              <a:buClr>
                <a:srgbClr val="008c4f"/>
              </a:buClr>
              <a:buSzPct val="45000"/>
              <a:buFont typeface="DejaVu Sans"/>
              <a:buChar char="—"/>
            </a:pPr>
            <a:r>
              <a:rPr b="0" lang="en-US" sz="1800" spc="-1" strike="noStrike">
                <a:solidFill>
                  <a:srgbClr val="000000"/>
                </a:solidFill>
                <a:latin typeface="DejaVu Sans"/>
                <a:ea typeface="DejaVu Sans"/>
              </a:rPr>
              <a:t>Nice for short paper (1-3 pages)</a:t>
            </a:r>
            <a:endParaRPr b="0" lang="en-GB" sz="1800" spc="-1" strike="noStrike">
              <a:solidFill>
                <a:srgbClr val="000000"/>
              </a:solidFill>
              <a:latin typeface="Arial"/>
            </a:endParaRPr>
          </a:p>
          <a:p>
            <a:pPr lvl="1" marL="432000" indent="-216000" defTabSz="914400">
              <a:lnSpc>
                <a:spcPct val="100000"/>
              </a:lnSpc>
              <a:buClr>
                <a:srgbClr val="008c4f"/>
              </a:buClr>
              <a:buSzPct val="45000"/>
              <a:buFont typeface="DejaVu Sans"/>
              <a:buChar char="—"/>
            </a:pPr>
            <a:r>
              <a:rPr b="0" lang="en-US" sz="1800" spc="-1" strike="noStrike">
                <a:solidFill>
                  <a:srgbClr val="000000"/>
                </a:solidFill>
                <a:latin typeface="DejaVu Sans"/>
                <a:ea typeface="DejaVu Sans"/>
              </a:rPr>
              <a:t>Awful for long papers and complex structures</a:t>
            </a:r>
            <a:endParaRPr b="0" lang="en-GB" sz="1800" spc="-1" strike="noStrike">
              <a:solidFill>
                <a:srgbClr val="000000"/>
              </a:solidFill>
              <a:latin typeface="Arial"/>
            </a:endParaRPr>
          </a:p>
          <a:p>
            <a:pPr lvl="1" marL="432000" indent="-216000" defTabSz="914400">
              <a:lnSpc>
                <a:spcPct val="100000"/>
              </a:lnSpc>
              <a:buClr>
                <a:srgbClr val="008c4f"/>
              </a:buClr>
              <a:buSzPct val="45000"/>
              <a:buFont typeface="DejaVu Sans"/>
              <a:buChar char="—"/>
            </a:pPr>
            <a:r>
              <a:rPr b="0" lang="en-US" sz="1800" spc="-1" strike="noStrike">
                <a:solidFill>
                  <a:srgbClr val="000000"/>
                </a:solidFill>
                <a:latin typeface="DejaVu Sans"/>
                <a:ea typeface="DejaVu Sans"/>
              </a:rPr>
              <a:t>Move one figure and you may accidentally summon Satan</a:t>
            </a:r>
            <a:endParaRPr b="0" lang="en-GB" sz="1800" spc="-1" strike="noStrike">
              <a:solidFill>
                <a:srgbClr val="000000"/>
              </a:solidFill>
              <a:latin typeface="Arial"/>
            </a:endParaRPr>
          </a:p>
          <a:p>
            <a:pPr defTabSz="914400">
              <a:lnSpc>
                <a:spcPct val="100000"/>
              </a:lnSpc>
            </a:pPr>
            <a:endParaRPr b="0" lang="en-GB" sz="1800" spc="-1" strike="noStrike">
              <a:solidFill>
                <a:srgbClr val="000000"/>
              </a:solidFill>
              <a:latin typeface="Arial"/>
            </a:endParaRPr>
          </a:p>
          <a:p>
            <a:pPr defTabSz="914400">
              <a:lnSpc>
                <a:spcPct val="100000"/>
              </a:lnSpc>
            </a:pPr>
            <a:r>
              <a:rPr b="0" lang="en-US" sz="1800" spc="-1" strike="noStrike" u="sng">
                <a:solidFill>
                  <a:srgbClr val="ffffff"/>
                </a:solidFill>
                <a:highlight>
                  <a:srgbClr val="ffffff"/>
                </a:highlight>
                <a:uFillTx/>
                <a:latin typeface="DejaVu Sans"/>
                <a:ea typeface="DejaVu Sans"/>
              </a:rPr>
              <a:t>LaTex:</a:t>
            </a:r>
            <a:endParaRPr b="0" lang="en-GB" sz="1800" spc="-1" strike="noStrike">
              <a:solidFill>
                <a:srgbClr val="000000"/>
              </a:solidFill>
              <a:latin typeface="Arial"/>
            </a:endParaRPr>
          </a:p>
          <a:p>
            <a:pPr defTabSz="914400">
              <a:lnSpc>
                <a:spcPct val="100000"/>
              </a:lnSpc>
            </a:pPr>
            <a:r>
              <a:rPr b="0" lang="en-US" sz="1800" spc="-1" strike="noStrike">
                <a:solidFill>
                  <a:srgbClr val="ffffff"/>
                </a:solidFill>
                <a:highlight>
                  <a:srgbClr val="ffffff"/>
                </a:highlight>
                <a:latin typeface="DejaVu Sans"/>
                <a:ea typeface="DejaVu Sans"/>
              </a:rPr>
              <a:t>Simple scripting language</a:t>
            </a:r>
            <a:endParaRPr b="0" lang="en-GB" sz="1800" spc="-1" strike="noStrike">
              <a:solidFill>
                <a:srgbClr val="000000"/>
              </a:solidFill>
              <a:latin typeface="Arial"/>
            </a:endParaRPr>
          </a:p>
          <a:p>
            <a:pPr defTabSz="914400">
              <a:lnSpc>
                <a:spcPct val="100000"/>
              </a:lnSpc>
            </a:pPr>
            <a:r>
              <a:rPr b="0" lang="en-US" sz="1800" spc="-1" strike="noStrike">
                <a:solidFill>
                  <a:srgbClr val="ffffff"/>
                </a:solidFill>
                <a:highlight>
                  <a:srgbClr val="ffffff"/>
                </a:highlight>
                <a:latin typeface="DejaVu Sans"/>
                <a:ea typeface="DejaVu Sans"/>
              </a:rPr>
              <a:t>Professional results, customizable and reusable</a:t>
            </a:r>
            <a:endParaRPr b="0" lang="en-GB" sz="1800" spc="-1" strike="noStrike">
              <a:solidFill>
                <a:srgbClr val="000000"/>
              </a:solidFill>
              <a:latin typeface="Arial"/>
            </a:endParaRPr>
          </a:p>
          <a:p>
            <a:pPr defTabSz="914400">
              <a:lnSpc>
                <a:spcPct val="100000"/>
              </a:lnSpc>
            </a:pPr>
            <a:r>
              <a:rPr b="0" lang="en-US" sz="1800" spc="-1" strike="noStrike">
                <a:solidFill>
                  <a:srgbClr val="ffffff"/>
                </a:solidFill>
                <a:highlight>
                  <a:srgbClr val="ffffff"/>
                </a:highlight>
                <a:latin typeface="DejaVu Sans"/>
                <a:ea typeface="DejaVu Sans"/>
              </a:rPr>
              <a:t>Visualize complex mathematical equations</a:t>
            </a:r>
            <a:endParaRPr b="0" lang="en-GB" sz="1800" spc="-1" strike="noStrike">
              <a:solidFill>
                <a:srgbClr val="000000"/>
              </a:solidFill>
              <a:latin typeface="Arial"/>
            </a:endParaRPr>
          </a:p>
          <a:p>
            <a:pPr defTabSz="914400">
              <a:lnSpc>
                <a:spcPct val="100000"/>
              </a:lnSpc>
            </a:pPr>
            <a:r>
              <a:rPr b="0" lang="en-US" sz="1800" spc="-1" strike="noStrike">
                <a:solidFill>
                  <a:srgbClr val="ffffff"/>
                </a:solidFill>
                <a:highlight>
                  <a:srgbClr val="ffffff"/>
                </a:highlight>
                <a:latin typeface="DejaVu Sans"/>
                <a:ea typeface="DejaVu Sans"/>
              </a:rPr>
              <a:t>Awesome reference management (Bibtex)</a:t>
            </a:r>
            <a:endParaRPr b="0" lang="en-GB" sz="1800" spc="-1" strike="noStrike">
              <a:solidFill>
                <a:srgbClr val="000000"/>
              </a:solidFill>
              <a:latin typeface="Arial"/>
            </a:endParaRPr>
          </a:p>
          <a:p>
            <a:pPr defTabSz="914400">
              <a:lnSpc>
                <a:spcPct val="100000"/>
              </a:lnSpc>
            </a:pPr>
            <a:r>
              <a:rPr b="0" lang="en-US" sz="1800" spc="-1" strike="noStrike">
                <a:solidFill>
                  <a:srgbClr val="ffffff"/>
                </a:solidFill>
                <a:highlight>
                  <a:srgbClr val="ffffff"/>
                </a:highlight>
                <a:latin typeface="DejaVu Sans"/>
                <a:ea typeface="DejaVu Sans"/>
              </a:rPr>
              <a:t>Required by most conferences, journals, etc.</a:t>
            </a:r>
            <a:endParaRPr b="0" lang="en-GB" sz="1800" spc="-1" strike="noStrike">
              <a:solidFill>
                <a:srgbClr val="000000"/>
              </a:solidFill>
              <a:latin typeface="Arial"/>
            </a:endParaRPr>
          </a:p>
          <a:p>
            <a:pPr defTabSz="914400">
              <a:lnSpc>
                <a:spcPct val="100000"/>
              </a:lnSpc>
            </a:pPr>
            <a:r>
              <a:rPr b="0" lang="en-US" sz="1800" spc="-1" strike="noStrike">
                <a:solidFill>
                  <a:srgbClr val="ffffff"/>
                </a:solidFill>
                <a:highlight>
                  <a:srgbClr val="ffffff"/>
                </a:highlight>
                <a:latin typeface="DejaVu Sans"/>
                <a:ea typeface="DejaVu Sans"/>
              </a:rPr>
              <a:t>Many templates available (Paper, Bachelor, Master, PhD, Book, etc.)</a:t>
            </a: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8" name="CustomShape 233"/>
          <p:cNvSpPr/>
          <p:nvPr/>
        </p:nvSpPr>
        <p:spPr>
          <a:xfrm>
            <a:off x="335520" y="764640"/>
            <a:ext cx="10739880" cy="490680"/>
          </a:xfrm>
          <a:prstGeom prst="rect">
            <a:avLst/>
          </a:prstGeom>
          <a:noFill/>
          <a:ln w="0">
            <a:noFill/>
          </a:ln>
        </p:spPr>
        <p:style>
          <a:lnRef idx="0"/>
          <a:fillRef idx="0"/>
          <a:effectRef idx="0"/>
          <a:fontRef idx="minor"/>
        </p:style>
        <p:txBody>
          <a:bodyPr lIns="90000" rIns="90000" tIns="45000" bIns="45000" anchor="t">
            <a:noAutofit/>
          </a:bodyPr>
          <a:p>
            <a:pPr defTabSz="914400">
              <a:lnSpc>
                <a:spcPct val="100000"/>
              </a:lnSpc>
            </a:pPr>
            <a:r>
              <a:rPr b="1" lang="en-US" sz="2400" spc="-1" strike="noStrike">
                <a:solidFill>
                  <a:srgbClr val="000000"/>
                </a:solidFill>
                <a:latin typeface="DejaVu Sans"/>
                <a:ea typeface="DejaVu Sans"/>
              </a:rPr>
              <a:t>Running Case – Seminar Paper</a:t>
            </a:r>
            <a:endParaRPr b="0" lang="en-GB" sz="2400" spc="-1" strike="noStrike">
              <a:solidFill>
                <a:srgbClr val="000000"/>
              </a:solidFill>
              <a:latin typeface="Arial"/>
            </a:endParaRPr>
          </a:p>
        </p:txBody>
      </p:sp>
      <p:sp>
        <p:nvSpPr>
          <p:cNvPr id="289" name="CustomShape 234"/>
          <p:cNvSpPr/>
          <p:nvPr/>
        </p:nvSpPr>
        <p:spPr>
          <a:xfrm>
            <a:off x="432720" y="1148040"/>
            <a:ext cx="10348920" cy="4896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290" name="CustomShape 235"/>
          <p:cNvSpPr/>
          <p:nvPr/>
        </p:nvSpPr>
        <p:spPr>
          <a:xfrm>
            <a:off x="432720" y="1148040"/>
            <a:ext cx="10348920" cy="4896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291" name="CustomShape 236"/>
          <p:cNvSpPr/>
          <p:nvPr/>
        </p:nvSpPr>
        <p:spPr>
          <a:xfrm>
            <a:off x="432720" y="1148040"/>
            <a:ext cx="10348920" cy="489600"/>
          </a:xfrm>
          <a:prstGeom prst="rect">
            <a:avLst/>
          </a:prstGeom>
          <a:noFill/>
          <a:ln w="0">
            <a:noFill/>
          </a:ln>
        </p:spPr>
        <p:style>
          <a:lnRef idx="0"/>
          <a:fillRef idx="0"/>
          <a:effectRef idx="0"/>
          <a:fontRef idx="minor"/>
        </p:style>
        <p:txBody>
          <a:bodyPr lIns="0" rIns="0" tIns="0" bIns="0" anchor="ctr">
            <a:noAutofit/>
          </a:bodyPr>
          <a:p>
            <a:pPr defTabSz="914400">
              <a:lnSpc>
                <a:spcPct val="100000"/>
              </a:lnSpc>
            </a:pPr>
            <a:r>
              <a:rPr b="1" lang="en-US" sz="2200" spc="-1" strike="noStrike">
                <a:solidFill>
                  <a:srgbClr val="666666"/>
                </a:solidFill>
                <a:latin typeface="DejaVu Sans"/>
                <a:ea typeface="DejaVu Sans"/>
              </a:rPr>
              <a:t>Write Your Paper – LaTex vs. Word </a:t>
            </a:r>
            <a:endParaRPr b="0" lang="en-GB" sz="2200" spc="-1" strike="noStrike">
              <a:solidFill>
                <a:srgbClr val="000000"/>
              </a:solidFill>
              <a:latin typeface="Arial"/>
            </a:endParaRPr>
          </a:p>
        </p:txBody>
      </p:sp>
      <p:sp>
        <p:nvSpPr>
          <p:cNvPr id="292" name="CustomShape 237"/>
          <p:cNvSpPr/>
          <p:nvPr/>
        </p:nvSpPr>
        <p:spPr>
          <a:xfrm>
            <a:off x="335520" y="1268280"/>
            <a:ext cx="10739880" cy="5027400"/>
          </a:xfrm>
          <a:prstGeom prst="rect">
            <a:avLst/>
          </a:prstGeom>
          <a:noFill/>
          <a:ln w="0">
            <a:noFill/>
          </a:ln>
        </p:spPr>
        <p:style>
          <a:lnRef idx="0"/>
          <a:fillRef idx="0"/>
          <a:effectRef idx="0"/>
          <a:fontRef idx="minor"/>
        </p:style>
        <p:txBody>
          <a:bodyPr lIns="90000" rIns="90000" tIns="45000" bIns="45000" anchor="ctr">
            <a:noAutofit/>
          </a:bodyPr>
          <a:p>
            <a:pPr marL="216000" indent="-216000" defTabSz="914400">
              <a:lnSpc>
                <a:spcPct val="100000"/>
              </a:lnSpc>
              <a:buClr>
                <a:srgbClr val="008c4f"/>
              </a:buClr>
              <a:buSzPct val="45000"/>
              <a:buFont typeface="Wingdings" charset="2"/>
              <a:buChar char=""/>
            </a:pPr>
            <a:r>
              <a:rPr b="0" lang="en-US" sz="1800" spc="-1" strike="noStrike" u="sng">
                <a:solidFill>
                  <a:srgbClr val="000000"/>
                </a:solidFill>
                <a:uFillTx/>
                <a:latin typeface="DejaVu Sans"/>
                <a:ea typeface="DejaVu Sans"/>
              </a:rPr>
              <a:t>LibreOffice / Word:</a:t>
            </a:r>
            <a:endParaRPr b="0" lang="en-GB" sz="1800" spc="-1" strike="noStrike">
              <a:solidFill>
                <a:srgbClr val="000000"/>
              </a:solidFill>
              <a:latin typeface="Arial"/>
            </a:endParaRPr>
          </a:p>
          <a:p>
            <a:pPr lvl="1" marL="432000" indent="-216000" defTabSz="914400">
              <a:lnSpc>
                <a:spcPct val="100000"/>
              </a:lnSpc>
              <a:buClr>
                <a:srgbClr val="008c4f"/>
              </a:buClr>
              <a:buSzPct val="45000"/>
              <a:buFont typeface="DejaVu Sans"/>
              <a:buChar char="—"/>
            </a:pPr>
            <a:r>
              <a:rPr b="0" lang="en-US" sz="1800" spc="-1" strike="noStrike">
                <a:solidFill>
                  <a:srgbClr val="000000"/>
                </a:solidFill>
                <a:latin typeface="DejaVu Sans"/>
                <a:ea typeface="DejaVu Sans"/>
              </a:rPr>
              <a:t>Widespread</a:t>
            </a:r>
            <a:endParaRPr b="0" lang="en-GB" sz="1800" spc="-1" strike="noStrike">
              <a:solidFill>
                <a:srgbClr val="000000"/>
              </a:solidFill>
              <a:latin typeface="Arial"/>
            </a:endParaRPr>
          </a:p>
          <a:p>
            <a:pPr lvl="1" marL="432000" indent="-216000" defTabSz="914400">
              <a:lnSpc>
                <a:spcPct val="100000"/>
              </a:lnSpc>
              <a:buClr>
                <a:srgbClr val="008c4f"/>
              </a:buClr>
              <a:buSzPct val="45000"/>
              <a:buFont typeface="DejaVu Sans"/>
              <a:buChar char="—"/>
            </a:pPr>
            <a:r>
              <a:rPr b="0" lang="en-US" sz="1800" spc="-1" strike="noStrike">
                <a:solidFill>
                  <a:srgbClr val="000000"/>
                </a:solidFill>
                <a:latin typeface="DejaVu Sans"/>
                <a:ea typeface="DejaVu Sans"/>
              </a:rPr>
              <a:t>Nice for short paper (1-3 pages)</a:t>
            </a:r>
            <a:endParaRPr b="0" lang="en-GB" sz="1800" spc="-1" strike="noStrike">
              <a:solidFill>
                <a:srgbClr val="000000"/>
              </a:solidFill>
              <a:latin typeface="Arial"/>
            </a:endParaRPr>
          </a:p>
          <a:p>
            <a:pPr lvl="1" marL="432000" indent="-216000" defTabSz="914400">
              <a:lnSpc>
                <a:spcPct val="100000"/>
              </a:lnSpc>
              <a:buClr>
                <a:srgbClr val="008c4f"/>
              </a:buClr>
              <a:buSzPct val="45000"/>
              <a:buFont typeface="DejaVu Sans"/>
              <a:buChar char="—"/>
            </a:pPr>
            <a:r>
              <a:rPr b="0" lang="en-US" sz="1800" spc="-1" strike="noStrike">
                <a:solidFill>
                  <a:srgbClr val="000000"/>
                </a:solidFill>
                <a:latin typeface="DejaVu Sans"/>
                <a:ea typeface="DejaVu Sans"/>
              </a:rPr>
              <a:t>Awful for long papers and complex structures</a:t>
            </a:r>
            <a:endParaRPr b="0" lang="en-GB" sz="1800" spc="-1" strike="noStrike">
              <a:solidFill>
                <a:srgbClr val="000000"/>
              </a:solidFill>
              <a:latin typeface="Arial"/>
            </a:endParaRPr>
          </a:p>
          <a:p>
            <a:pPr lvl="1" marL="432000" indent="-216000" defTabSz="914400">
              <a:lnSpc>
                <a:spcPct val="100000"/>
              </a:lnSpc>
              <a:buClr>
                <a:srgbClr val="008c4f"/>
              </a:buClr>
              <a:buSzPct val="45000"/>
              <a:buFont typeface="DejaVu Sans"/>
              <a:buChar char="—"/>
            </a:pPr>
            <a:r>
              <a:rPr b="0" lang="en-US" sz="1800" spc="-1" strike="noStrike">
                <a:solidFill>
                  <a:srgbClr val="000000"/>
                </a:solidFill>
                <a:latin typeface="DejaVu Sans"/>
                <a:ea typeface="DejaVu Sans"/>
              </a:rPr>
              <a:t>Move one figure and you may accidentally summon Satan</a:t>
            </a:r>
            <a:endParaRPr b="0" lang="en-GB" sz="1800" spc="-1" strike="noStrike">
              <a:solidFill>
                <a:srgbClr val="000000"/>
              </a:solidFill>
              <a:latin typeface="Arial"/>
            </a:endParaRPr>
          </a:p>
          <a:p>
            <a:pPr defTabSz="914400">
              <a:lnSpc>
                <a:spcPct val="100000"/>
              </a:lnSpc>
            </a:pPr>
            <a:endParaRPr b="0" lang="en-GB" sz="1800" spc="-1" strike="noStrike">
              <a:solidFill>
                <a:srgbClr val="000000"/>
              </a:solidFill>
              <a:latin typeface="Arial"/>
            </a:endParaRPr>
          </a:p>
          <a:p>
            <a:pPr marL="216000" indent="-216000" defTabSz="914400">
              <a:lnSpc>
                <a:spcPct val="100000"/>
              </a:lnSpc>
              <a:buClr>
                <a:srgbClr val="008c4f"/>
              </a:buClr>
              <a:buSzPct val="45000"/>
              <a:buFont typeface="Wingdings" charset="2"/>
              <a:buChar char=""/>
            </a:pPr>
            <a:r>
              <a:rPr b="0" lang="en-US" sz="1800" spc="-1" strike="noStrike" u="sng">
                <a:solidFill>
                  <a:srgbClr val="000000"/>
                </a:solidFill>
                <a:uFillTx/>
                <a:latin typeface="DejaVu Sans"/>
                <a:ea typeface="DejaVu Sans"/>
              </a:rPr>
              <a:t>LaTex:</a:t>
            </a:r>
            <a:endParaRPr b="0" lang="en-GB" sz="1800" spc="-1" strike="noStrike">
              <a:solidFill>
                <a:srgbClr val="000000"/>
              </a:solidFill>
              <a:latin typeface="Arial"/>
            </a:endParaRPr>
          </a:p>
          <a:p>
            <a:pPr lvl="1" marL="432000" indent="-216000" defTabSz="914400">
              <a:lnSpc>
                <a:spcPct val="100000"/>
              </a:lnSpc>
              <a:buClr>
                <a:srgbClr val="008c4f"/>
              </a:buClr>
              <a:buSzPct val="45000"/>
              <a:buFont typeface="DejaVu Sans"/>
              <a:buChar char="—"/>
            </a:pPr>
            <a:r>
              <a:rPr b="0" lang="en-US" sz="1800" spc="-1" strike="noStrike">
                <a:solidFill>
                  <a:srgbClr val="000000"/>
                </a:solidFill>
                <a:latin typeface="DejaVu Sans"/>
                <a:ea typeface="DejaVu Sans"/>
              </a:rPr>
              <a:t>Simple scripting language</a:t>
            </a:r>
            <a:endParaRPr b="0" lang="en-GB" sz="1800" spc="-1" strike="noStrike">
              <a:solidFill>
                <a:srgbClr val="000000"/>
              </a:solidFill>
              <a:latin typeface="Arial"/>
            </a:endParaRPr>
          </a:p>
          <a:p>
            <a:pPr lvl="1" marL="432000" indent="-216000" defTabSz="914400">
              <a:lnSpc>
                <a:spcPct val="100000"/>
              </a:lnSpc>
              <a:buClr>
                <a:srgbClr val="008c4f"/>
              </a:buClr>
              <a:buSzPct val="45000"/>
              <a:buFont typeface="DejaVu Sans"/>
              <a:buChar char="—"/>
            </a:pPr>
            <a:r>
              <a:rPr b="0" lang="en-US" sz="1800" spc="-1" strike="noStrike">
                <a:solidFill>
                  <a:srgbClr val="000000"/>
                </a:solidFill>
                <a:latin typeface="DejaVu Sans"/>
                <a:ea typeface="DejaVu Sans"/>
              </a:rPr>
              <a:t>Professional results, customizable and reusable</a:t>
            </a:r>
            <a:endParaRPr b="0" lang="en-GB" sz="1800" spc="-1" strike="noStrike">
              <a:solidFill>
                <a:srgbClr val="000000"/>
              </a:solidFill>
              <a:latin typeface="Arial"/>
            </a:endParaRPr>
          </a:p>
          <a:p>
            <a:pPr lvl="1" marL="432000" indent="-216000" defTabSz="914400">
              <a:lnSpc>
                <a:spcPct val="100000"/>
              </a:lnSpc>
              <a:buClr>
                <a:srgbClr val="008c4f"/>
              </a:buClr>
              <a:buSzPct val="45000"/>
              <a:buFont typeface="DejaVu Sans"/>
              <a:buChar char="—"/>
            </a:pPr>
            <a:r>
              <a:rPr b="0" lang="en-US" sz="1800" spc="-1" strike="noStrike">
                <a:solidFill>
                  <a:srgbClr val="000000"/>
                </a:solidFill>
                <a:latin typeface="DejaVu Sans"/>
                <a:ea typeface="DejaVu Sans"/>
              </a:rPr>
              <a:t>Visualize complex mathematical equations</a:t>
            </a:r>
            <a:endParaRPr b="0" lang="en-GB" sz="1800" spc="-1" strike="noStrike">
              <a:solidFill>
                <a:srgbClr val="000000"/>
              </a:solidFill>
              <a:latin typeface="Arial"/>
            </a:endParaRPr>
          </a:p>
          <a:p>
            <a:pPr lvl="1" marL="432000" indent="-216000" defTabSz="914400">
              <a:lnSpc>
                <a:spcPct val="100000"/>
              </a:lnSpc>
              <a:buClr>
                <a:srgbClr val="008c4f"/>
              </a:buClr>
              <a:buSzPct val="45000"/>
              <a:buFont typeface="DejaVu Sans"/>
              <a:buChar char="—"/>
            </a:pPr>
            <a:r>
              <a:rPr b="0" lang="en-US" sz="1800" spc="-1" strike="noStrike">
                <a:solidFill>
                  <a:srgbClr val="000000"/>
                </a:solidFill>
                <a:latin typeface="DejaVu Sans"/>
                <a:ea typeface="DejaVu Sans"/>
              </a:rPr>
              <a:t>Awesome reference management (Bibtex)</a:t>
            </a:r>
            <a:endParaRPr b="0" lang="en-GB" sz="1800" spc="-1" strike="noStrike">
              <a:solidFill>
                <a:srgbClr val="000000"/>
              </a:solidFill>
              <a:latin typeface="Arial"/>
            </a:endParaRPr>
          </a:p>
          <a:p>
            <a:pPr lvl="1" marL="432000" indent="-216000" defTabSz="914400">
              <a:lnSpc>
                <a:spcPct val="100000"/>
              </a:lnSpc>
              <a:buClr>
                <a:srgbClr val="008c4f"/>
              </a:buClr>
              <a:buSzPct val="45000"/>
              <a:buFont typeface="DejaVu Sans"/>
              <a:buChar char="—"/>
            </a:pPr>
            <a:r>
              <a:rPr b="0" lang="en-US" sz="1800" spc="-1" strike="noStrike">
                <a:solidFill>
                  <a:srgbClr val="000000"/>
                </a:solidFill>
                <a:latin typeface="DejaVu Sans"/>
                <a:ea typeface="DejaVu Sans"/>
              </a:rPr>
              <a:t>Required by most conferences, journals, etc.</a:t>
            </a:r>
            <a:endParaRPr b="0" lang="en-GB" sz="1800" spc="-1" strike="noStrike">
              <a:solidFill>
                <a:srgbClr val="000000"/>
              </a:solidFill>
              <a:latin typeface="Arial"/>
            </a:endParaRPr>
          </a:p>
          <a:p>
            <a:pPr lvl="1" marL="432000" indent="-216000" defTabSz="914400">
              <a:lnSpc>
                <a:spcPct val="100000"/>
              </a:lnSpc>
              <a:buClr>
                <a:srgbClr val="008c4f"/>
              </a:buClr>
              <a:buSzPct val="45000"/>
              <a:buFont typeface="DejaVu Sans"/>
              <a:buChar char="—"/>
            </a:pPr>
            <a:r>
              <a:rPr b="0" lang="en-US" sz="1800" spc="-1" strike="noStrike">
                <a:solidFill>
                  <a:srgbClr val="000000"/>
                </a:solidFill>
                <a:latin typeface="DejaVu Sans"/>
                <a:ea typeface="DejaVu Sans"/>
              </a:rPr>
              <a:t>Many templates available (Paper, Bachelor, Master, PhD, Book, etc.)</a:t>
            </a: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3" name="CustomShape 208"/>
          <p:cNvSpPr/>
          <p:nvPr/>
        </p:nvSpPr>
        <p:spPr>
          <a:xfrm>
            <a:off x="335520" y="764640"/>
            <a:ext cx="10739880" cy="490680"/>
          </a:xfrm>
          <a:prstGeom prst="rect">
            <a:avLst/>
          </a:prstGeom>
          <a:noFill/>
          <a:ln w="0">
            <a:noFill/>
          </a:ln>
        </p:spPr>
        <p:style>
          <a:lnRef idx="0"/>
          <a:fillRef idx="0"/>
          <a:effectRef idx="0"/>
          <a:fontRef idx="minor"/>
        </p:style>
        <p:txBody>
          <a:bodyPr lIns="90000" rIns="90000" tIns="45000" bIns="45000" anchor="t">
            <a:noAutofit/>
          </a:bodyPr>
          <a:p>
            <a:pPr defTabSz="914400">
              <a:lnSpc>
                <a:spcPct val="100000"/>
              </a:lnSpc>
            </a:pPr>
            <a:r>
              <a:rPr b="1" lang="en-US" sz="2400" spc="-1" strike="noStrike">
                <a:solidFill>
                  <a:srgbClr val="000000"/>
                </a:solidFill>
                <a:latin typeface="DejaVu Sans"/>
                <a:ea typeface="DejaVu Sans"/>
              </a:rPr>
              <a:t>Running Case – Seminar Paper</a:t>
            </a:r>
            <a:endParaRPr b="0" lang="en-GB" sz="2400" spc="-1" strike="noStrike">
              <a:solidFill>
                <a:srgbClr val="000000"/>
              </a:solidFill>
              <a:latin typeface="Arial"/>
            </a:endParaRPr>
          </a:p>
        </p:txBody>
      </p:sp>
      <p:sp>
        <p:nvSpPr>
          <p:cNvPr id="294" name="CustomShape 209"/>
          <p:cNvSpPr/>
          <p:nvPr/>
        </p:nvSpPr>
        <p:spPr>
          <a:xfrm>
            <a:off x="432720" y="1148040"/>
            <a:ext cx="10348920" cy="4896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295" name="CustomShape 210"/>
          <p:cNvSpPr/>
          <p:nvPr/>
        </p:nvSpPr>
        <p:spPr>
          <a:xfrm>
            <a:off x="432720" y="1148040"/>
            <a:ext cx="10348920" cy="4896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296" name="CustomShape 211"/>
          <p:cNvSpPr/>
          <p:nvPr/>
        </p:nvSpPr>
        <p:spPr>
          <a:xfrm>
            <a:off x="432720" y="1148040"/>
            <a:ext cx="10348920" cy="489600"/>
          </a:xfrm>
          <a:prstGeom prst="rect">
            <a:avLst/>
          </a:prstGeom>
          <a:noFill/>
          <a:ln w="0">
            <a:noFill/>
          </a:ln>
        </p:spPr>
        <p:style>
          <a:lnRef idx="0"/>
          <a:fillRef idx="0"/>
          <a:effectRef idx="0"/>
          <a:fontRef idx="minor"/>
        </p:style>
        <p:txBody>
          <a:bodyPr lIns="0" rIns="0" tIns="0" bIns="0" anchor="ctr">
            <a:noAutofit/>
          </a:bodyPr>
          <a:p>
            <a:pPr defTabSz="914400">
              <a:lnSpc>
                <a:spcPct val="100000"/>
              </a:lnSpc>
            </a:pPr>
            <a:r>
              <a:rPr b="1" lang="en-US" sz="2200" spc="-1" strike="noStrike">
                <a:solidFill>
                  <a:srgbClr val="666666"/>
                </a:solidFill>
                <a:latin typeface="DejaVu Sans"/>
                <a:ea typeface="DejaVu Sans"/>
              </a:rPr>
              <a:t>Write Your Paper – Tips  </a:t>
            </a:r>
            <a:endParaRPr b="0" lang="en-GB" sz="2200" spc="-1" strike="noStrike">
              <a:solidFill>
                <a:srgbClr val="000000"/>
              </a:solidFill>
              <a:latin typeface="Arial"/>
            </a:endParaRPr>
          </a:p>
        </p:txBody>
      </p:sp>
      <p:sp>
        <p:nvSpPr>
          <p:cNvPr id="297" name="CustomShape 238"/>
          <p:cNvSpPr/>
          <p:nvPr/>
        </p:nvSpPr>
        <p:spPr>
          <a:xfrm>
            <a:off x="335520" y="1268280"/>
            <a:ext cx="10739880" cy="5027400"/>
          </a:xfrm>
          <a:prstGeom prst="rect">
            <a:avLst/>
          </a:prstGeom>
          <a:noFill/>
          <a:ln w="0">
            <a:noFill/>
          </a:ln>
        </p:spPr>
        <p:style>
          <a:lnRef idx="0"/>
          <a:fillRef idx="0"/>
          <a:effectRef idx="0"/>
          <a:fontRef idx="minor"/>
        </p:style>
        <p:txBody>
          <a:bodyPr lIns="90000" rIns="90000" tIns="45000" bIns="45000" anchor="ctr">
            <a:noAutofit/>
          </a:bodyPr>
          <a:p>
            <a:pPr marL="216000" indent="-216000" defTabSz="914400">
              <a:lnSpc>
                <a:spcPct val="100000"/>
              </a:lnSpc>
              <a:spcBef>
                <a:spcPts val="283"/>
              </a:spcBef>
              <a:spcAft>
                <a:spcPts val="283"/>
              </a:spcAft>
              <a:buClr>
                <a:srgbClr val="008c4f"/>
              </a:buClr>
              <a:buSzPct val="45000"/>
              <a:buFont typeface="Wingdings" charset="2"/>
              <a:buChar char=""/>
            </a:pPr>
            <a:r>
              <a:rPr b="0" lang="en-US" sz="1800" spc="-1" strike="noStrike">
                <a:solidFill>
                  <a:srgbClr val="000000"/>
                </a:solidFill>
                <a:latin typeface="DejaVu Sans"/>
                <a:ea typeface="DejaVu Sans"/>
              </a:rPr>
              <a:t>Tell a story!</a:t>
            </a:r>
            <a:endParaRPr b="0" lang="en-GB" sz="1800" spc="-1" strike="noStrike">
              <a:solidFill>
                <a:srgbClr val="000000"/>
              </a:solidFill>
              <a:latin typeface="Arial"/>
            </a:endParaRPr>
          </a:p>
          <a:p>
            <a:pPr marL="216000" indent="-216000" defTabSz="914400">
              <a:lnSpc>
                <a:spcPct val="100000"/>
              </a:lnSpc>
              <a:spcBef>
                <a:spcPts val="283"/>
              </a:spcBef>
              <a:spcAft>
                <a:spcPts val="283"/>
              </a:spcAft>
              <a:buClr>
                <a:srgbClr val="008c4f"/>
              </a:buClr>
              <a:buSzPct val="45000"/>
              <a:buFont typeface="Wingdings" charset="2"/>
              <a:buChar char=""/>
            </a:pPr>
            <a:r>
              <a:rPr b="0" lang="en-US" sz="1800" spc="-1" strike="noStrike">
                <a:solidFill>
                  <a:srgbClr val="000000"/>
                </a:solidFill>
                <a:latin typeface="DejaVu Sans"/>
                <a:ea typeface="DejaVu Sans"/>
              </a:rPr>
              <a:t>BUT, don’t write about your personal journey from the problem to the solution. Instead, write about the final and “</a:t>
            </a:r>
            <a:r>
              <a:rPr b="0" i="1" lang="en-US" sz="1800" spc="-1" strike="noStrike">
                <a:solidFill>
                  <a:srgbClr val="000000"/>
                </a:solidFill>
                <a:latin typeface="DejaVu Sans"/>
                <a:ea typeface="DejaVu Sans"/>
              </a:rPr>
              <a:t>correct”</a:t>
            </a:r>
            <a:r>
              <a:rPr b="0" lang="en-US" sz="1800" spc="-1" strike="noStrike">
                <a:solidFill>
                  <a:srgbClr val="000000"/>
                </a:solidFill>
                <a:latin typeface="DejaVu Sans"/>
                <a:ea typeface="DejaVu Sans"/>
              </a:rPr>
              <a:t> approach that leads to the solution.</a:t>
            </a:r>
            <a:endParaRPr b="0" lang="en-GB" sz="1800" spc="-1" strike="noStrike">
              <a:solidFill>
                <a:srgbClr val="000000"/>
              </a:solidFill>
              <a:latin typeface="Arial"/>
            </a:endParaRPr>
          </a:p>
          <a:p>
            <a:pPr marL="216000" indent="-216000" defTabSz="914400">
              <a:lnSpc>
                <a:spcPct val="100000"/>
              </a:lnSpc>
              <a:spcBef>
                <a:spcPts val="283"/>
              </a:spcBef>
              <a:spcAft>
                <a:spcPts val="283"/>
              </a:spcAft>
              <a:buClr>
                <a:srgbClr val="008c4f"/>
              </a:buClr>
              <a:buSzPct val="45000"/>
              <a:buFont typeface="Wingdings" charset="2"/>
              <a:buChar char=""/>
            </a:pPr>
            <a:r>
              <a:rPr b="0" lang="en-US" sz="1800" spc="-1" strike="noStrike">
                <a:solidFill>
                  <a:srgbClr val="000000"/>
                </a:solidFill>
                <a:latin typeface="DejaVu Sans"/>
                <a:ea typeface="DejaVu Sans"/>
              </a:rPr>
              <a:t>Write for your audience? (Beginners vs. Experts)</a:t>
            </a:r>
            <a:endParaRPr b="0" lang="en-GB" sz="1800" spc="-1" strike="noStrike">
              <a:solidFill>
                <a:srgbClr val="000000"/>
              </a:solidFill>
              <a:latin typeface="Arial"/>
            </a:endParaRPr>
          </a:p>
          <a:p>
            <a:pPr marL="216000" indent="-216000" defTabSz="914400">
              <a:lnSpc>
                <a:spcPct val="100000"/>
              </a:lnSpc>
              <a:spcBef>
                <a:spcPts val="283"/>
              </a:spcBef>
              <a:spcAft>
                <a:spcPts val="283"/>
              </a:spcAft>
              <a:buClr>
                <a:srgbClr val="008c4f"/>
              </a:buClr>
              <a:buSzPct val="45000"/>
              <a:buFont typeface="Wingdings" charset="2"/>
              <a:buChar char=""/>
            </a:pPr>
            <a:r>
              <a:rPr b="0" lang="en-US" sz="1800" spc="-1" strike="noStrike">
                <a:solidFill>
                  <a:srgbClr val="000000"/>
                </a:solidFill>
                <a:latin typeface="DejaVu Sans"/>
                <a:ea typeface="DejaVu Sans"/>
              </a:rPr>
              <a:t>Are you writing a BA/MA/PhD-Thesis, a seminar paper or a research paper?</a:t>
            </a:r>
            <a:endParaRPr b="0" lang="en-GB" sz="1800" spc="-1" strike="noStrike">
              <a:solidFill>
                <a:srgbClr val="000000"/>
              </a:solidFill>
              <a:latin typeface="Arial"/>
            </a:endParaRPr>
          </a:p>
          <a:p>
            <a:pPr marL="216000" indent="-216000" defTabSz="914400">
              <a:lnSpc>
                <a:spcPct val="100000"/>
              </a:lnSpc>
              <a:spcBef>
                <a:spcPts val="283"/>
              </a:spcBef>
              <a:spcAft>
                <a:spcPts val="283"/>
              </a:spcAft>
              <a:buClr>
                <a:srgbClr val="008c4f"/>
              </a:buClr>
              <a:buSzPct val="45000"/>
              <a:buFont typeface="Wingdings" charset="2"/>
              <a:buChar char=""/>
            </a:pPr>
            <a:r>
              <a:rPr b="0" lang="en-US" sz="1800" spc="-1" strike="noStrike">
                <a:solidFill>
                  <a:srgbClr val="000000"/>
                </a:solidFill>
                <a:latin typeface="DejaVu Sans"/>
                <a:ea typeface="DejaVu Sans"/>
              </a:rPr>
              <a:t>Writing is only 25% of the work, the other 75% happen before you even start writing.</a:t>
            </a: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8" name="CustomShape 239"/>
          <p:cNvSpPr/>
          <p:nvPr/>
        </p:nvSpPr>
        <p:spPr>
          <a:xfrm>
            <a:off x="335520" y="764640"/>
            <a:ext cx="10739880" cy="490680"/>
          </a:xfrm>
          <a:prstGeom prst="rect">
            <a:avLst/>
          </a:prstGeom>
          <a:noFill/>
          <a:ln w="0">
            <a:noFill/>
          </a:ln>
        </p:spPr>
        <p:style>
          <a:lnRef idx="0"/>
          <a:fillRef idx="0"/>
          <a:effectRef idx="0"/>
          <a:fontRef idx="minor"/>
        </p:style>
        <p:txBody>
          <a:bodyPr lIns="90000" rIns="90000" tIns="45000" bIns="45000" anchor="t">
            <a:noAutofit/>
          </a:bodyPr>
          <a:p>
            <a:pPr defTabSz="914400">
              <a:lnSpc>
                <a:spcPct val="100000"/>
              </a:lnSpc>
            </a:pPr>
            <a:r>
              <a:rPr b="1" lang="en-US" sz="2400" spc="-1" strike="noStrike">
                <a:solidFill>
                  <a:srgbClr val="000000"/>
                </a:solidFill>
                <a:latin typeface="DejaVu Sans"/>
                <a:ea typeface="DejaVu Sans"/>
              </a:rPr>
              <a:t>Running Case – Seminar Paper</a:t>
            </a:r>
            <a:endParaRPr b="0" lang="en-GB" sz="2400" spc="-1" strike="noStrike">
              <a:solidFill>
                <a:srgbClr val="000000"/>
              </a:solidFill>
              <a:latin typeface="Arial"/>
            </a:endParaRPr>
          </a:p>
        </p:txBody>
      </p:sp>
      <p:sp>
        <p:nvSpPr>
          <p:cNvPr id="299" name="CustomShape 240"/>
          <p:cNvSpPr/>
          <p:nvPr/>
        </p:nvSpPr>
        <p:spPr>
          <a:xfrm>
            <a:off x="432720" y="1148040"/>
            <a:ext cx="10348920" cy="4896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300" name="CustomShape 241"/>
          <p:cNvSpPr/>
          <p:nvPr/>
        </p:nvSpPr>
        <p:spPr>
          <a:xfrm>
            <a:off x="432720" y="1148040"/>
            <a:ext cx="10348920" cy="4896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301" name="CustomShape 242"/>
          <p:cNvSpPr/>
          <p:nvPr/>
        </p:nvSpPr>
        <p:spPr>
          <a:xfrm>
            <a:off x="432720" y="1148040"/>
            <a:ext cx="10348920" cy="489600"/>
          </a:xfrm>
          <a:prstGeom prst="rect">
            <a:avLst/>
          </a:prstGeom>
          <a:noFill/>
          <a:ln w="0">
            <a:noFill/>
          </a:ln>
        </p:spPr>
        <p:style>
          <a:lnRef idx="0"/>
          <a:fillRef idx="0"/>
          <a:effectRef idx="0"/>
          <a:fontRef idx="minor"/>
        </p:style>
        <p:txBody>
          <a:bodyPr lIns="0" rIns="0" tIns="0" bIns="0" anchor="ctr">
            <a:noAutofit/>
          </a:bodyPr>
          <a:p>
            <a:pPr defTabSz="914400">
              <a:lnSpc>
                <a:spcPct val="100000"/>
              </a:lnSpc>
            </a:pPr>
            <a:r>
              <a:rPr b="1" lang="en-US" sz="2200" spc="-1" strike="noStrike">
                <a:solidFill>
                  <a:srgbClr val="666666"/>
                </a:solidFill>
                <a:latin typeface="DejaVu Sans"/>
                <a:ea typeface="DejaVu Sans"/>
              </a:rPr>
              <a:t>Write Your Paper – Tips  </a:t>
            </a:r>
            <a:endParaRPr b="0" lang="en-GB" sz="2200" spc="-1" strike="noStrike">
              <a:solidFill>
                <a:srgbClr val="000000"/>
              </a:solidFill>
              <a:latin typeface="Arial"/>
            </a:endParaRPr>
          </a:p>
        </p:txBody>
      </p:sp>
      <p:sp>
        <p:nvSpPr>
          <p:cNvPr id="302" name="CustomShape 243"/>
          <p:cNvSpPr/>
          <p:nvPr/>
        </p:nvSpPr>
        <p:spPr>
          <a:xfrm>
            <a:off x="335520" y="1268280"/>
            <a:ext cx="10739880" cy="5027400"/>
          </a:xfrm>
          <a:prstGeom prst="rect">
            <a:avLst/>
          </a:prstGeom>
          <a:noFill/>
          <a:ln w="0">
            <a:noFill/>
          </a:ln>
        </p:spPr>
        <p:style>
          <a:lnRef idx="0"/>
          <a:fillRef idx="0"/>
          <a:effectRef idx="0"/>
          <a:fontRef idx="minor"/>
        </p:style>
        <p:txBody>
          <a:bodyPr lIns="90000" rIns="90000" tIns="45000" bIns="45000" anchor="ctr">
            <a:noAutofit/>
          </a:bodyPr>
          <a:p>
            <a:pPr marL="216000" indent="-216000" defTabSz="914400">
              <a:lnSpc>
                <a:spcPct val="100000"/>
              </a:lnSpc>
              <a:spcBef>
                <a:spcPts val="283"/>
              </a:spcBef>
              <a:spcAft>
                <a:spcPts val="283"/>
              </a:spcAft>
              <a:buClr>
                <a:srgbClr val="008c4f"/>
              </a:buClr>
              <a:buSzPct val="45000"/>
              <a:buFont typeface="Wingdings" charset="2"/>
              <a:buChar char=""/>
            </a:pPr>
            <a:r>
              <a:rPr b="0" lang="en-US" sz="1800" spc="-1" strike="noStrike">
                <a:solidFill>
                  <a:srgbClr val="000000"/>
                </a:solidFill>
                <a:latin typeface="DejaVu Sans"/>
                <a:ea typeface="DejaVu Sans"/>
              </a:rPr>
              <a:t>Avoid spelling mistakes.</a:t>
            </a:r>
            <a:endParaRPr b="0" lang="en-GB" sz="1800" spc="-1" strike="noStrike">
              <a:solidFill>
                <a:srgbClr val="000000"/>
              </a:solidFill>
              <a:latin typeface="Arial"/>
            </a:endParaRPr>
          </a:p>
          <a:p>
            <a:pPr marL="216000" indent="-216000" defTabSz="914400">
              <a:lnSpc>
                <a:spcPct val="100000"/>
              </a:lnSpc>
              <a:spcBef>
                <a:spcPts val="283"/>
              </a:spcBef>
              <a:spcAft>
                <a:spcPts val="283"/>
              </a:spcAft>
              <a:buClr>
                <a:srgbClr val="008c4f"/>
              </a:buClr>
              <a:buSzPct val="45000"/>
              <a:buFont typeface="Wingdings" charset="2"/>
              <a:buChar char=""/>
            </a:pPr>
            <a:r>
              <a:rPr b="0" lang="en-US" sz="1800" spc="-1" strike="noStrike">
                <a:solidFill>
                  <a:srgbClr val="000000"/>
                </a:solidFill>
                <a:latin typeface="DejaVu Sans"/>
                <a:ea typeface="DejaVu Sans"/>
              </a:rPr>
              <a:t>Many iterations and proof-read several times.</a:t>
            </a:r>
            <a:endParaRPr b="0" lang="en-GB" sz="1800" spc="-1" strike="noStrike">
              <a:solidFill>
                <a:srgbClr val="000000"/>
              </a:solidFill>
              <a:latin typeface="Arial"/>
            </a:endParaRPr>
          </a:p>
          <a:p>
            <a:pPr marL="216000" indent="-216000" defTabSz="914400">
              <a:lnSpc>
                <a:spcPct val="100000"/>
              </a:lnSpc>
              <a:spcBef>
                <a:spcPts val="283"/>
              </a:spcBef>
              <a:spcAft>
                <a:spcPts val="283"/>
              </a:spcAft>
              <a:buClr>
                <a:srgbClr val="008c4f"/>
              </a:buClr>
              <a:buSzPct val="45000"/>
              <a:buFont typeface="Wingdings" charset="2"/>
              <a:buChar char=""/>
            </a:pPr>
            <a:r>
              <a:rPr b="0" lang="en-US" sz="1800" spc="-1" strike="noStrike">
                <a:solidFill>
                  <a:srgbClr val="000000"/>
                </a:solidFill>
                <a:latin typeface="DejaVu Sans"/>
                <a:ea typeface="DejaVu Sans"/>
              </a:rPr>
              <a:t>Adhere to the template guidelines.</a:t>
            </a:r>
            <a:endParaRPr b="0" lang="en-GB" sz="1800" spc="-1" strike="noStrike">
              <a:solidFill>
                <a:srgbClr val="000000"/>
              </a:solidFill>
              <a:latin typeface="Arial"/>
            </a:endParaRPr>
          </a:p>
          <a:p>
            <a:pPr marL="216000" indent="-216000" defTabSz="914400">
              <a:lnSpc>
                <a:spcPct val="100000"/>
              </a:lnSpc>
              <a:spcBef>
                <a:spcPts val="283"/>
              </a:spcBef>
              <a:spcAft>
                <a:spcPts val="283"/>
              </a:spcAft>
              <a:buClr>
                <a:srgbClr val="008c4f"/>
              </a:buClr>
              <a:buSzPct val="45000"/>
              <a:buFont typeface="Wingdings" charset="2"/>
              <a:buChar char=""/>
            </a:pPr>
            <a:r>
              <a:rPr b="0" lang="en-US" sz="1800" spc="-1" strike="noStrike">
                <a:solidFill>
                  <a:srgbClr val="000000"/>
                </a:solidFill>
                <a:latin typeface="DejaVu Sans"/>
                <a:ea typeface="DejaVu Sans"/>
              </a:rPr>
              <a:t>Avoid long sentences.</a:t>
            </a:r>
            <a:endParaRPr b="0" lang="en-GB" sz="1800" spc="-1" strike="noStrike">
              <a:solidFill>
                <a:srgbClr val="000000"/>
              </a:solidFill>
              <a:latin typeface="Arial"/>
            </a:endParaRPr>
          </a:p>
          <a:p>
            <a:pPr marL="216000" indent="-216000" defTabSz="914400">
              <a:lnSpc>
                <a:spcPct val="100000"/>
              </a:lnSpc>
              <a:spcBef>
                <a:spcPts val="283"/>
              </a:spcBef>
              <a:spcAft>
                <a:spcPts val="283"/>
              </a:spcAft>
              <a:buClr>
                <a:srgbClr val="008c4f"/>
              </a:buClr>
              <a:buSzPct val="45000"/>
              <a:buFont typeface="Wingdings" charset="2"/>
              <a:buChar char=""/>
            </a:pPr>
            <a:r>
              <a:rPr b="0" lang="en-US" sz="1800" spc="-1" strike="noStrike">
                <a:solidFill>
                  <a:srgbClr val="000000"/>
                </a:solidFill>
                <a:latin typeface="DejaVu Sans"/>
                <a:ea typeface="DejaVu Sans"/>
              </a:rPr>
              <a:t>Clarify special notations.</a:t>
            </a:r>
            <a:endParaRPr b="0" lang="en-GB" sz="1800" spc="-1" strike="noStrike">
              <a:solidFill>
                <a:srgbClr val="000000"/>
              </a:solidFill>
              <a:latin typeface="Arial"/>
            </a:endParaRPr>
          </a:p>
          <a:p>
            <a:pPr marL="216000" indent="-216000" defTabSz="914400">
              <a:lnSpc>
                <a:spcPct val="100000"/>
              </a:lnSpc>
              <a:spcBef>
                <a:spcPts val="283"/>
              </a:spcBef>
              <a:spcAft>
                <a:spcPts val="283"/>
              </a:spcAft>
              <a:buClr>
                <a:srgbClr val="008c4f"/>
              </a:buClr>
              <a:buSzPct val="45000"/>
              <a:buFont typeface="Wingdings" charset="2"/>
              <a:buChar char=""/>
            </a:pPr>
            <a:r>
              <a:rPr b="0" lang="en-US" sz="1800" spc="-1" strike="noStrike">
                <a:solidFill>
                  <a:srgbClr val="000000"/>
                </a:solidFill>
                <a:latin typeface="DejaVu Sans"/>
                <a:ea typeface="DejaVu Sans"/>
              </a:rPr>
              <a:t>Figures are very helpful, but make sure to properly integrate them into you text (reference, comment, analyze).</a:t>
            </a:r>
            <a:endParaRPr b="0" lang="en-GB" sz="1800" spc="-1" strike="noStrike">
              <a:solidFill>
                <a:srgbClr val="000000"/>
              </a:solidFill>
              <a:latin typeface="Arial"/>
            </a:endParaRPr>
          </a:p>
          <a:p>
            <a:pPr marL="216000" indent="-216000" defTabSz="914400">
              <a:lnSpc>
                <a:spcPct val="100000"/>
              </a:lnSpc>
              <a:spcBef>
                <a:spcPts val="283"/>
              </a:spcBef>
              <a:spcAft>
                <a:spcPts val="283"/>
              </a:spcAft>
              <a:buClr>
                <a:srgbClr val="008c4f"/>
              </a:buClr>
              <a:buSzPct val="45000"/>
              <a:buFont typeface="Wingdings" charset="2"/>
              <a:buChar char=""/>
            </a:pPr>
            <a:r>
              <a:rPr b="0" lang="en-US" sz="1800" spc="-1" strike="noStrike">
                <a:solidFill>
                  <a:srgbClr val="000000"/>
                </a:solidFill>
                <a:latin typeface="DejaVu Sans"/>
                <a:ea typeface="DejaVu Sans"/>
              </a:rPr>
              <a:t>Use equations if necessary, but be careful (+ same as for figures).</a:t>
            </a:r>
            <a:endParaRPr b="0" lang="en-GB" sz="1800" spc="-1" strike="noStrike">
              <a:solidFill>
                <a:srgbClr val="000000"/>
              </a:solidFill>
              <a:latin typeface="Arial"/>
            </a:endParaRPr>
          </a:p>
          <a:p>
            <a:pPr marL="216000" indent="-216000" defTabSz="914400">
              <a:lnSpc>
                <a:spcPct val="100000"/>
              </a:lnSpc>
              <a:spcBef>
                <a:spcPts val="283"/>
              </a:spcBef>
              <a:spcAft>
                <a:spcPts val="283"/>
              </a:spcAft>
              <a:buClr>
                <a:srgbClr val="008c4f"/>
              </a:buClr>
              <a:buSzPct val="45000"/>
              <a:buFont typeface="Wingdings" charset="2"/>
              <a:buChar char=""/>
            </a:pPr>
            <a:r>
              <a:rPr b="0" lang="en-US" sz="1800" spc="-1" strike="noStrike">
                <a:solidFill>
                  <a:srgbClr val="000000"/>
                </a:solidFill>
                <a:latin typeface="DejaVu Sans"/>
                <a:ea typeface="DejaVu Sans"/>
              </a:rPr>
              <a:t>Balance between details and abstract ideas (page limits).</a:t>
            </a:r>
            <a:endParaRPr b="0" lang="en-GB" sz="1800" spc="-1" strike="noStrike">
              <a:solidFill>
                <a:srgbClr val="000000"/>
              </a:solidFill>
              <a:latin typeface="Arial"/>
            </a:endParaRPr>
          </a:p>
          <a:p>
            <a:pPr marL="216000" indent="-216000" defTabSz="914400">
              <a:lnSpc>
                <a:spcPct val="100000"/>
              </a:lnSpc>
              <a:spcBef>
                <a:spcPts val="283"/>
              </a:spcBef>
              <a:spcAft>
                <a:spcPts val="283"/>
              </a:spcAft>
              <a:buClr>
                <a:srgbClr val="008c4f"/>
              </a:buClr>
              <a:buSzPct val="45000"/>
              <a:buFont typeface="Wingdings" charset="2"/>
              <a:buChar char=""/>
            </a:pPr>
            <a:r>
              <a:rPr b="0" lang="en-US" sz="1800" spc="-1" strike="noStrike">
                <a:solidFill>
                  <a:srgbClr val="000000"/>
                </a:solidFill>
                <a:latin typeface="DejaVu Sans"/>
                <a:ea typeface="DejaVu Sans"/>
              </a:rPr>
              <a:t>Making a claim? Provide a source or proof it!</a:t>
            </a: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3" name="CustomShape 212"/>
          <p:cNvSpPr/>
          <p:nvPr/>
        </p:nvSpPr>
        <p:spPr>
          <a:xfrm>
            <a:off x="335520" y="764640"/>
            <a:ext cx="10739880" cy="490680"/>
          </a:xfrm>
          <a:prstGeom prst="rect">
            <a:avLst/>
          </a:prstGeom>
          <a:noFill/>
          <a:ln w="0">
            <a:noFill/>
          </a:ln>
        </p:spPr>
        <p:style>
          <a:lnRef idx="0"/>
          <a:fillRef idx="0"/>
          <a:effectRef idx="0"/>
          <a:fontRef idx="minor"/>
        </p:style>
        <p:txBody>
          <a:bodyPr lIns="90000" rIns="90000" tIns="45000" bIns="45000" anchor="t">
            <a:noAutofit/>
          </a:bodyPr>
          <a:p>
            <a:pPr defTabSz="914400">
              <a:lnSpc>
                <a:spcPct val="100000"/>
              </a:lnSpc>
            </a:pPr>
            <a:r>
              <a:rPr b="1" lang="en-US" sz="2400" spc="-1" strike="noStrike">
                <a:solidFill>
                  <a:srgbClr val="000000"/>
                </a:solidFill>
                <a:latin typeface="DejaVu Sans"/>
                <a:ea typeface="DejaVu Sans"/>
              </a:rPr>
              <a:t>Running Case – Seminar Paper</a:t>
            </a:r>
            <a:endParaRPr b="0" lang="en-GB" sz="2400" spc="-1" strike="noStrike">
              <a:solidFill>
                <a:srgbClr val="000000"/>
              </a:solidFill>
              <a:latin typeface="Arial"/>
            </a:endParaRPr>
          </a:p>
        </p:txBody>
      </p:sp>
      <p:sp>
        <p:nvSpPr>
          <p:cNvPr id="304" name="CustomShape 213"/>
          <p:cNvSpPr/>
          <p:nvPr/>
        </p:nvSpPr>
        <p:spPr>
          <a:xfrm>
            <a:off x="432720" y="1148040"/>
            <a:ext cx="10348920" cy="4896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305" name="CustomShape 214"/>
          <p:cNvSpPr/>
          <p:nvPr/>
        </p:nvSpPr>
        <p:spPr>
          <a:xfrm>
            <a:off x="432720" y="1148040"/>
            <a:ext cx="10348920" cy="4896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306" name="CustomShape 215"/>
          <p:cNvSpPr/>
          <p:nvPr/>
        </p:nvSpPr>
        <p:spPr>
          <a:xfrm>
            <a:off x="432720" y="1148040"/>
            <a:ext cx="10348920" cy="489600"/>
          </a:xfrm>
          <a:prstGeom prst="rect">
            <a:avLst/>
          </a:prstGeom>
          <a:noFill/>
          <a:ln w="0">
            <a:noFill/>
          </a:ln>
        </p:spPr>
        <p:style>
          <a:lnRef idx="0"/>
          <a:fillRef idx="0"/>
          <a:effectRef idx="0"/>
          <a:fontRef idx="minor"/>
        </p:style>
        <p:txBody>
          <a:bodyPr lIns="0" rIns="0" tIns="0" bIns="0" anchor="ctr">
            <a:noAutofit/>
          </a:bodyPr>
          <a:p>
            <a:pPr defTabSz="914400">
              <a:lnSpc>
                <a:spcPct val="100000"/>
              </a:lnSpc>
            </a:pPr>
            <a:r>
              <a:rPr b="1" lang="en-US" sz="2200" spc="-1" strike="noStrike">
                <a:solidFill>
                  <a:srgbClr val="666666"/>
                </a:solidFill>
                <a:latin typeface="DejaVu Sans"/>
                <a:ea typeface="DejaVu Sans"/>
              </a:rPr>
              <a:t>Write Your Paper – A Good Abstract  </a:t>
            </a:r>
            <a:endParaRPr b="0" lang="en-GB" sz="2200" spc="-1" strike="noStrike">
              <a:solidFill>
                <a:srgbClr val="000000"/>
              </a:solidFill>
              <a:latin typeface="Arial"/>
            </a:endParaRPr>
          </a:p>
        </p:txBody>
      </p:sp>
      <p:sp>
        <p:nvSpPr>
          <p:cNvPr id="307" name="CustomShape 244"/>
          <p:cNvSpPr/>
          <p:nvPr/>
        </p:nvSpPr>
        <p:spPr>
          <a:xfrm>
            <a:off x="335520" y="1268280"/>
            <a:ext cx="10739880" cy="5027400"/>
          </a:xfrm>
          <a:prstGeom prst="rect">
            <a:avLst/>
          </a:prstGeom>
          <a:noFill/>
          <a:ln w="0">
            <a:noFill/>
          </a:ln>
        </p:spPr>
        <p:style>
          <a:lnRef idx="0"/>
          <a:fillRef idx="0"/>
          <a:effectRef idx="0"/>
          <a:fontRef idx="minor"/>
        </p:style>
        <p:txBody>
          <a:bodyPr lIns="90000" rIns="90000" tIns="45000" bIns="45000" anchor="ctr">
            <a:noAutofit/>
          </a:bodyPr>
          <a:p>
            <a:pPr marL="216000" indent="-216000" algn="ctr" defTabSz="914400">
              <a:lnSpc>
                <a:spcPct val="100000"/>
              </a:lnSpc>
              <a:spcBef>
                <a:spcPts val="283"/>
              </a:spcBef>
              <a:spcAft>
                <a:spcPts val="283"/>
              </a:spcAft>
              <a:buClr>
                <a:srgbClr val="008c4f"/>
              </a:buClr>
              <a:buFont typeface="OpenSymbol"/>
              <a:buAutoNum type="arabicParenR"/>
            </a:pPr>
            <a:r>
              <a:rPr b="0" lang="en-US" sz="1800" spc="-1" strike="noStrike">
                <a:solidFill>
                  <a:srgbClr val="000000"/>
                </a:solidFill>
                <a:latin typeface="DejaVu Sans"/>
                <a:ea typeface="DejaVu Sans"/>
              </a:rPr>
              <a:t> </a:t>
            </a:r>
            <a:r>
              <a:rPr b="0" lang="en-US" sz="1800" spc="-1" strike="noStrike">
                <a:solidFill>
                  <a:srgbClr val="000000"/>
                </a:solidFill>
                <a:latin typeface="DejaVu Sans"/>
                <a:ea typeface="DejaVu Sans"/>
              </a:rPr>
              <a:t>What is the paper about?</a:t>
            </a:r>
            <a:endParaRPr b="0" lang="en-GB" sz="1800" spc="-1" strike="noStrike">
              <a:solidFill>
                <a:srgbClr val="000000"/>
              </a:solidFill>
              <a:latin typeface="Arial"/>
            </a:endParaRPr>
          </a:p>
          <a:p>
            <a:pPr marL="216000" indent="-216000" algn="ctr" defTabSz="914400">
              <a:lnSpc>
                <a:spcPct val="100000"/>
              </a:lnSpc>
              <a:spcBef>
                <a:spcPts val="283"/>
              </a:spcBef>
              <a:spcAft>
                <a:spcPts val="283"/>
              </a:spcAft>
              <a:buClr>
                <a:srgbClr val="008c4f"/>
              </a:buClr>
              <a:buFont typeface="OpenSymbol"/>
              <a:buAutoNum type="arabicParenR"/>
            </a:pPr>
            <a:r>
              <a:rPr b="0" lang="en-US" sz="1800" spc="-1" strike="noStrike">
                <a:solidFill>
                  <a:srgbClr val="000000"/>
                </a:solidFill>
                <a:latin typeface="DejaVu Sans"/>
                <a:ea typeface="DejaVu Sans"/>
              </a:rPr>
              <a:t> </a:t>
            </a:r>
            <a:r>
              <a:rPr b="0" lang="en-US" sz="1800" spc="-1" strike="noStrike">
                <a:solidFill>
                  <a:srgbClr val="000000"/>
                </a:solidFill>
                <a:latin typeface="DejaVu Sans"/>
                <a:ea typeface="DejaVu Sans"/>
              </a:rPr>
              <a:t>What is the State of the Art?</a:t>
            </a:r>
            <a:endParaRPr b="0" lang="en-GB" sz="1800" spc="-1" strike="noStrike">
              <a:solidFill>
                <a:srgbClr val="000000"/>
              </a:solidFill>
              <a:latin typeface="Arial"/>
            </a:endParaRPr>
          </a:p>
          <a:p>
            <a:pPr marL="216000" indent="-216000" algn="ctr" defTabSz="914400">
              <a:lnSpc>
                <a:spcPct val="100000"/>
              </a:lnSpc>
              <a:spcBef>
                <a:spcPts val="283"/>
              </a:spcBef>
              <a:spcAft>
                <a:spcPts val="283"/>
              </a:spcAft>
              <a:buClr>
                <a:srgbClr val="008c4f"/>
              </a:buClr>
              <a:buFont typeface="OpenSymbol"/>
              <a:buAutoNum type="arabicParenR"/>
            </a:pPr>
            <a:r>
              <a:rPr b="0" lang="en-US" sz="1800" spc="-1" strike="noStrike">
                <a:solidFill>
                  <a:srgbClr val="000000"/>
                </a:solidFill>
                <a:latin typeface="DejaVu Sans"/>
                <a:ea typeface="DejaVu Sans"/>
              </a:rPr>
              <a:t> </a:t>
            </a:r>
            <a:r>
              <a:rPr b="0" lang="en-US" sz="1800" spc="-1" strike="noStrike">
                <a:solidFill>
                  <a:srgbClr val="000000"/>
                </a:solidFill>
                <a:latin typeface="DejaVu Sans"/>
                <a:ea typeface="DejaVu Sans"/>
              </a:rPr>
              <a:t>What is the detected gap?</a:t>
            </a:r>
            <a:endParaRPr b="0" lang="en-GB" sz="1800" spc="-1" strike="noStrike">
              <a:solidFill>
                <a:srgbClr val="000000"/>
              </a:solidFill>
              <a:latin typeface="Arial"/>
            </a:endParaRPr>
          </a:p>
          <a:p>
            <a:pPr marL="216000" indent="-216000" algn="ctr" defTabSz="914400">
              <a:lnSpc>
                <a:spcPct val="100000"/>
              </a:lnSpc>
              <a:spcBef>
                <a:spcPts val="283"/>
              </a:spcBef>
              <a:spcAft>
                <a:spcPts val="283"/>
              </a:spcAft>
              <a:buClr>
                <a:srgbClr val="008c4f"/>
              </a:buClr>
              <a:buFont typeface="OpenSymbol"/>
              <a:buAutoNum type="arabicParenR"/>
            </a:pPr>
            <a:r>
              <a:rPr b="0" lang="en-US" sz="1800" spc="-1" strike="noStrike">
                <a:solidFill>
                  <a:srgbClr val="000000"/>
                </a:solidFill>
                <a:latin typeface="DejaVu Sans"/>
                <a:ea typeface="DejaVu Sans"/>
              </a:rPr>
              <a:t> </a:t>
            </a:r>
            <a:r>
              <a:rPr b="0" lang="en-US" sz="1800" spc="-1" strike="noStrike">
                <a:solidFill>
                  <a:srgbClr val="000000"/>
                </a:solidFill>
                <a:latin typeface="DejaVu Sans"/>
                <a:ea typeface="DejaVu Sans"/>
              </a:rPr>
              <a:t>What are the main questions to be answered pertaining to the gap?</a:t>
            </a:r>
            <a:endParaRPr b="0" lang="en-GB" sz="1800" spc="-1" strike="noStrike">
              <a:solidFill>
                <a:srgbClr val="000000"/>
              </a:solidFill>
              <a:latin typeface="Arial"/>
            </a:endParaRPr>
          </a:p>
          <a:p>
            <a:pPr marL="216000" indent="-216000" algn="ctr" defTabSz="914400">
              <a:lnSpc>
                <a:spcPct val="100000"/>
              </a:lnSpc>
              <a:spcBef>
                <a:spcPts val="283"/>
              </a:spcBef>
              <a:spcAft>
                <a:spcPts val="283"/>
              </a:spcAft>
              <a:buClr>
                <a:srgbClr val="008c4f"/>
              </a:buClr>
              <a:buFont typeface="OpenSymbol"/>
              <a:buAutoNum type="arabicParenR"/>
            </a:pPr>
            <a:r>
              <a:rPr b="0" lang="en-US" sz="1800" spc="-1" strike="noStrike">
                <a:solidFill>
                  <a:srgbClr val="000000"/>
                </a:solidFill>
                <a:latin typeface="DejaVu Sans"/>
                <a:ea typeface="DejaVu Sans"/>
              </a:rPr>
              <a:t> </a:t>
            </a:r>
            <a:r>
              <a:rPr b="0" lang="en-US" sz="1800" spc="-1" strike="noStrike">
                <a:solidFill>
                  <a:srgbClr val="000000"/>
                </a:solidFill>
                <a:latin typeface="DejaVu Sans"/>
                <a:ea typeface="DejaVu Sans"/>
              </a:rPr>
              <a:t>Why is the solution good/better than other solutions?</a:t>
            </a:r>
            <a:endParaRPr b="0" lang="en-GB" sz="1800" spc="-1" strike="noStrike">
              <a:solidFill>
                <a:srgbClr val="000000"/>
              </a:solidFill>
              <a:latin typeface="Arial"/>
            </a:endParaRPr>
          </a:p>
        </p:txBody>
      </p:sp>
      <p:sp>
        <p:nvSpPr>
          <p:cNvPr id="308" name="CustomShape 245"/>
          <p:cNvSpPr/>
          <p:nvPr/>
        </p:nvSpPr>
        <p:spPr>
          <a:xfrm>
            <a:off x="335520" y="1268280"/>
            <a:ext cx="10739880" cy="5027400"/>
          </a:xfrm>
          <a:prstGeom prst="rect">
            <a:avLst/>
          </a:prstGeom>
          <a:noFill/>
          <a:ln w="0">
            <a:noFill/>
          </a:ln>
        </p:spPr>
        <p:style>
          <a:lnRef idx="0"/>
          <a:fillRef idx="0"/>
          <a:effectRef idx="0"/>
          <a:fontRef idx="minor"/>
        </p:style>
        <p:txBody>
          <a:bodyPr lIns="90000" rIns="90000" tIns="45000" bIns="45000" anchor="ctr">
            <a:noAutofit/>
          </a:bodyPr>
          <a:p>
            <a:pPr defTabSz="914400">
              <a:lnSpc>
                <a:spcPct val="100000"/>
              </a:lnSpc>
              <a:spcBef>
                <a:spcPts val="283"/>
              </a:spcBef>
              <a:spcAft>
                <a:spcPts val="283"/>
              </a:spcAft>
            </a:pPr>
            <a:endParaRPr b="0" lang="en-GB" sz="1800" spc="-1" strike="noStrike">
              <a:solidFill>
                <a:srgbClr val="000000"/>
              </a:solidFill>
              <a:latin typeface="Arial"/>
            </a:endParaRPr>
          </a:p>
          <a:p>
            <a:pPr defTabSz="914400">
              <a:lnSpc>
                <a:spcPct val="100000"/>
              </a:lnSpc>
              <a:spcBef>
                <a:spcPts val="283"/>
              </a:spcBef>
              <a:spcAft>
                <a:spcPts val="283"/>
              </a:spcAft>
            </a:pPr>
            <a:endParaRPr b="0" lang="en-GB" sz="1800" spc="-1" strike="noStrike">
              <a:solidFill>
                <a:srgbClr val="000000"/>
              </a:solidFill>
              <a:latin typeface="Arial"/>
            </a:endParaRPr>
          </a:p>
          <a:p>
            <a:pPr defTabSz="914400">
              <a:lnSpc>
                <a:spcPct val="100000"/>
              </a:lnSpc>
              <a:spcBef>
                <a:spcPts val="283"/>
              </a:spcBef>
              <a:spcAft>
                <a:spcPts val="283"/>
              </a:spcAft>
            </a:pPr>
            <a:endParaRPr b="0" lang="en-GB" sz="1800" spc="-1" strike="noStrike">
              <a:solidFill>
                <a:srgbClr val="000000"/>
              </a:solidFill>
              <a:latin typeface="Arial"/>
            </a:endParaRPr>
          </a:p>
          <a:p>
            <a:pPr defTabSz="914400">
              <a:lnSpc>
                <a:spcPct val="100000"/>
              </a:lnSpc>
              <a:spcBef>
                <a:spcPts val="283"/>
              </a:spcBef>
              <a:spcAft>
                <a:spcPts val="283"/>
              </a:spcAft>
            </a:pPr>
            <a:endParaRPr b="0" lang="en-GB" sz="1800" spc="-1" strike="noStrike">
              <a:solidFill>
                <a:srgbClr val="000000"/>
              </a:solidFill>
              <a:latin typeface="Arial"/>
            </a:endParaRPr>
          </a:p>
          <a:p>
            <a:pPr defTabSz="914400">
              <a:lnSpc>
                <a:spcPct val="100000"/>
              </a:lnSpc>
              <a:spcBef>
                <a:spcPts val="283"/>
              </a:spcBef>
              <a:spcAft>
                <a:spcPts val="283"/>
              </a:spcAft>
            </a:pPr>
            <a:endParaRPr b="0" lang="en-GB" sz="1800" spc="-1" strike="noStrike">
              <a:solidFill>
                <a:srgbClr val="000000"/>
              </a:solidFill>
              <a:latin typeface="Arial"/>
            </a:endParaRPr>
          </a:p>
          <a:p>
            <a:pPr defTabSz="914400">
              <a:lnSpc>
                <a:spcPct val="100000"/>
              </a:lnSpc>
              <a:spcBef>
                <a:spcPts val="283"/>
              </a:spcBef>
              <a:spcAft>
                <a:spcPts val="283"/>
              </a:spcAft>
            </a:pPr>
            <a:endParaRPr b="0" lang="en-GB" sz="1800" spc="-1" strike="noStrike">
              <a:solidFill>
                <a:srgbClr val="000000"/>
              </a:solidFill>
              <a:latin typeface="Arial"/>
            </a:endParaRPr>
          </a:p>
          <a:p>
            <a:pPr defTabSz="914400">
              <a:lnSpc>
                <a:spcPct val="100000"/>
              </a:lnSpc>
              <a:spcBef>
                <a:spcPts val="283"/>
              </a:spcBef>
              <a:spcAft>
                <a:spcPts val="283"/>
              </a:spcAft>
            </a:pPr>
            <a:endParaRPr b="0" lang="en-GB" sz="1800" spc="-1" strike="noStrike">
              <a:solidFill>
                <a:srgbClr val="000000"/>
              </a:solidFill>
              <a:latin typeface="Arial"/>
            </a:endParaRPr>
          </a:p>
          <a:p>
            <a:pPr defTabSz="914400">
              <a:lnSpc>
                <a:spcPct val="100000"/>
              </a:lnSpc>
              <a:spcBef>
                <a:spcPts val="283"/>
              </a:spcBef>
              <a:spcAft>
                <a:spcPts val="283"/>
              </a:spcAft>
            </a:pPr>
            <a:endParaRPr b="0" lang="en-GB" sz="1800" spc="-1" strike="noStrike">
              <a:solidFill>
                <a:srgbClr val="000000"/>
              </a:solidFill>
              <a:latin typeface="Arial"/>
            </a:endParaRPr>
          </a:p>
          <a:p>
            <a:pPr defTabSz="914400">
              <a:lnSpc>
                <a:spcPct val="100000"/>
              </a:lnSpc>
              <a:spcBef>
                <a:spcPts val="283"/>
              </a:spcBef>
              <a:spcAft>
                <a:spcPts val="283"/>
              </a:spcAft>
            </a:pPr>
            <a:endParaRPr b="0" lang="en-GB" sz="1800" spc="-1" strike="noStrike">
              <a:solidFill>
                <a:srgbClr val="000000"/>
              </a:solidFill>
              <a:latin typeface="Arial"/>
            </a:endParaRPr>
          </a:p>
          <a:p>
            <a:pPr defTabSz="914400">
              <a:lnSpc>
                <a:spcPct val="100000"/>
              </a:lnSpc>
              <a:spcBef>
                <a:spcPts val="283"/>
              </a:spcBef>
              <a:spcAft>
                <a:spcPts val="283"/>
              </a:spcAft>
            </a:pPr>
            <a:endParaRPr b="0" lang="en-GB" sz="1800" spc="-1" strike="noStrike">
              <a:solidFill>
                <a:srgbClr val="000000"/>
              </a:solidFill>
              <a:latin typeface="Arial"/>
            </a:endParaRPr>
          </a:p>
          <a:p>
            <a:pPr defTabSz="914400">
              <a:lnSpc>
                <a:spcPct val="100000"/>
              </a:lnSpc>
              <a:spcBef>
                <a:spcPts val="283"/>
              </a:spcBef>
              <a:spcAft>
                <a:spcPts val="283"/>
              </a:spcAft>
            </a:pPr>
            <a:endParaRPr b="0" lang="en-GB" sz="1800" spc="-1" strike="noStrike">
              <a:solidFill>
                <a:srgbClr val="000000"/>
              </a:solidFill>
              <a:latin typeface="Arial"/>
            </a:endParaRPr>
          </a:p>
          <a:p>
            <a:pPr defTabSz="914400">
              <a:lnSpc>
                <a:spcPct val="100000"/>
              </a:lnSpc>
              <a:spcBef>
                <a:spcPts val="283"/>
              </a:spcBef>
              <a:spcAft>
                <a:spcPts val="283"/>
              </a:spcAft>
            </a:pPr>
            <a:endParaRPr b="0" lang="en-GB" sz="1800" spc="-1" strike="noStrike">
              <a:solidFill>
                <a:srgbClr val="000000"/>
              </a:solidFill>
              <a:latin typeface="Arial"/>
            </a:endParaRPr>
          </a:p>
          <a:p>
            <a:pPr marL="216000" indent="-216000" defTabSz="914400">
              <a:lnSpc>
                <a:spcPct val="100000"/>
              </a:lnSpc>
              <a:spcBef>
                <a:spcPts val="283"/>
              </a:spcBef>
              <a:spcAft>
                <a:spcPts val="283"/>
              </a:spcAft>
              <a:buClr>
                <a:srgbClr val="008c4f"/>
              </a:buClr>
              <a:buSzPct val="45000"/>
              <a:buFont typeface="Wingdings" charset="2"/>
              <a:buChar char=""/>
            </a:pPr>
            <a:r>
              <a:rPr b="0" lang="en-US" sz="1800" spc="-1" strike="noStrike">
                <a:solidFill>
                  <a:srgbClr val="000000"/>
                </a:solidFill>
                <a:latin typeface="DejaVu Sans"/>
                <a:ea typeface="DejaVu Sans"/>
              </a:rPr>
              <a:t>Roughly 100-200 words, depending on scope of publication, e.g., seminar paper vs. PhD-Thesis</a:t>
            </a:r>
            <a:endParaRPr b="0" lang="en-GB" sz="1800" spc="-1" strike="noStrike">
              <a:solidFill>
                <a:srgbClr val="000000"/>
              </a:solidFill>
              <a:latin typeface="Arial"/>
            </a:endParaRPr>
          </a:p>
        </p:txBody>
      </p:sp>
      <p:sp>
        <p:nvSpPr>
          <p:cNvPr id="309" name="CustomShape 246"/>
          <p:cNvSpPr/>
          <p:nvPr/>
        </p:nvSpPr>
        <p:spPr>
          <a:xfrm>
            <a:off x="1080000" y="2700000"/>
            <a:ext cx="9179280" cy="2179800"/>
          </a:xfrm>
          <a:prstGeom prst="roundRect">
            <a:avLst>
              <a:gd name="adj" fmla="val 16667"/>
            </a:avLst>
          </a:prstGeom>
          <a:noFill/>
          <a:ln>
            <a:solidFill>
              <a:srgbClr val="008c4f"/>
            </a:solidFill>
            <a:round/>
          </a:ln>
        </p:spPr>
        <p:style>
          <a:lnRef idx="2">
            <a:schemeClr val="accent5"/>
          </a:lnRef>
          <a:fillRef idx="1">
            <a:schemeClr val="lt1"/>
          </a:fillRef>
          <a:effectRef idx="0">
            <a:schemeClr val="accent5"/>
          </a:effectRef>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Tree>
  </p:cSld>
  <mc:AlternateContent>
    <mc:Choice Requires="p14">
      <p:transition spd="slow" p14:dur="2000"/>
    </mc:Choice>
    <mc:Fallback>
      <p:transition spd="slow"/>
    </mc:Fallback>
  </mc:AlternateContent>
</p:sld>
</file>

<file path=ppt/slides/slide5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0" name="CustomShape 216"/>
          <p:cNvSpPr/>
          <p:nvPr/>
        </p:nvSpPr>
        <p:spPr>
          <a:xfrm>
            <a:off x="335520" y="764640"/>
            <a:ext cx="10739880" cy="490680"/>
          </a:xfrm>
          <a:prstGeom prst="rect">
            <a:avLst/>
          </a:prstGeom>
          <a:noFill/>
          <a:ln w="0">
            <a:noFill/>
          </a:ln>
        </p:spPr>
        <p:style>
          <a:lnRef idx="0"/>
          <a:fillRef idx="0"/>
          <a:effectRef idx="0"/>
          <a:fontRef idx="minor"/>
        </p:style>
        <p:txBody>
          <a:bodyPr lIns="90000" rIns="90000" tIns="45000" bIns="45000" anchor="t">
            <a:noAutofit/>
          </a:bodyPr>
          <a:p>
            <a:pPr defTabSz="914400">
              <a:lnSpc>
                <a:spcPct val="100000"/>
              </a:lnSpc>
            </a:pPr>
            <a:r>
              <a:rPr b="1" lang="en-US" sz="2400" spc="-1" strike="noStrike">
                <a:solidFill>
                  <a:srgbClr val="000000"/>
                </a:solidFill>
                <a:latin typeface="DejaVu Sans"/>
                <a:ea typeface="DejaVu Sans"/>
              </a:rPr>
              <a:t>Running Case – Seminar Paper</a:t>
            </a:r>
            <a:endParaRPr b="0" lang="en-GB" sz="2400" spc="-1" strike="noStrike">
              <a:solidFill>
                <a:srgbClr val="000000"/>
              </a:solidFill>
              <a:latin typeface="Arial"/>
            </a:endParaRPr>
          </a:p>
        </p:txBody>
      </p:sp>
      <p:sp>
        <p:nvSpPr>
          <p:cNvPr id="311" name="CustomShape 217"/>
          <p:cNvSpPr/>
          <p:nvPr/>
        </p:nvSpPr>
        <p:spPr>
          <a:xfrm>
            <a:off x="432720" y="1148040"/>
            <a:ext cx="10348920" cy="4896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312" name="CustomShape 218"/>
          <p:cNvSpPr/>
          <p:nvPr/>
        </p:nvSpPr>
        <p:spPr>
          <a:xfrm>
            <a:off x="432720" y="1148040"/>
            <a:ext cx="10348920" cy="4896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313" name="CustomShape 219"/>
          <p:cNvSpPr/>
          <p:nvPr/>
        </p:nvSpPr>
        <p:spPr>
          <a:xfrm>
            <a:off x="432720" y="1148040"/>
            <a:ext cx="10348920" cy="489600"/>
          </a:xfrm>
          <a:prstGeom prst="rect">
            <a:avLst/>
          </a:prstGeom>
          <a:noFill/>
          <a:ln w="0">
            <a:noFill/>
          </a:ln>
        </p:spPr>
        <p:style>
          <a:lnRef idx="0"/>
          <a:fillRef idx="0"/>
          <a:effectRef idx="0"/>
          <a:fontRef idx="minor"/>
        </p:style>
        <p:txBody>
          <a:bodyPr lIns="0" rIns="0" tIns="0" bIns="0" anchor="ctr">
            <a:noAutofit/>
          </a:bodyPr>
          <a:p>
            <a:pPr defTabSz="914400">
              <a:lnSpc>
                <a:spcPct val="100000"/>
              </a:lnSpc>
            </a:pPr>
            <a:r>
              <a:rPr b="1" lang="en-US" sz="2200" spc="-1" strike="noStrike">
                <a:solidFill>
                  <a:srgbClr val="666666"/>
                </a:solidFill>
                <a:latin typeface="DejaVu Sans"/>
                <a:ea typeface="DejaVu Sans"/>
              </a:rPr>
              <a:t>Write Your Paper – Introduction  </a:t>
            </a:r>
            <a:endParaRPr b="0" lang="en-GB" sz="2200" spc="-1" strike="noStrike">
              <a:solidFill>
                <a:srgbClr val="000000"/>
              </a:solidFill>
              <a:latin typeface="Arial"/>
            </a:endParaRPr>
          </a:p>
        </p:txBody>
      </p:sp>
      <p:pic>
        <p:nvPicPr>
          <p:cNvPr id="314" name="" descr=""/>
          <p:cNvPicPr/>
          <p:nvPr/>
        </p:nvPicPr>
        <p:blipFill>
          <a:blip r:embed="rId1"/>
          <a:stretch/>
        </p:blipFill>
        <p:spPr>
          <a:xfrm>
            <a:off x="1740960" y="2160000"/>
            <a:ext cx="8338680" cy="3599640"/>
          </a:xfrm>
          <a:prstGeom prst="rect">
            <a:avLst/>
          </a:prstGeom>
          <a:ln w="0">
            <a:noFill/>
          </a:ln>
        </p:spPr>
      </p:pic>
    </p:spTree>
  </p:cSld>
  <mc:AlternateContent>
    <mc:Choice Requires="p14">
      <p:transition spd="slow" p14:dur="2000"/>
    </mc:Choice>
    <mc:Fallback>
      <p:transition spd="slow"/>
    </mc:Fallback>
  </mc:AlternateContent>
</p:sld>
</file>

<file path=ppt/slides/slide5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5" name="CustomShape 220"/>
          <p:cNvSpPr/>
          <p:nvPr/>
        </p:nvSpPr>
        <p:spPr>
          <a:xfrm>
            <a:off x="335520" y="764640"/>
            <a:ext cx="10739880" cy="490680"/>
          </a:xfrm>
          <a:prstGeom prst="rect">
            <a:avLst/>
          </a:prstGeom>
          <a:noFill/>
          <a:ln w="0">
            <a:noFill/>
          </a:ln>
        </p:spPr>
        <p:style>
          <a:lnRef idx="0"/>
          <a:fillRef idx="0"/>
          <a:effectRef idx="0"/>
          <a:fontRef idx="minor"/>
        </p:style>
        <p:txBody>
          <a:bodyPr lIns="90000" rIns="90000" tIns="45000" bIns="45000" anchor="t">
            <a:noAutofit/>
          </a:bodyPr>
          <a:p>
            <a:pPr defTabSz="914400">
              <a:lnSpc>
                <a:spcPct val="100000"/>
              </a:lnSpc>
            </a:pPr>
            <a:r>
              <a:rPr b="1" lang="en-US" sz="2400" spc="-1" strike="noStrike">
                <a:solidFill>
                  <a:srgbClr val="000000"/>
                </a:solidFill>
                <a:latin typeface="DejaVu Sans"/>
                <a:ea typeface="DejaVu Sans"/>
              </a:rPr>
              <a:t>Running Case – Seminar Paper</a:t>
            </a:r>
            <a:endParaRPr b="0" lang="en-GB" sz="2400" spc="-1" strike="noStrike">
              <a:solidFill>
                <a:srgbClr val="000000"/>
              </a:solidFill>
              <a:latin typeface="Arial"/>
            </a:endParaRPr>
          </a:p>
        </p:txBody>
      </p:sp>
      <p:sp>
        <p:nvSpPr>
          <p:cNvPr id="316" name="CustomShape 221"/>
          <p:cNvSpPr/>
          <p:nvPr/>
        </p:nvSpPr>
        <p:spPr>
          <a:xfrm>
            <a:off x="432720" y="1148040"/>
            <a:ext cx="10348920" cy="4896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317" name="CustomShape 222"/>
          <p:cNvSpPr/>
          <p:nvPr/>
        </p:nvSpPr>
        <p:spPr>
          <a:xfrm>
            <a:off x="432720" y="1148040"/>
            <a:ext cx="10348920" cy="4896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318" name="CustomShape 223"/>
          <p:cNvSpPr/>
          <p:nvPr/>
        </p:nvSpPr>
        <p:spPr>
          <a:xfrm>
            <a:off x="432720" y="1148040"/>
            <a:ext cx="10348920" cy="489600"/>
          </a:xfrm>
          <a:prstGeom prst="rect">
            <a:avLst/>
          </a:prstGeom>
          <a:noFill/>
          <a:ln w="0">
            <a:noFill/>
          </a:ln>
        </p:spPr>
        <p:style>
          <a:lnRef idx="0"/>
          <a:fillRef idx="0"/>
          <a:effectRef idx="0"/>
          <a:fontRef idx="minor"/>
        </p:style>
        <p:txBody>
          <a:bodyPr lIns="0" rIns="0" tIns="0" bIns="0" anchor="ctr">
            <a:noAutofit/>
          </a:bodyPr>
          <a:p>
            <a:pPr defTabSz="914400">
              <a:lnSpc>
                <a:spcPct val="100000"/>
              </a:lnSpc>
            </a:pPr>
            <a:r>
              <a:rPr b="1" lang="en-US" sz="2200" spc="-1" strike="noStrike">
                <a:solidFill>
                  <a:srgbClr val="666666"/>
                </a:solidFill>
                <a:latin typeface="DejaVu Sans"/>
                <a:ea typeface="DejaVu Sans"/>
              </a:rPr>
              <a:t>Write Your Paper – Main Part  </a:t>
            </a:r>
            <a:endParaRPr b="0" lang="en-GB" sz="2200" spc="-1" strike="noStrike">
              <a:solidFill>
                <a:srgbClr val="000000"/>
              </a:solidFill>
              <a:latin typeface="Arial"/>
            </a:endParaRPr>
          </a:p>
        </p:txBody>
      </p:sp>
      <p:pic>
        <p:nvPicPr>
          <p:cNvPr id="319" name="" descr=""/>
          <p:cNvPicPr/>
          <p:nvPr/>
        </p:nvPicPr>
        <p:blipFill>
          <a:blip r:embed="rId1"/>
          <a:stretch/>
        </p:blipFill>
        <p:spPr>
          <a:xfrm>
            <a:off x="226080" y="2160000"/>
            <a:ext cx="11653560" cy="4319640"/>
          </a:xfrm>
          <a:prstGeom prst="rect">
            <a:avLst/>
          </a:prstGeom>
          <a:ln w="0">
            <a:noFill/>
          </a:ln>
        </p:spPr>
      </p:pic>
    </p:spTree>
  </p:cSld>
  <mc:AlternateContent>
    <mc:Choice Requires="p14">
      <p:transition spd="slow" p14:dur="2000"/>
    </mc:Choice>
    <mc:Fallback>
      <p:transition spd="slow"/>
    </mc:Fallback>
  </mc:AlternateContent>
</p:sld>
</file>

<file path=ppt/slides/slide5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0" name="CustomShape 228"/>
          <p:cNvSpPr/>
          <p:nvPr/>
        </p:nvSpPr>
        <p:spPr>
          <a:xfrm>
            <a:off x="335520" y="764640"/>
            <a:ext cx="10739880" cy="490680"/>
          </a:xfrm>
          <a:prstGeom prst="rect">
            <a:avLst/>
          </a:prstGeom>
          <a:noFill/>
          <a:ln w="0">
            <a:noFill/>
          </a:ln>
        </p:spPr>
        <p:style>
          <a:lnRef idx="0"/>
          <a:fillRef idx="0"/>
          <a:effectRef idx="0"/>
          <a:fontRef idx="minor"/>
        </p:style>
        <p:txBody>
          <a:bodyPr lIns="90000" rIns="90000" tIns="45000" bIns="45000" anchor="t">
            <a:noAutofit/>
          </a:bodyPr>
          <a:p>
            <a:pPr defTabSz="914400">
              <a:lnSpc>
                <a:spcPct val="100000"/>
              </a:lnSpc>
            </a:pPr>
            <a:r>
              <a:rPr b="1" lang="en-US" sz="2400" spc="-1" strike="noStrike">
                <a:solidFill>
                  <a:srgbClr val="000000"/>
                </a:solidFill>
                <a:latin typeface="DejaVu Sans"/>
                <a:ea typeface="DejaVu Sans"/>
              </a:rPr>
              <a:t>Running Case – Seminar Paper</a:t>
            </a:r>
            <a:endParaRPr b="0" lang="en-GB" sz="2400" spc="-1" strike="noStrike">
              <a:solidFill>
                <a:srgbClr val="000000"/>
              </a:solidFill>
              <a:latin typeface="Arial"/>
            </a:endParaRPr>
          </a:p>
        </p:txBody>
      </p:sp>
      <p:sp>
        <p:nvSpPr>
          <p:cNvPr id="321" name="CustomShape 247"/>
          <p:cNvSpPr/>
          <p:nvPr/>
        </p:nvSpPr>
        <p:spPr>
          <a:xfrm>
            <a:off x="432720" y="1148040"/>
            <a:ext cx="10348920" cy="4896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322" name="CustomShape 248"/>
          <p:cNvSpPr/>
          <p:nvPr/>
        </p:nvSpPr>
        <p:spPr>
          <a:xfrm>
            <a:off x="432720" y="1148040"/>
            <a:ext cx="10348920" cy="4896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323" name="CustomShape 249"/>
          <p:cNvSpPr/>
          <p:nvPr/>
        </p:nvSpPr>
        <p:spPr>
          <a:xfrm>
            <a:off x="432720" y="1148040"/>
            <a:ext cx="10348920" cy="489600"/>
          </a:xfrm>
          <a:prstGeom prst="rect">
            <a:avLst/>
          </a:prstGeom>
          <a:noFill/>
          <a:ln w="0">
            <a:noFill/>
          </a:ln>
        </p:spPr>
        <p:style>
          <a:lnRef idx="0"/>
          <a:fillRef idx="0"/>
          <a:effectRef idx="0"/>
          <a:fontRef idx="minor"/>
        </p:style>
        <p:txBody>
          <a:bodyPr lIns="0" rIns="0" tIns="0" bIns="0" anchor="ctr">
            <a:noAutofit/>
          </a:bodyPr>
          <a:p>
            <a:pPr defTabSz="914400">
              <a:lnSpc>
                <a:spcPct val="100000"/>
              </a:lnSpc>
            </a:pPr>
            <a:r>
              <a:rPr b="1" lang="en-US" sz="2200" spc="-1" strike="noStrike">
                <a:solidFill>
                  <a:srgbClr val="666666"/>
                </a:solidFill>
                <a:latin typeface="DejaVu Sans"/>
                <a:ea typeface="DejaVu Sans"/>
              </a:rPr>
              <a:t>Write Your Paper – A Good Conclusion</a:t>
            </a:r>
            <a:endParaRPr b="0" lang="en-GB" sz="2200" spc="-1" strike="noStrike">
              <a:solidFill>
                <a:srgbClr val="000000"/>
              </a:solidFill>
              <a:latin typeface="Arial"/>
            </a:endParaRPr>
          </a:p>
        </p:txBody>
      </p:sp>
      <p:sp>
        <p:nvSpPr>
          <p:cNvPr id="324" name="CustomShape 229"/>
          <p:cNvSpPr/>
          <p:nvPr/>
        </p:nvSpPr>
        <p:spPr>
          <a:xfrm>
            <a:off x="1122480" y="2520000"/>
            <a:ext cx="9179280" cy="2519280"/>
          </a:xfrm>
          <a:prstGeom prst="roundRect">
            <a:avLst>
              <a:gd name="adj" fmla="val 16667"/>
            </a:avLst>
          </a:prstGeom>
          <a:noFill/>
          <a:ln>
            <a:solidFill>
              <a:srgbClr val="008c4f"/>
            </a:solidFill>
            <a:round/>
          </a:ln>
        </p:spPr>
        <p:style>
          <a:lnRef idx="2">
            <a:schemeClr val="accent5"/>
          </a:lnRef>
          <a:fillRef idx="1">
            <a:schemeClr val="lt1"/>
          </a:fillRef>
          <a:effectRef idx="0">
            <a:schemeClr val="accent5"/>
          </a:effectRef>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325" name="CustomShape 230"/>
          <p:cNvSpPr/>
          <p:nvPr/>
        </p:nvSpPr>
        <p:spPr>
          <a:xfrm>
            <a:off x="335520" y="1268280"/>
            <a:ext cx="10739880" cy="5027400"/>
          </a:xfrm>
          <a:prstGeom prst="rect">
            <a:avLst/>
          </a:prstGeom>
          <a:noFill/>
          <a:ln w="0">
            <a:noFill/>
          </a:ln>
        </p:spPr>
        <p:style>
          <a:lnRef idx="0"/>
          <a:fillRef idx="0"/>
          <a:effectRef idx="0"/>
          <a:fontRef idx="minor"/>
        </p:style>
        <p:txBody>
          <a:bodyPr lIns="90000" rIns="90000" tIns="45000" bIns="45000" anchor="ctr">
            <a:noAutofit/>
          </a:bodyPr>
          <a:p>
            <a:pPr marL="216000" indent="-216000" algn="ctr" defTabSz="914400">
              <a:lnSpc>
                <a:spcPct val="100000"/>
              </a:lnSpc>
              <a:spcBef>
                <a:spcPts val="283"/>
              </a:spcBef>
              <a:spcAft>
                <a:spcPts val="283"/>
              </a:spcAft>
              <a:buClr>
                <a:srgbClr val="008c4f"/>
              </a:buClr>
              <a:buFont typeface="OpenSymbol"/>
              <a:buAutoNum type="arabicParenR"/>
            </a:pPr>
            <a:r>
              <a:rPr b="0" lang="en-US" sz="1800" spc="-1" strike="noStrike">
                <a:solidFill>
                  <a:srgbClr val="000000"/>
                </a:solidFill>
                <a:latin typeface="DejaVu Sans"/>
                <a:ea typeface="DejaVu Sans"/>
              </a:rPr>
              <a:t> </a:t>
            </a:r>
            <a:r>
              <a:rPr b="0" lang="en-US" sz="1800" spc="-1" strike="noStrike">
                <a:solidFill>
                  <a:srgbClr val="000000"/>
                </a:solidFill>
                <a:latin typeface="DejaVu Sans"/>
                <a:ea typeface="DejaVu Sans"/>
              </a:rPr>
              <a:t>General summary</a:t>
            </a:r>
            <a:endParaRPr b="0" lang="en-GB" sz="1800" spc="-1" strike="noStrike">
              <a:solidFill>
                <a:srgbClr val="000000"/>
              </a:solidFill>
              <a:latin typeface="Arial"/>
            </a:endParaRPr>
          </a:p>
          <a:p>
            <a:pPr marL="216000" indent="-216000" algn="ctr" defTabSz="914400">
              <a:lnSpc>
                <a:spcPct val="100000"/>
              </a:lnSpc>
              <a:spcBef>
                <a:spcPts val="283"/>
              </a:spcBef>
              <a:spcAft>
                <a:spcPts val="283"/>
              </a:spcAft>
              <a:buClr>
                <a:srgbClr val="008c4f"/>
              </a:buClr>
              <a:buFont typeface="OpenSymbol"/>
              <a:buAutoNum type="arabicParenR"/>
            </a:pPr>
            <a:r>
              <a:rPr b="0" lang="en-US" sz="1800" spc="-1" strike="noStrike">
                <a:solidFill>
                  <a:srgbClr val="000000"/>
                </a:solidFill>
                <a:latin typeface="DejaVu Sans"/>
                <a:ea typeface="DejaVu Sans"/>
              </a:rPr>
              <a:t> </a:t>
            </a:r>
            <a:r>
              <a:rPr b="0" lang="en-US" sz="1800" spc="-1" strike="noStrike">
                <a:solidFill>
                  <a:srgbClr val="000000"/>
                </a:solidFill>
                <a:latin typeface="DejaVu Sans"/>
                <a:ea typeface="DejaVu Sans"/>
              </a:rPr>
              <a:t>Answer to RQ-1</a:t>
            </a:r>
            <a:endParaRPr b="0" lang="en-GB" sz="1800" spc="-1" strike="noStrike">
              <a:solidFill>
                <a:srgbClr val="000000"/>
              </a:solidFill>
              <a:latin typeface="Arial"/>
            </a:endParaRPr>
          </a:p>
          <a:p>
            <a:pPr marL="216000" indent="-216000" algn="ctr" defTabSz="914400">
              <a:lnSpc>
                <a:spcPct val="100000"/>
              </a:lnSpc>
              <a:spcBef>
                <a:spcPts val="283"/>
              </a:spcBef>
              <a:spcAft>
                <a:spcPts val="283"/>
              </a:spcAft>
              <a:buClr>
                <a:srgbClr val="008c4f"/>
              </a:buClr>
              <a:buFont typeface="OpenSymbol"/>
              <a:buAutoNum type="arabicParenR"/>
            </a:pPr>
            <a:r>
              <a:rPr b="0" lang="en-US" sz="1800" spc="-1" strike="noStrike">
                <a:solidFill>
                  <a:srgbClr val="000000"/>
                </a:solidFill>
                <a:latin typeface="DejaVu Sans"/>
                <a:ea typeface="DejaVu Sans"/>
              </a:rPr>
              <a:t> </a:t>
            </a:r>
            <a:r>
              <a:rPr b="0" lang="en-US" sz="1800" spc="-1" strike="noStrike">
                <a:solidFill>
                  <a:srgbClr val="000000"/>
                </a:solidFill>
                <a:latin typeface="DejaVu Sans"/>
                <a:ea typeface="DejaVu Sans"/>
              </a:rPr>
              <a:t>Answer to RQ-2</a:t>
            </a:r>
            <a:endParaRPr b="0" lang="en-GB" sz="1800" spc="-1" strike="noStrike">
              <a:solidFill>
                <a:srgbClr val="000000"/>
              </a:solidFill>
              <a:latin typeface="Arial"/>
            </a:endParaRPr>
          </a:p>
          <a:p>
            <a:pPr marL="216000" indent="-216000" algn="ctr" defTabSz="914400">
              <a:lnSpc>
                <a:spcPct val="100000"/>
              </a:lnSpc>
              <a:spcBef>
                <a:spcPts val="283"/>
              </a:spcBef>
              <a:spcAft>
                <a:spcPts val="283"/>
              </a:spcAft>
              <a:buClr>
                <a:srgbClr val="008c4f"/>
              </a:buClr>
              <a:buFont typeface="OpenSymbol"/>
              <a:buAutoNum type="arabicParenR"/>
            </a:pPr>
            <a:r>
              <a:rPr b="0" lang="en-US" sz="1800" spc="-1" strike="noStrike">
                <a:solidFill>
                  <a:srgbClr val="000000"/>
                </a:solidFill>
                <a:latin typeface="DejaVu Sans"/>
                <a:ea typeface="DejaVu Sans"/>
              </a:rPr>
              <a:t> </a:t>
            </a:r>
            <a:r>
              <a:rPr b="0" lang="en-US" sz="1800" spc="-1" strike="noStrike">
                <a:solidFill>
                  <a:srgbClr val="000000"/>
                </a:solidFill>
                <a:latin typeface="DejaVu Sans"/>
                <a:ea typeface="DejaVu Sans"/>
              </a:rPr>
              <a:t>Answer to RQ-3</a:t>
            </a:r>
            <a:endParaRPr b="0" lang="en-GB" sz="1800" spc="-1" strike="noStrike">
              <a:solidFill>
                <a:srgbClr val="000000"/>
              </a:solidFill>
              <a:latin typeface="Arial"/>
            </a:endParaRPr>
          </a:p>
          <a:p>
            <a:pPr marL="216000" indent="-216000" algn="ctr" defTabSz="914400">
              <a:lnSpc>
                <a:spcPct val="100000"/>
              </a:lnSpc>
              <a:spcBef>
                <a:spcPts val="283"/>
              </a:spcBef>
              <a:spcAft>
                <a:spcPts val="283"/>
              </a:spcAft>
              <a:buClr>
                <a:srgbClr val="008c4f"/>
              </a:buClr>
              <a:buFont typeface="OpenSymbol"/>
              <a:buAutoNum type="arabicParenR"/>
            </a:pPr>
            <a:r>
              <a:rPr b="0" lang="en-US" sz="1800" spc="-1" strike="noStrike">
                <a:solidFill>
                  <a:srgbClr val="000000"/>
                </a:solidFill>
                <a:latin typeface="DejaVu Sans"/>
                <a:ea typeface="DejaVu Sans"/>
              </a:rPr>
              <a:t> </a:t>
            </a:r>
            <a:r>
              <a:rPr b="0" lang="en-US" sz="1800" spc="-1" strike="noStrike">
                <a:solidFill>
                  <a:srgbClr val="000000"/>
                </a:solidFill>
                <a:latin typeface="DejaVu Sans"/>
                <a:ea typeface="DejaVu Sans"/>
              </a:rPr>
              <a:t>(Evaluation)</a:t>
            </a:r>
            <a:endParaRPr b="0" lang="en-GB" sz="1800" spc="-1" strike="noStrike">
              <a:solidFill>
                <a:srgbClr val="000000"/>
              </a:solidFill>
              <a:latin typeface="Arial"/>
            </a:endParaRPr>
          </a:p>
          <a:p>
            <a:pPr marL="216000" indent="-216000" algn="ctr" defTabSz="914400">
              <a:lnSpc>
                <a:spcPct val="100000"/>
              </a:lnSpc>
              <a:spcBef>
                <a:spcPts val="283"/>
              </a:spcBef>
              <a:spcAft>
                <a:spcPts val="283"/>
              </a:spcAft>
              <a:buClr>
                <a:srgbClr val="008c4f"/>
              </a:buClr>
              <a:buFont typeface="OpenSymbol"/>
              <a:buAutoNum type="arabicParenR"/>
            </a:pPr>
            <a:r>
              <a:rPr b="0" lang="en-US" sz="1800" spc="-1" strike="noStrike">
                <a:solidFill>
                  <a:srgbClr val="000000"/>
                </a:solidFill>
                <a:latin typeface="DejaVu Sans"/>
                <a:ea typeface="DejaVu Sans"/>
              </a:rPr>
              <a:t> </a:t>
            </a:r>
            <a:r>
              <a:rPr b="0" lang="en-US" sz="1800" spc="-1" strike="noStrike">
                <a:solidFill>
                  <a:srgbClr val="000000"/>
                </a:solidFill>
                <a:latin typeface="DejaVu Sans"/>
                <a:ea typeface="DejaVu Sans"/>
              </a:rPr>
              <a:t>Future Work</a:t>
            </a: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6" name="CustomShape 224"/>
          <p:cNvSpPr/>
          <p:nvPr/>
        </p:nvSpPr>
        <p:spPr>
          <a:xfrm>
            <a:off x="335520" y="764640"/>
            <a:ext cx="10739880" cy="490680"/>
          </a:xfrm>
          <a:prstGeom prst="rect">
            <a:avLst/>
          </a:prstGeom>
          <a:noFill/>
          <a:ln w="0">
            <a:noFill/>
          </a:ln>
        </p:spPr>
        <p:style>
          <a:lnRef idx="0"/>
          <a:fillRef idx="0"/>
          <a:effectRef idx="0"/>
          <a:fontRef idx="minor"/>
        </p:style>
        <p:txBody>
          <a:bodyPr lIns="90000" rIns="90000" tIns="45000" bIns="45000" anchor="t">
            <a:noAutofit/>
          </a:bodyPr>
          <a:p>
            <a:pPr defTabSz="914400">
              <a:lnSpc>
                <a:spcPct val="100000"/>
              </a:lnSpc>
            </a:pPr>
            <a:r>
              <a:rPr b="1" lang="en-US" sz="2400" spc="-1" strike="noStrike">
                <a:solidFill>
                  <a:srgbClr val="000000"/>
                </a:solidFill>
                <a:latin typeface="DejaVu Sans"/>
                <a:ea typeface="DejaVu Sans"/>
              </a:rPr>
              <a:t>Running Case – Seminar Paper</a:t>
            </a:r>
            <a:endParaRPr b="0" lang="en-GB" sz="2400" spc="-1" strike="noStrike">
              <a:solidFill>
                <a:srgbClr val="000000"/>
              </a:solidFill>
              <a:latin typeface="Arial"/>
            </a:endParaRPr>
          </a:p>
        </p:txBody>
      </p:sp>
      <p:sp>
        <p:nvSpPr>
          <p:cNvPr id="327" name="CustomShape 225"/>
          <p:cNvSpPr/>
          <p:nvPr/>
        </p:nvSpPr>
        <p:spPr>
          <a:xfrm>
            <a:off x="432720" y="1148040"/>
            <a:ext cx="10348920" cy="4896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328" name="CustomShape 226"/>
          <p:cNvSpPr/>
          <p:nvPr/>
        </p:nvSpPr>
        <p:spPr>
          <a:xfrm>
            <a:off x="432720" y="1148040"/>
            <a:ext cx="10348920" cy="4896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329" name="CustomShape 227"/>
          <p:cNvSpPr/>
          <p:nvPr/>
        </p:nvSpPr>
        <p:spPr>
          <a:xfrm>
            <a:off x="432720" y="1148040"/>
            <a:ext cx="10348920" cy="489600"/>
          </a:xfrm>
          <a:prstGeom prst="rect">
            <a:avLst/>
          </a:prstGeom>
          <a:noFill/>
          <a:ln w="0">
            <a:noFill/>
          </a:ln>
        </p:spPr>
        <p:style>
          <a:lnRef idx="0"/>
          <a:fillRef idx="0"/>
          <a:effectRef idx="0"/>
          <a:fontRef idx="minor"/>
        </p:style>
        <p:txBody>
          <a:bodyPr lIns="0" rIns="0" tIns="0" bIns="0" anchor="ctr">
            <a:noAutofit/>
          </a:bodyPr>
          <a:p>
            <a:pPr defTabSz="914400">
              <a:lnSpc>
                <a:spcPct val="100000"/>
              </a:lnSpc>
            </a:pPr>
            <a:r>
              <a:rPr b="1" lang="en-US" sz="2200" spc="-1" strike="noStrike">
                <a:solidFill>
                  <a:srgbClr val="666666"/>
                </a:solidFill>
                <a:latin typeface="DejaVu Sans"/>
                <a:ea typeface="DejaVu Sans"/>
              </a:rPr>
              <a:t>Write Your Paper – References</a:t>
            </a:r>
            <a:endParaRPr b="0" lang="en-GB" sz="2200" spc="-1" strike="noStrike">
              <a:solidFill>
                <a:srgbClr val="000000"/>
              </a:solidFill>
              <a:latin typeface="Arial"/>
            </a:endParaRPr>
          </a:p>
        </p:txBody>
      </p:sp>
      <p:sp>
        <p:nvSpPr>
          <p:cNvPr id="330" name="CustomShape 231"/>
          <p:cNvSpPr/>
          <p:nvPr/>
        </p:nvSpPr>
        <p:spPr>
          <a:xfrm>
            <a:off x="335520" y="1268280"/>
            <a:ext cx="10739880" cy="5027400"/>
          </a:xfrm>
          <a:prstGeom prst="rect">
            <a:avLst/>
          </a:prstGeom>
          <a:noFill/>
          <a:ln w="0">
            <a:noFill/>
          </a:ln>
        </p:spPr>
        <p:style>
          <a:lnRef idx="0"/>
          <a:fillRef idx="0"/>
          <a:effectRef idx="0"/>
          <a:fontRef idx="minor"/>
        </p:style>
        <p:txBody>
          <a:bodyPr lIns="90000" rIns="90000" tIns="45000" bIns="45000" anchor="ctr">
            <a:noAutofit/>
          </a:bodyPr>
          <a:p>
            <a:pPr marL="216000" indent="-216000" defTabSz="914400">
              <a:lnSpc>
                <a:spcPct val="100000"/>
              </a:lnSpc>
              <a:spcBef>
                <a:spcPts val="283"/>
              </a:spcBef>
              <a:spcAft>
                <a:spcPts val="283"/>
              </a:spcAft>
              <a:buClr>
                <a:srgbClr val="008c4f"/>
              </a:buClr>
              <a:buSzPct val="45000"/>
              <a:buFont typeface="Wingdings" charset="2"/>
              <a:buChar char=""/>
            </a:pPr>
            <a:r>
              <a:rPr b="0" lang="en-US" sz="1800" spc="-1" strike="noStrike">
                <a:solidFill>
                  <a:srgbClr val="000000"/>
                </a:solidFill>
                <a:latin typeface="DejaVu Sans"/>
                <a:ea typeface="DejaVu Sans"/>
              </a:rPr>
              <a:t>Different sources (book, paper, phd/master thesis, website, journal, etc.)</a:t>
            </a:r>
            <a:endParaRPr b="0" lang="en-GB" sz="1800" spc="-1" strike="noStrike">
              <a:solidFill>
                <a:srgbClr val="000000"/>
              </a:solidFill>
              <a:latin typeface="Arial"/>
            </a:endParaRPr>
          </a:p>
          <a:p>
            <a:pPr marL="216000" indent="-216000" defTabSz="914400">
              <a:lnSpc>
                <a:spcPct val="100000"/>
              </a:lnSpc>
              <a:spcBef>
                <a:spcPts val="283"/>
              </a:spcBef>
              <a:spcAft>
                <a:spcPts val="283"/>
              </a:spcAft>
              <a:buClr>
                <a:srgbClr val="008c4f"/>
              </a:buClr>
              <a:buSzPct val="45000"/>
              <a:buFont typeface="Wingdings" charset="2"/>
              <a:buChar char=""/>
            </a:pPr>
            <a:r>
              <a:rPr b="0" lang="en-US" sz="1800" spc="-1" strike="noStrike">
                <a:solidFill>
                  <a:srgbClr val="000000"/>
                </a:solidFill>
                <a:latin typeface="DejaVu Sans"/>
                <a:ea typeface="DejaVu Sans"/>
              </a:rPr>
              <a:t>Direct vs. indirect citations</a:t>
            </a:r>
            <a:endParaRPr b="0" lang="en-GB" sz="1800" spc="-1" strike="noStrike">
              <a:solidFill>
                <a:srgbClr val="000000"/>
              </a:solidFill>
              <a:latin typeface="Arial"/>
            </a:endParaRPr>
          </a:p>
          <a:p>
            <a:pPr lvl="1" marL="432000" indent="-216000" defTabSz="914400">
              <a:lnSpc>
                <a:spcPct val="100000"/>
              </a:lnSpc>
              <a:spcBef>
                <a:spcPts val="283"/>
              </a:spcBef>
              <a:spcAft>
                <a:spcPts val="283"/>
              </a:spcAft>
              <a:buClr>
                <a:srgbClr val="008c4f"/>
              </a:buClr>
              <a:buSzPct val="45000"/>
              <a:buFont typeface="DejaVu Sans"/>
              <a:buChar char="—"/>
            </a:pPr>
            <a:r>
              <a:rPr b="0" i="1" lang="en-US" sz="1800" spc="-1" strike="noStrike">
                <a:solidFill>
                  <a:srgbClr val="000000"/>
                </a:solidFill>
                <a:latin typeface="DejaVu Sans"/>
                <a:ea typeface="DejaVu Sans"/>
              </a:rPr>
              <a:t>“</a:t>
            </a:r>
            <a:r>
              <a:rPr b="0" i="1" lang="en-US" sz="1800" spc="-1" strike="noStrike">
                <a:solidFill>
                  <a:srgbClr val="000000"/>
                </a:solidFill>
                <a:latin typeface="DejaVu Sans"/>
                <a:ea typeface="DejaVu Sans"/>
              </a:rPr>
              <a:t>Penguins are black and white”</a:t>
            </a:r>
            <a:r>
              <a:rPr b="0" lang="en-US" sz="1800" spc="-1" strike="noStrike">
                <a:solidFill>
                  <a:srgbClr val="000000"/>
                </a:solidFill>
                <a:latin typeface="DejaVu Sans"/>
                <a:ea typeface="DejaVu Sans"/>
              </a:rPr>
              <a:t> vs. </a:t>
            </a:r>
            <a:r>
              <a:rPr b="0" i="1" lang="en-US" sz="1800" spc="-1" strike="noStrike">
                <a:solidFill>
                  <a:srgbClr val="000000"/>
                </a:solidFill>
                <a:latin typeface="DejaVu Sans"/>
                <a:ea typeface="DejaVu Sans"/>
              </a:rPr>
              <a:t>The authors [Ref.] argue that penguins are black and white.</a:t>
            </a:r>
            <a:endParaRPr b="0" lang="en-GB" sz="1800" spc="-1" strike="noStrike">
              <a:solidFill>
                <a:srgbClr val="000000"/>
              </a:solidFill>
              <a:latin typeface="Arial"/>
            </a:endParaRPr>
          </a:p>
          <a:p>
            <a:pPr marL="216000" indent="-216000" defTabSz="914400">
              <a:lnSpc>
                <a:spcPct val="100000"/>
              </a:lnSpc>
              <a:spcBef>
                <a:spcPts val="283"/>
              </a:spcBef>
              <a:spcAft>
                <a:spcPts val="283"/>
              </a:spcAft>
              <a:buClr>
                <a:srgbClr val="008c4f"/>
              </a:buClr>
              <a:buSzPct val="45000"/>
              <a:buFont typeface="Wingdings" charset="2"/>
              <a:buChar char=""/>
            </a:pPr>
            <a:r>
              <a:rPr b="0" lang="en-US" sz="1800" spc="-1" strike="noStrike">
                <a:solidFill>
                  <a:srgbClr val="000000"/>
                </a:solidFill>
                <a:latin typeface="DejaVu Sans"/>
                <a:ea typeface="DejaVu Sans"/>
              </a:rPr>
              <a:t>Different citation styles (IEEE, APA, MLA, etc.)</a:t>
            </a:r>
            <a:endParaRPr b="0" lang="en-GB" sz="1800" spc="-1" strike="noStrike">
              <a:solidFill>
                <a:srgbClr val="000000"/>
              </a:solidFill>
              <a:latin typeface="Arial"/>
            </a:endParaRPr>
          </a:p>
          <a:p>
            <a:pPr marL="216000" indent="-216000" defTabSz="914400">
              <a:lnSpc>
                <a:spcPct val="100000"/>
              </a:lnSpc>
              <a:spcBef>
                <a:spcPts val="283"/>
              </a:spcBef>
              <a:spcAft>
                <a:spcPts val="283"/>
              </a:spcAft>
              <a:buClr>
                <a:srgbClr val="008c4f"/>
              </a:buClr>
              <a:buSzPct val="45000"/>
              <a:buFont typeface="Wingdings" charset="2"/>
              <a:buChar char=""/>
            </a:pPr>
            <a:r>
              <a:rPr b="0" lang="en-US" sz="1800" spc="-1" strike="noStrike">
                <a:solidFill>
                  <a:srgbClr val="000000"/>
                </a:solidFill>
                <a:latin typeface="DejaVu Sans"/>
                <a:ea typeface="DejaVu Sans"/>
              </a:rPr>
              <a:t>It is not your own idea or work? Provide reference to the original source!</a:t>
            </a: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 name="CustomShape 45"/>
          <p:cNvSpPr/>
          <p:nvPr/>
        </p:nvSpPr>
        <p:spPr>
          <a:xfrm>
            <a:off x="335520" y="764640"/>
            <a:ext cx="10739880" cy="490680"/>
          </a:xfrm>
          <a:prstGeom prst="rect">
            <a:avLst/>
          </a:prstGeom>
          <a:noFill/>
          <a:ln w="0">
            <a:noFill/>
          </a:ln>
        </p:spPr>
        <p:style>
          <a:lnRef idx="0"/>
          <a:fillRef idx="0"/>
          <a:effectRef idx="0"/>
          <a:fontRef idx="minor"/>
        </p:style>
        <p:txBody>
          <a:bodyPr lIns="90000" rIns="90000" tIns="45000" bIns="45000" anchor="t">
            <a:noAutofit/>
          </a:bodyPr>
          <a:p>
            <a:pPr defTabSz="914400">
              <a:lnSpc>
                <a:spcPct val="100000"/>
              </a:lnSpc>
            </a:pPr>
            <a:r>
              <a:rPr b="1" lang="en-US" sz="2400" spc="-1" strike="noStrike">
                <a:solidFill>
                  <a:srgbClr val="000000"/>
                </a:solidFill>
                <a:latin typeface="DejaVu Sans"/>
                <a:ea typeface="DejaVu Sans"/>
              </a:rPr>
              <a:t>Introduction</a:t>
            </a:r>
            <a:endParaRPr b="0" lang="en-GB" sz="2400" spc="-1" strike="noStrike">
              <a:solidFill>
                <a:srgbClr val="000000"/>
              </a:solidFill>
              <a:latin typeface="Arial"/>
            </a:endParaRPr>
          </a:p>
        </p:txBody>
      </p:sp>
      <p:sp>
        <p:nvSpPr>
          <p:cNvPr id="65" name="CustomShape 46"/>
          <p:cNvSpPr/>
          <p:nvPr/>
        </p:nvSpPr>
        <p:spPr>
          <a:xfrm>
            <a:off x="432720" y="1148040"/>
            <a:ext cx="10348920" cy="4896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66" name="CustomShape 47"/>
          <p:cNvSpPr/>
          <p:nvPr/>
        </p:nvSpPr>
        <p:spPr>
          <a:xfrm>
            <a:off x="432720" y="1148040"/>
            <a:ext cx="10348920" cy="4896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67" name="CustomShape 48"/>
          <p:cNvSpPr/>
          <p:nvPr/>
        </p:nvSpPr>
        <p:spPr>
          <a:xfrm>
            <a:off x="432720" y="1148040"/>
            <a:ext cx="10348920" cy="489600"/>
          </a:xfrm>
          <a:prstGeom prst="rect">
            <a:avLst/>
          </a:prstGeom>
          <a:noFill/>
          <a:ln w="0">
            <a:noFill/>
          </a:ln>
        </p:spPr>
        <p:style>
          <a:lnRef idx="0"/>
          <a:fillRef idx="0"/>
          <a:effectRef idx="0"/>
          <a:fontRef idx="minor"/>
        </p:style>
        <p:txBody>
          <a:bodyPr lIns="0" rIns="0" tIns="0" bIns="0" anchor="ctr">
            <a:noAutofit/>
          </a:bodyPr>
          <a:p>
            <a:pPr defTabSz="914400">
              <a:lnSpc>
                <a:spcPct val="100000"/>
              </a:lnSpc>
            </a:pPr>
            <a:r>
              <a:rPr b="1" lang="en-US" sz="2200" spc="-1" strike="noStrike">
                <a:solidFill>
                  <a:srgbClr val="666666"/>
                </a:solidFill>
                <a:latin typeface="DejaVu Sans"/>
                <a:ea typeface="DejaVu Sans"/>
              </a:rPr>
              <a:t>“</a:t>
            </a:r>
            <a:r>
              <a:rPr b="1" lang="en-US" sz="2200" spc="-1" strike="noStrike">
                <a:solidFill>
                  <a:srgbClr val="666666"/>
                </a:solidFill>
                <a:latin typeface="DejaVu Sans"/>
                <a:ea typeface="DejaVu Sans"/>
              </a:rPr>
              <a:t>Why?”</a:t>
            </a:r>
            <a:endParaRPr b="0" lang="en-GB" sz="2200" spc="-1" strike="noStrike">
              <a:solidFill>
                <a:srgbClr val="000000"/>
              </a:solidFill>
              <a:latin typeface="Arial"/>
            </a:endParaRPr>
          </a:p>
        </p:txBody>
      </p:sp>
      <p:sp>
        <p:nvSpPr>
          <p:cNvPr id="68" name="CustomShape 50"/>
          <p:cNvSpPr/>
          <p:nvPr/>
        </p:nvSpPr>
        <p:spPr>
          <a:xfrm>
            <a:off x="335520" y="1268280"/>
            <a:ext cx="10739880" cy="5027400"/>
          </a:xfrm>
          <a:prstGeom prst="rect">
            <a:avLst/>
          </a:prstGeom>
          <a:noFill/>
          <a:ln w="0">
            <a:noFill/>
          </a:ln>
        </p:spPr>
        <p:style>
          <a:lnRef idx="0"/>
          <a:fillRef idx="0"/>
          <a:effectRef idx="0"/>
          <a:fontRef idx="minor"/>
        </p:style>
        <p:txBody>
          <a:bodyPr lIns="90000" rIns="90000" tIns="45000" bIns="45000" anchor="ctr">
            <a:noAutofit/>
          </a:bodyPr>
          <a:p>
            <a:pPr defTabSz="914400">
              <a:lnSpc>
                <a:spcPct val="100000"/>
              </a:lnSpc>
            </a:pPr>
            <a:endParaRPr b="0" lang="en-GB" sz="1800" spc="-1" strike="noStrike">
              <a:solidFill>
                <a:srgbClr val="000000"/>
              </a:solidFill>
              <a:latin typeface="Arial"/>
            </a:endParaRPr>
          </a:p>
          <a:p>
            <a:pPr marL="195120" indent="-185040" defTabSz="914400">
              <a:lnSpc>
                <a:spcPct val="100000"/>
              </a:lnSpc>
              <a:spcBef>
                <a:spcPts val="360"/>
              </a:spcBef>
              <a:buClr>
                <a:srgbClr val="008c4f"/>
              </a:buClr>
              <a:buSzPct val="80000"/>
              <a:buFont typeface="Wingdings" charset="2"/>
              <a:buChar char=""/>
            </a:pPr>
            <a:r>
              <a:rPr b="1" lang="en-US" sz="1800" spc="-1" strike="noStrike">
                <a:solidFill>
                  <a:srgbClr val="000000"/>
                </a:solidFill>
                <a:latin typeface="DejaVu Sans"/>
                <a:ea typeface="DejaVu Sans"/>
              </a:rPr>
              <a:t>Why should someone read your thesis/paper?</a:t>
            </a:r>
            <a:endParaRPr b="0" lang="en-GB" sz="1800" spc="-1" strike="noStrike">
              <a:solidFill>
                <a:srgbClr val="000000"/>
              </a:solidFill>
              <a:latin typeface="Arial"/>
            </a:endParaRPr>
          </a:p>
          <a:p>
            <a:pPr lvl="1" marL="432000" indent="-209880" defTabSz="914400">
              <a:lnSpc>
                <a:spcPct val="100000"/>
              </a:lnSpc>
              <a:spcBef>
                <a:spcPts val="360"/>
              </a:spcBef>
              <a:buClr>
                <a:srgbClr val="008c4f"/>
              </a:buClr>
              <a:buSzPct val="45000"/>
              <a:buFont typeface="OpenSymbol"/>
              <a:buChar char="—"/>
            </a:pPr>
            <a:r>
              <a:rPr b="0" lang="en-US" sz="1800" spc="-1" strike="noStrike">
                <a:solidFill>
                  <a:srgbClr val="000000"/>
                </a:solidFill>
                <a:latin typeface="DejaVu Sans"/>
                <a:ea typeface="DejaVu Sans"/>
              </a:rPr>
              <a:t>Introduce and motivate your topic/problem statement</a:t>
            </a:r>
            <a:endParaRPr b="0" lang="en-GB" sz="1800" spc="-1" strike="noStrike">
              <a:solidFill>
                <a:srgbClr val="000000"/>
              </a:solidFill>
              <a:latin typeface="Arial"/>
            </a:endParaRPr>
          </a:p>
          <a:p>
            <a:pPr lvl="1" marL="432000" indent="-209880" defTabSz="914400">
              <a:lnSpc>
                <a:spcPct val="100000"/>
              </a:lnSpc>
              <a:spcBef>
                <a:spcPts val="360"/>
              </a:spcBef>
              <a:buClr>
                <a:srgbClr val="008c4f"/>
              </a:buClr>
              <a:buSzPct val="45000"/>
              <a:buFont typeface="OpenSymbol"/>
              <a:buChar char="—"/>
            </a:pPr>
            <a:r>
              <a:rPr b="0" lang="en-US" sz="1800" spc="-1" strike="noStrike">
                <a:solidFill>
                  <a:srgbClr val="000000"/>
                </a:solidFill>
                <a:latin typeface="DejaVu Sans"/>
                <a:ea typeface="DejaVu Sans"/>
              </a:rPr>
              <a:t>Describe the State of the Art (SoA)</a:t>
            </a:r>
            <a:endParaRPr b="0" lang="en-GB" sz="1800" spc="-1" strike="noStrike">
              <a:solidFill>
                <a:srgbClr val="000000"/>
              </a:solidFill>
              <a:latin typeface="Arial"/>
            </a:endParaRPr>
          </a:p>
          <a:p>
            <a:pPr lvl="1" marL="432000" indent="-209880" defTabSz="914400">
              <a:lnSpc>
                <a:spcPct val="100000"/>
              </a:lnSpc>
              <a:spcBef>
                <a:spcPts val="360"/>
              </a:spcBef>
              <a:buClr>
                <a:srgbClr val="008c4f"/>
              </a:buClr>
              <a:buSzPct val="45000"/>
              <a:buFont typeface="OpenSymbol"/>
              <a:buChar char="—"/>
            </a:pPr>
            <a:r>
              <a:rPr b="0" lang="en-US" sz="1800" spc="-1" strike="noStrike">
                <a:solidFill>
                  <a:srgbClr val="000000"/>
                </a:solidFill>
                <a:latin typeface="DejaVu Sans"/>
                <a:ea typeface="DejaVu Sans"/>
              </a:rPr>
              <a:t>Detect a knowledge gap</a:t>
            </a:r>
            <a:endParaRPr b="0" lang="en-GB" sz="1800" spc="-1" strike="noStrike">
              <a:solidFill>
                <a:srgbClr val="000000"/>
              </a:solidFill>
              <a:latin typeface="Arial"/>
            </a:endParaRPr>
          </a:p>
          <a:p>
            <a:pPr lvl="1" marL="432000" indent="-209880" defTabSz="914400">
              <a:lnSpc>
                <a:spcPct val="100000"/>
              </a:lnSpc>
              <a:spcBef>
                <a:spcPts val="360"/>
              </a:spcBef>
              <a:buClr>
                <a:srgbClr val="008c4f"/>
              </a:buClr>
              <a:buSzPct val="45000"/>
              <a:buFont typeface="OpenSymbol"/>
              <a:buChar char="—"/>
            </a:pPr>
            <a:r>
              <a:rPr b="0" lang="en-US" sz="1800" spc="-1" strike="noStrike">
                <a:solidFill>
                  <a:srgbClr val="000000"/>
                </a:solidFill>
                <a:latin typeface="DejaVu Sans"/>
                <a:ea typeface="DejaVu Sans"/>
              </a:rPr>
              <a:t>Close the knowledge gap by providing an answer to the problem statement</a:t>
            </a: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1" name="CustomShape 250"/>
          <p:cNvSpPr/>
          <p:nvPr/>
        </p:nvSpPr>
        <p:spPr>
          <a:xfrm>
            <a:off x="335520" y="764640"/>
            <a:ext cx="10739880" cy="490680"/>
          </a:xfrm>
          <a:prstGeom prst="rect">
            <a:avLst/>
          </a:prstGeom>
          <a:noFill/>
          <a:ln w="0">
            <a:noFill/>
          </a:ln>
        </p:spPr>
        <p:style>
          <a:lnRef idx="0"/>
          <a:fillRef idx="0"/>
          <a:effectRef idx="0"/>
          <a:fontRef idx="minor"/>
        </p:style>
        <p:txBody>
          <a:bodyPr lIns="90000" rIns="90000" tIns="45000" bIns="45000" anchor="t">
            <a:noAutofit/>
          </a:bodyPr>
          <a:p>
            <a:pPr defTabSz="914400">
              <a:lnSpc>
                <a:spcPct val="100000"/>
              </a:lnSpc>
            </a:pPr>
            <a:r>
              <a:rPr b="1" lang="en-US" sz="2400" spc="-1" strike="noStrike">
                <a:solidFill>
                  <a:srgbClr val="000000"/>
                </a:solidFill>
                <a:latin typeface="DejaVu Sans"/>
                <a:ea typeface="DejaVu Sans"/>
              </a:rPr>
              <a:t>Running Case – Seminar Paper</a:t>
            </a:r>
            <a:endParaRPr b="0" lang="en-GB" sz="2400" spc="-1" strike="noStrike">
              <a:solidFill>
                <a:srgbClr val="000000"/>
              </a:solidFill>
              <a:latin typeface="Arial"/>
            </a:endParaRPr>
          </a:p>
        </p:txBody>
      </p:sp>
      <p:sp>
        <p:nvSpPr>
          <p:cNvPr id="332" name="CustomShape 251"/>
          <p:cNvSpPr/>
          <p:nvPr/>
        </p:nvSpPr>
        <p:spPr>
          <a:xfrm>
            <a:off x="432720" y="1148040"/>
            <a:ext cx="10348920" cy="4896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333" name="CustomShape 252"/>
          <p:cNvSpPr/>
          <p:nvPr/>
        </p:nvSpPr>
        <p:spPr>
          <a:xfrm>
            <a:off x="432720" y="1148040"/>
            <a:ext cx="10348920" cy="4896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334" name="CustomShape 253"/>
          <p:cNvSpPr/>
          <p:nvPr/>
        </p:nvSpPr>
        <p:spPr>
          <a:xfrm>
            <a:off x="432720" y="1148040"/>
            <a:ext cx="10348920" cy="489600"/>
          </a:xfrm>
          <a:prstGeom prst="rect">
            <a:avLst/>
          </a:prstGeom>
          <a:noFill/>
          <a:ln w="0">
            <a:noFill/>
          </a:ln>
        </p:spPr>
        <p:style>
          <a:lnRef idx="0"/>
          <a:fillRef idx="0"/>
          <a:effectRef idx="0"/>
          <a:fontRef idx="minor"/>
        </p:style>
        <p:txBody>
          <a:bodyPr lIns="0" rIns="0" tIns="0" bIns="0" anchor="ctr">
            <a:noAutofit/>
          </a:bodyPr>
          <a:p>
            <a:pPr defTabSz="914400">
              <a:lnSpc>
                <a:spcPct val="100000"/>
              </a:lnSpc>
            </a:pPr>
            <a:r>
              <a:rPr b="1" lang="en-US" sz="2200" spc="-1" strike="noStrike">
                <a:solidFill>
                  <a:srgbClr val="666666"/>
                </a:solidFill>
                <a:latin typeface="DejaVu Sans"/>
                <a:ea typeface="DejaVu Sans"/>
              </a:rPr>
              <a:t>Write Your Paper – References (BibTex – Example)</a:t>
            </a:r>
            <a:endParaRPr b="0" lang="en-GB" sz="2200" spc="-1" strike="noStrike">
              <a:solidFill>
                <a:srgbClr val="000000"/>
              </a:solidFill>
              <a:latin typeface="Arial"/>
            </a:endParaRPr>
          </a:p>
        </p:txBody>
      </p:sp>
      <p:sp>
        <p:nvSpPr>
          <p:cNvPr id="335" name="CustomShape 254"/>
          <p:cNvSpPr/>
          <p:nvPr/>
        </p:nvSpPr>
        <p:spPr>
          <a:xfrm>
            <a:off x="335520" y="1268280"/>
            <a:ext cx="10739880" cy="5027400"/>
          </a:xfrm>
          <a:prstGeom prst="rect">
            <a:avLst/>
          </a:prstGeom>
          <a:noFill/>
          <a:ln w="0">
            <a:noFill/>
          </a:ln>
        </p:spPr>
        <p:style>
          <a:lnRef idx="0"/>
          <a:fillRef idx="0"/>
          <a:effectRef idx="0"/>
          <a:fontRef idx="minor"/>
        </p:style>
        <p:txBody>
          <a:bodyPr lIns="90000" rIns="90000" tIns="45000" bIns="45000" anchor="ctr">
            <a:noAutofit/>
          </a:bodyPr>
          <a:p>
            <a:pPr marL="216000" indent="-216000" defTabSz="914400">
              <a:lnSpc>
                <a:spcPct val="100000"/>
              </a:lnSpc>
              <a:spcBef>
                <a:spcPts val="283"/>
              </a:spcBef>
              <a:spcAft>
                <a:spcPts val="283"/>
              </a:spcAft>
              <a:buClr>
                <a:srgbClr val="008c4f"/>
              </a:buClr>
              <a:buSzPct val="45000"/>
              <a:buFont typeface="Wingdings" charset="2"/>
              <a:buChar char=""/>
            </a:pPr>
            <a:r>
              <a:rPr b="0" lang="en-US" sz="1800" spc="-1" strike="noStrike">
                <a:solidFill>
                  <a:srgbClr val="000000"/>
                </a:solidFill>
                <a:latin typeface="DejaVu Sans"/>
                <a:ea typeface="DejaVu Sans"/>
              </a:rPr>
              <a:t>Example for the publication “Self-managed and blockchain-based vehicular ad-hoc networks ” - </a:t>
            </a:r>
            <a:r>
              <a:rPr b="0" lang="en-US" sz="1800" spc="-1" strike="noStrike" u="sng">
                <a:solidFill>
                  <a:srgbClr val="0000ff"/>
                </a:solidFill>
                <a:uFillTx/>
                <a:latin typeface="DejaVu Sans"/>
                <a:ea typeface="DejaVu Sans"/>
                <a:hlinkClick r:id="rId1"/>
              </a:rPr>
              <a:t>Link</a:t>
            </a:r>
            <a:endParaRPr b="0" lang="en-GB" sz="1800" spc="-1" strike="noStrike">
              <a:solidFill>
                <a:srgbClr val="000000"/>
              </a:solidFill>
              <a:latin typeface="Arial"/>
            </a:endParaRPr>
          </a:p>
          <a:p>
            <a:pPr defTabSz="914400">
              <a:lnSpc>
                <a:spcPct val="100000"/>
              </a:lnSpc>
              <a:spcBef>
                <a:spcPts val="283"/>
              </a:spcBef>
              <a:spcAft>
                <a:spcPts val="283"/>
              </a:spcAft>
            </a:pPr>
            <a:endParaRPr b="0" lang="en-GB" sz="1800" spc="-1" strike="noStrike">
              <a:solidFill>
                <a:srgbClr val="000000"/>
              </a:solidFill>
              <a:latin typeface="Arial"/>
            </a:endParaRPr>
          </a:p>
          <a:p>
            <a:pPr marL="720000" defTabSz="914400">
              <a:lnSpc>
                <a:spcPct val="100000"/>
              </a:lnSpc>
              <a:spcBef>
                <a:spcPts val="283"/>
              </a:spcBef>
              <a:spcAft>
                <a:spcPts val="283"/>
              </a:spcAft>
            </a:pPr>
            <a:r>
              <a:rPr b="0" i="1" lang="en-US" sz="1800" spc="-1" strike="noStrike">
                <a:solidFill>
                  <a:srgbClr val="000000"/>
                </a:solidFill>
                <a:latin typeface="DejaVu Sans"/>
                <a:ea typeface="DejaVu Sans"/>
              </a:rPr>
              <a:t>@inproceedings{leiding2016self,</a:t>
            </a:r>
            <a:endParaRPr b="0" lang="en-GB" sz="1800" spc="-1" strike="noStrike">
              <a:solidFill>
                <a:srgbClr val="000000"/>
              </a:solidFill>
              <a:latin typeface="Arial"/>
            </a:endParaRPr>
          </a:p>
          <a:p>
            <a:pPr marL="1080000" defTabSz="914400">
              <a:lnSpc>
                <a:spcPct val="100000"/>
              </a:lnSpc>
              <a:spcBef>
                <a:spcPts val="283"/>
              </a:spcBef>
              <a:spcAft>
                <a:spcPts val="283"/>
              </a:spcAft>
            </a:pPr>
            <a:r>
              <a:rPr b="0" i="1" lang="en-US" sz="1800" spc="-1" strike="noStrike">
                <a:solidFill>
                  <a:srgbClr val="000000"/>
                </a:solidFill>
                <a:latin typeface="DejaVu Sans"/>
                <a:ea typeface="DejaVu Sans"/>
              </a:rPr>
              <a:t>title={Self-managed and blockchain-based vehicular ad-hoc networks},</a:t>
            </a:r>
            <a:endParaRPr b="0" lang="en-GB" sz="1800" spc="-1" strike="noStrike">
              <a:solidFill>
                <a:srgbClr val="000000"/>
              </a:solidFill>
              <a:latin typeface="Arial"/>
            </a:endParaRPr>
          </a:p>
          <a:p>
            <a:pPr marL="1080000" defTabSz="914400">
              <a:lnSpc>
                <a:spcPct val="100000"/>
              </a:lnSpc>
              <a:spcBef>
                <a:spcPts val="283"/>
              </a:spcBef>
              <a:spcAft>
                <a:spcPts val="283"/>
              </a:spcAft>
            </a:pPr>
            <a:r>
              <a:rPr b="0" i="1" lang="en-US" sz="1800" spc="-1" strike="noStrike">
                <a:solidFill>
                  <a:srgbClr val="000000"/>
                </a:solidFill>
                <a:latin typeface="DejaVu Sans"/>
                <a:ea typeface="DejaVu Sans"/>
              </a:rPr>
              <a:t>author={Leiding, Benjamin and Memarmoshrefi, Parisa and Hogrefe, Dieter},</a:t>
            </a:r>
            <a:endParaRPr b="0" lang="en-GB" sz="1800" spc="-1" strike="noStrike">
              <a:solidFill>
                <a:srgbClr val="000000"/>
              </a:solidFill>
              <a:latin typeface="Arial"/>
            </a:endParaRPr>
          </a:p>
          <a:p>
            <a:pPr marL="1080000" defTabSz="914400">
              <a:lnSpc>
                <a:spcPct val="100000"/>
              </a:lnSpc>
              <a:spcBef>
                <a:spcPts val="283"/>
              </a:spcBef>
              <a:spcAft>
                <a:spcPts val="283"/>
              </a:spcAft>
            </a:pPr>
            <a:r>
              <a:rPr b="0" i="1" lang="en-US" sz="1800" spc="-1" strike="noStrike">
                <a:solidFill>
                  <a:srgbClr val="000000"/>
                </a:solidFill>
                <a:latin typeface="DejaVu Sans"/>
                <a:ea typeface="DejaVu Sans"/>
              </a:rPr>
              <a:t>booktitle={Proceedings of the 2016 ACM international joint conference on pervasive and ubiquitous computing: adjunct},</a:t>
            </a:r>
            <a:endParaRPr b="0" lang="en-GB" sz="1800" spc="-1" strike="noStrike">
              <a:solidFill>
                <a:srgbClr val="000000"/>
              </a:solidFill>
              <a:latin typeface="Arial"/>
            </a:endParaRPr>
          </a:p>
          <a:p>
            <a:pPr marL="1080000" defTabSz="914400">
              <a:lnSpc>
                <a:spcPct val="100000"/>
              </a:lnSpc>
              <a:spcBef>
                <a:spcPts val="283"/>
              </a:spcBef>
              <a:spcAft>
                <a:spcPts val="283"/>
              </a:spcAft>
            </a:pPr>
            <a:r>
              <a:rPr b="0" i="1" lang="en-US" sz="1800" spc="-1" strike="noStrike">
                <a:solidFill>
                  <a:srgbClr val="000000"/>
                </a:solidFill>
                <a:latin typeface="DejaVu Sans"/>
                <a:ea typeface="DejaVu Sans"/>
              </a:rPr>
              <a:t>pages={137--140},</a:t>
            </a:r>
            <a:endParaRPr b="0" lang="en-GB" sz="1800" spc="-1" strike="noStrike">
              <a:solidFill>
                <a:srgbClr val="000000"/>
              </a:solidFill>
              <a:latin typeface="Arial"/>
            </a:endParaRPr>
          </a:p>
          <a:p>
            <a:pPr marL="1080000" defTabSz="914400">
              <a:lnSpc>
                <a:spcPct val="100000"/>
              </a:lnSpc>
              <a:spcBef>
                <a:spcPts val="283"/>
              </a:spcBef>
              <a:spcAft>
                <a:spcPts val="283"/>
              </a:spcAft>
            </a:pPr>
            <a:r>
              <a:rPr b="0" i="1" lang="en-US" sz="1800" spc="-1" strike="noStrike">
                <a:solidFill>
                  <a:srgbClr val="000000"/>
                </a:solidFill>
                <a:latin typeface="DejaVu Sans"/>
                <a:ea typeface="DejaVu Sans"/>
              </a:rPr>
              <a:t>year={2016}</a:t>
            </a:r>
            <a:endParaRPr b="0" lang="en-GB" sz="1800" spc="-1" strike="noStrike">
              <a:solidFill>
                <a:srgbClr val="000000"/>
              </a:solidFill>
              <a:latin typeface="Arial"/>
            </a:endParaRPr>
          </a:p>
          <a:p>
            <a:pPr marL="720000" defTabSz="914400">
              <a:lnSpc>
                <a:spcPct val="100000"/>
              </a:lnSpc>
              <a:spcBef>
                <a:spcPts val="283"/>
              </a:spcBef>
              <a:spcAft>
                <a:spcPts val="283"/>
              </a:spcAft>
            </a:pPr>
            <a:r>
              <a:rPr b="0" i="1" lang="en-US" sz="1800" spc="-1" strike="noStrike">
                <a:solidFill>
                  <a:srgbClr val="000000"/>
                </a:solidFill>
                <a:latin typeface="DejaVu Sans"/>
                <a:ea typeface="DejaVu Sans"/>
              </a:rPr>
              <a:t>}</a:t>
            </a: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6" name="CustomShape 3"/>
          <p:cNvSpPr/>
          <p:nvPr/>
        </p:nvSpPr>
        <p:spPr>
          <a:xfrm>
            <a:off x="335520" y="4406760"/>
            <a:ext cx="10738440" cy="1347480"/>
          </a:xfrm>
          <a:prstGeom prst="rect">
            <a:avLst/>
          </a:prstGeom>
          <a:noFill/>
          <a:ln w="0">
            <a:noFill/>
          </a:ln>
        </p:spPr>
        <p:style>
          <a:lnRef idx="0"/>
          <a:fillRef idx="0"/>
          <a:effectRef idx="0"/>
          <a:fontRef idx="minor"/>
        </p:style>
        <p:txBody>
          <a:bodyPr lIns="90000" rIns="90000" tIns="45000" bIns="45000" anchor="t">
            <a:noAutofit/>
          </a:bodyPr>
          <a:p>
            <a:pPr defTabSz="914400">
              <a:lnSpc>
                <a:spcPct val="100000"/>
              </a:lnSpc>
            </a:pPr>
            <a:r>
              <a:rPr b="1" lang="en-US" sz="3000" spc="-1" strike="noStrike" cap="all">
                <a:solidFill>
                  <a:srgbClr val="008c4f"/>
                </a:solidFill>
                <a:latin typeface="Arial Unicode MS"/>
                <a:ea typeface="DejaVu Sans"/>
              </a:rPr>
              <a:t>Additional Resources </a:t>
            </a:r>
            <a:endParaRPr b="0" lang="en-GB" sz="3000" spc="-1" strike="noStrike">
              <a:solidFill>
                <a:srgbClr val="000000"/>
              </a:solidFill>
              <a:latin typeface="Arial"/>
            </a:endParaRPr>
          </a:p>
        </p:txBody>
      </p:sp>
      <p:sp>
        <p:nvSpPr>
          <p:cNvPr id="337" name="CustomShape 4"/>
          <p:cNvSpPr/>
          <p:nvPr/>
        </p:nvSpPr>
        <p:spPr>
          <a:xfrm>
            <a:off x="335520" y="2906640"/>
            <a:ext cx="10738440" cy="14853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Tree>
  </p:cSld>
  <mc:AlternateContent>
    <mc:Choice Requires="p14">
      <p:transition spd="slow" p14:dur="2000"/>
    </mc:Choice>
    <mc:Fallback>
      <p:transition spd="slow"/>
    </mc:Fallback>
  </mc:AlternateContent>
</p:sld>
</file>

<file path=ppt/slides/slide6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8" name="CustomShape 1"/>
          <p:cNvSpPr/>
          <p:nvPr/>
        </p:nvSpPr>
        <p:spPr>
          <a:xfrm>
            <a:off x="335520" y="764640"/>
            <a:ext cx="10739880" cy="490680"/>
          </a:xfrm>
          <a:prstGeom prst="rect">
            <a:avLst/>
          </a:prstGeom>
          <a:noFill/>
          <a:ln w="0">
            <a:noFill/>
          </a:ln>
        </p:spPr>
        <p:style>
          <a:lnRef idx="0"/>
          <a:fillRef idx="0"/>
          <a:effectRef idx="0"/>
          <a:fontRef idx="minor"/>
        </p:style>
        <p:txBody>
          <a:bodyPr lIns="90000" rIns="90000" tIns="45000" bIns="45000" anchor="t">
            <a:noAutofit/>
          </a:bodyPr>
          <a:p>
            <a:pPr defTabSz="914400">
              <a:lnSpc>
                <a:spcPct val="100000"/>
              </a:lnSpc>
            </a:pPr>
            <a:r>
              <a:rPr b="1" lang="en-US" sz="2400" spc="-1" strike="noStrike">
                <a:solidFill>
                  <a:srgbClr val="000000"/>
                </a:solidFill>
                <a:latin typeface="DejaVu Sans"/>
                <a:ea typeface="DejaVu Sans"/>
              </a:rPr>
              <a:t>Additional Resources </a:t>
            </a:r>
            <a:endParaRPr b="0" lang="en-GB" sz="2400" spc="-1" strike="noStrike">
              <a:solidFill>
                <a:srgbClr val="000000"/>
              </a:solidFill>
              <a:latin typeface="Arial"/>
            </a:endParaRPr>
          </a:p>
        </p:txBody>
      </p:sp>
      <p:sp>
        <p:nvSpPr>
          <p:cNvPr id="339" name="CustomShape 2"/>
          <p:cNvSpPr/>
          <p:nvPr/>
        </p:nvSpPr>
        <p:spPr>
          <a:xfrm>
            <a:off x="335520" y="1268640"/>
            <a:ext cx="10739880" cy="5027400"/>
          </a:xfrm>
          <a:prstGeom prst="rect">
            <a:avLst/>
          </a:prstGeom>
          <a:noFill/>
          <a:ln w="0">
            <a:noFill/>
          </a:ln>
        </p:spPr>
        <p:style>
          <a:lnRef idx="0"/>
          <a:fillRef idx="0"/>
          <a:effectRef idx="0"/>
          <a:fontRef idx="minor"/>
        </p:style>
        <p:txBody>
          <a:bodyPr lIns="90000" rIns="90000" tIns="45000" bIns="45000" anchor="ctr">
            <a:noAutofit/>
          </a:bodyPr>
          <a:p>
            <a:pPr defTabSz="914400">
              <a:lnSpc>
                <a:spcPct val="100000"/>
              </a:lnSpc>
              <a:spcBef>
                <a:spcPts val="360"/>
              </a:spcBef>
            </a:pPr>
            <a:endParaRPr b="0" lang="en-GB" sz="1800" spc="-1" strike="noStrike">
              <a:solidFill>
                <a:srgbClr val="000000"/>
              </a:solidFill>
              <a:latin typeface="Arial"/>
            </a:endParaRPr>
          </a:p>
          <a:p>
            <a:pPr marL="195120" indent="-185040" defTabSz="914400">
              <a:lnSpc>
                <a:spcPct val="100000"/>
              </a:lnSpc>
              <a:spcBef>
                <a:spcPts val="360"/>
              </a:spcBef>
              <a:buClr>
                <a:srgbClr val="008c4f"/>
              </a:buClr>
              <a:buSzPct val="80000"/>
              <a:buFont typeface="Wingdings" charset="2"/>
              <a:buChar char=""/>
            </a:pPr>
            <a:r>
              <a:rPr b="0" lang="en-US" sz="1800" spc="-1" strike="noStrike">
                <a:solidFill>
                  <a:srgbClr val="000000"/>
                </a:solidFill>
                <a:latin typeface="DejaVu Sans"/>
                <a:ea typeface="DejaVu Sans"/>
              </a:rPr>
              <a:t>Mind Map Template (</a:t>
            </a:r>
            <a:r>
              <a:rPr b="0" lang="en-US" sz="1800" spc="-1" strike="noStrike" u="sng">
                <a:solidFill>
                  <a:srgbClr val="0000ff"/>
                </a:solidFill>
                <a:uFillTx/>
                <a:latin typeface="DejaVu Sans"/>
                <a:ea typeface="DejaVu Sans"/>
                <a:hlinkClick r:id="rId1"/>
              </a:rPr>
              <a:t>Freeplane</a:t>
            </a:r>
            <a:r>
              <a:rPr b="0" lang="en-US" sz="1800" spc="-1" strike="noStrike">
                <a:solidFill>
                  <a:srgbClr val="000000"/>
                </a:solidFill>
                <a:latin typeface="DejaVu Sans"/>
                <a:ea typeface="DejaVu Sans"/>
              </a:rPr>
              <a:t>) – Paper  → </a:t>
            </a:r>
            <a:r>
              <a:rPr b="0" lang="en-US" sz="1800" spc="-1" strike="noStrike" u="sng">
                <a:solidFill>
                  <a:srgbClr val="0000ff"/>
                </a:solidFill>
                <a:uFillTx/>
                <a:latin typeface="DejaVu Sans"/>
                <a:ea typeface="DejaVu Sans"/>
                <a:hlinkClick r:id="rId2"/>
              </a:rPr>
              <a:t>Link</a:t>
            </a:r>
            <a:r>
              <a:rPr b="0" lang="en-US" sz="1800" spc="-1" strike="noStrike">
                <a:solidFill>
                  <a:srgbClr val="000000"/>
                </a:solidFill>
                <a:latin typeface="DejaVu Sans"/>
                <a:ea typeface="DejaVu Sans"/>
              </a:rPr>
              <a:t> </a:t>
            </a:r>
            <a:endParaRPr b="0" lang="en-GB" sz="1800" spc="-1" strike="noStrike">
              <a:solidFill>
                <a:srgbClr val="000000"/>
              </a:solidFill>
              <a:latin typeface="Arial"/>
            </a:endParaRPr>
          </a:p>
          <a:p>
            <a:pPr marL="195120" indent="-185040" defTabSz="914400">
              <a:lnSpc>
                <a:spcPct val="100000"/>
              </a:lnSpc>
              <a:spcBef>
                <a:spcPts val="360"/>
              </a:spcBef>
              <a:buClr>
                <a:srgbClr val="008c4f"/>
              </a:buClr>
              <a:buSzPct val="80000"/>
              <a:buFont typeface="Wingdings" charset="2"/>
              <a:buChar char=""/>
            </a:pPr>
            <a:r>
              <a:rPr b="0" lang="en-US" sz="1800" spc="-1" strike="noStrike">
                <a:solidFill>
                  <a:srgbClr val="000000"/>
                </a:solidFill>
                <a:latin typeface="DejaVu Sans"/>
                <a:ea typeface="DejaVu Sans"/>
              </a:rPr>
              <a:t>Mind Map Template (</a:t>
            </a:r>
            <a:r>
              <a:rPr b="0" lang="en-US" sz="1800" spc="-1" strike="noStrike" u="sng">
                <a:solidFill>
                  <a:srgbClr val="0000ff"/>
                </a:solidFill>
                <a:uFillTx/>
                <a:latin typeface="DejaVu Sans"/>
                <a:ea typeface="DejaVu Sans"/>
                <a:hlinkClick r:id="rId3"/>
              </a:rPr>
              <a:t>Freeplane</a:t>
            </a:r>
            <a:r>
              <a:rPr b="0" lang="en-US" sz="1800" spc="-1" strike="noStrike">
                <a:solidFill>
                  <a:srgbClr val="000000"/>
                </a:solidFill>
                <a:latin typeface="DejaVu Sans"/>
                <a:ea typeface="DejaVu Sans"/>
              </a:rPr>
              <a:t>) – Thesis → </a:t>
            </a:r>
            <a:r>
              <a:rPr b="0" lang="en-US" sz="1800" spc="-1" strike="noStrike" u="sng">
                <a:solidFill>
                  <a:srgbClr val="0000ff"/>
                </a:solidFill>
                <a:uFillTx/>
                <a:latin typeface="DejaVu Sans"/>
                <a:ea typeface="DejaVu Sans"/>
                <a:hlinkClick r:id="rId4"/>
              </a:rPr>
              <a:t>Link</a:t>
            </a:r>
            <a:endParaRPr b="0" lang="en-GB" sz="1800" spc="-1" strike="noStrike">
              <a:solidFill>
                <a:srgbClr val="000000"/>
              </a:solidFill>
              <a:latin typeface="Arial"/>
            </a:endParaRPr>
          </a:p>
          <a:p>
            <a:pPr marL="195120" indent="-185040" defTabSz="914400">
              <a:lnSpc>
                <a:spcPct val="100000"/>
              </a:lnSpc>
              <a:spcBef>
                <a:spcPts val="360"/>
              </a:spcBef>
              <a:buClr>
                <a:srgbClr val="008c4f"/>
              </a:buClr>
              <a:buSzPct val="80000"/>
              <a:buFont typeface="Wingdings" charset="2"/>
              <a:buChar char=""/>
            </a:pPr>
            <a:r>
              <a:rPr b="0" lang="en-US" sz="1800" spc="-1" strike="noStrike">
                <a:solidFill>
                  <a:srgbClr val="000000"/>
                </a:solidFill>
                <a:latin typeface="DejaVu Sans"/>
                <a:ea typeface="DejaVu Sans"/>
              </a:rPr>
              <a:t>Latex – Paper (Springer) → </a:t>
            </a:r>
            <a:r>
              <a:rPr b="0" lang="en-US" sz="1800" spc="-1" strike="noStrike" u="sng">
                <a:solidFill>
                  <a:srgbClr val="0000ff"/>
                </a:solidFill>
                <a:uFillTx/>
                <a:latin typeface="DejaVu Sans"/>
                <a:ea typeface="DejaVu Sans"/>
                <a:hlinkClick r:id="rId5"/>
              </a:rPr>
              <a:t>Link</a:t>
            </a:r>
            <a:endParaRPr b="0" lang="en-GB" sz="1800" spc="-1" strike="noStrike">
              <a:solidFill>
                <a:srgbClr val="000000"/>
              </a:solidFill>
              <a:latin typeface="Arial"/>
            </a:endParaRPr>
          </a:p>
          <a:p>
            <a:pPr marL="195120" indent="-185040" defTabSz="914400">
              <a:lnSpc>
                <a:spcPct val="100000"/>
              </a:lnSpc>
              <a:spcBef>
                <a:spcPts val="360"/>
              </a:spcBef>
              <a:buClr>
                <a:srgbClr val="008c4f"/>
              </a:buClr>
              <a:buSzPct val="80000"/>
              <a:buFont typeface="Wingdings" charset="2"/>
              <a:buChar char=""/>
            </a:pPr>
            <a:r>
              <a:rPr b="0" lang="en-US" sz="1800" spc="-1" strike="noStrike">
                <a:solidFill>
                  <a:srgbClr val="000000"/>
                </a:solidFill>
                <a:latin typeface="DejaVu Sans"/>
                <a:ea typeface="DejaVu Sans"/>
              </a:rPr>
              <a:t>Latex – Paper (IEEE) → </a:t>
            </a:r>
            <a:r>
              <a:rPr b="0" lang="en-US" sz="1800" spc="-1" strike="noStrike" u="sng">
                <a:solidFill>
                  <a:srgbClr val="0000ff"/>
                </a:solidFill>
                <a:uFillTx/>
                <a:latin typeface="DejaVu Sans"/>
                <a:ea typeface="DejaVu Sans"/>
                <a:hlinkClick r:id="rId6"/>
              </a:rPr>
              <a:t>Link</a:t>
            </a:r>
            <a:r>
              <a:rPr b="0" lang="en-US" sz="1800" spc="-1" strike="noStrike">
                <a:solidFill>
                  <a:srgbClr val="000000"/>
                </a:solidFill>
                <a:latin typeface="DejaVu Sans"/>
                <a:ea typeface="DejaVu Sans"/>
              </a:rPr>
              <a:t> </a:t>
            </a:r>
            <a:endParaRPr b="0" lang="en-GB" sz="1800" spc="-1" strike="noStrike">
              <a:solidFill>
                <a:srgbClr val="000000"/>
              </a:solidFill>
              <a:latin typeface="Arial"/>
            </a:endParaRPr>
          </a:p>
          <a:p>
            <a:pPr marL="195120" indent="-185040" defTabSz="914400">
              <a:lnSpc>
                <a:spcPct val="100000"/>
              </a:lnSpc>
              <a:spcBef>
                <a:spcPts val="360"/>
              </a:spcBef>
              <a:buClr>
                <a:srgbClr val="008c4f"/>
              </a:buClr>
              <a:buSzPct val="80000"/>
              <a:buFont typeface="Wingdings" charset="2"/>
              <a:buChar char=""/>
            </a:pPr>
            <a:r>
              <a:rPr b="0" lang="en-US" sz="1800" spc="-1" strike="noStrike">
                <a:solidFill>
                  <a:srgbClr val="000000"/>
                </a:solidFill>
                <a:latin typeface="DejaVu Sans"/>
                <a:ea typeface="DejaVu Sans"/>
              </a:rPr>
              <a:t>Latex – Thesis → </a:t>
            </a:r>
            <a:r>
              <a:rPr b="0" lang="en-US" sz="1800" spc="-1" strike="noStrike" u="sng">
                <a:solidFill>
                  <a:srgbClr val="0000ff"/>
                </a:solidFill>
                <a:uFillTx/>
                <a:latin typeface="DejaVu Sans"/>
                <a:ea typeface="DejaVu Sans"/>
                <a:hlinkClick r:id="rId7"/>
              </a:rPr>
              <a:t>Link</a:t>
            </a:r>
            <a:endParaRPr b="0" lang="en-GB" sz="1800" spc="-1" strike="noStrike">
              <a:solidFill>
                <a:srgbClr val="000000"/>
              </a:solidFill>
              <a:latin typeface="Arial"/>
            </a:endParaRPr>
          </a:p>
        </p:txBody>
      </p:sp>
      <p:sp>
        <p:nvSpPr>
          <p:cNvPr id="340" name="CustomShape 187"/>
          <p:cNvSpPr/>
          <p:nvPr/>
        </p:nvSpPr>
        <p:spPr>
          <a:xfrm>
            <a:off x="432720" y="1148040"/>
            <a:ext cx="10348920" cy="489600"/>
          </a:xfrm>
          <a:prstGeom prst="rect">
            <a:avLst/>
          </a:prstGeom>
          <a:noFill/>
          <a:ln w="0">
            <a:noFill/>
          </a:ln>
        </p:spPr>
        <p:style>
          <a:lnRef idx="0"/>
          <a:fillRef idx="0"/>
          <a:effectRef idx="0"/>
          <a:fontRef idx="minor"/>
        </p:style>
        <p:txBody>
          <a:bodyPr lIns="0" rIns="0" tIns="0" bIns="0" anchor="ctr">
            <a:noAutofit/>
          </a:bodyPr>
          <a:p>
            <a:pPr defTabSz="914400">
              <a:lnSpc>
                <a:spcPct val="100000"/>
              </a:lnSpc>
            </a:pPr>
            <a:r>
              <a:rPr b="1" lang="en-US" sz="2200" spc="-1" strike="noStrike">
                <a:solidFill>
                  <a:srgbClr val="666666"/>
                </a:solidFill>
                <a:latin typeface="DejaVu Sans"/>
                <a:ea typeface="DejaVu Sans"/>
              </a:rPr>
              <a:t>Templates</a:t>
            </a:r>
            <a:endParaRPr b="0" lang="en-GB" sz="2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1" name="CustomShape 189"/>
          <p:cNvSpPr/>
          <p:nvPr/>
        </p:nvSpPr>
        <p:spPr>
          <a:xfrm>
            <a:off x="335520" y="764640"/>
            <a:ext cx="10739880" cy="490680"/>
          </a:xfrm>
          <a:prstGeom prst="rect">
            <a:avLst/>
          </a:prstGeom>
          <a:noFill/>
          <a:ln w="0">
            <a:noFill/>
          </a:ln>
        </p:spPr>
        <p:style>
          <a:lnRef idx="0"/>
          <a:fillRef idx="0"/>
          <a:effectRef idx="0"/>
          <a:fontRef idx="minor"/>
        </p:style>
        <p:txBody>
          <a:bodyPr lIns="90000" rIns="90000" tIns="45000" bIns="45000" anchor="t">
            <a:noAutofit/>
          </a:bodyPr>
          <a:p>
            <a:pPr defTabSz="914400">
              <a:lnSpc>
                <a:spcPct val="100000"/>
              </a:lnSpc>
            </a:pPr>
            <a:r>
              <a:rPr b="1" lang="en-US" sz="2400" spc="-1" strike="noStrike">
                <a:solidFill>
                  <a:srgbClr val="000000"/>
                </a:solidFill>
                <a:latin typeface="DejaVu Sans"/>
                <a:ea typeface="DejaVu Sans"/>
              </a:rPr>
              <a:t>Additional Resources  </a:t>
            </a:r>
            <a:endParaRPr b="0" lang="en-GB" sz="2400" spc="-1" strike="noStrike">
              <a:solidFill>
                <a:srgbClr val="000000"/>
              </a:solidFill>
              <a:latin typeface="Arial"/>
            </a:endParaRPr>
          </a:p>
        </p:txBody>
      </p:sp>
      <p:sp>
        <p:nvSpPr>
          <p:cNvPr id="342" name="CustomShape 190"/>
          <p:cNvSpPr/>
          <p:nvPr/>
        </p:nvSpPr>
        <p:spPr>
          <a:xfrm>
            <a:off x="335520" y="1268640"/>
            <a:ext cx="10739880" cy="5027400"/>
          </a:xfrm>
          <a:prstGeom prst="rect">
            <a:avLst/>
          </a:prstGeom>
          <a:noFill/>
          <a:ln w="0">
            <a:noFill/>
          </a:ln>
        </p:spPr>
        <p:style>
          <a:lnRef idx="0"/>
          <a:fillRef idx="0"/>
          <a:effectRef idx="0"/>
          <a:fontRef idx="minor"/>
        </p:style>
        <p:txBody>
          <a:bodyPr lIns="90000" rIns="90000" tIns="45000" bIns="45000" anchor="ctr">
            <a:noAutofit/>
          </a:bodyPr>
          <a:p>
            <a:pPr defTabSz="914400">
              <a:lnSpc>
                <a:spcPct val="100000"/>
              </a:lnSpc>
              <a:spcBef>
                <a:spcPts val="360"/>
              </a:spcBef>
            </a:pPr>
            <a:endParaRPr b="0" lang="en-GB" sz="1800" spc="-1" strike="noStrike">
              <a:solidFill>
                <a:srgbClr val="000000"/>
              </a:solidFill>
              <a:latin typeface="Arial"/>
            </a:endParaRPr>
          </a:p>
          <a:p>
            <a:pPr marL="195120" indent="-185040" defTabSz="914400">
              <a:lnSpc>
                <a:spcPct val="100000"/>
              </a:lnSpc>
              <a:spcBef>
                <a:spcPts val="360"/>
              </a:spcBef>
              <a:buClr>
                <a:srgbClr val="008c4f"/>
              </a:buClr>
              <a:buSzPct val="80000"/>
              <a:buFont typeface="Wingdings" charset="2"/>
              <a:buChar char=""/>
            </a:pPr>
            <a:r>
              <a:rPr b="0" lang="en-US" sz="1800" spc="-1" strike="noStrike">
                <a:solidFill>
                  <a:srgbClr val="000000"/>
                </a:solidFill>
                <a:latin typeface="DejaVu Sans"/>
                <a:ea typeface="DejaVu Sans"/>
              </a:rPr>
              <a:t>A simple guide to LaTeX – Step by Step → </a:t>
            </a:r>
            <a:r>
              <a:rPr b="0" lang="en-US" sz="1800" spc="-1" strike="noStrike" u="sng">
                <a:solidFill>
                  <a:srgbClr val="0000ff"/>
                </a:solidFill>
                <a:uFillTx/>
                <a:latin typeface="DejaVu Sans"/>
                <a:ea typeface="DejaVu Sans"/>
                <a:hlinkClick r:id="rId1"/>
              </a:rPr>
              <a:t>Link</a:t>
            </a:r>
            <a:endParaRPr b="0" lang="en-GB" sz="1800" spc="-1" strike="noStrike">
              <a:solidFill>
                <a:srgbClr val="000000"/>
              </a:solidFill>
              <a:latin typeface="Arial"/>
            </a:endParaRPr>
          </a:p>
          <a:p>
            <a:pPr marL="195120" indent="-185040" defTabSz="914400">
              <a:lnSpc>
                <a:spcPct val="100000"/>
              </a:lnSpc>
              <a:spcBef>
                <a:spcPts val="360"/>
              </a:spcBef>
              <a:buClr>
                <a:srgbClr val="008c4f"/>
              </a:buClr>
              <a:buSzPct val="80000"/>
              <a:buFont typeface="Wingdings" charset="2"/>
              <a:buChar char=""/>
            </a:pPr>
            <a:r>
              <a:rPr b="0" lang="en-US" sz="1800" spc="-1" strike="noStrike">
                <a:solidFill>
                  <a:srgbClr val="000000"/>
                </a:solidFill>
                <a:latin typeface="DejaVu Sans"/>
                <a:ea typeface="DejaVu Sans"/>
              </a:rPr>
              <a:t>A Beginner’s Guide to LaTex → </a:t>
            </a:r>
            <a:r>
              <a:rPr b="0" lang="en-US" sz="1800" spc="-1" strike="noStrike" u="sng">
                <a:solidFill>
                  <a:srgbClr val="0000ff"/>
                </a:solidFill>
                <a:uFillTx/>
                <a:latin typeface="DejaVu Sans"/>
                <a:ea typeface="DejaVu Sans"/>
                <a:hlinkClick r:id="rId2"/>
              </a:rPr>
              <a:t>Link</a:t>
            </a:r>
            <a:endParaRPr b="0" lang="en-GB" sz="1800" spc="-1" strike="noStrike">
              <a:solidFill>
                <a:srgbClr val="000000"/>
              </a:solidFill>
              <a:latin typeface="Arial"/>
            </a:endParaRPr>
          </a:p>
          <a:p>
            <a:pPr marL="195120" indent="-185040" defTabSz="914400">
              <a:lnSpc>
                <a:spcPct val="100000"/>
              </a:lnSpc>
              <a:spcBef>
                <a:spcPts val="360"/>
              </a:spcBef>
              <a:buClr>
                <a:srgbClr val="008c4f"/>
              </a:buClr>
              <a:buSzPct val="80000"/>
              <a:buFont typeface="Wingdings" charset="2"/>
              <a:buChar char=""/>
            </a:pPr>
            <a:r>
              <a:rPr b="0" lang="en-US" sz="1800" spc="-1" strike="noStrike">
                <a:solidFill>
                  <a:srgbClr val="000000"/>
                </a:solidFill>
                <a:latin typeface="DejaVu Sans"/>
                <a:ea typeface="DejaVu Sans"/>
              </a:rPr>
              <a:t>Using BibTex: A Short Guide → </a:t>
            </a:r>
            <a:r>
              <a:rPr b="0" lang="en-US" sz="1800" spc="-1" strike="noStrike" u="sng">
                <a:solidFill>
                  <a:srgbClr val="0000ff"/>
                </a:solidFill>
                <a:uFillTx/>
                <a:latin typeface="DejaVu Sans"/>
                <a:ea typeface="DejaVu Sans"/>
                <a:hlinkClick r:id="rId3"/>
              </a:rPr>
              <a:t>Link</a:t>
            </a:r>
            <a:endParaRPr b="0" lang="en-GB" sz="1800" spc="-1" strike="noStrike">
              <a:solidFill>
                <a:srgbClr val="000000"/>
              </a:solidFill>
              <a:latin typeface="Arial"/>
            </a:endParaRPr>
          </a:p>
        </p:txBody>
      </p:sp>
      <p:sp>
        <p:nvSpPr>
          <p:cNvPr id="343" name="CustomShape 191"/>
          <p:cNvSpPr/>
          <p:nvPr/>
        </p:nvSpPr>
        <p:spPr>
          <a:xfrm>
            <a:off x="432720" y="1148040"/>
            <a:ext cx="10348920" cy="489600"/>
          </a:xfrm>
          <a:prstGeom prst="rect">
            <a:avLst/>
          </a:prstGeom>
          <a:noFill/>
          <a:ln w="0">
            <a:noFill/>
          </a:ln>
        </p:spPr>
        <p:style>
          <a:lnRef idx="0"/>
          <a:fillRef idx="0"/>
          <a:effectRef idx="0"/>
          <a:fontRef idx="minor"/>
        </p:style>
        <p:txBody>
          <a:bodyPr lIns="0" rIns="0" tIns="0" bIns="0" anchor="ctr">
            <a:noAutofit/>
          </a:bodyPr>
          <a:p>
            <a:pPr defTabSz="914400">
              <a:lnSpc>
                <a:spcPct val="100000"/>
              </a:lnSpc>
            </a:pPr>
            <a:r>
              <a:rPr b="1" lang="en-US" sz="2200" spc="-1" strike="noStrike">
                <a:solidFill>
                  <a:srgbClr val="666666"/>
                </a:solidFill>
                <a:latin typeface="DejaVu Sans"/>
                <a:ea typeface="DejaVu Sans"/>
              </a:rPr>
              <a:t>LaTex Tutorials</a:t>
            </a:r>
            <a:endParaRPr b="0" lang="en-GB" sz="2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4" name="CustomShape 160"/>
          <p:cNvSpPr/>
          <p:nvPr/>
        </p:nvSpPr>
        <p:spPr>
          <a:xfrm>
            <a:off x="335520" y="764640"/>
            <a:ext cx="10739880" cy="490680"/>
          </a:xfrm>
          <a:prstGeom prst="rect">
            <a:avLst/>
          </a:prstGeom>
          <a:noFill/>
          <a:ln w="0">
            <a:noFill/>
          </a:ln>
        </p:spPr>
        <p:style>
          <a:lnRef idx="0"/>
          <a:fillRef idx="0"/>
          <a:effectRef idx="0"/>
          <a:fontRef idx="minor"/>
        </p:style>
        <p:txBody>
          <a:bodyPr lIns="90000" rIns="90000" tIns="45000" bIns="45000" anchor="t">
            <a:noAutofit/>
          </a:bodyPr>
          <a:p>
            <a:pPr defTabSz="914400">
              <a:lnSpc>
                <a:spcPct val="100000"/>
              </a:lnSpc>
            </a:pPr>
            <a:r>
              <a:rPr b="1" lang="en-US" sz="2400" spc="-1" strike="noStrike">
                <a:solidFill>
                  <a:srgbClr val="000000"/>
                </a:solidFill>
                <a:latin typeface="DejaVu Sans"/>
                <a:ea typeface="DejaVu Sans"/>
              </a:rPr>
              <a:t>Additional Resources</a:t>
            </a:r>
            <a:endParaRPr b="0" lang="en-GB" sz="2400" spc="-1" strike="noStrike">
              <a:solidFill>
                <a:srgbClr val="000000"/>
              </a:solidFill>
              <a:latin typeface="Arial"/>
            </a:endParaRPr>
          </a:p>
        </p:txBody>
      </p:sp>
      <p:sp>
        <p:nvSpPr>
          <p:cNvPr id="345" name="CustomShape 168"/>
          <p:cNvSpPr/>
          <p:nvPr/>
        </p:nvSpPr>
        <p:spPr>
          <a:xfrm>
            <a:off x="432720" y="1148040"/>
            <a:ext cx="10348920" cy="4896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346" name="CustomShape 169"/>
          <p:cNvSpPr/>
          <p:nvPr/>
        </p:nvSpPr>
        <p:spPr>
          <a:xfrm>
            <a:off x="432720" y="1148040"/>
            <a:ext cx="10348920" cy="4896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347" name="CustomShape 170"/>
          <p:cNvSpPr/>
          <p:nvPr/>
        </p:nvSpPr>
        <p:spPr>
          <a:xfrm>
            <a:off x="432720" y="1148040"/>
            <a:ext cx="10348920" cy="489600"/>
          </a:xfrm>
          <a:prstGeom prst="rect">
            <a:avLst/>
          </a:prstGeom>
          <a:noFill/>
          <a:ln w="0">
            <a:noFill/>
          </a:ln>
        </p:spPr>
        <p:style>
          <a:lnRef idx="0"/>
          <a:fillRef idx="0"/>
          <a:effectRef idx="0"/>
          <a:fontRef idx="minor"/>
        </p:style>
        <p:txBody>
          <a:bodyPr lIns="0" rIns="0" tIns="0" bIns="0" anchor="ctr">
            <a:noAutofit/>
          </a:bodyPr>
          <a:p>
            <a:pPr defTabSz="914400">
              <a:lnSpc>
                <a:spcPct val="100000"/>
              </a:lnSpc>
            </a:pPr>
            <a:r>
              <a:rPr b="1" lang="en-US" sz="2200" spc="-1" strike="noStrike">
                <a:solidFill>
                  <a:srgbClr val="666666"/>
                </a:solidFill>
                <a:latin typeface="DejaVu Sans"/>
                <a:ea typeface="DejaVu Sans"/>
              </a:rPr>
              <a:t>Systematic Literature Review</a:t>
            </a:r>
            <a:endParaRPr b="0" lang="en-GB" sz="2200" spc="-1" strike="noStrike">
              <a:solidFill>
                <a:srgbClr val="000000"/>
              </a:solidFill>
              <a:latin typeface="Arial"/>
            </a:endParaRPr>
          </a:p>
        </p:txBody>
      </p:sp>
      <p:sp>
        <p:nvSpPr>
          <p:cNvPr id="348" name="CustomShape 172"/>
          <p:cNvSpPr/>
          <p:nvPr/>
        </p:nvSpPr>
        <p:spPr>
          <a:xfrm>
            <a:off x="335520" y="1268280"/>
            <a:ext cx="10739880" cy="5027400"/>
          </a:xfrm>
          <a:prstGeom prst="rect">
            <a:avLst/>
          </a:prstGeom>
          <a:noFill/>
          <a:ln w="0">
            <a:noFill/>
          </a:ln>
        </p:spPr>
        <p:style>
          <a:lnRef idx="0"/>
          <a:fillRef idx="0"/>
          <a:effectRef idx="0"/>
          <a:fontRef idx="minor"/>
        </p:style>
        <p:txBody>
          <a:bodyPr lIns="90000" rIns="90000" tIns="45000" bIns="45000" anchor="ctr">
            <a:noAutofit/>
          </a:bodyPr>
          <a:p>
            <a:pPr marL="216000" indent="-216000" defTabSz="914400">
              <a:lnSpc>
                <a:spcPct val="100000"/>
              </a:lnSpc>
              <a:buClr>
                <a:srgbClr val="008c4f"/>
              </a:buClr>
              <a:buSzPct val="45000"/>
              <a:buFont typeface="Wingdings" charset="2"/>
              <a:buChar char=""/>
            </a:pPr>
            <a:r>
              <a:rPr b="0" lang="en-US" sz="1800" spc="-1" strike="noStrike">
                <a:solidFill>
                  <a:srgbClr val="000000"/>
                </a:solidFill>
                <a:latin typeface="DejaVu Sans"/>
                <a:ea typeface="DejaVu Sans"/>
              </a:rPr>
              <a:t>Systematic Literature Review in Computer Science - A Practical Guide → </a:t>
            </a:r>
            <a:r>
              <a:rPr b="0" lang="en-US" sz="1800" spc="-1" strike="noStrike" u="sng">
                <a:solidFill>
                  <a:srgbClr val="0000ff"/>
                </a:solidFill>
                <a:uFillTx/>
                <a:latin typeface="DejaVu Sans"/>
                <a:ea typeface="DejaVu Sans"/>
                <a:hlinkClick r:id="rId1"/>
              </a:rPr>
              <a:t>Link</a:t>
            </a:r>
            <a:endParaRPr b="0" lang="en-GB" sz="1800" spc="-1" strike="noStrike">
              <a:solidFill>
                <a:srgbClr val="000000"/>
              </a:solidFill>
              <a:latin typeface="Arial"/>
            </a:endParaRPr>
          </a:p>
          <a:p>
            <a:pPr defTabSz="914400">
              <a:lnSpc>
                <a:spcPct val="100000"/>
              </a:lnSpc>
              <a:spcBef>
                <a:spcPts val="360"/>
              </a:spcBef>
            </a:pPr>
            <a:r>
              <a:rPr b="0" lang="en-US" sz="1800" spc="-1" strike="noStrike">
                <a:solidFill>
                  <a:srgbClr val="ffffff"/>
                </a:solidFill>
                <a:latin typeface="DejaVu Sans"/>
                <a:ea typeface="DejaVu Sans"/>
              </a:rPr>
              <a:t>e the specific steps of writing your </a:t>
            </a: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9" name="CustomShape 148"/>
          <p:cNvSpPr/>
          <p:nvPr/>
        </p:nvSpPr>
        <p:spPr>
          <a:xfrm>
            <a:off x="335520" y="764640"/>
            <a:ext cx="10739880" cy="490680"/>
          </a:xfrm>
          <a:prstGeom prst="rect">
            <a:avLst/>
          </a:prstGeom>
          <a:noFill/>
          <a:ln w="0">
            <a:noFill/>
          </a:ln>
        </p:spPr>
        <p:style>
          <a:lnRef idx="0"/>
          <a:fillRef idx="0"/>
          <a:effectRef idx="0"/>
          <a:fontRef idx="minor"/>
        </p:style>
        <p:txBody>
          <a:bodyPr lIns="90000" rIns="90000" tIns="45000" bIns="45000" anchor="t">
            <a:noAutofit/>
          </a:bodyPr>
          <a:p>
            <a:pPr defTabSz="914400">
              <a:lnSpc>
                <a:spcPct val="100000"/>
              </a:lnSpc>
            </a:pPr>
            <a:r>
              <a:rPr b="1" lang="en-US" sz="2400" spc="-1" strike="noStrike">
                <a:solidFill>
                  <a:srgbClr val="000000"/>
                </a:solidFill>
                <a:latin typeface="DejaVu Sans"/>
                <a:ea typeface="DejaVu Sans"/>
              </a:rPr>
              <a:t>Additional Resources </a:t>
            </a:r>
            <a:endParaRPr b="0" lang="en-GB" sz="2400" spc="-1" strike="noStrike">
              <a:solidFill>
                <a:srgbClr val="000000"/>
              </a:solidFill>
              <a:latin typeface="Arial"/>
            </a:endParaRPr>
          </a:p>
        </p:txBody>
      </p:sp>
      <p:sp>
        <p:nvSpPr>
          <p:cNvPr id="350" name="CustomShape 149"/>
          <p:cNvSpPr/>
          <p:nvPr/>
        </p:nvSpPr>
        <p:spPr>
          <a:xfrm>
            <a:off x="335520" y="1268640"/>
            <a:ext cx="10739880" cy="5027400"/>
          </a:xfrm>
          <a:prstGeom prst="rect">
            <a:avLst/>
          </a:prstGeom>
          <a:noFill/>
          <a:ln w="0">
            <a:noFill/>
          </a:ln>
        </p:spPr>
        <p:style>
          <a:lnRef idx="0"/>
          <a:fillRef idx="0"/>
          <a:effectRef idx="0"/>
          <a:fontRef idx="minor"/>
        </p:style>
        <p:txBody>
          <a:bodyPr lIns="90000" rIns="90000" tIns="45000" bIns="45000" anchor="ctr">
            <a:noAutofit/>
          </a:bodyPr>
          <a:p>
            <a:pPr defTabSz="914400">
              <a:lnSpc>
                <a:spcPct val="100000"/>
              </a:lnSpc>
              <a:spcBef>
                <a:spcPts val="360"/>
              </a:spcBef>
            </a:pPr>
            <a:endParaRPr b="0" lang="en-GB" sz="1800" spc="-1" strike="noStrike">
              <a:solidFill>
                <a:srgbClr val="000000"/>
              </a:solidFill>
              <a:latin typeface="Arial"/>
            </a:endParaRPr>
          </a:p>
          <a:p>
            <a:pPr marL="195120" indent="-185040" defTabSz="914400">
              <a:lnSpc>
                <a:spcPct val="100000"/>
              </a:lnSpc>
              <a:spcBef>
                <a:spcPts val="360"/>
              </a:spcBef>
              <a:buClr>
                <a:srgbClr val="008c4f"/>
              </a:buClr>
              <a:buSzPct val="80000"/>
              <a:buFont typeface="Wingdings" charset="2"/>
              <a:buChar char=""/>
            </a:pPr>
            <a:r>
              <a:rPr b="0" lang="en-US" sz="1800" spc="-1" strike="noStrike">
                <a:solidFill>
                  <a:srgbClr val="000000"/>
                </a:solidFill>
                <a:latin typeface="DejaVu Sans"/>
                <a:ea typeface="DejaVu Sans"/>
              </a:rPr>
              <a:t>Design Science Research → </a:t>
            </a:r>
            <a:r>
              <a:rPr b="0" lang="en-US" sz="1800" spc="-1" strike="noStrike" u="sng">
                <a:solidFill>
                  <a:srgbClr val="0000ff"/>
                </a:solidFill>
                <a:uFillTx/>
                <a:latin typeface="DejaVu Sans"/>
                <a:ea typeface="DejaVu Sans"/>
                <a:hlinkClick r:id="rId1"/>
              </a:rPr>
              <a:t>Link</a:t>
            </a:r>
            <a:endParaRPr b="0" lang="en-GB" sz="1800" spc="-1" strike="noStrike">
              <a:solidFill>
                <a:srgbClr val="000000"/>
              </a:solidFill>
              <a:latin typeface="Arial"/>
            </a:endParaRPr>
          </a:p>
          <a:p>
            <a:pPr marL="195120" indent="-185040" defTabSz="914400">
              <a:lnSpc>
                <a:spcPct val="100000"/>
              </a:lnSpc>
              <a:spcBef>
                <a:spcPts val="360"/>
              </a:spcBef>
              <a:buClr>
                <a:srgbClr val="008c4f"/>
              </a:buClr>
              <a:buSzPct val="80000"/>
              <a:buFont typeface="Wingdings" charset="2"/>
              <a:buChar char=""/>
            </a:pPr>
            <a:r>
              <a:rPr b="0" lang="en-US" sz="1800" spc="-1" strike="noStrike">
                <a:solidFill>
                  <a:srgbClr val="000000"/>
                </a:solidFill>
                <a:latin typeface="DejaVu Sans"/>
                <a:ea typeface="DejaVu Sans"/>
              </a:rPr>
              <a:t>Action Research → </a:t>
            </a:r>
            <a:r>
              <a:rPr b="0" lang="en-US" sz="1800" spc="-1" strike="noStrike" u="sng">
                <a:solidFill>
                  <a:srgbClr val="0000ff"/>
                </a:solidFill>
                <a:uFillTx/>
                <a:latin typeface="DejaVu Sans"/>
                <a:ea typeface="DejaVu Sans"/>
                <a:hlinkClick r:id="rId2"/>
              </a:rPr>
              <a:t>Link</a:t>
            </a:r>
            <a:endParaRPr b="0" lang="en-GB" sz="1800" spc="-1" strike="noStrike">
              <a:solidFill>
                <a:srgbClr val="000000"/>
              </a:solidFill>
              <a:latin typeface="Arial"/>
            </a:endParaRPr>
          </a:p>
          <a:p>
            <a:pPr marL="195120" indent="-185040" defTabSz="914400">
              <a:lnSpc>
                <a:spcPct val="100000"/>
              </a:lnSpc>
              <a:spcBef>
                <a:spcPts val="360"/>
              </a:spcBef>
              <a:buClr>
                <a:srgbClr val="008c4f"/>
              </a:buClr>
              <a:buSzPct val="80000"/>
              <a:buFont typeface="Wingdings" charset="2"/>
              <a:buChar char=""/>
            </a:pPr>
            <a:r>
              <a:rPr b="0" lang="en-US" sz="1800" spc="-1" strike="noStrike">
                <a:solidFill>
                  <a:srgbClr val="000000"/>
                </a:solidFill>
                <a:latin typeface="DejaVu Sans"/>
                <a:ea typeface="DejaVu Sans"/>
              </a:rPr>
              <a:t>Action Design Research → </a:t>
            </a:r>
            <a:r>
              <a:rPr b="0" lang="en-US" sz="1800" spc="-1" strike="noStrike" u="sng">
                <a:solidFill>
                  <a:srgbClr val="0000ff"/>
                </a:solidFill>
                <a:uFillTx/>
                <a:latin typeface="DejaVu Sans"/>
                <a:ea typeface="DejaVu Sans"/>
                <a:hlinkClick r:id="rId3"/>
              </a:rPr>
              <a:t>Link</a:t>
            </a:r>
            <a:endParaRPr b="0" lang="en-GB" sz="1800" spc="-1" strike="noStrike">
              <a:solidFill>
                <a:srgbClr val="000000"/>
              </a:solidFill>
              <a:latin typeface="Arial"/>
            </a:endParaRPr>
          </a:p>
        </p:txBody>
      </p:sp>
      <p:sp>
        <p:nvSpPr>
          <p:cNvPr id="351" name="CustomShape 192"/>
          <p:cNvSpPr/>
          <p:nvPr/>
        </p:nvSpPr>
        <p:spPr>
          <a:xfrm>
            <a:off x="432720" y="1148040"/>
            <a:ext cx="10348920" cy="489600"/>
          </a:xfrm>
          <a:prstGeom prst="rect">
            <a:avLst/>
          </a:prstGeom>
          <a:noFill/>
          <a:ln w="0">
            <a:noFill/>
          </a:ln>
        </p:spPr>
        <p:style>
          <a:lnRef idx="0"/>
          <a:fillRef idx="0"/>
          <a:effectRef idx="0"/>
          <a:fontRef idx="minor"/>
        </p:style>
        <p:txBody>
          <a:bodyPr lIns="0" rIns="0" tIns="0" bIns="0" anchor="ctr">
            <a:noAutofit/>
          </a:bodyPr>
          <a:p>
            <a:pPr defTabSz="914400">
              <a:lnSpc>
                <a:spcPct val="100000"/>
              </a:lnSpc>
            </a:pPr>
            <a:r>
              <a:rPr b="1" lang="en-US" sz="2200" spc="-1" strike="noStrike">
                <a:solidFill>
                  <a:srgbClr val="666666"/>
                </a:solidFill>
                <a:latin typeface="DejaVu Sans"/>
                <a:ea typeface="DejaVu Sans"/>
              </a:rPr>
              <a:t>Research Methods</a:t>
            </a:r>
            <a:endParaRPr b="0" lang="en-GB" sz="2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2" name="CustomShape 1"/>
          <p:cNvSpPr/>
          <p:nvPr/>
        </p:nvSpPr>
        <p:spPr>
          <a:xfrm>
            <a:off x="335520" y="1268640"/>
            <a:ext cx="10739880" cy="5027400"/>
          </a:xfrm>
          <a:prstGeom prst="rect">
            <a:avLst/>
          </a:prstGeom>
          <a:noFill/>
          <a:ln w="0">
            <a:noFill/>
          </a:ln>
        </p:spPr>
        <p:style>
          <a:lnRef idx="0"/>
          <a:fillRef idx="0"/>
          <a:effectRef idx="0"/>
          <a:fontRef idx="minor"/>
        </p:style>
        <p:txBody>
          <a:bodyPr lIns="90000" rIns="90000" tIns="45000" bIns="45000" anchor="ctr">
            <a:noAutofit/>
          </a:bodyPr>
          <a:p>
            <a:pPr algn="ctr" defTabSz="914400">
              <a:lnSpc>
                <a:spcPct val="100000"/>
              </a:lnSpc>
              <a:spcBef>
                <a:spcPts val="799"/>
              </a:spcBef>
              <a:tabLst>
                <a:tab algn="l" pos="0"/>
              </a:tabLst>
            </a:pPr>
            <a:r>
              <a:rPr b="1" lang="en-US" sz="4000" spc="-1" strike="noStrike">
                <a:solidFill>
                  <a:srgbClr val="000000"/>
                </a:solidFill>
                <a:latin typeface="DejaVu Sans"/>
                <a:ea typeface="DejaVu Sans"/>
              </a:rPr>
              <a:t>Questions?</a:t>
            </a:r>
            <a:endParaRPr b="0" lang="en-GB" sz="4000" spc="-1" strike="noStrike">
              <a:solidFill>
                <a:srgbClr val="000000"/>
              </a:solidFill>
              <a:latin typeface="Arial"/>
            </a:endParaRPr>
          </a:p>
        </p:txBody>
      </p:sp>
      <p:sp>
        <p:nvSpPr>
          <p:cNvPr id="353" name="CustomShape 2"/>
          <p:cNvSpPr/>
          <p:nvPr/>
        </p:nvSpPr>
        <p:spPr>
          <a:xfrm>
            <a:off x="335520" y="764640"/>
            <a:ext cx="10739880" cy="490680"/>
          </a:xfrm>
          <a:prstGeom prst="rect">
            <a:avLst/>
          </a:prstGeom>
          <a:noFill/>
          <a:ln w="0">
            <a:noFill/>
          </a:ln>
        </p:spPr>
        <p:style>
          <a:lnRef idx="0"/>
          <a:fillRef idx="0"/>
          <a:effectRef idx="0"/>
          <a:fontRef idx="minor"/>
        </p:style>
        <p:txBody>
          <a:bodyPr lIns="90000" rIns="90000" tIns="45000" bIns="45000" anchor="t">
            <a:noAutofit/>
          </a:bodyPr>
          <a:p>
            <a:pPr defTabSz="914400">
              <a:lnSpc>
                <a:spcPct val="100000"/>
              </a:lnSpc>
            </a:pPr>
            <a:endParaRPr b="0" lang="en-GB" sz="1800" spc="-1" strike="noStrike">
              <a:solidFill>
                <a:srgbClr val="000000"/>
              </a:solidFill>
              <a:latin typeface="Arial"/>
              <a:ea typeface="DejaVu Sans"/>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 name="CustomShape 49"/>
          <p:cNvSpPr/>
          <p:nvPr/>
        </p:nvSpPr>
        <p:spPr>
          <a:xfrm>
            <a:off x="335520" y="764640"/>
            <a:ext cx="10739880" cy="490680"/>
          </a:xfrm>
          <a:prstGeom prst="rect">
            <a:avLst/>
          </a:prstGeom>
          <a:noFill/>
          <a:ln w="0">
            <a:noFill/>
          </a:ln>
        </p:spPr>
        <p:style>
          <a:lnRef idx="0"/>
          <a:fillRef idx="0"/>
          <a:effectRef idx="0"/>
          <a:fontRef idx="minor"/>
        </p:style>
        <p:txBody>
          <a:bodyPr lIns="90000" rIns="90000" tIns="45000" bIns="45000" anchor="t">
            <a:noAutofit/>
          </a:bodyPr>
          <a:p>
            <a:pPr defTabSz="914400">
              <a:lnSpc>
                <a:spcPct val="100000"/>
              </a:lnSpc>
            </a:pPr>
            <a:r>
              <a:rPr b="1" lang="en-US" sz="2400" spc="-1" strike="noStrike">
                <a:solidFill>
                  <a:srgbClr val="000000"/>
                </a:solidFill>
                <a:latin typeface="DejaVu Sans"/>
                <a:ea typeface="DejaVu Sans"/>
              </a:rPr>
              <a:t>Introduction</a:t>
            </a:r>
            <a:endParaRPr b="0" lang="en-GB" sz="2400" spc="-1" strike="noStrike">
              <a:solidFill>
                <a:srgbClr val="000000"/>
              </a:solidFill>
              <a:latin typeface="Arial"/>
            </a:endParaRPr>
          </a:p>
        </p:txBody>
      </p:sp>
      <p:sp>
        <p:nvSpPr>
          <p:cNvPr id="70" name="CustomShape 51"/>
          <p:cNvSpPr/>
          <p:nvPr/>
        </p:nvSpPr>
        <p:spPr>
          <a:xfrm>
            <a:off x="432720" y="1148040"/>
            <a:ext cx="10348920" cy="4896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71" name="CustomShape 52"/>
          <p:cNvSpPr/>
          <p:nvPr/>
        </p:nvSpPr>
        <p:spPr>
          <a:xfrm>
            <a:off x="432720" y="1148040"/>
            <a:ext cx="10348920" cy="4896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72" name="CustomShape 53"/>
          <p:cNvSpPr/>
          <p:nvPr/>
        </p:nvSpPr>
        <p:spPr>
          <a:xfrm>
            <a:off x="432720" y="1148040"/>
            <a:ext cx="10348920" cy="489600"/>
          </a:xfrm>
          <a:prstGeom prst="rect">
            <a:avLst/>
          </a:prstGeom>
          <a:noFill/>
          <a:ln w="0">
            <a:noFill/>
          </a:ln>
        </p:spPr>
        <p:style>
          <a:lnRef idx="0"/>
          <a:fillRef idx="0"/>
          <a:effectRef idx="0"/>
          <a:fontRef idx="minor"/>
        </p:style>
        <p:txBody>
          <a:bodyPr lIns="0" rIns="0" tIns="0" bIns="0" anchor="ctr">
            <a:noAutofit/>
          </a:bodyPr>
          <a:p>
            <a:pPr defTabSz="914400">
              <a:lnSpc>
                <a:spcPct val="100000"/>
              </a:lnSpc>
            </a:pPr>
            <a:r>
              <a:rPr b="1" lang="en-US" sz="2200" spc="-1" strike="noStrike">
                <a:solidFill>
                  <a:srgbClr val="666666"/>
                </a:solidFill>
                <a:latin typeface="DejaVu Sans"/>
                <a:ea typeface="DejaVu Sans"/>
              </a:rPr>
              <a:t>Detecting a Gap</a:t>
            </a:r>
            <a:endParaRPr b="0" lang="en-GB" sz="2200" spc="-1" strike="noStrike">
              <a:solidFill>
                <a:srgbClr val="000000"/>
              </a:solidFill>
              <a:latin typeface="Arial"/>
            </a:endParaRPr>
          </a:p>
        </p:txBody>
      </p:sp>
      <p:pic>
        <p:nvPicPr>
          <p:cNvPr id="73" name="" descr=""/>
          <p:cNvPicPr/>
          <p:nvPr/>
        </p:nvPicPr>
        <p:blipFill>
          <a:blip r:embed="rId1"/>
          <a:stretch/>
        </p:blipFill>
        <p:spPr>
          <a:xfrm>
            <a:off x="1620000" y="2253960"/>
            <a:ext cx="7941600" cy="3865320"/>
          </a:xfrm>
          <a:prstGeom prst="rect">
            <a:avLst/>
          </a:prstGeom>
          <a:ln w="0">
            <a:noFill/>
          </a:ln>
        </p:spPr>
      </p:pic>
      <p:sp>
        <p:nvSpPr>
          <p:cNvPr id="74" name=""/>
          <p:cNvSpPr/>
          <p:nvPr/>
        </p:nvSpPr>
        <p:spPr>
          <a:xfrm>
            <a:off x="6438600" y="1080000"/>
            <a:ext cx="3820680" cy="601560"/>
          </a:xfrm>
          <a:prstGeom prst="rect">
            <a:avLst/>
          </a:prstGeom>
          <a:noFill/>
          <a:ln w="0">
            <a:noFill/>
          </a:ln>
        </p:spPr>
        <p:style>
          <a:lnRef idx="0"/>
          <a:fillRef idx="0"/>
          <a:effectRef idx="0"/>
          <a:fontRef idx="minor"/>
        </p:style>
        <p:txBody>
          <a:bodyPr wrap="none" lIns="90000" rIns="90000" tIns="45000" bIns="45000" anchor="t">
            <a:noAutofit/>
          </a:bodyPr>
          <a:p>
            <a:pPr>
              <a:lnSpc>
                <a:spcPct val="100000"/>
              </a:lnSpc>
            </a:pPr>
            <a:r>
              <a:rPr b="1" lang="en-GB" sz="1800" spc="-1" strike="noStrike">
                <a:solidFill>
                  <a:srgbClr val="ff0000"/>
                </a:solidFill>
                <a:latin typeface="Arial"/>
                <a:ea typeface="DejaVu Sans"/>
              </a:rPr>
              <a:t>@Mattes: </a:t>
            </a:r>
            <a:endParaRPr b="0" lang="en-GB" sz="1800" spc="-1" strike="noStrike">
              <a:solidFill>
                <a:srgbClr val="000000"/>
              </a:solidFill>
              <a:latin typeface="Arial"/>
            </a:endParaRPr>
          </a:p>
          <a:p>
            <a:pPr>
              <a:lnSpc>
                <a:spcPct val="100000"/>
              </a:lnSpc>
            </a:pPr>
            <a:r>
              <a:rPr b="1" lang="en-GB" sz="1800" spc="-1" strike="noStrike">
                <a:solidFill>
                  <a:srgbClr val="ff0000"/>
                </a:solidFill>
                <a:latin typeface="Arial"/>
                <a:ea typeface="DejaVu Sans"/>
              </a:rPr>
              <a:t>RECREATE (TU Clausthal Colors)</a:t>
            </a: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 name="CustomShape 54"/>
          <p:cNvSpPr/>
          <p:nvPr/>
        </p:nvSpPr>
        <p:spPr>
          <a:xfrm>
            <a:off x="335520" y="764640"/>
            <a:ext cx="10739880" cy="490680"/>
          </a:xfrm>
          <a:prstGeom prst="rect">
            <a:avLst/>
          </a:prstGeom>
          <a:noFill/>
          <a:ln w="0">
            <a:noFill/>
          </a:ln>
        </p:spPr>
        <p:style>
          <a:lnRef idx="0"/>
          <a:fillRef idx="0"/>
          <a:effectRef idx="0"/>
          <a:fontRef idx="minor"/>
        </p:style>
        <p:txBody>
          <a:bodyPr lIns="90000" rIns="90000" tIns="45000" bIns="45000" anchor="t">
            <a:noAutofit/>
          </a:bodyPr>
          <a:p>
            <a:pPr defTabSz="914400">
              <a:lnSpc>
                <a:spcPct val="100000"/>
              </a:lnSpc>
            </a:pPr>
            <a:r>
              <a:rPr b="1" lang="en-US" sz="2400" spc="-1" strike="noStrike">
                <a:solidFill>
                  <a:srgbClr val="000000"/>
                </a:solidFill>
                <a:latin typeface="DejaVu Sans"/>
                <a:ea typeface="DejaVu Sans"/>
              </a:rPr>
              <a:t>Introduction</a:t>
            </a:r>
            <a:endParaRPr b="0" lang="en-GB" sz="2400" spc="-1" strike="noStrike">
              <a:solidFill>
                <a:srgbClr val="000000"/>
              </a:solidFill>
              <a:latin typeface="Arial"/>
            </a:endParaRPr>
          </a:p>
        </p:txBody>
      </p:sp>
      <p:sp>
        <p:nvSpPr>
          <p:cNvPr id="76" name="CustomShape 55"/>
          <p:cNvSpPr/>
          <p:nvPr/>
        </p:nvSpPr>
        <p:spPr>
          <a:xfrm>
            <a:off x="432720" y="1148040"/>
            <a:ext cx="10348920" cy="4896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77" name="CustomShape 56"/>
          <p:cNvSpPr/>
          <p:nvPr/>
        </p:nvSpPr>
        <p:spPr>
          <a:xfrm>
            <a:off x="432720" y="1148040"/>
            <a:ext cx="10348920" cy="4896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78" name="CustomShape 57"/>
          <p:cNvSpPr/>
          <p:nvPr/>
        </p:nvSpPr>
        <p:spPr>
          <a:xfrm>
            <a:off x="432720" y="1148040"/>
            <a:ext cx="10348920" cy="489600"/>
          </a:xfrm>
          <a:prstGeom prst="rect">
            <a:avLst/>
          </a:prstGeom>
          <a:noFill/>
          <a:ln w="0">
            <a:noFill/>
          </a:ln>
        </p:spPr>
        <p:style>
          <a:lnRef idx="0"/>
          <a:fillRef idx="0"/>
          <a:effectRef idx="0"/>
          <a:fontRef idx="minor"/>
        </p:style>
        <p:txBody>
          <a:bodyPr lIns="0" rIns="0" tIns="0" bIns="0" anchor="ctr">
            <a:noAutofit/>
          </a:bodyPr>
          <a:p>
            <a:pPr defTabSz="914400">
              <a:lnSpc>
                <a:spcPct val="100000"/>
              </a:lnSpc>
            </a:pPr>
            <a:r>
              <a:rPr b="1" lang="en-US" sz="2200" spc="-1" strike="noStrike">
                <a:solidFill>
                  <a:srgbClr val="666666"/>
                </a:solidFill>
                <a:latin typeface="DejaVu Sans"/>
                <a:ea typeface="DejaVu Sans"/>
              </a:rPr>
              <a:t>Closing the Gap</a:t>
            </a:r>
            <a:endParaRPr b="0" lang="en-GB" sz="2200" spc="-1" strike="noStrike">
              <a:solidFill>
                <a:srgbClr val="000000"/>
              </a:solidFill>
              <a:latin typeface="Arial"/>
            </a:endParaRPr>
          </a:p>
        </p:txBody>
      </p:sp>
      <p:sp>
        <p:nvSpPr>
          <p:cNvPr id="79" name=""/>
          <p:cNvSpPr/>
          <p:nvPr/>
        </p:nvSpPr>
        <p:spPr>
          <a:xfrm>
            <a:off x="6438600" y="1080000"/>
            <a:ext cx="3820680" cy="601560"/>
          </a:xfrm>
          <a:prstGeom prst="rect">
            <a:avLst/>
          </a:prstGeom>
          <a:noFill/>
          <a:ln w="0">
            <a:noFill/>
          </a:ln>
        </p:spPr>
        <p:style>
          <a:lnRef idx="0"/>
          <a:fillRef idx="0"/>
          <a:effectRef idx="0"/>
          <a:fontRef idx="minor"/>
        </p:style>
        <p:txBody>
          <a:bodyPr wrap="none" lIns="90000" rIns="90000" tIns="45000" bIns="45000" anchor="t">
            <a:noAutofit/>
          </a:bodyPr>
          <a:p>
            <a:pPr>
              <a:lnSpc>
                <a:spcPct val="100000"/>
              </a:lnSpc>
            </a:pPr>
            <a:r>
              <a:rPr b="1" lang="en-GB" sz="1800" spc="-1" strike="noStrike">
                <a:solidFill>
                  <a:srgbClr val="ff0000"/>
                </a:solidFill>
                <a:latin typeface="Arial"/>
                <a:ea typeface="DejaVu Sans"/>
              </a:rPr>
              <a:t>@Mattes: </a:t>
            </a:r>
            <a:endParaRPr b="0" lang="en-GB" sz="1800" spc="-1" strike="noStrike">
              <a:solidFill>
                <a:srgbClr val="000000"/>
              </a:solidFill>
              <a:latin typeface="Arial"/>
            </a:endParaRPr>
          </a:p>
          <a:p>
            <a:pPr>
              <a:lnSpc>
                <a:spcPct val="100000"/>
              </a:lnSpc>
            </a:pPr>
            <a:r>
              <a:rPr b="1" lang="en-GB" sz="1800" spc="-1" strike="noStrike">
                <a:solidFill>
                  <a:srgbClr val="ff0000"/>
                </a:solidFill>
                <a:latin typeface="Arial"/>
                <a:ea typeface="DejaVu Sans"/>
              </a:rPr>
              <a:t>RECREATE (TU Clausthal Colors)</a:t>
            </a:r>
            <a:endParaRPr b="0" lang="en-GB" sz="1800" spc="-1" strike="noStrike">
              <a:solidFill>
                <a:srgbClr val="000000"/>
              </a:solidFill>
              <a:latin typeface="Arial"/>
            </a:endParaRPr>
          </a:p>
        </p:txBody>
      </p:sp>
      <p:pic>
        <p:nvPicPr>
          <p:cNvPr id="80" name="" descr=""/>
          <p:cNvPicPr/>
          <p:nvPr/>
        </p:nvPicPr>
        <p:blipFill>
          <a:blip r:embed="rId1"/>
          <a:stretch/>
        </p:blipFill>
        <p:spPr>
          <a:xfrm>
            <a:off x="1920240" y="2595960"/>
            <a:ext cx="7894080" cy="2827440"/>
          </a:xfrm>
          <a:prstGeom prst="rect">
            <a:avLst/>
          </a:prstGeom>
          <a:ln w="0">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 name="CustomShape 58"/>
          <p:cNvSpPr/>
          <p:nvPr/>
        </p:nvSpPr>
        <p:spPr>
          <a:xfrm>
            <a:off x="335520" y="764640"/>
            <a:ext cx="10739880" cy="490680"/>
          </a:xfrm>
          <a:prstGeom prst="rect">
            <a:avLst/>
          </a:prstGeom>
          <a:noFill/>
          <a:ln w="0">
            <a:noFill/>
          </a:ln>
        </p:spPr>
        <p:style>
          <a:lnRef idx="0"/>
          <a:fillRef idx="0"/>
          <a:effectRef idx="0"/>
          <a:fontRef idx="minor"/>
        </p:style>
        <p:txBody>
          <a:bodyPr lIns="90000" rIns="90000" tIns="45000" bIns="45000" anchor="t">
            <a:noAutofit/>
          </a:bodyPr>
          <a:p>
            <a:pPr defTabSz="914400">
              <a:lnSpc>
                <a:spcPct val="100000"/>
              </a:lnSpc>
            </a:pPr>
            <a:r>
              <a:rPr b="1" lang="en-US" sz="2400" spc="-1" strike="noStrike">
                <a:solidFill>
                  <a:srgbClr val="000000"/>
                </a:solidFill>
                <a:latin typeface="DejaVu Sans"/>
                <a:ea typeface="DejaVu Sans"/>
              </a:rPr>
              <a:t>Introduction</a:t>
            </a:r>
            <a:endParaRPr b="0" lang="en-GB" sz="2400" spc="-1" strike="noStrike">
              <a:solidFill>
                <a:srgbClr val="000000"/>
              </a:solidFill>
              <a:latin typeface="Arial"/>
            </a:endParaRPr>
          </a:p>
        </p:txBody>
      </p:sp>
      <p:sp>
        <p:nvSpPr>
          <p:cNvPr id="82" name="CustomShape 59"/>
          <p:cNvSpPr/>
          <p:nvPr/>
        </p:nvSpPr>
        <p:spPr>
          <a:xfrm>
            <a:off x="432720" y="1148040"/>
            <a:ext cx="10348920" cy="4896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83" name="CustomShape 60"/>
          <p:cNvSpPr/>
          <p:nvPr/>
        </p:nvSpPr>
        <p:spPr>
          <a:xfrm>
            <a:off x="432720" y="1148040"/>
            <a:ext cx="10348920" cy="4896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84" name="CustomShape 61"/>
          <p:cNvSpPr/>
          <p:nvPr/>
        </p:nvSpPr>
        <p:spPr>
          <a:xfrm>
            <a:off x="432720" y="1148040"/>
            <a:ext cx="10348920" cy="489600"/>
          </a:xfrm>
          <a:prstGeom prst="rect">
            <a:avLst/>
          </a:prstGeom>
          <a:noFill/>
          <a:ln w="0">
            <a:noFill/>
          </a:ln>
        </p:spPr>
        <p:style>
          <a:lnRef idx="0"/>
          <a:fillRef idx="0"/>
          <a:effectRef idx="0"/>
          <a:fontRef idx="minor"/>
        </p:style>
        <p:txBody>
          <a:bodyPr lIns="0" rIns="0" tIns="0" bIns="0" anchor="ctr">
            <a:noAutofit/>
          </a:bodyPr>
          <a:p>
            <a:pPr defTabSz="914400">
              <a:lnSpc>
                <a:spcPct val="100000"/>
              </a:lnSpc>
            </a:pPr>
            <a:r>
              <a:rPr b="1" lang="en-US" sz="2200" spc="-1" strike="noStrike">
                <a:solidFill>
                  <a:srgbClr val="666666"/>
                </a:solidFill>
                <a:latin typeface="DejaVu Sans"/>
                <a:ea typeface="DejaVu Sans"/>
              </a:rPr>
              <a:t>Closing the Gap</a:t>
            </a:r>
            <a:endParaRPr b="0" lang="en-GB" sz="2200" spc="-1" strike="noStrike">
              <a:solidFill>
                <a:srgbClr val="000000"/>
              </a:solidFill>
              <a:latin typeface="Arial"/>
            </a:endParaRPr>
          </a:p>
        </p:txBody>
      </p:sp>
      <p:sp>
        <p:nvSpPr>
          <p:cNvPr id="85" name=""/>
          <p:cNvSpPr/>
          <p:nvPr/>
        </p:nvSpPr>
        <p:spPr>
          <a:xfrm>
            <a:off x="6438600" y="1080000"/>
            <a:ext cx="3820680" cy="601560"/>
          </a:xfrm>
          <a:prstGeom prst="rect">
            <a:avLst/>
          </a:prstGeom>
          <a:noFill/>
          <a:ln w="0">
            <a:noFill/>
          </a:ln>
        </p:spPr>
        <p:style>
          <a:lnRef idx="0"/>
          <a:fillRef idx="0"/>
          <a:effectRef idx="0"/>
          <a:fontRef idx="minor"/>
        </p:style>
        <p:txBody>
          <a:bodyPr wrap="none" lIns="90000" rIns="90000" tIns="45000" bIns="45000" anchor="t">
            <a:noAutofit/>
          </a:bodyPr>
          <a:p>
            <a:pPr>
              <a:lnSpc>
                <a:spcPct val="100000"/>
              </a:lnSpc>
            </a:pPr>
            <a:r>
              <a:rPr b="1" lang="en-GB" sz="1800" spc="-1" strike="noStrike">
                <a:solidFill>
                  <a:srgbClr val="ff0000"/>
                </a:solidFill>
                <a:latin typeface="Arial"/>
                <a:ea typeface="DejaVu Sans"/>
              </a:rPr>
              <a:t>@Mattes: </a:t>
            </a:r>
            <a:endParaRPr b="0" lang="en-GB" sz="1800" spc="-1" strike="noStrike">
              <a:solidFill>
                <a:srgbClr val="000000"/>
              </a:solidFill>
              <a:latin typeface="Arial"/>
            </a:endParaRPr>
          </a:p>
          <a:p>
            <a:pPr>
              <a:lnSpc>
                <a:spcPct val="100000"/>
              </a:lnSpc>
            </a:pPr>
            <a:r>
              <a:rPr b="1" lang="en-GB" sz="1800" spc="-1" strike="noStrike">
                <a:solidFill>
                  <a:srgbClr val="ff0000"/>
                </a:solidFill>
                <a:latin typeface="Arial"/>
                <a:ea typeface="DejaVu Sans"/>
              </a:rPr>
              <a:t>RECREATE (TU Clausthal Colors)</a:t>
            </a:r>
            <a:endParaRPr b="0" lang="en-GB" sz="1800" spc="-1" strike="noStrike">
              <a:solidFill>
                <a:srgbClr val="000000"/>
              </a:solidFill>
              <a:latin typeface="Arial"/>
            </a:endParaRPr>
          </a:p>
        </p:txBody>
      </p:sp>
      <p:pic>
        <p:nvPicPr>
          <p:cNvPr id="86" name="" descr=""/>
          <p:cNvPicPr/>
          <p:nvPr/>
        </p:nvPicPr>
        <p:blipFill>
          <a:blip r:embed="rId1"/>
          <a:stretch/>
        </p:blipFill>
        <p:spPr>
          <a:xfrm>
            <a:off x="1663200" y="2386440"/>
            <a:ext cx="8408160" cy="324648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6350" cap="flat" cmpd="sng" algn="ctr">
          <a:prstDash val="solid"/>
          <a:miter/>
        </a:ln>
        <a:ln w="12700" cap="flat" cmpd="sng" algn="ctr">
          <a:prstDash val="solid"/>
          <a:miter/>
        </a:ln>
        <a:ln w="1905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6350" cap="flat" cmpd="sng" algn="ctr">
          <a:prstDash val="solid"/>
          <a:miter/>
        </a:ln>
        <a:ln w="12700" cap="flat" cmpd="sng" algn="ctr">
          <a:prstDash val="solid"/>
          <a:miter/>
        </a:ln>
        <a:ln w="1905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6350" cap="flat" cmpd="sng" algn="ctr">
          <a:prstDash val="solid"/>
          <a:miter/>
        </a:ln>
        <a:ln w="12700" cap="flat" cmpd="sng" algn="ctr">
          <a:prstDash val="solid"/>
          <a:miter/>
        </a:ln>
        <a:ln w="1905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6350" cap="flat" cmpd="sng" algn="ctr">
          <a:prstDash val="solid"/>
          <a:miter/>
        </a:ln>
        <a:ln w="12700" cap="flat" cmpd="sng" algn="ctr">
          <a:prstDash val="solid"/>
          <a:miter/>
        </a:ln>
        <a:ln w="1905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6350" cap="flat" cmpd="sng" algn="ctr">
          <a:prstDash val="solid"/>
          <a:miter/>
        </a:ln>
        <a:ln w="12700" cap="flat" cmpd="sng" algn="ctr">
          <a:prstDash val="solid"/>
          <a:miter/>
        </a:ln>
        <a:ln w="1905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499</TotalTime>
  <Application>LibreOffice/24.2.6.2$Linux_X86_64 LibreOffice_project/420$Build-2</Application>
  <AppVersion>15.0000</AppVersion>
  <Words>3962</Words>
  <Paragraphs>438</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2013-05-21T09:22:36Z</dcterms:created>
  <dc:creator>Hooby</dc:creator>
  <dc:description/>
  <dc:language>en-US</dc:language>
  <cp:lastModifiedBy>Benjamin Leiding</cp:lastModifiedBy>
  <cp:lastPrinted>2024-11-24T23:27:16Z</cp:lastPrinted>
  <dcterms:modified xsi:type="dcterms:W3CDTF">2024-11-29T08:56:18Z</dcterms:modified>
  <cp:revision>3678</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HiddenSlides">
    <vt:i4>0</vt:i4>
  </property>
  <property fmtid="{D5CDD505-2E9C-101B-9397-08002B2CF9AE}" pid="3" name="HyperlinksChanged">
    <vt:bool>0</vt:bool>
  </property>
  <property fmtid="{D5CDD505-2E9C-101B-9397-08002B2CF9AE}" pid="4" name="LinksUpToDate">
    <vt:bool>0</vt:bool>
  </property>
  <property fmtid="{D5CDD505-2E9C-101B-9397-08002B2CF9AE}" pid="5" name="MMClips">
    <vt:i4>0</vt:i4>
  </property>
  <property fmtid="{D5CDD505-2E9C-101B-9397-08002B2CF9AE}" pid="6" name="Notes">
    <vt:i4>1</vt:i4>
  </property>
  <property fmtid="{D5CDD505-2E9C-101B-9397-08002B2CF9AE}" pid="7" name="PresentationFormat">
    <vt:lpwstr>Breitbild</vt:lpwstr>
  </property>
  <property fmtid="{D5CDD505-2E9C-101B-9397-08002B2CF9AE}" pid="8" name="ScaleCrop">
    <vt:bool>0</vt:bool>
  </property>
  <property fmtid="{D5CDD505-2E9C-101B-9397-08002B2CF9AE}" pid="9" name="ShareDoc">
    <vt:bool>0</vt:bool>
  </property>
  <property fmtid="{D5CDD505-2E9C-101B-9397-08002B2CF9AE}" pid="10" name="Slides">
    <vt:i4>66</vt:i4>
  </property>
</Properties>
</file>