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62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10.xml.rels" ContentType="application/vnd.openxmlformats-package.relationships+xml"/>
  <Override PartName="/ppt/slides/_rels/slide47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46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1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58.xml.rels" ContentType="application/vnd.openxmlformats-package.relationships+xml"/>
  <Override PartName="/ppt/slides/_rels/slide16.xml.rels" ContentType="application/vnd.openxmlformats-package.relationships+xml"/>
  <Override PartName="/ppt/slides/_rels/slide53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57.xml.rels" ContentType="application/vnd.openxmlformats-package.relationships+xml"/>
  <Override PartName="/ppt/slides/_rels/slide55.xml.rels" ContentType="application/vnd.openxmlformats-package.relationships+xml"/>
  <Override PartName="/ppt/slides/_rels/slide18.xml.rels" ContentType="application/vnd.openxmlformats-package.relationships+xml"/>
  <Override PartName="/ppt/slides/_rels/slide60.xml.rels" ContentType="application/vnd.openxmlformats-package.relationships+xml"/>
  <Override PartName="/ppt/slides/_rels/slide15.xml.rels" ContentType="application/vnd.openxmlformats-package.relationships+xml"/>
  <Override PartName="/ppt/slides/_rels/slide61.xml.rels" ContentType="application/vnd.openxmlformats-package.relationships+xml"/>
  <Override PartName="/ppt/slides/_rels/slide19.xml.rels" ContentType="application/vnd.openxmlformats-package.relationships+xml"/>
  <Override PartName="/ppt/slides/_rels/slide6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5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62.xml" ContentType="application/vnd.openxmlformats-officedocument.presentationml.slide+xml"/>
  <Override PartName="/ppt/slides/slide27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36DF3831-20D7-4686-B42C-887A90C81B7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34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400" cy="5572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3240" cy="5094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34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9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79E07B06-6EFA-484E-84D2-15DE0E9AF15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912240" y="1268280"/>
            <a:ext cx="92034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400" cy="557280"/>
          </a:xfrm>
          <a:prstGeom prst="rect">
            <a:avLst/>
          </a:prstGeom>
          <a:ln w="0">
            <a:noFill/>
          </a:ln>
        </p:spPr>
      </p:pic>
      <p:pic>
        <p:nvPicPr>
          <p:cNvPr id="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3240" cy="509400"/>
          </a:xfrm>
          <a:prstGeom prst="rect">
            <a:avLst/>
          </a:prstGeom>
          <a:ln w="0">
            <a:noFill/>
          </a:ln>
        </p:spPr>
      </p:pic>
      <p:sp>
        <p:nvSpPr>
          <p:cNvPr id="15" name="CustomShape 4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ustomShape 5"/>
          <p:cNvSpPr/>
          <p:nvPr/>
        </p:nvSpPr>
        <p:spPr>
          <a:xfrm>
            <a:off x="11438640" y="6453360"/>
            <a:ext cx="7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B40536D8-D872-4CC1-B8CB-6880706658F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ustomShape 6"/>
          <p:cNvSpPr/>
          <p:nvPr/>
        </p:nvSpPr>
        <p:spPr>
          <a:xfrm>
            <a:off x="0" y="6642720"/>
            <a:ext cx="12179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FE3BDD6-3671-47A2-B358-DF0CC7D6252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2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25" name="CustomShape 4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CustomShape 5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" name="CustomShape 2"/>
          <p:cNvSpPr/>
          <p:nvPr/>
        </p:nvSpPr>
        <p:spPr>
          <a:xfrm>
            <a:off x="11438640" y="6453360"/>
            <a:ext cx="7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276382EF-3D4E-4FD0-A96D-D6A62A945C5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ustomShape 3"/>
          <p:cNvSpPr/>
          <p:nvPr/>
        </p:nvSpPr>
        <p:spPr>
          <a:xfrm>
            <a:off x="912240" y="1268280"/>
            <a:ext cx="92034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7400" cy="557280"/>
          </a:xfrm>
          <a:prstGeom prst="rect">
            <a:avLst/>
          </a:prstGeom>
          <a:ln w="0">
            <a:noFill/>
          </a:ln>
        </p:spPr>
      </p:pic>
      <p:pic>
        <p:nvPicPr>
          <p:cNvPr id="33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3240" cy="509400"/>
          </a:xfrm>
          <a:prstGeom prst="rect">
            <a:avLst/>
          </a:prstGeom>
          <a:ln w="0">
            <a:noFill/>
          </a:ln>
        </p:spPr>
      </p:pic>
      <p:sp>
        <p:nvSpPr>
          <p:cNvPr id="34" name="CustomShape 4"/>
          <p:cNvSpPr/>
          <p:nvPr/>
        </p:nvSpPr>
        <p:spPr>
          <a:xfrm>
            <a:off x="11444760" y="0"/>
            <a:ext cx="736560" cy="68454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" name="CustomShape 5"/>
          <p:cNvSpPr/>
          <p:nvPr/>
        </p:nvSpPr>
        <p:spPr>
          <a:xfrm>
            <a:off x="11438640" y="6453360"/>
            <a:ext cx="75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fld id="{02A9C6A3-999E-4E97-8FFA-4373A22E761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CustomShape 6"/>
          <p:cNvSpPr/>
          <p:nvPr/>
        </p:nvSpPr>
        <p:spPr>
          <a:xfrm>
            <a:off x="0" y="6642720"/>
            <a:ext cx="121795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How to Write a Thesis (or a Research Paper)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How-To-Write-A-Paper-Thesis/tree/main?tab=readme-ov-file" TargetMode="External"/><Relationship Id="rId3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hyperlink" Target="https://scholar.google.de/" TargetMode="External"/><Relationship Id="rId2" Type="http://schemas.openxmlformats.org/officeDocument/2006/relationships/hyperlink" Target="https://ieeexplore.ieee.org/Xplore/home.jsp" TargetMode="External"/><Relationship Id="rId3" Type="http://schemas.openxmlformats.org/officeDocument/2006/relationships/hyperlink" Target="https://dl.acm.org/" TargetMode="External"/><Relationship Id="rId4" Type="http://schemas.openxmlformats.org/officeDocument/2006/relationships/hyperlink" Target="https://aisel.aisnet.org/" TargetMode="External"/><Relationship Id="rId5" Type="http://schemas.openxmlformats.org/officeDocument/2006/relationships/slideLayout" Target="../slideLayouts/slideLayout4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rofile/Rodrigo-Silva-20/publication/320704338_Systematic_Literature_Review_in_Computer_Science_-_A_Practical_Guide/links/59f631caaca272607e2bc1c1/Systematic-Literature-Review-in-Computer-Science-A-Practical-Guide.pdf" TargetMode="External"/><Relationship Id="rId2" Type="http://schemas.openxmlformats.org/officeDocument/2006/relationships/slideLayout" Target="../slideLayouts/slideLayout4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hyperlink" Target="https://dl.acm.org/doi/abs/10.1145/2968219.2971409?casa_token=pcECnMEn_rAAAAAA:U80ycQ-3fALbvGq-BTCEbAVdA5Vk8v4BagXobWQDL2_Fv43nyAn_jgqYOBNR6X5UzxuixQ0vDXAM" TargetMode="External"/><Relationship Id="rId2" Type="http://schemas.openxmlformats.org/officeDocument/2006/relationships/slideLayout" Target="../slideLayouts/slideLayout4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YJSehRlU34w" TargetMode="External"/><Relationship Id="rId2" Type="http://schemas.openxmlformats.org/officeDocument/2006/relationships/slideLayout" Target="../slideLayouts/slideLayout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hyperlink" Target="https://www.latex-tutorial.com/tutorials/" TargetMode="External"/><Relationship Id="rId2" Type="http://schemas.openxmlformats.org/officeDocument/2006/relationships/hyperlink" Target="https://www.cs.princeton.edu/courses/archive/spr10/cos433/Latex/latex-guide.pdf" TargetMode="External"/><Relationship Id="rId3" Type="http://schemas.openxmlformats.org/officeDocument/2006/relationships/hyperlink" Target="https://www.economics.utoronto.ca/osborne/latex/BIBTEX.HTM" TargetMode="External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rofile/Rodrigo-Silva-20/publication/320704338_Systematic_Literature_Review_in_Computer_Science_-_A_Practical_Guide/links/59f631caaca272607e2bc1c1/Systematic-Literature-Review-in-Computer-Science-A-Practical-Guide.pdf" TargetMode="External"/><Relationship Id="rId2" Type="http://schemas.openxmlformats.org/officeDocument/2006/relationships/slideLayout" Target="../slideLayouts/slideLayout4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hyperlink" Target="https://www.jstor.org/stable/25148625" TargetMode="External"/><Relationship Id="rId2" Type="http://schemas.openxmlformats.org/officeDocument/2006/relationships/hyperlink" Target="https://journals.sagepub.com/doi/pdf/10.1177/14767503030011002" TargetMode="External"/><Relationship Id="rId3" Type="http://schemas.openxmlformats.org/officeDocument/2006/relationships/hyperlink" Target="https://www.jstor.org/stable/23043488" TargetMode="External"/><Relationship Id="rId4" Type="http://schemas.openxmlformats.org/officeDocument/2006/relationships/slideLayout" Target="../slideLayouts/slideLayout2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6"/>
          <p:cNvSpPr/>
          <p:nvPr/>
        </p:nvSpPr>
        <p:spPr>
          <a:xfrm>
            <a:off x="527400" y="1412640"/>
            <a:ext cx="10363320" cy="15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H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o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w 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to 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W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ri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te 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a 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h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si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s, 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or 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a 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s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ar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c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h 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P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a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p</a:t>
            </a: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er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A </a:t>
            </a: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Sh</a:t>
            </a: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ort </a:t>
            </a: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Int</a:t>
            </a: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rod</a:t>
            </a: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uct</a:t>
            </a:r>
            <a:r>
              <a:rPr b="1" i="1" lang="de-DE" sz="2400" spc="-1" strike="noStrike">
                <a:solidFill>
                  <a:srgbClr val="008c4f"/>
                </a:solidFill>
                <a:latin typeface="Arial Unicode MS"/>
                <a:ea typeface="DejaVu Sans"/>
              </a:rPr>
              <a:t>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ustomShape 7"/>
          <p:cNvSpPr/>
          <p:nvPr/>
        </p:nvSpPr>
        <p:spPr>
          <a:xfrm>
            <a:off x="527400" y="2852640"/>
            <a:ext cx="1036332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TU Clausthal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Center for Digital Technologies (DIGIT)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Institute for Software and Systems Engineering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www.etce-lab.com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49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5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CustomShape 5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CustomShape 5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Detecting a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620000" y="2253960"/>
            <a:ext cx="7942320" cy="3866040"/>
          </a:xfrm>
          <a:prstGeom prst="rect">
            <a:avLst/>
          </a:prstGeom>
          <a:ln w="0">
            <a:noFill/>
          </a:ln>
        </p:spPr>
      </p:pic>
      <p:sp>
        <p:nvSpPr>
          <p:cNvPr id="84" name=""/>
          <p:cNvSpPr txBox="1"/>
          <p:nvPr/>
        </p:nvSpPr>
        <p:spPr>
          <a:xfrm>
            <a:off x="6438600" y="108000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54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5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CustomShape 5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8" name="CustomShape 5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Closing the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6438600" y="108000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920240" y="2595960"/>
            <a:ext cx="7894800" cy="282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58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5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3" name="CustomShape 6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6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Closing the Gap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6438600" y="108000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663200" y="2386440"/>
            <a:ext cx="8408880" cy="32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67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6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CustomShape 6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CustomShape 7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Trivium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438600" y="108000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2839320" y="1976760"/>
            <a:ext cx="6056640" cy="406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7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7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5" name="CustomShape 7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CustomShape 7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Trivium – Research Paper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6438600" y="108000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1501200" y="2172240"/>
            <a:ext cx="8732880" cy="367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7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7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CustomShape 7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2" name="CustomShape 7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Questions (RQ) – Paper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6438600" y="108000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729800" y="1843560"/>
            <a:ext cx="8275680" cy="43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79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8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CustomShape 8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8" name="CustomShape 8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Questions (RQ) – Thesis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6438600" y="108000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1710720" y="1838880"/>
            <a:ext cx="8313840" cy="434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8"/>
          <p:cNvSpPr/>
          <p:nvPr/>
        </p:nvSpPr>
        <p:spPr>
          <a:xfrm>
            <a:off x="335520" y="4406760"/>
            <a:ext cx="1073916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Research Methods</a:t>
            </a:r>
            <a:endParaRPr b="0" lang="en-GB" sz="3000" spc="-1" strike="noStrike">
              <a:solidFill>
                <a:srgbClr val="008c4f"/>
              </a:solidFill>
              <a:latin typeface="Arial"/>
            </a:endParaRPr>
          </a:p>
        </p:txBody>
      </p:sp>
      <p:sp>
        <p:nvSpPr>
          <p:cNvPr id="122" name="CustomShape 9"/>
          <p:cNvSpPr/>
          <p:nvPr/>
        </p:nvSpPr>
        <p:spPr>
          <a:xfrm>
            <a:off x="335520" y="2906640"/>
            <a:ext cx="10739160" cy="14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6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63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you involved in any climate change or sustainability movement / organization / party / etc. – if yes, which one?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No? → Type “no”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Yes? → Type the name/abbreviation, e.g., “XR” (Extinction Rebellion), “FF” (Fridays for Future), 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6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6840000" y="1800000"/>
            <a:ext cx="180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TODO!</a:t>
            </a:r>
            <a:endParaRPr b="1" lang="en-GB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83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CustomShape 8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9" name="CustomShape 8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CustomShape 8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Information Systems Research Methods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87"/>
          <p:cNvSpPr/>
          <p:nvPr/>
        </p:nvSpPr>
        <p:spPr>
          <a:xfrm>
            <a:off x="360000" y="2859480"/>
            <a:ext cx="9000000" cy="2180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2" name="CustomShape 88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 Information System (IS) Research Methods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Science Research (DSR)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Research (AR)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Design Research (ADR)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3552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 and Disclaimer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335520" y="126828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Alex Norta, who taught the course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“How to Conduct Research? Thinking, research methods, structuring publications”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at Tallinn University of Technology, which inspired and formed the foundation of this presentation.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89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90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you involved in any climate change or sustainability movement / organization / party / etc. – if yes, which one?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No? → Type “no”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Yes? → Type the name/abbreviation, e.g., “XR” (Extinction Rebellion), “FF” (Fridays for Future), 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9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Design Science Research (DSR)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6840000" y="1800000"/>
            <a:ext cx="180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TODO!</a:t>
            </a:r>
            <a:endParaRPr b="1" lang="en-GB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9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93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you involved in any climate change or sustainability movement / organization / party / etc. – if yes, which one?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No? → Type “no”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Yes? → Type the name/abbreviation, e.g., “XR” (Extinction Rebellion), “FF” (Fridays for Future), 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9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Action Research (AR)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840000" y="1800000"/>
            <a:ext cx="180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TODO!</a:t>
            </a:r>
            <a:endParaRPr b="1" lang="en-GB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95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Methods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CustomShape 96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you involved in any climate change or sustainability movement / organization / party / etc. – if yes, which one?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No? → Type “no”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Yes? → Type the name/abbreviation, e.g., “XR” (Extinction Rebellion), “FF” (Fridays for Future), 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9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Action Design Research (ADR)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6840000" y="1800000"/>
            <a:ext cx="180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TODO!</a:t>
            </a:r>
            <a:endParaRPr b="1" lang="en-GB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0"/>
          <p:cNvSpPr/>
          <p:nvPr/>
        </p:nvSpPr>
        <p:spPr>
          <a:xfrm>
            <a:off x="335520" y="4406760"/>
            <a:ext cx="1073916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11"/>
          <p:cNvSpPr/>
          <p:nvPr/>
        </p:nvSpPr>
        <p:spPr>
          <a:xfrm>
            <a:off x="335520" y="2906640"/>
            <a:ext cx="10739160" cy="14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0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10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CustomShape 10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CustomShape 10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RQs – Paper vs. Thesis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6438600" y="108000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358920" y="2520000"/>
            <a:ext cx="5761080" cy="301644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6480000" y="2700000"/>
            <a:ext cx="482472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00"/>
          <p:cNvSpPr/>
          <p:nvPr/>
        </p:nvSpPr>
        <p:spPr>
          <a:xfrm>
            <a:off x="335520" y="4406760"/>
            <a:ext cx="1073916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 – Research Paper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101"/>
          <p:cNvSpPr/>
          <p:nvPr/>
        </p:nvSpPr>
        <p:spPr>
          <a:xfrm>
            <a:off x="335520" y="2906640"/>
            <a:ext cx="10739160" cy="14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06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10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10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9" name="CustomShape 10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Map – Overview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6438600" y="108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1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11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CustomShape 11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11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Abstract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6438600" y="108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3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13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CustomShape 13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CustomShape 13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Section 1 (Introduction)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6438600" y="108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14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11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11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CustomShape 11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Section 2 (Bridge Section)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6438600" y="108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35520" y="4406760"/>
            <a:ext cx="1073916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2"/>
          <p:cNvSpPr/>
          <p:nvPr/>
        </p:nvSpPr>
        <p:spPr>
          <a:xfrm>
            <a:off x="335520" y="2906640"/>
            <a:ext cx="10739160" cy="14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18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11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CustomShape 12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12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Section 3/4/5 (Answers to RQs)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6364080" y="41832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2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12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CustomShape 12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CustomShape 12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Section 6/7/8 (Evaluation/Conclusion/References)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6364080" y="41832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98"/>
          <p:cNvSpPr/>
          <p:nvPr/>
        </p:nvSpPr>
        <p:spPr>
          <a:xfrm>
            <a:off x="335520" y="4406760"/>
            <a:ext cx="1073916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Structure – Thesis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99"/>
          <p:cNvSpPr/>
          <p:nvPr/>
        </p:nvSpPr>
        <p:spPr>
          <a:xfrm>
            <a:off x="335520" y="2906640"/>
            <a:ext cx="10739160" cy="14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26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12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CustomShape 12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12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</a:t>
            </a:r>
            <a:r>
              <a:rPr b="1" lang="en-US" sz="1800" spc="-1" strike="noStrike">
                <a:solidFill>
                  <a:srgbClr val="666666"/>
                </a:solidFill>
                <a:latin typeface="DejaVu Sans"/>
                <a:ea typeface="DejaVu Sans"/>
              </a:rPr>
              <a:t> – Overview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6364080" y="41832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34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13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CustomShape 13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CustomShape 13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Abstract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6438600" y="108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38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13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CustomShape 14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CustomShape 14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Section 1 (Introduction)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6438600" y="108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4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14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5" name="CustomShape 14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6" name="CustomShape 14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Section 3/4/5 (Answers to RQs)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6480000" y="72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5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– Thesis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15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0" name="CustomShape 15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CustomShape 15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Mind 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 – Appendix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6480000" y="72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2"/>
          <p:cNvSpPr/>
          <p:nvPr/>
        </p:nvSpPr>
        <p:spPr>
          <a:xfrm>
            <a:off x="335520" y="4406760"/>
            <a:ext cx="1073916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Running Case – Seminar Paper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13"/>
          <p:cNvSpPr/>
          <p:nvPr/>
        </p:nvSpPr>
        <p:spPr>
          <a:xfrm>
            <a:off x="335520" y="2906640"/>
            <a:ext cx="10739160" cy="14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54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15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7" name="CustomShape 15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CustomShape 15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158"/>
          <p:cNvSpPr/>
          <p:nvPr/>
        </p:nvSpPr>
        <p:spPr>
          <a:xfrm>
            <a:off x="360000" y="2859480"/>
            <a:ext cx="9000000" cy="2000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CustomShape 159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seminar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RQ-1: What is a good way to review and process literature?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RQ-2: What is a good way to structure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RQ-3: What is a good way to write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4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stomShape 1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CustomShape 1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CustomShape 1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CustomShape 17"/>
          <p:cNvSpPr/>
          <p:nvPr/>
        </p:nvSpPr>
        <p:spPr>
          <a:xfrm>
            <a:off x="360000" y="2859480"/>
            <a:ext cx="9000000" cy="2180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CustomShape 19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the general document structure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6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16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CustomShape 16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CustomShape 16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165"/>
          <p:cNvSpPr/>
          <p:nvPr/>
        </p:nvSpPr>
        <p:spPr>
          <a:xfrm>
            <a:off x="360000" y="2859480"/>
            <a:ext cx="9000000" cy="2000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CustomShape 166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seminar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RQ-1: What is a good way to review and process literature?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RQ-2: What is a good way to structure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RQ-3: What is a good way to write your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167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i="1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not be the best and most well defined RQs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7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17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0" name="CustomShape 17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1" name="CustomShape 17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Literature Sources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176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Google Scholar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Journals/Conferences/Magazines/etc., eg.,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IEEE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ACM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AISeL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Libraries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Researcher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8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18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5" name="CustomShape 18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CustomShape 18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Systematic Literature Review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186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Systematic Literature Review in Computer Science - A Practical Guide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 the specific steps of writing your 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77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17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0" name="CustomShape 17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18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Good” Literature – Examples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181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Peer-reviewed paper, journals, poster, 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Scientific books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(Bachelor-, Master-, PhD-Thesis)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(Patents)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46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14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5" name="CustomShape 18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CustomShape 19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Difficult” Literature – Examples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194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Whitepaper / Technical Reports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Websites (Blogs, Newspaper, etc.)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Unreviewed scientific materials (e.g., arXiv.org)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Peer-reviewed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≠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good literature (e.g., bogus/predatory conferences)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5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19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0" name="CustomShape 19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19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How to Read a Paper?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199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Critical thinking!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references of papers that you read!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2520000" y="2160000"/>
            <a:ext cx="6480000" cy="2442240"/>
          </a:xfrm>
          <a:prstGeom prst="rect">
            <a:avLst/>
          </a:prstGeom>
          <a:ln w="0">
            <a:noFill/>
          </a:ln>
        </p:spPr>
      </p:pic>
      <p:sp>
        <p:nvSpPr>
          <p:cNvPr id="254" name=""/>
          <p:cNvSpPr txBox="1"/>
          <p:nvPr/>
        </p:nvSpPr>
        <p:spPr>
          <a:xfrm>
            <a:off x="6438960" y="108036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20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20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CustomShape 20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CustomShape 20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Identify Your Gap and Define Your RQs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6438960" y="1080360"/>
            <a:ext cx="382140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@Mattes: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RECREATE (TU Clausthal Colors)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tretch/>
        </p:blipFill>
        <p:spPr>
          <a:xfrm>
            <a:off x="1696320" y="1843560"/>
            <a:ext cx="8323200" cy="475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20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0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3" name="CustomShape 20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CustomShape 20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LaTex vs. Word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232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LibreOffice / Word: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Nice for short paper (1-3 pages)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Awful for long papers and complex structures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Move one figure and you may accidentally summon Satan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ffffff"/>
                </a:solidFill>
                <a:highlight>
                  <a:srgbClr val="ffffff"/>
                </a:highlight>
                <a:uFillTx/>
                <a:latin typeface="DejaVu Sans"/>
              </a:rPr>
              <a:t>LaTex: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</a:rPr>
              <a:t>Simple scripting language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</a:rPr>
              <a:t>Professional results, customizable and reusable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</a:rPr>
              <a:t>Visualize complex mathematical equations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</a:rPr>
              <a:t>Awesome reference management (Bibtex)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</a:rPr>
              <a:t>Required by most conferences, journals, etc.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DejaVu Sans"/>
              </a:rPr>
              <a:t>Many templates available (Paper, Bachelor, Master, PhD, Book, etc.)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233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3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CustomShape 23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9" name="CustomShape 23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LaTex vs. Word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237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LibreOffice / Word: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Nice for short paper (1-3 pages)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Awful for long papers and complex structures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Move one figure and you may accidentally summon Satan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</a:rPr>
              <a:t>LaTex: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Simple scripting language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Professional results, customizable and reusable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Visualize complex mathematical equations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Awesome reference management (Bibtex)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Required by most conferences, journals, etc.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</a:rPr>
              <a:t>Many templates available (Paper, Bachelor, Master, PhD, Book, etc.)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208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0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21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CustomShape 21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Tips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38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Tell a story!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BUT, don’t write about your personal journey from the problem to the solution. Instead, write about the final and 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correct”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approach that leads to the solution.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for your audience? (Beginners vs. Experts)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you writing a BA/MA/PhD-Thesis, a seminar paper or a research paper?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is only 25% of the work, the other 75% happen before you even start writing.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3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3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CustomShape 3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3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38"/>
          <p:cNvSpPr/>
          <p:nvPr/>
        </p:nvSpPr>
        <p:spPr>
          <a:xfrm>
            <a:off x="360000" y="2859480"/>
            <a:ext cx="9000000" cy="2180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CustomShape 39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the general document structure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39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4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CustomShape 24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CustomShape 24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Tips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243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spelling mistakes.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iterations and proof-read several times.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template guidelines.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long sentences.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Clarify special notations.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Figures are very helpful, but make sure to properly integrate them into you text (reference, comment, analyze).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equations if necessary, but be careful (+ same as for figures).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Balance between details and abstract ideas (page limits).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Making a claim? Provide a source or proof it!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21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21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21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CustomShape 21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A Good Abstract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244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paper about?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State of the Art?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detected gap?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main questions to be answered pertaining to the gap?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is the solution good/better than other solutions?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  <p:sp>
        <p:nvSpPr>
          <p:cNvPr id="286" name="CustomShape 245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Roughly 100-200 words, depending on scope of publication, e.g., seminar paper vs. PhD-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  <p:sp>
        <p:nvSpPr>
          <p:cNvPr id="287" name="CustomShape 246"/>
          <p:cNvSpPr/>
          <p:nvPr/>
        </p:nvSpPr>
        <p:spPr>
          <a:xfrm>
            <a:off x="1080000" y="2700000"/>
            <a:ext cx="9180000" cy="2180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216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21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CustomShape 21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1" name="CustomShape 21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Introduction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6480000" y="72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22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22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5" name="CustomShape 22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CustomShape 22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Main Part 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6480000" y="720000"/>
            <a:ext cx="83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1" lang="en-GB" sz="1800" spc="-1" strike="noStrike">
                <a:solidFill>
                  <a:srgbClr val="ff0000"/>
                </a:solidFill>
                <a:latin typeface="Arial"/>
              </a:rPr>
              <a:t>TODO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228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4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0" name="CustomShape 24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CustomShape 24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A Good Conclusion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29"/>
          <p:cNvSpPr/>
          <p:nvPr/>
        </p:nvSpPr>
        <p:spPr>
          <a:xfrm>
            <a:off x="1122480" y="2520000"/>
            <a:ext cx="9180000" cy="2520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3" name="CustomShape 230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summary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RQ-1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RQ-2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Answer to RQ-3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(Evaluation)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Font typeface="OpenSymbol"/>
              <a:buAutoNum type="arabicParenR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Future Work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224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22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6" name="CustomShape 22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CustomShape 22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References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231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sources (book, paper, phd/master thesis, website, journal, etc.)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vs. indirect citations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Penguins are black and white”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authors [Ref.] argue that penguins are black and white.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citation styles (IEEE, APA, MLA, etc.)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not your own idea or work? Provide reference to the original source!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25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Running Case – Seminar Paper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25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CustomShape 25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CustomShape 25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Write Your Paper – References (BibTex – Example)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54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 for the publication “Self-managed and blockchain-based vehicular ad-hoc networks ” -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72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@inproceedings{leiding2016self,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title={Self-managed and blockchain-based vehicular ad-hoc networks},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author={Leiding, Benjamin and Memarmoshrefi, Parisa and Hogrefe, Dieter},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booktitle={Proceedings of the 2016 ACM international joint conference on pervasive and ubiquitous computing: adjunct},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pages={137--140},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108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year={2016}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720000" defTabSz="9144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}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3"/>
          <p:cNvSpPr/>
          <p:nvPr/>
        </p:nvSpPr>
        <p:spPr>
          <a:xfrm>
            <a:off x="335520" y="4406760"/>
            <a:ext cx="10739160" cy="134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Additional Resources 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335520" y="2906640"/>
            <a:ext cx="10739160" cy="148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 Template – Paper  →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highlight>
                  <a:srgbClr val="ffff00"/>
                </a:highlight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Mind Map Template – Thesis → 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Latex – Paper (Springer) → 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Latex – Paper (IEEE) → Link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Latex – Thesis → 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18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Templates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89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190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simple guide to LaTeX – Step by Step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Beginner’s Guide to LaTex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Using BibTex: A Short Guide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19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LaTex Tutorials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26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CustomShape 2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CustomShape 2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CustomShape 2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CustomShape 30"/>
          <p:cNvSpPr/>
          <p:nvPr/>
        </p:nvSpPr>
        <p:spPr>
          <a:xfrm>
            <a:off x="360000" y="2859480"/>
            <a:ext cx="9000000" cy="2180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CustomShape 31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general document structure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6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16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CustomShape 16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CustomShape 170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Systematic Literature Review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172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defTabSz="914400">
              <a:lnSpc>
                <a:spcPct val="100000"/>
              </a:lnSpc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Systematic Literature Review in Computer Science - A Practical Guide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 the specific steps of writing your </a:t>
            </a:r>
            <a:endParaRPr b="0" lang="en-GB" sz="1800" spc="-1" strike="noStrike">
              <a:solidFill>
                <a:srgbClr val="000000"/>
              </a:solidFill>
              <a:latin typeface="Arial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48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149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Science Research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Research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Action Design Research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19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Research Methods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35520" y="126864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34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We Only Have One Planet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3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CustomShape 6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CustomShape 66"/>
          <p:cNvSpPr/>
          <p:nvPr/>
        </p:nvSpPr>
        <p:spPr>
          <a:xfrm>
            <a:off x="263520" y="6492240"/>
            <a:ext cx="106128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Hannah Ritchie and Max Roser, adapted for svg and smartphone by Eric Fisk – https://commons.wikimedia.org/wiki/File:Greenhouse_gas_emission_scenarios_01.svg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6" name="Grafik 1" descr=""/>
          <p:cNvPicPr/>
          <p:nvPr/>
        </p:nvPicPr>
        <p:blipFill>
          <a:blip r:embed="rId2"/>
          <a:srcRect l="0" t="8759" r="0" b="0"/>
          <a:stretch/>
        </p:blipFill>
        <p:spPr>
          <a:xfrm>
            <a:off x="2710440" y="1643400"/>
            <a:ext cx="6245640" cy="4843800"/>
          </a:xfrm>
          <a:prstGeom prst="rect">
            <a:avLst/>
          </a:prstGeom>
          <a:ln w="0">
            <a:noFill/>
          </a:ln>
        </p:spPr>
      </p:pic>
      <p:sp>
        <p:nvSpPr>
          <p:cNvPr id="337" name="CustomShape 195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Climate Change – Global GHG Emission Pathways (2019)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3254760" y="553680"/>
            <a:ext cx="68252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GB" sz="1800" spc="-1" strike="noStrike" u="sng">
                <a:solidFill>
                  <a:srgbClr val="ff0000"/>
                </a:solidFill>
                <a:highlight>
                  <a:srgbClr val="ffff00"/>
                </a:highlight>
                <a:uFillTx/>
                <a:latin typeface="Arial"/>
              </a:rPr>
              <a:t>References boxes bei allen Bildern die Mattes noch recreaten soll</a:t>
            </a:r>
            <a:endParaRPr b="0" lang="en-GB" sz="1800" spc="-1" strike="noStrike" u="sng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2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2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CustomShape 23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4"/>
          <p:cNvSpPr/>
          <p:nvPr/>
        </p:nvSpPr>
        <p:spPr>
          <a:xfrm>
            <a:off x="360000" y="2859480"/>
            <a:ext cx="9000000" cy="21805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25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write a thesis, or a research 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required theoretical concepts to write a good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the general document structure?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are the specific steps of writing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40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41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CustomShape 42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CustomShape 44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Creative Process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43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awesome</a:t>
            </a:r>
            <a:endParaRPr b="0" lang="en-GB" sz="2400" spc="-1" strike="noStrike">
              <a:solidFill>
                <a:srgbClr val="000000"/>
              </a:solidFill>
              <a:latin typeface="roboto"/>
              <a:ea typeface="Source Han Sans CN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tricky</a:t>
            </a:r>
            <a:endParaRPr b="0" lang="en-GB" sz="2400" spc="-1" strike="noStrike">
              <a:solidFill>
                <a:srgbClr val="000000"/>
              </a:solidFill>
              <a:latin typeface="roboto"/>
              <a:ea typeface="Source Han Sans CN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shit</a:t>
            </a:r>
            <a:endParaRPr b="0" lang="en-GB" sz="2400" spc="-1" strike="noStrike">
              <a:solidFill>
                <a:srgbClr val="000000"/>
              </a:solidFill>
              <a:latin typeface="roboto"/>
              <a:ea typeface="Source Han Sans CN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I am shit</a:t>
            </a:r>
            <a:endParaRPr b="0" lang="en-GB" sz="2400" spc="-1" strike="noStrike">
              <a:solidFill>
                <a:srgbClr val="000000"/>
              </a:solidFill>
              <a:latin typeface="roboto"/>
              <a:ea typeface="Source Han Sans CN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might be OK</a:t>
            </a:r>
            <a:endParaRPr b="0" lang="en-GB" sz="2400" spc="-1" strike="noStrike">
              <a:solidFill>
                <a:srgbClr val="000000"/>
              </a:solidFill>
              <a:latin typeface="roboto"/>
              <a:ea typeface="Source Han Sans CN"/>
            </a:endParaRPr>
          </a:p>
          <a:p>
            <a:pPr marL="216000" indent="-216000" algn="ctr" defTabSz="914400">
              <a:lnSpc>
                <a:spcPct val="115000"/>
              </a:lnSpc>
              <a:buClr>
                <a:srgbClr val="008c4f"/>
              </a:buClr>
              <a:buFont typeface="OpenSymbol"/>
              <a:buAutoNum type="arabicParenR"/>
            </a:pP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b="0" lang="en-GB" sz="2400" spc="-1" strike="noStrike">
                <a:solidFill>
                  <a:srgbClr val="000000"/>
                </a:solidFill>
                <a:latin typeface="roboto"/>
                <a:ea typeface="DejaVu Sans"/>
              </a:rPr>
              <a:t>This is awesome</a:t>
            </a:r>
            <a:endParaRPr b="0" lang="en-GB" sz="2400" spc="-1" strike="noStrike">
              <a:solidFill>
                <a:srgbClr val="000000"/>
              </a:solidFill>
              <a:latin typeface="roboto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45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CustomShape 46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CustomShape 47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CustomShape 48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“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Why?”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50"/>
          <p:cNvSpPr/>
          <p:nvPr/>
        </p:nvSpPr>
        <p:spPr>
          <a:xfrm>
            <a:off x="33552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504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should someone read your thesis/paper?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and motivate your topic/problem statement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the State of the Art (SoA)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Detect a knowledge gap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09880" defTabSz="91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 the knowledge gap by providing an answer to the problem statement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LibreOffice/24.2.6.2$Linux_X86_64 LibreOffice_project/420$Build-2</Application>
  <AppVersion>15.0000</AppVersion>
  <Words>3962</Words>
  <Paragraphs>438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2024-11-24T22:03:36Z</cp:lastPrinted>
  <dcterms:modified xsi:type="dcterms:W3CDTF">2024-11-24T22:25:37Z</dcterms:modified>
  <cp:revision>3656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66</vt:i4>
  </property>
</Properties>
</file>