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1F6FD28-B1B2-497B-8F25-6F135855C9DD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88138" cy="3762375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2CB2223-1969-45C4-95BD-EAB01C24563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B724E0B-0669-4D7B-84FC-3FC3E4F2C210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B8B3345-792E-4A0E-BD66-7872E46F7BBD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41BBEAE-82B6-41D5-B792-A9BF46ACA72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88138" cy="3762375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940D329-3E52-4111-8ED5-918A48A4E83F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3782788E-4083-4EC9-A301-FA233CA0F63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DCE12529-01E6-4606-9D88-36AFA40FDA60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rix.to/#/#public--LTG-Course-SS23:matrix.org" TargetMode="External"/><Relationship Id="rId7" Type="http://schemas.openxmlformats.org/officeDocument/2006/relationships/hyperlink" Target="mailto:etce-ltg@tu-clausthal.de" TargetMode="External"/><Relationship Id="rId2" Type="http://schemas.openxmlformats.org/officeDocument/2006/relationships/hyperlink" Target="https://etce-lab.com/index.php/the-limits-to-growth-sustainability-and-the-circular-econom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TCE-LAB/teaching-material" TargetMode="External"/><Relationship Id="rId5" Type="http://schemas.openxmlformats.org/officeDocument/2006/relationships/hyperlink" Target="https://studip.tu-clausthal.de/dispatch.php/course/files?cid=8f1fd9dc300c043b645286586663cd54" TargetMode="External"/><Relationship Id="rId4" Type="http://schemas.openxmlformats.org/officeDocument/2006/relationships/hyperlink" Target="https://studip.tu-clausthal.de/dispatch.php/course/details?sem_id=8f1fd9dc300c043b645286586663cd54&amp;again=y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etce-ltg@tu-clausthal.d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onf.tu-clausthal.de/b/ben-aoi-v9o-q7r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ync.academiccloud.de/index.php/s/MW3wY8uOVJbTrei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bub2018-207-circular_society#t=0" TargetMode="External"/><Relationship Id="rId7" Type="http://schemas.openxmlformats.org/officeDocument/2006/relationships/hyperlink" Target="https://open.spotify.com/show/28sR8OiOq0MMnGEzMJTXSt" TargetMode="External"/><Relationship Id="rId2" Type="http://schemas.openxmlformats.org/officeDocument/2006/relationships/hyperlink" Target="https://climateuniversity.f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.spotify.com/show/1KzrasExlM5dgMYwgFHns6" TargetMode="External"/><Relationship Id="rId5" Type="http://schemas.openxmlformats.org/officeDocument/2006/relationships/hyperlink" Target="https://open.spotify.com/show/6zrL0QQWBhlVFsCveE2mtE" TargetMode="External"/><Relationship Id="rId4" Type="http://schemas.openxmlformats.org/officeDocument/2006/relationships/hyperlink" Target="https://media.ccc.de/v/36c3-11008-server_infrastructure_for_global_rebell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E-LAB/teaching-material/tree/master/The-Limits-to-Growth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M.A. Theresa Sommer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718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lang="en-GB" sz="2400" b="0" strike="noStrike" spc="-1" dirty="0">
              <a:solidFill>
                <a:srgbClr val="000000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pc="-1" dirty="0">
                <a:solidFill>
                  <a:srgbClr val="000000"/>
                </a:solidFill>
                <a:latin typeface="DejaVu Sans"/>
              </a:rPr>
              <a:t>Everyone: Please join the public Matrix room by using the following link:</a:t>
            </a:r>
          </a:p>
          <a:p>
            <a:pPr marL="452438" lvl="1">
              <a:spcBef>
                <a:spcPts val="360"/>
              </a:spcBef>
              <a:buClr>
                <a:srgbClr val="008C4F"/>
              </a:buClr>
              <a:buSzPct val="45000"/>
            </a:pPr>
            <a:r>
              <a:rPr lang="de-DE" u="sng" dirty="0">
                <a:hlinkClick r:id="rId3"/>
              </a:rPr>
              <a:t>https://matrix.to/#/#public--LTG-Course-SS23:matrix.org</a:t>
            </a:r>
            <a:endParaRPr lang="en-GB" spc="-1" dirty="0">
              <a:solidFill>
                <a:srgbClr val="000000"/>
              </a:solidFill>
              <a:latin typeface="DejaVu Sans"/>
            </a:endParaRPr>
          </a:p>
          <a:p>
            <a:pPr marL="432000" lvl="1" indent="-211320"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pc="-1" dirty="0">
                <a:solidFill>
                  <a:srgbClr val="000000"/>
                </a:solidFill>
                <a:latin typeface="DejaVu Sans"/>
              </a:rPr>
              <a:t>We will share news and updates here and you will also have the chance to ask questions to us and your fellow students. </a:t>
            </a: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CLZ students +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DigiTec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will additionally receive information via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StudIP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0680" lvl="1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</a:pPr>
            <a:endParaRPr lang="en-GB" sz="1800" b="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Slides and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lecture recordings will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be uploaded to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StudIP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 and to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7"/>
              </a:rPr>
              <a:t>etce-ltg@tu-clausthal.de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lang="en-US" sz="1800" b="1" u="sng" strike="noStrike" spc="-1" dirty="0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71839"/>
            <a:ext cx="10745640" cy="9291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</a:t>
            </a:r>
            <a:r>
              <a:rPr lang="en-US" sz="2400" b="1" spc="-1" dirty="0">
                <a:solidFill>
                  <a:srgbClr val="000000"/>
                </a:solidFill>
                <a:latin typeface="DejaVu Sans"/>
              </a:rPr>
              <a:t>Organization - Asynchronous Learning &amp; MOOC content</a:t>
            </a:r>
            <a:endParaRPr lang="en-GB" sz="2400" b="0" strike="noStrike" spc="-1" dirty="0">
              <a:solidFill>
                <a:srgbClr val="000000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602658"/>
            <a:ext cx="10745640" cy="46987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b="1" spc="-1" dirty="0">
                <a:solidFill>
                  <a:srgbClr val="000000"/>
                </a:solidFill>
                <a:latin typeface="DejaVu Sans"/>
              </a:rPr>
              <a:t>M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assive </a:t>
            </a:r>
            <a:r>
              <a:rPr lang="en-US" b="1" spc="-1" dirty="0">
                <a:solidFill>
                  <a:srgbClr val="000000"/>
                </a:solidFill>
                <a:latin typeface="DejaVu Sans"/>
              </a:rPr>
              <a:t>O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pen </a:t>
            </a:r>
            <a:r>
              <a:rPr lang="en-US" b="1" spc="-1" dirty="0">
                <a:solidFill>
                  <a:srgbClr val="000000"/>
                </a:solidFill>
                <a:latin typeface="DejaVu Sans"/>
              </a:rPr>
              <a:t>O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nline </a:t>
            </a:r>
            <a:r>
              <a:rPr lang="en-US" b="1" spc="-1" dirty="0">
                <a:solidFill>
                  <a:srgbClr val="000000"/>
                </a:solidFill>
                <a:latin typeface="DejaVu Sans"/>
              </a:rPr>
              <a:t>C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ourse </a:t>
            </a:r>
          </a:p>
          <a:p>
            <a:pPr marL="652320" lvl="1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Remote and (often) asynchronous online courses </a:t>
            </a:r>
            <a:r>
              <a:rPr lang="en-US" i="1" spc="-1" dirty="0">
                <a:solidFill>
                  <a:srgbClr val="000000"/>
                </a:solidFill>
                <a:latin typeface="DejaVu Sans"/>
              </a:rPr>
              <a:t>not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 just for students enrolled in a specific university, but </a:t>
            </a:r>
            <a:r>
              <a:rPr lang="en-US" i="1" spc="-1" dirty="0">
                <a:solidFill>
                  <a:srgbClr val="000000"/>
                </a:solidFill>
                <a:latin typeface="DejaVu Sans"/>
              </a:rPr>
              <a:t>ideally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 open for everybody</a:t>
            </a:r>
          </a:p>
          <a:p>
            <a:pPr marL="652320" lvl="1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Usually consist of pre-recorded lectures, interactive content and online quizzes</a:t>
            </a:r>
          </a:p>
          <a:p>
            <a:pPr marL="652320" lvl="1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Some of you might have visited MOOC on platforms such as edX, LinkedIn Learning, Coursera, Udacity, etc. before</a:t>
            </a:r>
          </a:p>
          <a:p>
            <a:pPr marL="463680" lvl="1">
              <a:spcBef>
                <a:spcPts val="360"/>
              </a:spcBef>
              <a:buClr>
                <a:srgbClr val="008C4F"/>
              </a:buClr>
              <a:buSzPct val="80000"/>
            </a:pPr>
            <a:endParaRPr lang="en-US" spc="-1" dirty="0">
              <a:solidFill>
                <a:srgbClr val="000000"/>
              </a:solidFill>
              <a:latin typeface="DejaVu Sans"/>
            </a:endParaRP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We are currently developing a MOOC for the Limits to Growth Lecture</a:t>
            </a: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This semester will be the first test run for this asynchronous and digital learning content</a:t>
            </a:r>
          </a:p>
          <a:p>
            <a:pPr marL="652320" lvl="1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We are very happy about any feedback you can give us to improve the course further! Just write us an email: </a:t>
            </a:r>
            <a:r>
              <a:rPr lang="en-US" u="sng" spc="-1" dirty="0">
                <a:solidFill>
                  <a:srgbClr val="0000FF"/>
                </a:solidFill>
                <a:latin typeface="DejaVu Sans"/>
                <a:hlinkClick r:id="rId2"/>
              </a:rPr>
              <a:t>etce-ltg@tu-clausthal.de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05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718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Organization – Asynchronous Learning</a:t>
            </a:r>
            <a:endParaRPr lang="en-GB" sz="2400" b="0" strike="noStrike" spc="-1" dirty="0">
              <a:solidFill>
                <a:srgbClr val="000000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5640" cy="1887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This semester we will include asynchronous learning for two of the lectures (L10 and L11)</a:t>
            </a:r>
          </a:p>
          <a:p>
            <a:pPr marL="652320" lvl="1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Consisting of short pre-recorded videos and interactive content</a:t>
            </a: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We will announce further information about these two sessions during the semester</a:t>
            </a: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52378F1-C1B3-407A-8427-ACCFD98889B3}"/>
              </a:ext>
            </a:extLst>
          </p:cNvPr>
          <p:cNvSpPr/>
          <p:nvPr/>
        </p:nvSpPr>
        <p:spPr>
          <a:xfrm>
            <a:off x="335520" y="3078268"/>
            <a:ext cx="8711381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de-DE" spc="-1" dirty="0">
                <a:solidFill>
                  <a:srgbClr val="000000"/>
                </a:solidFill>
                <a:latin typeface="DejaVu Sans"/>
              </a:rPr>
              <a:t>…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31.05.2023 → Circular Economy (L07)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07.06.2023 → Beyond the Circular Economy (L08)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14.06.2023 → Towards a Circular Society (L09)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b="1" spc="-1" dirty="0">
                <a:solidFill>
                  <a:srgbClr val="008C4F"/>
                </a:solidFill>
                <a:latin typeface="DejaVu Sans"/>
              </a:rPr>
              <a:t>21.06.2023 → Technologies And What They Can (Not) Do (L10)</a:t>
            </a:r>
            <a:endParaRPr lang="en-GB" b="1" spc="-1" dirty="0">
              <a:solidFill>
                <a:srgbClr val="008C4F"/>
              </a:solidFill>
            </a:endParaRPr>
          </a:p>
          <a:p>
            <a:pPr marL="6480"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b="1" spc="-1" dirty="0">
                <a:solidFill>
                  <a:srgbClr val="008C4F"/>
                </a:solidFill>
                <a:latin typeface="DejaVu Sans"/>
              </a:rPr>
              <a:t>28.06.2023 → Critical Thinking and Sustainable Everyday Practices (L11) </a:t>
            </a:r>
            <a:endParaRPr lang="en-GB" b="1" spc="-1" dirty="0">
              <a:solidFill>
                <a:srgbClr val="008C4F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05.07.2023 → Invited Lecture (L12)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12.07.2023 → Invited Lecture (L13)</a:t>
            </a:r>
          </a:p>
          <a:p>
            <a:pPr marL="6480"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19.07.2023 → Now What? (L14)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DF6080A-94D8-4F55-BAC2-39B1C19ED81B}"/>
              </a:ext>
            </a:extLst>
          </p:cNvPr>
          <p:cNvSpPr/>
          <p:nvPr/>
        </p:nvSpPr>
        <p:spPr>
          <a:xfrm>
            <a:off x="8790752" y="3429000"/>
            <a:ext cx="2290408" cy="292195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L10 and L11 will </a:t>
            </a:r>
            <a:r>
              <a:rPr lang="en-US" b="1" dirty="0"/>
              <a:t>not</a:t>
            </a:r>
            <a:r>
              <a:rPr lang="en-US" dirty="0"/>
              <a:t> be live lectures. Instead, you will find pre-recorded videos and other content on our website. </a:t>
            </a:r>
          </a:p>
        </p:txBody>
      </p:sp>
    </p:spTree>
    <p:extLst>
      <p:ext uri="{BB962C8B-B14F-4D97-AF65-F5344CB8AC3E}">
        <p14:creationId xmlns:p14="http://schemas.microsoft.com/office/powerpoint/2010/main" val="374354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2.15 pm to 3.45 pm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b="1" spc="-1" dirty="0">
                <a:solidFill>
                  <a:srgbClr val="000000"/>
                </a:solidFill>
                <a:latin typeface="DejaVu Sans"/>
              </a:rPr>
              <a:t>19.04.2023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19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.07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Location: Goslar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Gotec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(Am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Stollen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19 C, 38640 Goslar, Germany) or via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BigBlueButton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4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pm to 5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b="1" spc="-1" dirty="0">
                <a:solidFill>
                  <a:srgbClr val="000000"/>
                </a:solidFill>
                <a:latin typeface="DejaVu Sans"/>
              </a:rPr>
              <a:t>19.04.2023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19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.07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Location: Goslar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Gotec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(Am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Stollen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19 C, 38640 Goslar, Germany) or via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BigBlueButton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lang="en-GB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lang="en-GB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GB" spc="-1" dirty="0">
                <a:solidFill>
                  <a:srgbClr val="000000"/>
                </a:solidFill>
                <a:latin typeface="DejaVu Sans"/>
              </a:rPr>
              <a:t>All exercises should be submitted through the Academic Cloud under the following link: </a:t>
            </a:r>
            <a:endParaRPr lang="en-US" dirty="0">
              <a:latin typeface="DejaVu Sans"/>
            </a:endParaRPr>
          </a:p>
          <a:p>
            <a:r>
              <a:rPr lang="en-US" dirty="0">
                <a:latin typeface="DejaVu Sans"/>
              </a:rPr>
              <a:t> </a:t>
            </a:r>
            <a:r>
              <a:rPr lang="en-US" dirty="0">
                <a:latin typeface="DejaVu Sans"/>
                <a:hlinkClick r:id="rId2"/>
              </a:rPr>
              <a:t>https://sync.academiccloud.de/index.php/s/MW3wY8uOVJbTrei</a:t>
            </a:r>
            <a:endParaRPr lang="en-US" dirty="0">
              <a:latin typeface="DejaVu Sans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endParaRPr lang="en-GB" sz="18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dirty="0">
                <a:latin typeface="DejaVu Sans"/>
              </a:rPr>
              <a:t>We do not accept email submissions, please use the file drop link to upload your submissions. </a:t>
            </a: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b="1" dirty="0">
                <a:solidFill>
                  <a:srgbClr val="008C4F"/>
                </a:solidFill>
                <a:latin typeface="DejaVu Sans"/>
              </a:rPr>
              <a:t>Important</a:t>
            </a:r>
            <a:r>
              <a:rPr lang="en-US" dirty="0">
                <a:latin typeface="DejaVu Sans"/>
              </a:rPr>
              <a:t>: Always include your full name, your student email address and your student ID, so that we can track your submission. </a:t>
            </a: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lang="en-GB" sz="18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lang="en-GB" spc="-1" dirty="0">
              <a:solidFill>
                <a:srgbClr val="000000"/>
              </a:solidFill>
              <a:latin typeface="DejaVu Sans"/>
            </a:endParaRPr>
          </a:p>
          <a:p>
            <a:r>
              <a:rPr lang="en-US" dirty="0"/>
              <a:t> </a:t>
            </a:r>
          </a:p>
          <a:p>
            <a:r>
              <a:rPr lang="en-GB" sz="1800" b="1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etc. follow on the next slides (Examination)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Examination – </a:t>
            </a:r>
            <a:endParaRPr lang="en-GB" sz="2400" b="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More Information in the next weeks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89960" y="2247480"/>
            <a:ext cx="228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Baccini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et al.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Walter R.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Stahel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Rutger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Bregman.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7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988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988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https://creativecommons.org/licenses/by-sa/4.0/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Github repository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/>
          <p:cNvPicPr/>
          <p:nvPr/>
        </p:nvPicPr>
        <p:blipFill>
          <a:blip r:embed="rId2"/>
          <a:stretch/>
        </p:blipFill>
        <p:spPr>
          <a:xfrm>
            <a:off x="2957566" y="2417704"/>
            <a:ext cx="1468440" cy="216972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893046" y="4659747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2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160693" y="4659747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spc="-1" dirty="0">
                <a:solidFill>
                  <a:srgbClr val="595959"/>
                </a:solidFill>
                <a:latin typeface="DejaVu Sans"/>
              </a:rPr>
              <a:t>M.A. Theresa Sommer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2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theresa.sommer@tu-clausthal.de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45D4A8-8418-4772-A984-F77DE38FDA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1782" r="9762"/>
          <a:stretch/>
        </p:blipFill>
        <p:spPr>
          <a:xfrm>
            <a:off x="6269869" y="2417704"/>
            <a:ext cx="1414767" cy="21697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9313" y="121392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echnologies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ircular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IoT and Digitalization for Circular Economy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SS – M.Sc.)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Learning Outcome </a:t>
            </a: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380744"/>
            <a:ext cx="10745640" cy="5093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  <a:ea typeface="DejaVu Sans"/>
              </a:rPr>
              <a:t>19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.04.2023 → Organization (L00) + Introduction (L01)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26.04.2023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Challenges I: Climate Change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L02)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03.05.2023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Challenges II: Pollution and Natural Resources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L03)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10.05.2023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Sustainability and Political (In-)Action (L04)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17.05.2023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Limits to Growth and Planetary Boundaries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L05)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24.05.2023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From Cradle to the Grave: (Over-) Consumption, Environmental Impacts 		 and the Life Cycle of Products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(L06)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31.05.2023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Circular Economy (L07)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07.06.2023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Beyond the Circular Economy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L08)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14.06.2023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Towards a Circular Society (L09)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21.06.2023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Technologies And What They Can (Not) Do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L10)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28.06.2023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Critical Thinking and Sustainable Everyday Practices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L11)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05.07.2023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Invited Lecture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L11)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12.07.2023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Invited Lecture (L12)</a:t>
            </a: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19.07.2023 → Now What? (L13)</a:t>
            </a: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1507</Words>
  <Application>Microsoft Office PowerPoint</Application>
  <PresentationFormat>Breitbild</PresentationFormat>
  <Paragraphs>183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DejaVu Sans</vt:lpstr>
      <vt:lpstr>OpenSymbol</vt:lpstr>
      <vt:lpstr>StarSymbol</vt:lpstr>
      <vt:lpstr>Symbol</vt:lpstr>
      <vt:lpstr>Times New Roman</vt:lpstr>
      <vt:lpstr>Walbaum Heading</vt:lpstr>
      <vt:lpstr>Walbaum Text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Theresa Sommer</cp:lastModifiedBy>
  <cp:revision>3156</cp:revision>
  <dcterms:created xsi:type="dcterms:W3CDTF">2013-05-21T09:22:36Z</dcterms:created>
  <dcterms:modified xsi:type="dcterms:W3CDTF">2023-04-13T10:02:22Z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20</vt:i4>
  </property>
</Properties>
</file>