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25.xml.rels" ContentType="application/vnd.openxmlformats-package.relationships+xml"/>
  <Override PartName="/ppt/slides/_rels/slide78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6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comments/comment61.xml" ContentType="application/vnd.openxmlformats-officedocument.presentationml.comments+xml"/>
  <Override PartName="/ppt/comments/comment62.xml" ContentType="application/vnd.openxmlformats-officedocument.presentationml.comments+xml"/>
  <Override PartName="/ppt/comments/comment63.xml" ContentType="application/vnd.openxmlformats-officedocument.presentationml.comments+xml"/>
  <Override PartName="/ppt/comments/comment64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presProps" Target="presProps.xml"/><Relationship Id="rId86" Type="http://schemas.openxmlformats.org/officeDocument/2006/relationships/commentAuthors" Target="commentAuthors.xml"/>
</Relationships>
</file>

<file path=ppt/comments/comment61.xml><?xml version="1.0" encoding="utf-8"?>
<p:cmLst xmlns:p="http://schemas.openxmlformats.org/presentationml/2006/main">
  <p:cm authorId="0" dt="2022-02-15T18:19:09.000000000" idx="1">
    <p:pos x="0" y="0"/>
    <p:text>Split into two slides?</p:text>
  </p:cm>
</p:cmLst>
</file>

<file path=ppt/comments/comment62.xml><?xml version="1.0" encoding="utf-8"?>
<p:cmLst xmlns:p="http://schemas.openxmlformats.org/presentationml/2006/main">
  <p:cm authorId="0" dt="2022-02-15T18:19:09.000000000" idx="2">
    <p:pos x="0" y="0"/>
    <p:text/>
  </p:cm>
</p:cmLst>
</file>

<file path=ppt/comments/comment63.xml><?xml version="1.0" encoding="utf-8"?>
<p:cmLst xmlns:p="http://schemas.openxmlformats.org/presentationml/2006/main">
  <p:cm authorId="0" dt="2022-02-15T18:19:09.000000000" idx="3">
    <p:pos x="0" y="0"/>
    <p:text/>
  </p:cm>
</p:cmLst>
</file>

<file path=ppt/comments/comment64.xml><?xml version="1.0" encoding="utf-8"?>
<p:cmLst xmlns:p="http://schemas.openxmlformats.org/presentationml/2006/main">
  <p:cm authorId="0" dt="2022-02-15T18:19:09.000000000" idx="4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4B4ABCA-B9F3-434F-B27C-E3120AD7733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460BBF-EBEA-4DAF-8006-8F7619AA3F8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80DFF7-263D-406E-930A-8B296CE97EF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5621F9-10A9-4598-9169-FDF502B7910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28B767-652B-48E4-940A-9B993ED3D5B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00F42F-2189-44CB-A34C-D83EF9EE7EE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C1E5C8-AA8D-41FE-98CA-78C6900370D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7E5914-6F80-4954-B724-829B5E50C5B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6BA083-7AB9-46B7-AE03-7F23E3AB3C4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A8ED25-CFE7-4C40-B972-578ABC6314F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BFFAAB-D161-426B-A36F-9ADDEE71A8C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CCC119-711A-42A5-BBBD-BC67A1D6FAA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1CE05E-823A-4A35-9DDA-929DDFAC77A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2D7E1E-17C3-415E-B6EB-6EAB1FE7C43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D0E2CB-BBEB-47B5-9A32-E4C40DD738D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3AB6C6-3A59-4F49-905D-AE3F76EDF09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7CAFDD-3753-4570-8C89-15C09DA7A44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93E380-DC8B-4DA9-93E4-DA4A3BD2E00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0ECEAF-2D5B-4C01-859C-8DC97FF2FED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166FA8-46F0-416C-BB8C-0F05F613D0A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Num" idx="27"/>
          </p:nvPr>
        </p:nvSpPr>
        <p:spPr>
          <a:xfrm>
            <a:off x="4403880" y="9556200"/>
            <a:ext cx="3362040" cy="496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36D9A8-90D9-4A9E-AA0B-1BA1ABCD013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76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Rectangle 44"/>
          <p:cNvSpPr/>
          <p:nvPr/>
        </p:nvSpPr>
        <p:spPr>
          <a:xfrm>
            <a:off x="4403880" y="9556200"/>
            <a:ext cx="33620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1120" bIns="51120" anchor="b">
            <a:noAutofit/>
          </a:bodyPr>
          <a:p>
            <a:pPr algn="r">
              <a:lnSpc>
                <a:spcPct val="100000"/>
              </a:lnSpc>
            </a:pPr>
            <a:fld id="{BB734F43-9A18-4D83-9481-CDE0068C4106}" type="slidenum">
              <a:rPr b="0" lang="de-DE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76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sldImg"/>
          </p:nvPr>
        </p:nvSpPr>
        <p:spPr>
          <a:xfrm>
            <a:off x="536400" y="755640"/>
            <a:ext cx="6694920" cy="376452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448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102600" rIns="102600" tIns="51120" bIns="511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further benefits Pohl, Kap. 3, F. 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Num" idx="28"/>
          </p:nvPr>
        </p:nvSpPr>
        <p:spPr>
          <a:xfrm>
            <a:off x="4403880" y="9556200"/>
            <a:ext cx="3362040" cy="496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0A743A-30ED-4045-9B11-9275AAB94B1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76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7" name="Rectangle 56"/>
          <p:cNvSpPr/>
          <p:nvPr/>
        </p:nvSpPr>
        <p:spPr>
          <a:xfrm>
            <a:off x="4403880" y="9556200"/>
            <a:ext cx="33620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2600" rIns="102600" tIns="51120" bIns="51120" anchor="b">
            <a:noAutofit/>
          </a:bodyPr>
          <a:p>
            <a:pPr algn="r">
              <a:lnSpc>
                <a:spcPct val="100000"/>
              </a:lnSpc>
            </a:pPr>
            <a:fld id="{ABD8CD6B-D1FF-43A1-90FE-CFABC09FFE7F}" type="slidenum">
              <a:rPr b="0" lang="de-DE" sz="16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76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sldImg"/>
          </p:nvPr>
        </p:nvSpPr>
        <p:spPr>
          <a:xfrm>
            <a:off x="536400" y="755640"/>
            <a:ext cx="6694920" cy="376452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3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448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102600" rIns="102600" tIns="51120" bIns="511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further benefits Pohl, Kap. 3, F. 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DF5028-07B7-4577-B88D-3AEF3018251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32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BFACC5-3CCA-41FF-83E4-9825C6EF48B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32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938EE7-36FF-4B31-80F3-E9D99B99358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C35AA4-C248-460A-B3E7-EED9CBEEF9A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3D32FA-211D-414A-B324-2853D8CA0AB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9980B6-82A0-4D3F-997A-85D4FF99C86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35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EBEBE5-5593-42C7-AB6D-6AD9BD67FB2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2FC7D1-FF45-401E-AB51-990890BBA37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32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37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7A4219-56AE-45D3-BD2A-CE5FF81FA0B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32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38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AC76D3-E796-4DF9-9F02-1A01CA9D33E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D8710F-648D-4581-8C6C-4B0AB1A0228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40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8C115D-1AC0-4096-9D94-C4362FF8C8F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41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B11D94-EF79-4A86-9567-DB231927FCC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42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E1ED5A-3D09-4617-9047-17D208C0B91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D6A52E-CB53-4A6D-BF09-4F2302BA8BE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44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3825BB-C88A-45D7-B346-D16FE42C010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45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BB81DA-2B95-49D3-B56C-0889CB246BD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46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BB3562-BFD0-4457-B6FB-402AD494367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47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3B0FCF-EE99-40C1-A09E-F84CBDC96F8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48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B5980E-96A0-4FFF-84BC-7C065337EF1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49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9F8613-9AEB-4101-934D-496ECA00834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50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4264DD-C268-435C-863E-B5D72C5E14C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51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C68B43-DE15-4682-8DCB-F25F5DD5F61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52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F9A8EB-42DC-4D1E-84D1-CEB306E9B3E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53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12CBF5-5195-411E-BE3A-E77ADDF0B5D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54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2A7799-F580-4605-9819-FD3D661FD62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596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796052-C0EC-44FC-B9C7-89A78E812A5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55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F0CE20-5278-4F5F-84C5-03F139F71B5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32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56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B511DD-5CF6-4A30-B42B-B776381AA78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32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57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635BB7-FE79-4F05-B319-880FFD51010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32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58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1F0772-9AA4-4556-B754-0217BC81EC5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32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59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EF0BE5-B0D3-49FA-9955-67273337E17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60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DBB474-61A5-4356-BD8A-98DC54218D3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61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1F0F12-28FA-4BDB-8EEE-FD8C404147D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62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D960C2-6906-472A-A1CD-30DC5AFE0F6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63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71CF86-C0CC-49EE-9533-1275D68611B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64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29FB60-A28C-45EA-A6D9-2E83486BF6F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596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DF6CD2-9CF6-4EA8-BCAD-10DAE8EE3C2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65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267A44-190A-432F-B10D-363599A79DA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66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D1DEDF-3A07-4D73-A536-EF3A4C6C642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32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67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8C70BF-C9AD-470A-9035-79E7B453816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32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68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490C5C-F490-4FFB-AE58-EED08F2C97B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711879-6A4F-417E-A4CE-7E91F80530A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5746CD-54D3-4683-B6DA-F83B615C962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89369F3-7833-4D54-B9FF-3410533D151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FF97685-28D7-46FF-BCD1-B61E6C1A487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8ED30ED-7815-4BD6-8FAB-21A15263B40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5FAABF7-5D9A-41B6-885B-B0B9DB2D58C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7CDD7F7-CA70-4414-A056-94CDD983C71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7FC7A7D-2443-4B82-9704-144C88A5F8E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1.xml"/><Relationship Id="rId3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2.xml"/><Relationship Id="rId3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3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64.xml"/><Relationship Id="rId3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hyperlink" Target="http://ftp.tu-clausthal.de/pub/institute/informatik/v-modell-xt/Releases/2.3/Dokumentation/V-Modell-XT-HTML/index.html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hyperlink" Target="https://www.volere.org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044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0440" cy="23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6: Requirements Documentation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 vs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/>
          </p:nvPr>
        </p:nvSpPr>
        <p:spPr>
          <a:xfrm>
            <a:off x="55764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Refers to any form of information written down relating to a software or system artifact.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Requirements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Any form of explicit documentation of a requirement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Requirement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Any (documented) information relating to a system that shall be developed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324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Note</a:t>
            </a:r>
            <a:r>
              <a:rPr b="0" lang="en-US" sz="2000" spc="-1" strike="noStrike">
                <a:solidFill>
                  <a:srgbClr val="008c4f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is sometimes used in contrast to specification, then requirements only refers to informal (i.e. abstract)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 vs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555012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documentation that is in accordance with a certain specification approach.  (not necessarily formal)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324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Note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is sometimes also used to imply that the requirements are specified on the level of developer requirements (we will not use it this way).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Documentation"/>
          <p:cNvSpPr/>
          <p:nvPr/>
        </p:nvSpPr>
        <p:spPr>
          <a:xfrm>
            <a:off x="6400800" y="2178000"/>
            <a:ext cx="4566240" cy="3194640"/>
          </a:xfrm>
          <a:custGeom>
            <a:avLst/>
            <a:gdLst>
              <a:gd name="textAreaLeft" fmla="*/ 0 w 4566240"/>
              <a:gd name="textAreaRight" fmla="*/ 4567680 w 4566240"/>
              <a:gd name="textAreaTop" fmla="*/ 0 h 3194640"/>
              <a:gd name="textAreaBottom" fmla="*/ 3196080 h 3194640"/>
            </a:gdLst>
            <a:ahLst/>
            <a:rect l="textAreaLeft" t="textAreaTop" r="textAreaRight" b="textAreaBottom"/>
            <a:pathLst>
              <a:path w="12702" h="8892">
                <a:moveTo>
                  <a:pt x="1481" y="0"/>
                </a:moveTo>
                <a:lnTo>
                  <a:pt x="1482" y="0"/>
                </a:lnTo>
                <a:cubicBezTo>
                  <a:pt x="1222" y="0"/>
                  <a:pt x="966" y="68"/>
                  <a:pt x="741" y="199"/>
                </a:cubicBezTo>
                <a:cubicBezTo>
                  <a:pt x="516" y="329"/>
                  <a:pt x="329" y="516"/>
                  <a:pt x="199" y="741"/>
                </a:cubicBezTo>
                <a:cubicBezTo>
                  <a:pt x="68" y="966"/>
                  <a:pt x="0" y="1222"/>
                  <a:pt x="0" y="1482"/>
                </a:cubicBezTo>
                <a:lnTo>
                  <a:pt x="0" y="7409"/>
                </a:lnTo>
                <a:lnTo>
                  <a:pt x="0" y="7409"/>
                </a:lnTo>
                <a:cubicBezTo>
                  <a:pt x="0" y="7669"/>
                  <a:pt x="68" y="7925"/>
                  <a:pt x="199" y="8150"/>
                </a:cubicBezTo>
                <a:cubicBezTo>
                  <a:pt x="329" y="8375"/>
                  <a:pt x="516" y="8562"/>
                  <a:pt x="741" y="8692"/>
                </a:cubicBezTo>
                <a:cubicBezTo>
                  <a:pt x="966" y="8823"/>
                  <a:pt x="1222" y="8891"/>
                  <a:pt x="1482" y="8891"/>
                </a:cubicBezTo>
                <a:lnTo>
                  <a:pt x="11219" y="8891"/>
                </a:lnTo>
                <a:lnTo>
                  <a:pt x="11219" y="8891"/>
                </a:lnTo>
                <a:cubicBezTo>
                  <a:pt x="11479" y="8891"/>
                  <a:pt x="11735" y="8823"/>
                  <a:pt x="11960" y="8692"/>
                </a:cubicBezTo>
                <a:cubicBezTo>
                  <a:pt x="12185" y="8562"/>
                  <a:pt x="12372" y="8375"/>
                  <a:pt x="12502" y="8150"/>
                </a:cubicBezTo>
                <a:cubicBezTo>
                  <a:pt x="12633" y="7925"/>
                  <a:pt x="12701" y="7669"/>
                  <a:pt x="12701" y="7409"/>
                </a:cubicBezTo>
                <a:lnTo>
                  <a:pt x="12701" y="1481"/>
                </a:lnTo>
                <a:lnTo>
                  <a:pt x="12701" y="1482"/>
                </a:lnTo>
                <a:lnTo>
                  <a:pt x="12701" y="1482"/>
                </a:lnTo>
                <a:cubicBezTo>
                  <a:pt x="12701" y="1222"/>
                  <a:pt x="12633" y="966"/>
                  <a:pt x="12502" y="741"/>
                </a:cubicBezTo>
                <a:cubicBezTo>
                  <a:pt x="12372" y="516"/>
                  <a:pt x="12185" y="329"/>
                  <a:pt x="11960" y="199"/>
                </a:cubicBezTo>
                <a:cubicBezTo>
                  <a:pt x="11735" y="68"/>
                  <a:pt x="11479" y="0"/>
                  <a:pt x="11219" y="0"/>
                </a:cubicBezTo>
                <a:lnTo>
                  <a:pt x="1481" y="0"/>
                </a:lnTo>
              </a:path>
            </a:pathLst>
          </a:cu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0" name="Freihandform: Form 8"/>
          <p:cNvSpPr/>
          <p:nvPr/>
        </p:nvSpPr>
        <p:spPr>
          <a:xfrm>
            <a:off x="6858000" y="2514600"/>
            <a:ext cx="3651840" cy="2051640"/>
          </a:xfrm>
          <a:custGeom>
            <a:avLst/>
            <a:gdLst>
              <a:gd name="textAreaLeft" fmla="*/ 0 w 3651840"/>
              <a:gd name="textAreaRight" fmla="*/ 3653280 w 3651840"/>
              <a:gd name="textAreaTop" fmla="*/ 0 h 2051640"/>
              <a:gd name="textAreaBottom" fmla="*/ 2053080 h 2051640"/>
            </a:gdLst>
            <a:ahLst/>
            <a:rect l="textAreaLeft" t="textAreaTop" r="textAreaRight" b="textAreaBottom"/>
            <a:pathLst>
              <a:path w="10162" h="5717">
                <a:moveTo>
                  <a:pt x="952" y="0"/>
                </a:moveTo>
                <a:lnTo>
                  <a:pt x="953" y="0"/>
                </a:lnTo>
                <a:cubicBezTo>
                  <a:pt x="785" y="0"/>
                  <a:pt x="621" y="44"/>
                  <a:pt x="476" y="128"/>
                </a:cubicBezTo>
                <a:cubicBezTo>
                  <a:pt x="332" y="211"/>
                  <a:pt x="211" y="332"/>
                  <a:pt x="128" y="476"/>
                </a:cubicBezTo>
                <a:cubicBezTo>
                  <a:pt x="44" y="621"/>
                  <a:pt x="0" y="785"/>
                  <a:pt x="0" y="953"/>
                </a:cubicBezTo>
                <a:lnTo>
                  <a:pt x="0" y="4763"/>
                </a:lnTo>
                <a:lnTo>
                  <a:pt x="0" y="4763"/>
                </a:lnTo>
                <a:cubicBezTo>
                  <a:pt x="0" y="4931"/>
                  <a:pt x="44" y="5095"/>
                  <a:pt x="128" y="5240"/>
                </a:cubicBezTo>
                <a:cubicBezTo>
                  <a:pt x="211" y="5384"/>
                  <a:pt x="332" y="5505"/>
                  <a:pt x="476" y="5588"/>
                </a:cubicBezTo>
                <a:cubicBezTo>
                  <a:pt x="621" y="5672"/>
                  <a:pt x="785" y="5716"/>
                  <a:pt x="953" y="5716"/>
                </a:cubicBezTo>
                <a:lnTo>
                  <a:pt x="9208" y="5715"/>
                </a:lnTo>
                <a:lnTo>
                  <a:pt x="9208" y="5716"/>
                </a:lnTo>
                <a:cubicBezTo>
                  <a:pt x="9376" y="5716"/>
                  <a:pt x="9540" y="5672"/>
                  <a:pt x="9685" y="5588"/>
                </a:cubicBezTo>
                <a:cubicBezTo>
                  <a:pt x="9829" y="5505"/>
                  <a:pt x="9950" y="5384"/>
                  <a:pt x="10033" y="5240"/>
                </a:cubicBezTo>
                <a:cubicBezTo>
                  <a:pt x="10117" y="5095"/>
                  <a:pt x="10161" y="4931"/>
                  <a:pt x="10161" y="4763"/>
                </a:cubicBezTo>
                <a:lnTo>
                  <a:pt x="10161" y="952"/>
                </a:lnTo>
                <a:lnTo>
                  <a:pt x="10161" y="953"/>
                </a:lnTo>
                <a:lnTo>
                  <a:pt x="10161" y="953"/>
                </a:lnTo>
                <a:cubicBezTo>
                  <a:pt x="10161" y="785"/>
                  <a:pt x="10117" y="621"/>
                  <a:pt x="10033" y="476"/>
                </a:cubicBezTo>
                <a:cubicBezTo>
                  <a:pt x="9950" y="332"/>
                  <a:pt x="9829" y="211"/>
                  <a:pt x="9685" y="128"/>
                </a:cubicBezTo>
                <a:cubicBezTo>
                  <a:pt x="9540" y="44"/>
                  <a:pt x="9376" y="0"/>
                  <a:pt x="9208" y="0"/>
                </a:cubicBezTo>
                <a:lnTo>
                  <a:pt x="952" y="0"/>
                </a:lnTo>
              </a:path>
            </a:pathLst>
          </a:custGeom>
          <a:solidFill>
            <a:srgbClr val="5983b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Freihandform: Form 9"/>
          <p:cNvSpPr/>
          <p:nvPr/>
        </p:nvSpPr>
        <p:spPr>
          <a:xfrm>
            <a:off x="7315200" y="2971800"/>
            <a:ext cx="2737440" cy="908640"/>
          </a:xfrm>
          <a:custGeom>
            <a:avLst/>
            <a:gdLst>
              <a:gd name="textAreaLeft" fmla="*/ 0 w 2737440"/>
              <a:gd name="textAreaRight" fmla="*/ 2738880 w 2737440"/>
              <a:gd name="textAreaTop" fmla="*/ 0 h 908640"/>
              <a:gd name="textAreaBottom" fmla="*/ 910080 h 908640"/>
            </a:gdLst>
            <a:ahLst/>
            <a:rect l="textAreaLeft" t="textAreaTop" r="textAreaRight" b="textAreaBottom"/>
            <a:pathLst>
              <a:path w="7622" h="2542">
                <a:moveTo>
                  <a:pt x="423" y="0"/>
                </a:moveTo>
                <a:lnTo>
                  <a:pt x="424" y="0"/>
                </a:lnTo>
                <a:cubicBezTo>
                  <a:pt x="349" y="0"/>
                  <a:pt x="276" y="20"/>
                  <a:pt x="212" y="57"/>
                </a:cubicBezTo>
                <a:cubicBezTo>
                  <a:pt x="147" y="94"/>
                  <a:pt x="94" y="147"/>
                  <a:pt x="57" y="212"/>
                </a:cubicBezTo>
                <a:cubicBezTo>
                  <a:pt x="20" y="276"/>
                  <a:pt x="0" y="349"/>
                  <a:pt x="0" y="424"/>
                </a:cubicBezTo>
                <a:lnTo>
                  <a:pt x="0" y="2117"/>
                </a:lnTo>
                <a:lnTo>
                  <a:pt x="0" y="2118"/>
                </a:lnTo>
                <a:cubicBezTo>
                  <a:pt x="0" y="2192"/>
                  <a:pt x="20" y="2265"/>
                  <a:pt x="57" y="2329"/>
                </a:cubicBezTo>
                <a:cubicBezTo>
                  <a:pt x="94" y="2394"/>
                  <a:pt x="147" y="2447"/>
                  <a:pt x="212" y="2484"/>
                </a:cubicBezTo>
                <a:cubicBezTo>
                  <a:pt x="276" y="2521"/>
                  <a:pt x="349" y="2541"/>
                  <a:pt x="424" y="2541"/>
                </a:cubicBezTo>
                <a:lnTo>
                  <a:pt x="7197" y="2541"/>
                </a:lnTo>
                <a:lnTo>
                  <a:pt x="7198" y="2541"/>
                </a:lnTo>
                <a:cubicBezTo>
                  <a:pt x="7272" y="2541"/>
                  <a:pt x="7345" y="2521"/>
                  <a:pt x="7409" y="2484"/>
                </a:cubicBezTo>
                <a:cubicBezTo>
                  <a:pt x="7474" y="2447"/>
                  <a:pt x="7527" y="2394"/>
                  <a:pt x="7564" y="2329"/>
                </a:cubicBezTo>
                <a:cubicBezTo>
                  <a:pt x="7601" y="2265"/>
                  <a:pt x="7621" y="2192"/>
                  <a:pt x="7621" y="2118"/>
                </a:cubicBezTo>
                <a:lnTo>
                  <a:pt x="7621" y="423"/>
                </a:lnTo>
                <a:lnTo>
                  <a:pt x="7621" y="424"/>
                </a:lnTo>
                <a:lnTo>
                  <a:pt x="7621" y="424"/>
                </a:lnTo>
                <a:cubicBezTo>
                  <a:pt x="7621" y="349"/>
                  <a:pt x="7601" y="276"/>
                  <a:pt x="7564" y="212"/>
                </a:cubicBezTo>
                <a:cubicBezTo>
                  <a:pt x="7527" y="147"/>
                  <a:pt x="7474" y="94"/>
                  <a:pt x="7409" y="57"/>
                </a:cubicBezTo>
                <a:cubicBezTo>
                  <a:pt x="7345" y="20"/>
                  <a:pt x="7272" y="0"/>
                  <a:pt x="7198" y="0"/>
                </a:cubicBezTo>
                <a:lnTo>
                  <a:pt x="423" y="0"/>
                </a:lnTo>
              </a:path>
            </a:pathLst>
          </a:cu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Textfeld 10"/>
          <p:cNvSpPr/>
          <p:nvPr/>
        </p:nvSpPr>
        <p:spPr>
          <a:xfrm>
            <a:off x="7543800" y="3200400"/>
            <a:ext cx="22802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DejaVu Sans"/>
                <a:ea typeface="DejaVu Sans"/>
              </a:rPr>
              <a:t>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feld 11"/>
          <p:cNvSpPr/>
          <p:nvPr/>
        </p:nvSpPr>
        <p:spPr>
          <a:xfrm>
            <a:off x="7543800" y="4800600"/>
            <a:ext cx="22802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Textfeld 12"/>
          <p:cNvSpPr/>
          <p:nvPr/>
        </p:nvSpPr>
        <p:spPr>
          <a:xfrm>
            <a:off x="7543800" y="3987720"/>
            <a:ext cx="2280240" cy="3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1168560" y="1912320"/>
            <a:ext cx="8659800" cy="425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5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Rechteck 1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HSN-Hierarchy 12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Three different perspectives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Behavioral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Data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Static-structural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Structure of input/output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Static structure of the system itself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Usage relationships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Dependencies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Perspectives on Functional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Which information is received by the system and how is it manipulated?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Data-flow through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Dynamic!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Behavioral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State-oriented perspective on how the system is embedded into the system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Documents reactions by the system on events in the system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Reaction depends on the system’s state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Reactions include state transitions and effects on the system’s environment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Three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different ways to document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Natural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Conceptual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Hybrid approach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 “one best way”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Depends on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People involved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Natural Language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Most commonly applied documentation form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Usually: prose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Advantages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 be read by every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Applicable for miscellaneous purposes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Can be used for any kind of requirement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Well-suited for all three perspectives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Drawbacks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Ambiguities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Unintentional mix of different kinds of requirements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Unintentional mix of different perspectives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Different kinds of conceptual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Cannot be used universally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Have to fit the type of the requirements and the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Advantages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Correct use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no switch of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Compact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Easy for trained readers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Less ambiguity than natural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Drawbacks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Knowledge about modeling required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Picture 2" descr=""/>
          <p:cNvPicPr/>
          <p:nvPr/>
        </p:nvPicPr>
        <p:blipFill>
          <a:blip r:embed="rId1"/>
          <a:stretch/>
        </p:blipFill>
        <p:spPr>
          <a:xfrm>
            <a:off x="3778560" y="3278520"/>
            <a:ext cx="7074720" cy="3128400"/>
          </a:xfrm>
          <a:prstGeom prst="rect">
            <a:avLst/>
          </a:prstGeom>
          <a:ln w="0">
            <a:noFill/>
          </a:ln>
        </p:spPr>
      </p:pic>
      <p:sp>
        <p:nvSpPr>
          <p:cNvPr id="267" name="PlaceHolder 1"/>
          <p:cNvSpPr/>
          <p:nvPr/>
        </p:nvSpPr>
        <p:spPr>
          <a:xfrm>
            <a:off x="609480" y="1769400"/>
            <a:ext cx="10585440" cy="15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Use case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Quick overview of system functionalities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 not describe responsibilities in detail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Bonus Task Update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0"/>
          <p:cNvSpPr/>
          <p:nvPr/>
        </p:nvSpPr>
        <p:spPr>
          <a:xfrm>
            <a:off x="609840" y="2266920"/>
            <a:ext cx="10585440" cy="31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Will be published on:  21.12.2022 - 4:00 PM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Submission Deadline: 25.01.2023 – 1:59 PM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Submission Location: Moodle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1"/>
          <p:cNvSpPr/>
          <p:nvPr/>
        </p:nvSpPr>
        <p:spPr>
          <a:xfrm>
            <a:off x="609480" y="1769400"/>
            <a:ext cx="10585440" cy="15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Class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Capture static structure of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Structural dependencies between the system and the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Picture 2" descr=""/>
          <p:cNvPicPr/>
          <p:nvPr/>
        </p:nvPicPr>
        <p:blipFill>
          <a:blip r:embed="rId1"/>
          <a:stretch/>
        </p:blipFill>
        <p:spPr>
          <a:xfrm>
            <a:off x="3270960" y="3299760"/>
            <a:ext cx="5645520" cy="310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7" name="PlaceHolder 1"/>
          <p:cNvSpPr/>
          <p:nvPr/>
        </p:nvSpPr>
        <p:spPr>
          <a:xfrm>
            <a:off x="609480" y="1769400"/>
            <a:ext cx="5087880" cy="284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Activity diagrams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Business processes, sequence-oriented dependencies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Sequential character of 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Picture 2" descr=""/>
          <p:cNvPicPr/>
          <p:nvPr/>
        </p:nvPicPr>
        <p:blipFill>
          <a:blip r:embed="rId1"/>
          <a:stretch/>
        </p:blipFill>
        <p:spPr>
          <a:xfrm>
            <a:off x="8055000" y="1709280"/>
            <a:ext cx="2721960" cy="504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 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263520" y="6411600"/>
            <a:ext cx="1091808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/>
          <p:nvPr/>
        </p:nvSpPr>
        <p:spPr>
          <a:xfrm>
            <a:off x="609480" y="1769400"/>
            <a:ext cx="10585440" cy="157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State diagram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Event-driven behavior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Picture 2" descr=""/>
          <p:cNvPicPr/>
          <p:nvPr/>
        </p:nvPicPr>
        <p:blipFill>
          <a:blip r:embed="rId1"/>
          <a:stretch/>
        </p:blipFill>
        <p:spPr>
          <a:xfrm>
            <a:off x="1234080" y="3342240"/>
            <a:ext cx="8497800" cy="293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Documentation – Conceptual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 single type of documentation has to be selected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Depends on the view, audience,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Hybrid = natural language + conceptual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Not redundant, but complementary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Balance out each others weaknesses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Description of the general architecture in natural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Details in form of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Criteria For Good Requirements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59360" cy="463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reflects the correct and agreed upon opinion of all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Ranked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by legal obligations or priorities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important if not all functionalities are provided at with the same release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Unambiguous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understood in only one way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help to achieve this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 and up-to-date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consistent with the system context and not outdated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627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Correct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 represents the idea of the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not contradict each other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on the same level of abstraction/detail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should use the same documentation 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9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Rechteck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HSN-Hierarchy 2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627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Verifiable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a requirement must allow for its verification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through tests or measurements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Realizable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implementable within the scope of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Traceable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Retracing of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origin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realization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to other documents → e.g., through unique identifiers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6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/>
          </p:nvPr>
        </p:nvSpPr>
        <p:spPr>
          <a:xfrm>
            <a:off x="595440" y="1780920"/>
            <a:ext cx="10585440" cy="462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fully describe the specified functionality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not yet known → mark, e.g., as “tbd” (“to be determined”)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comprehensible for all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Further Characteristics of Good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Atomic (it is not possible to subdivide the requirement)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9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Rechteck 13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Grafik 1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160" cy="2077560"/>
          </a:xfrm>
          <a:prstGeom prst="rect">
            <a:avLst/>
          </a:prstGeom>
          <a:ln w="0">
            <a:noFill/>
          </a:ln>
        </p:spPr>
      </p:pic>
      <p:sp>
        <p:nvSpPr>
          <p:cNvPr id="198" name="Rahmen 1"/>
          <p:cNvSpPr/>
          <p:nvPr/>
        </p:nvSpPr>
        <p:spPr>
          <a:xfrm>
            <a:off x="3846240" y="2297880"/>
            <a:ext cx="1816200" cy="22564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/>
          </p:nvPr>
        </p:nvSpPr>
        <p:spPr>
          <a:xfrm>
            <a:off x="465840" y="1519200"/>
            <a:ext cx="10729800" cy="4190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rm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Why are these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unambiguous?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Text Box 14"/>
          <p:cNvSpPr/>
          <p:nvPr/>
        </p:nvSpPr>
        <p:spPr>
          <a:xfrm>
            <a:off x="727920" y="2957400"/>
            <a:ext cx="9222480" cy="100404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 order to retrieve money from the ATM (automatic teller machine), the customer needs to insert a valid card and type in his PIN. If the validation fails, the machine keeps the card.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Text Box 15"/>
          <p:cNvSpPr/>
          <p:nvPr/>
        </p:nvSpPr>
        <p:spPr>
          <a:xfrm>
            <a:off x="711000" y="4102560"/>
            <a:ext cx="9222480" cy="69912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When the driver turns the steering wheel, the direction of the car is changed accordingly.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11"/>
          <p:cNvSpPr/>
          <p:nvPr/>
        </p:nvSpPr>
        <p:spPr>
          <a:xfrm>
            <a:off x="542880" y="69048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Rechteck 7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 – Unambiguous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19280" cy="485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Why is this </a:t>
            </a:r>
            <a:r>
              <a:rPr b="0" lang="en-US" sz="2000" spc="-1" strike="noStrike">
                <a:solidFill>
                  <a:srgbClr val="c0504d"/>
                </a:solidFill>
                <a:latin typeface="DejaVu Sans"/>
                <a:ea typeface="Arial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atomic 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Text Box 12"/>
          <p:cNvSpPr/>
          <p:nvPr/>
        </p:nvSpPr>
        <p:spPr>
          <a:xfrm>
            <a:off x="727920" y="3399840"/>
            <a:ext cx="9222480" cy="699480"/>
          </a:xfrm>
          <a:prstGeom prst="rect">
            <a:avLst/>
          </a:prstGeom>
          <a:noFill/>
          <a:ln w="127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As part of the web shop, the customers may search for goods using key words or product categories.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12"/>
          <p:cNvSpPr/>
          <p:nvPr/>
        </p:nvSpPr>
        <p:spPr>
          <a:xfrm>
            <a:off x="542880" y="69048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Good Requirements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Rechteck 6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 – Atomic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 Structure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Unambiguity and Consistency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individual requirements also to be unambiguous and consistent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requirements should be uniquely identifiable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Modifiability and Extendibility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easy to modify and to extend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subject to a version control management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160" cy="462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Completeness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contain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requirement must be documented completely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Required additional information must be present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261720" y="649692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2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Rechteck 3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HSN-Hierarchy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160" cy="462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Includes: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Required reactions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Influential factors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Inputs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Error and exception cases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completeness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Labels for figures and tables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references and index directories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7"/>
          <p:cNvSpPr/>
          <p:nvPr/>
        </p:nvSpPr>
        <p:spPr>
          <a:xfrm>
            <a:off x="261720" y="649692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Characteristics of Good Requirements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PlaceHolder 1"/>
          <p:cNvSpPr>
            <a:spLocks noGrp="1"/>
          </p:cNvSpPr>
          <p:nvPr>
            <p:ph/>
          </p:nvPr>
        </p:nvSpPr>
        <p:spPr>
          <a:xfrm>
            <a:off x="609480" y="176688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(IEEE Std. 830-1998)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between requirements documents and other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of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Clear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and clear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 shown in the previous section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IEEE 830-1998 (1998) – IEEE Recommended Practice for Software Requirements Specifications (https://standards.ieee.org/ieee/830/1222/)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0" name="PlaceHolder 1"/>
          <p:cNvSpPr>
            <a:spLocks noGrp="1"/>
          </p:cNvSpPr>
          <p:nvPr>
            <p:ph/>
          </p:nvPr>
        </p:nvSpPr>
        <p:spPr>
          <a:xfrm>
            <a:off x="609480" y="2286000"/>
            <a:ext cx="1013256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Lastenheft (engl. product requirements document)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by the customer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what is expected / has to be provided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Legally: may define a call for bids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4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Rechteck 4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HSN-Hierarchy 4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4" name="PlaceHolder 27"/>
          <p:cNvSpPr/>
          <p:nvPr/>
        </p:nvSpPr>
        <p:spPr>
          <a:xfrm>
            <a:off x="613800" y="2286000"/>
            <a:ext cx="10618560" cy="41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Pflichtenheft (engl. scope statement)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by the development organization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what will be delivered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(this may exceed, restrict, or modify the expectations of the “Lastenheft”)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Rectangle 1"/>
          <p:cNvSpPr/>
          <p:nvPr/>
        </p:nvSpPr>
        <p:spPr>
          <a:xfrm>
            <a:off x="539640" y="5486400"/>
            <a:ext cx="10658160" cy="67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Lasten- and Pflichtenheft are mostly defined by their implications for legal affairs and negotiation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Types of Documents – Characterizing Developer vs. User Requirements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9" name="PlaceHolder 1"/>
          <p:cNvSpPr>
            <a:spLocks noGrp="1"/>
          </p:cNvSpPr>
          <p:nvPr>
            <p:ph/>
          </p:nvPr>
        </p:nvSpPr>
        <p:spPr>
          <a:xfrm>
            <a:off x="609480" y="2286360"/>
            <a:ext cx="5330520" cy="296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Lastenheft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overconstrain the possible solution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focus on prioritized expectations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6"/>
          <p:cNvSpPr/>
          <p:nvPr/>
        </p:nvSpPr>
        <p:spPr>
          <a:xfrm>
            <a:off x="5973840" y="2286360"/>
            <a:ext cx="5330520" cy="29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Pflichtenheft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also have a user focus in writing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addresses “User requirements”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Typically uses the same techniques for specification as in Lastenheft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Rectangle 341"/>
          <p:cNvSpPr/>
          <p:nvPr/>
        </p:nvSpPr>
        <p:spPr>
          <a:xfrm>
            <a:off x="685800" y="5258160"/>
            <a:ext cx="10512000" cy="12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Note: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There are typically requirements that are not described in “Pflichtenheft”, e.g., internal to development organization, higher level of detail, technical aspects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4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6: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Rechteck 334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HSN-Hierarchy 2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Criteria for Good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ToC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 requirement document should contain certain contents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Overview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Appendices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Independent of the concrete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Introduction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Contains information about the entire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Provides an overview of the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Addresses the following issues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 Why was the document created, who is the target audience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coverage → Name, principle goals, and advantages of the system to be developed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→  List of stakeholders and their relevant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5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Rechteck 5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Introduction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HSN-Hierarchy 5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Definitions, acronyms, and abbreviations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Terms used throughout the document are defined for consistent use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also be in the appendix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 (might be part of the appendix)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List of all referenced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Overview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Outline of the content and structure of the remainder of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General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 that increase the understandability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Operational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administrative, management of organizational aspects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Addresses the following issues: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environment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is the system embedded into its environment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system boundary and the context boundary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Architecture description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Operational interfaces of the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pertaining to the architecture → e.g., storage limitations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3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Rechteck 11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General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HSN-Hierarchy 11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functionality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 and coarse functionalities of the system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use cases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and target audience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 of the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 the target audience separately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users are necessarily part of the target audience!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Everything that is not documented elsewhere that poses constraints on the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assumptions about the system context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that a certain functionality is out of scope due to budgeting reasons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Required Content – Remainder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Contains the functional and non-functional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Appendices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that completes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Standards, conventions, background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Table of contents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Index directory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Why?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technical terms are ambiguous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Interface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Java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API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Web service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Generic term to describe provided functionality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Stern: 5 Zacken 1"/>
          <p:cNvSpPr/>
          <p:nvPr/>
        </p:nvSpPr>
        <p:spPr>
          <a:xfrm>
            <a:off x="9950040" y="91548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Why?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terms may not be known by all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terms may be specific to the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Driven Architecture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Interoperability Testing Framework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Stern: 5 Zacken 5"/>
          <p:cNvSpPr/>
          <p:nvPr/>
        </p:nvSpPr>
        <p:spPr>
          <a:xfrm>
            <a:off x="9950040" y="93564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Purpose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the meaning of terms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Increases the understandability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misunderstandings and different interpretations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Unifies language between the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Glossary entries can (and should) be reused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Across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definitions are even universal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Std. 610.12-1990: Standard Glossary of Software Engineering Terminology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Stern: 5 Zacken 5"/>
          <p:cNvSpPr/>
          <p:nvPr/>
        </p:nvSpPr>
        <p:spPr>
          <a:xfrm>
            <a:off x="9950040" y="91548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Definition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 book for the terms in the requirements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4"/>
          <p:cNvSpPr/>
          <p:nvPr/>
        </p:nvSpPr>
        <p:spPr>
          <a:xfrm>
            <a:off x="609480" y="3384720"/>
            <a:ext cx="10578240" cy="16228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108000" indent="-2286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glossary is a collection of technical terms that are part of a language (terminology). A glossary defines the specific meaning of each of these terms. A glossary can additionally contain references to related terms as well as examples that explain the terms.”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Stern: 5 Zacken 7"/>
          <p:cNvSpPr/>
          <p:nvPr/>
        </p:nvSpPr>
        <p:spPr>
          <a:xfrm>
            <a:off x="9950040" y="91548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Documentation in general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Elements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Context-specific technical terms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Abbreviations and acronyms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Everyday concepts with special meaning in the given context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Synonyms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meaning, different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Homonyms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meaning, same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Stern: 5 Zacken 5"/>
          <p:cNvSpPr/>
          <p:nvPr/>
        </p:nvSpPr>
        <p:spPr>
          <a:xfrm>
            <a:off x="9950040" y="91548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Rules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Central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one valid glossary at a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Responsibilities must be clear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individual must be responsible for the glossary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confusion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glossary is a living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Must be maintained throughout the life cycle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Commonly accessible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Available for all involved persons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Stern: 5 Zacken 5"/>
          <p:cNvSpPr/>
          <p:nvPr/>
        </p:nvSpPr>
        <p:spPr>
          <a:xfrm>
            <a:off x="9950040" y="91548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Rules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Obligatory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the terms from the glossary are to be used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additional synonyms are available, they are not to be used!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include 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 source for a term is available, it should be part of a glossary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discussions about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upon between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stakeholders should agree on the terminology that is used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Consistent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entries must have the same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Stern: 5 Zacken 5"/>
          <p:cNvSpPr/>
          <p:nvPr/>
        </p:nvSpPr>
        <p:spPr>
          <a:xfrm>
            <a:off x="9950040" y="91548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Structure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entry in a glossary should have the same general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good glossary structure contains: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name of the term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definition of the term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Synonyms of the term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Related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Examples/counter-examples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Stern: 5 Zacken 5"/>
          <p:cNvSpPr/>
          <p:nvPr/>
        </p:nvSpPr>
        <p:spPr>
          <a:xfrm>
            <a:off x="9950040" y="91548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Structure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 of a (tabular) glossary entry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Stern: 5 Zacken 5"/>
          <p:cNvSpPr/>
          <p:nvPr/>
        </p:nvSpPr>
        <p:spPr>
          <a:xfrm>
            <a:off x="9950040" y="91548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433" name="Table 3"/>
          <p:cNvGraphicFramePr/>
          <p:nvPr/>
        </p:nvGraphicFramePr>
        <p:xfrm>
          <a:off x="1469160" y="3819240"/>
          <a:ext cx="8869320" cy="2086920"/>
        </p:xfrm>
        <a:graphic>
          <a:graphicData uri="http://schemas.openxmlformats.org/drawingml/2006/table">
            <a:tbl>
              <a:tblPr/>
              <a:tblGrid>
                <a:gridCol w="3435480"/>
                <a:gridCol w="54342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Term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Route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49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Definition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The specific distance of a direction from a starting point to a destination.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Synonyms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Itinerary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Related Terms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Alternative route (specialization)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Examples/Counter-examples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https://goo.gl/maps/3L82YanUoidbj1HJ6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Structure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Glossary – How to create a glossary?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the structure of the glossary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initial entries and definitions for all glossary entries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Ask stakeholders 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definitions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their own definition in case of differences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missing entries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 and align definitions in the glossary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the glossary available to everyone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Ideally online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Stern: 5 Zacken 5"/>
          <p:cNvSpPr/>
          <p:nvPr/>
        </p:nvSpPr>
        <p:spPr>
          <a:xfrm>
            <a:off x="9950040" y="91548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Document Templates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Standardized Document Structures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outlines predefine the structure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Simplify incorporation of new staff members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Desired contents can be quickly found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Selective reading possibly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Automated verification of documents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their completeness (is every required section present)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contents of other requirements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2668680" y="5590800"/>
            <a:ext cx="6598080" cy="539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Structures must be tailored to project properties!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Standardized Document Structures – Overview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document templates and guidelines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selected (common) examples: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IEEE-830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 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Volere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Recommended Practice for Software Requirements Specifications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Developed by IEEE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Presents a template that might be used to specify developer requirements (some times it is partially used to describe user developer requirements as it contains parts that are on a higher level)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addition the template provides characteristics for a good software requirements specification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Software Projects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7" name="PlaceHolder 16"/>
          <p:cNvSpPr/>
          <p:nvPr/>
        </p:nvSpPr>
        <p:spPr>
          <a:xfrm>
            <a:off x="609840" y="2261520"/>
            <a:ext cx="10585440" cy="31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cooperation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large numbers of people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extend over a significant period of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typically based on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contracts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maintenance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over many years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Complete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change of personnel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might be required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is a means to deal with these issues.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16440" indent="-216000" algn="ctr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Structure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Suggest dividing the document into three main chapters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introductory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goal, system bounds, 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general descriptions of the software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Perspective of the system, future users, constraints, ...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Chapter with specific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and non-functional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1" name="PlaceHolder 1"/>
          <p:cNvSpPr>
            <a:spLocks noGrp="1"/>
          </p:cNvSpPr>
          <p:nvPr>
            <p:ph/>
          </p:nvPr>
        </p:nvSpPr>
        <p:spPr>
          <a:xfrm>
            <a:off x="609480" y="1805400"/>
            <a:ext cx="10132560" cy="45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Overview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Stern: 5 Zacken 6"/>
          <p:cNvSpPr/>
          <p:nvPr/>
        </p:nvSpPr>
        <p:spPr>
          <a:xfrm>
            <a:off x="9950040" y="91548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8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Rechteck 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HSN-Hierarchy 8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6" name="Stern: 5 Zacken 4"/>
          <p:cNvSpPr/>
          <p:nvPr/>
        </p:nvSpPr>
        <p:spPr>
          <a:xfrm>
            <a:off x="9950040" y="91548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7" name="PlaceHolder 42"/>
          <p:cNvSpPr/>
          <p:nvPr/>
        </p:nvSpPr>
        <p:spPr>
          <a:xfrm>
            <a:off x="577800" y="2514600"/>
            <a:ext cx="10392840" cy="388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2" spcCol="0" lIns="0" rIns="0" tIns="0" bIns="0" anchor="ctr">
            <a:normAutofit fontScale="74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Overall Description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Hardware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Interfaces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Memory Constraints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Site Adaptation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Characteristics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Constraints, Assumptions and Dependencies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34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Rechteck 8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HSN-Hierarchy 7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1" name="Stern: 5 Zacken 3"/>
          <p:cNvSpPr/>
          <p:nvPr/>
        </p:nvSpPr>
        <p:spPr>
          <a:xfrm>
            <a:off x="9950040" y="91548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2" name="PlaceHolder 37"/>
          <p:cNvSpPr/>
          <p:nvPr/>
        </p:nvSpPr>
        <p:spPr>
          <a:xfrm>
            <a:off x="575640" y="1758600"/>
            <a:ext cx="10969920" cy="41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Interface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Constraints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Compliance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38"/>
          <p:cNvSpPr/>
          <p:nvPr/>
        </p:nvSpPr>
        <p:spPr>
          <a:xfrm>
            <a:off x="5879880" y="1801800"/>
            <a:ext cx="4971960" cy="461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Logical Database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System Attributes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575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Portability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8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Rechteck 1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IEEE Std. 830-1998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HSN-Hierarchy 1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464076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8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Overview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Overall Description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perspective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Hardware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Interfaces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Memory Constraints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Site Adaptation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10"/>
          <p:cNvSpPr/>
          <p:nvPr/>
        </p:nvSpPr>
        <p:spPr>
          <a:xfrm>
            <a:off x="6095880" y="1812600"/>
            <a:ext cx="4640760" cy="48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 fontScale="97000"/>
          </a:bodyPr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Characteristics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Constraints, Assumptions and Dependencies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External Interface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Constraints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Compliance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Logical Database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System Attributes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Reliability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Security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Maintainability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8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Portability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OpenSymbol"/>
              <a:buChar char="—"/>
            </a:pPr>
            <a:r>
              <a:rPr b="0" lang="en-US" sz="12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Requirements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Stern: 5 Zacken 2"/>
          <p:cNvSpPr/>
          <p:nvPr/>
        </p:nvSpPr>
        <p:spPr>
          <a:xfrm>
            <a:off x="9950040" y="91548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numCol="1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different structures, depending on the creator of the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Germany DIN 69905 defines the structure and terminology of the “Lastenheft” and “Pflichtenheft”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 Requirements Specification (“Lastenheft”)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Describes demands on the contractor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Deliveries and services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includes demands of users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Includes constraints on the system, the development,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Rechteck 10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HSN-Hierarchy 9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7" name="PlaceHolder 1"/>
          <p:cNvSpPr>
            <a:spLocks noGrp="1"/>
          </p:cNvSpPr>
          <p:nvPr>
            <p:ph/>
          </p:nvPr>
        </p:nvSpPr>
        <p:spPr>
          <a:xfrm>
            <a:off x="542880" y="176328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numCol="1" spcCol="360000"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Requirements Specification (“Pflichtenheft”)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Costumer Requirements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Refinement that includes implementation suggestions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– Structure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of the Customer/System Requirements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Usage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Functions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Supplements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Glossary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Difference in the level of detail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XT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XT =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Extreme Tailoring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V-Model vs. V-Model XT: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Tailoring V-Model to specific needs, thereby avoiding unnecessary work by defining deletion conditions for small and medium-sized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suited for smaller and medium-sized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Involvement of the client: Up to now, the specifications were geared towards the contractor.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Greater modularization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Stronger orientation towards agile and incremental approaches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Available Online (German): </a:t>
            </a:r>
            <a:r>
              <a:rPr b="0" lang="en-US" sz="1800" spc="-1" strike="noStrike" u="sng">
                <a:solidFill>
                  <a:srgbClr val="0000ff"/>
                </a:solidFill>
                <a:highlight>
                  <a:srgbClr val="ffffff"/>
                </a:highlight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V-Model (XT) – Why V?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8" name="Grafik 2" descr=""/>
          <p:cNvPicPr/>
          <p:nvPr/>
        </p:nvPicPr>
        <p:blipFill>
          <a:blip r:embed="rId1"/>
          <a:stretch/>
        </p:blipFill>
        <p:spPr>
          <a:xfrm>
            <a:off x="1881720" y="1812600"/>
            <a:ext cx="8422560" cy="460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Software Projects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609480" y="2286000"/>
            <a:ext cx="10585440" cy="319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cooperation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large numbers of people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extend over a significant period of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typically based on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contracts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May require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maintenance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over many years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Complete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change of personnel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might be required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Documentation is a means to deal with these issues.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1644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2072520" y="5374440"/>
            <a:ext cx="7627680" cy="11275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316440" indent="-316440"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Agile methods try to avoid documentation.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16440" indent="-316440"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This leads to short term gains, but incurs long term costs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2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Developed by James &amp; Suzanne Robertson (The Atlantic Systems Guild)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Presents a template that may be used to specify user requirements as well as developer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some template sections describe very detailed information about the system while other sections are very high level (developer vs. user)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some template sections can be used for a developer audience as well as a user audience.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 these cases either the used notation is the key differentiator or the information contained in the user document is refined in the developer section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Available online: </a:t>
            </a:r>
            <a:r>
              <a:rPr b="0" lang="en-US" sz="2000" spc="-1" strike="noStrike" u="sng">
                <a:solidFill>
                  <a:srgbClr val="0000ff"/>
                </a:solidFill>
                <a:uFillTx/>
                <a:latin typeface="DejaVu Sans"/>
                <a:ea typeface="Arial"/>
                <a:hlinkClick r:id="rId1"/>
              </a:rPr>
              <a:t>Link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7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DejaVu Sans"/>
              <a:buAutoNum type="arabicPlain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Purpose of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4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Constraints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3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Mandated Constraints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3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Naming Conventions and Definitions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3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Relevant Facts and 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6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scope of the 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6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Business Data Model &amp; Data Dictionary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6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Scope of the Product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6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 Requirements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Stern: 5 Zacken 6"/>
          <p:cNvSpPr/>
          <p:nvPr/>
        </p:nvSpPr>
        <p:spPr>
          <a:xfrm>
            <a:off x="9950040" y="91548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3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Non-functional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Look and Feel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Usability and Humanity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Performance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Operational and Environmental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Maintainability and Support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Security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Cultural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0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Legal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Stern: 5 Zacken 6"/>
          <p:cNvSpPr/>
          <p:nvPr/>
        </p:nvSpPr>
        <p:spPr>
          <a:xfrm>
            <a:off x="9950040" y="91548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 Templates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Volere Template – Structure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9" name="PlaceHolder 1"/>
          <p:cNvSpPr>
            <a:spLocks noGrp="1"/>
          </p:cNvSpPr>
          <p:nvPr>
            <p:ph/>
          </p:nvPr>
        </p:nvSpPr>
        <p:spPr>
          <a:xfrm>
            <a:off x="603360" y="178164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Issues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Open Issues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Off-the-Shelf Solutions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New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Migration to the New Product (Cutover)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Risks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User Documentation and Testing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Waiting Room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DejaVu Sans"/>
              <a:buAutoNum type="arabicPlain" startAt="18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Ideas for Solutions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https://www.volere.org/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Stern: 5 Zacken 6"/>
          <p:cNvSpPr/>
          <p:nvPr/>
        </p:nvSpPr>
        <p:spPr>
          <a:xfrm>
            <a:off x="9950040" y="91548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6" name="PlaceHolder 1"/>
          <p:cNvSpPr>
            <a:spLocks noGrp="1"/>
          </p:cNvSpPr>
          <p:nvPr>
            <p:ph/>
          </p:nvPr>
        </p:nvSpPr>
        <p:spPr>
          <a:xfrm>
            <a:off x="609480" y="1661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types of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language, conceptual models, and hybrid approach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perspectives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Data, functional, and behavioral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Standardized structures available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 provide means to structure requirements documents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what should be the content of a requirements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4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HSN-Hierarchy 10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9" name="PlaceHolder 1"/>
          <p:cNvSpPr>
            <a:spLocks noGrp="1"/>
          </p:cNvSpPr>
          <p:nvPr>
            <p:ph/>
          </p:nvPr>
        </p:nvSpPr>
        <p:spPr>
          <a:xfrm>
            <a:off x="609480" y="1661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Standards do not: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how to specify different parts 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indicate how to guarantee the characteristics of a good document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to choose notation to specify a certain section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in how to achieve for example completeness or traceability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the documentation is important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335520" y="1268640"/>
            <a:ext cx="10744560" cy="50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335520" y="764640"/>
            <a:ext cx="1074456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612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are the basis of system development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Influence analysis, design, implementation, and test phases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document has strong impact on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Specifications have legal relevance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Often the foundation for contracts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Ambiguities may lead to legal conflicts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are possibly extremely complex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Thousands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Complex interdependencies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must be accessible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spcAft>
                <a:spcPts val="369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Without documentation access for all involved persons not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7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in General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Rechteck 20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369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Documentation serves communication purposes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within the team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over time (e.g., change of personnel)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Communication between development team and customer (contracts)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Depending 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importance of these dimensions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involved stakeholder groups (e.g., capability to deal with notations)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553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Project characteristics (e.g., reliabiliy, maintenance period)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73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amount, form and contents of the requirements documentation needs to be adapted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Application>LibreOffice/7.4.2.3$Linux_X86_64 LibreOffice_project/40$Build-3</Application>
  <AppVersion>15.0000</AppVersion>
  <Words>3568</Words>
  <Paragraphs>732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2022-11-28T10:39:45Z</dcterms:modified>
  <cp:revision>3350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</vt:i4>
  </property>
  <property fmtid="{D5CDD505-2E9C-101B-9397-08002B2CF9AE}" pid="3" name="Notes">
    <vt:i4>57</vt:i4>
  </property>
  <property fmtid="{D5CDD505-2E9C-101B-9397-08002B2CF9AE}" pid="4" name="PresentationFormat">
    <vt:lpwstr>Widescreen</vt:lpwstr>
  </property>
  <property fmtid="{D5CDD505-2E9C-101B-9397-08002B2CF9AE}" pid="5" name="Slides">
    <vt:i4>68</vt:i4>
  </property>
</Properties>
</file>